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6.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7.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8.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9.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10.xml" ContentType="application/vnd.openxmlformats-officedocument.theme+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11.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12.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13.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14.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15.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tags/tag36.xml" ContentType="application/vnd.openxmlformats-officedocument.presentationml.tags+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tags/tag38.xml" ContentType="application/vnd.openxmlformats-officedocument.presentationml.tags+xml"/>
  <Override PartName="/ppt/notesSlides/notesSlide39.xml" ContentType="application/vnd.openxmlformats-officedocument.presentationml.notesSlide+xml"/>
  <Override PartName="/ppt/tags/tag39.xml" ContentType="application/vnd.openxmlformats-officedocument.presentationml.tags+xml"/>
  <Override PartName="/ppt/notesSlides/notesSlide40.xml" ContentType="application/vnd.openxmlformats-officedocument.presentationml.notesSlide+xml"/>
  <Override PartName="/ppt/tags/tag40.xml" ContentType="application/vnd.openxmlformats-officedocument.presentationml.tags+xml"/>
  <Override PartName="/ppt/notesSlides/notesSlide41.xml" ContentType="application/vnd.openxmlformats-officedocument.presentationml.notesSlide+xml"/>
  <Override PartName="/ppt/tags/tag41.xml" ContentType="application/vnd.openxmlformats-officedocument.presentationml.tags+xml"/>
  <Override PartName="/ppt/notesSlides/notesSlide42.xml" ContentType="application/vnd.openxmlformats-officedocument.presentationml.notesSlide+xml"/>
  <Override PartName="/ppt/tags/tag42.xml" ContentType="application/vnd.openxmlformats-officedocument.presentationml.tags+xml"/>
  <Override PartName="/ppt/notesSlides/notesSlide43.xml" ContentType="application/vnd.openxmlformats-officedocument.presentationml.notesSlide+xml"/>
  <Override PartName="/ppt/tags/tag43.xml" ContentType="application/vnd.openxmlformats-officedocument.presentationml.tags+xml"/>
  <Override PartName="/ppt/notesSlides/notesSlide44.xml" ContentType="application/vnd.openxmlformats-officedocument.presentationml.notesSlide+xml"/>
  <Override PartName="/ppt/tags/tag44.xml" ContentType="application/vnd.openxmlformats-officedocument.presentationml.tags+xml"/>
  <Override PartName="/ppt/notesSlides/notesSlide45.xml" ContentType="application/vnd.openxmlformats-officedocument.presentationml.notesSlide+xml"/>
  <Override PartName="/ppt/tags/tag45.xml" ContentType="application/vnd.openxmlformats-officedocument.presentationml.tags+xml"/>
  <Override PartName="/ppt/notesSlides/notesSlide46.xml" ContentType="application/vnd.openxmlformats-officedocument.presentationml.notesSlide+xml"/>
  <Override PartName="/ppt/tags/tag46.xml" ContentType="application/vnd.openxmlformats-officedocument.presentationml.tags+xml"/>
  <Override PartName="/ppt/notesSlides/notesSlide47.xml" ContentType="application/vnd.openxmlformats-officedocument.presentationml.notesSlide+xml"/>
  <Override PartName="/ppt/tags/tag47.xml" ContentType="application/vnd.openxmlformats-officedocument.presentationml.tags+xml"/>
  <Override PartName="/ppt/notesSlides/notesSlide48.xml" ContentType="application/vnd.openxmlformats-officedocument.presentationml.notesSlide+xml"/>
  <Override PartName="/ppt/tags/tag48.xml" ContentType="application/vnd.openxmlformats-officedocument.presentationml.tags+xml"/>
  <Override PartName="/ppt/notesSlides/notesSlide49.xml" ContentType="application/vnd.openxmlformats-officedocument.presentationml.notesSlide+xml"/>
  <Override PartName="/ppt/tags/tag49.xml" ContentType="application/vnd.openxmlformats-officedocument.presentationml.tags+xml"/>
  <Override PartName="/ppt/notesSlides/notesSlide50.xml" ContentType="application/vnd.openxmlformats-officedocument.presentationml.notesSlide+xml"/>
  <Override PartName="/ppt/tags/tag50.xml" ContentType="application/vnd.openxmlformats-officedocument.presentationml.tags+xml"/>
  <Override PartName="/ppt/notesSlides/notesSlide51.xml" ContentType="application/vnd.openxmlformats-officedocument.presentationml.notesSlide+xml"/>
  <Override PartName="/ppt/tags/tag51.xml" ContentType="application/vnd.openxmlformats-officedocument.presentationml.tags+xml"/>
  <Override PartName="/ppt/notesSlides/notesSlide52.xml" ContentType="application/vnd.openxmlformats-officedocument.presentationml.notesSlide+xml"/>
  <Override PartName="/ppt/tags/tag52.xml" ContentType="application/vnd.openxmlformats-officedocument.presentationml.tags+xml"/>
  <Override PartName="/ppt/notesSlides/notesSlide53.xml" ContentType="application/vnd.openxmlformats-officedocument.presentationml.notesSlide+xml"/>
  <Override PartName="/ppt/tags/tag53.xml" ContentType="application/vnd.openxmlformats-officedocument.presentationml.tags+xml"/>
  <Override PartName="/ppt/notesSlides/notesSlide54.xml" ContentType="application/vnd.openxmlformats-officedocument.presentationml.notesSlide+xml"/>
  <Override PartName="/ppt/tags/tag54.xml" ContentType="application/vnd.openxmlformats-officedocument.presentationml.tags+xml"/>
  <Override PartName="/ppt/notesSlides/notesSlide55.xml" ContentType="application/vnd.openxmlformats-officedocument.presentationml.notesSlide+xml"/>
  <Override PartName="/ppt/tags/tag55.xml" ContentType="application/vnd.openxmlformats-officedocument.presentationml.tags+xml"/>
  <Override PartName="/ppt/notesSlides/notesSlide56.xml" ContentType="application/vnd.openxmlformats-officedocument.presentationml.notesSlide+xml"/>
  <Override PartName="/ppt/comments/comment1.xml" ContentType="application/vnd.openxmlformats-officedocument.presentationml.comments+xml"/>
  <Override PartName="/ppt/tags/tag56.xml" ContentType="application/vnd.openxmlformats-officedocument.presentationml.tags+xml"/>
  <Override PartName="/ppt/notesSlides/notesSlide57.xml" ContentType="application/vnd.openxmlformats-officedocument.presentationml.notesSlide+xml"/>
  <Override PartName="/ppt/tags/tag57.xml" ContentType="application/vnd.openxmlformats-officedocument.presentationml.tags+xml"/>
  <Override PartName="/ppt/notesSlides/notesSlide58.xml" ContentType="application/vnd.openxmlformats-officedocument.presentationml.notesSlide+xml"/>
  <Override PartName="/ppt/tags/tag58.xml" ContentType="application/vnd.openxmlformats-officedocument.presentationml.tags+xml"/>
  <Override PartName="/ppt/notesSlides/notesSlide59.xml" ContentType="application/vnd.openxmlformats-officedocument.presentationml.notesSlide+xml"/>
  <Override PartName="/ppt/tags/tag59.xml" ContentType="application/vnd.openxmlformats-officedocument.presentationml.tags+xml"/>
  <Override PartName="/ppt/notesSlides/notesSlide60.xml" ContentType="application/vnd.openxmlformats-officedocument.presentationml.notesSlide+xml"/>
  <Override PartName="/ppt/tags/tag60.xml" ContentType="application/vnd.openxmlformats-officedocument.presentationml.tags+xml"/>
  <Override PartName="/ppt/notesSlides/notesSlide61.xml" ContentType="application/vnd.openxmlformats-officedocument.presentationml.notesSlide+xml"/>
  <Override PartName="/ppt/tags/tag61.xml" ContentType="application/vnd.openxmlformats-officedocument.presentationml.tags+xml"/>
  <Override PartName="/ppt/notesSlides/notesSlide62.xml" ContentType="application/vnd.openxmlformats-officedocument.presentationml.notesSlide+xml"/>
  <Override PartName="/ppt/tags/tag62.xml" ContentType="application/vnd.openxmlformats-officedocument.presentationml.tags+xml"/>
  <Override PartName="/ppt/notesSlides/notesSlide63.xml" ContentType="application/vnd.openxmlformats-officedocument.presentationml.notesSlide+xml"/>
  <Override PartName="/ppt/tags/tag63.xml" ContentType="application/vnd.openxmlformats-officedocument.presentationml.tags+xml"/>
  <Override PartName="/ppt/notesSlides/notesSlide64.xml" ContentType="application/vnd.openxmlformats-officedocument.presentationml.notesSlide+xml"/>
  <Override PartName="/ppt/tags/tag64.xml" ContentType="application/vnd.openxmlformats-officedocument.presentationml.tags+xml"/>
  <Override PartName="/ppt/notesSlides/notesSlide65.xml" ContentType="application/vnd.openxmlformats-officedocument.presentationml.notesSlide+xml"/>
  <Override PartName="/ppt/tags/tag65.xml" ContentType="application/vnd.openxmlformats-officedocument.presentationml.tags+xml"/>
  <Override PartName="/ppt/notesSlides/notesSlide66.xml" ContentType="application/vnd.openxmlformats-officedocument.presentationml.notesSlide+xml"/>
  <Override PartName="/ppt/tags/tag66.xml" ContentType="application/vnd.openxmlformats-officedocument.presentationml.tags+xml"/>
  <Override PartName="/ppt/notesSlides/notesSlide67.xml" ContentType="application/vnd.openxmlformats-officedocument.presentationml.notesSlide+xml"/>
  <Override PartName="/ppt/tags/tag67.xml" ContentType="application/vnd.openxmlformats-officedocument.presentationml.tags+xml"/>
  <Override PartName="/ppt/notesSlides/notesSlide68.xml" ContentType="application/vnd.openxmlformats-officedocument.presentationml.notesSlide+xml"/>
  <Override PartName="/ppt/tags/tag68.xml" ContentType="application/vnd.openxmlformats-officedocument.presentationml.tags+xml"/>
  <Override PartName="/ppt/notesSlides/notesSlide69.xml" ContentType="application/vnd.openxmlformats-officedocument.presentationml.notesSlide+xml"/>
  <Override PartName="/ppt/tags/tag69.xml" ContentType="application/vnd.openxmlformats-officedocument.presentationml.tags+xml"/>
  <Override PartName="/ppt/notesSlides/notesSlide70.xml" ContentType="application/vnd.openxmlformats-officedocument.presentationml.notesSlide+xml"/>
  <Override PartName="/ppt/tags/tag70.xml" ContentType="application/vnd.openxmlformats-officedocument.presentationml.tags+xml"/>
  <Override PartName="/ppt/notesSlides/notesSlide71.xml" ContentType="application/vnd.openxmlformats-officedocument.presentationml.notesSlide+xml"/>
  <Override PartName="/ppt/comments/comment2.xml" ContentType="application/vnd.openxmlformats-officedocument.presentationml.comments+xml"/>
  <Override PartName="/ppt/tags/tag71.xml" ContentType="application/vnd.openxmlformats-officedocument.presentationml.tags+xml"/>
  <Override PartName="/ppt/notesSlides/notesSlide72.xml" ContentType="application/vnd.openxmlformats-officedocument.presentationml.notesSlide+xml"/>
  <Override PartName="/ppt/tags/tag72.xml" ContentType="application/vnd.openxmlformats-officedocument.presentationml.tags+xml"/>
  <Override PartName="/ppt/notesSlides/notesSlide73.xml" ContentType="application/vnd.openxmlformats-officedocument.presentationml.notesSlide+xml"/>
  <Override PartName="/ppt/tags/tag73.xml" ContentType="application/vnd.openxmlformats-officedocument.presentationml.tags+xml"/>
  <Override PartName="/ppt/notesSlides/notesSlide74.xml" ContentType="application/vnd.openxmlformats-officedocument.presentationml.notesSlide+xml"/>
  <Override PartName="/ppt/tags/tag74.xml" ContentType="application/vnd.openxmlformats-officedocument.presentationml.tags+xml"/>
  <Override PartName="/ppt/notesSlides/notesSlide75.xml" ContentType="application/vnd.openxmlformats-officedocument.presentationml.notesSlide+xml"/>
  <Override PartName="/ppt/tags/tag75.xml" ContentType="application/vnd.openxmlformats-officedocument.presentationml.tags+xml"/>
  <Override PartName="/ppt/notesSlides/notesSlide76.xml" ContentType="application/vnd.openxmlformats-officedocument.presentationml.notesSlide+xml"/>
  <Override PartName="/ppt/tags/tag76.xml" ContentType="application/vnd.openxmlformats-officedocument.presentationml.tags+xml"/>
  <Override PartName="/ppt/notesSlides/notesSlide77.xml" ContentType="application/vnd.openxmlformats-officedocument.presentationml.notesSlide+xml"/>
  <Override PartName="/ppt/tags/tag77.xml" ContentType="application/vnd.openxmlformats-officedocument.presentationml.tags+xml"/>
  <Override PartName="/ppt/notesSlides/notesSlide78.xml" ContentType="application/vnd.openxmlformats-officedocument.presentationml.notesSlide+xml"/>
  <Override PartName="/ppt/tags/tag78.xml" ContentType="application/vnd.openxmlformats-officedocument.presentationml.tags+xml"/>
  <Override PartName="/ppt/notesSlides/notesSlide79.xml" ContentType="application/vnd.openxmlformats-officedocument.presentationml.notesSlide+xml"/>
  <Override PartName="/ppt/tags/tag79.xml" ContentType="application/vnd.openxmlformats-officedocument.presentationml.tags+xml"/>
  <Override PartName="/ppt/notesSlides/notesSlide80.xml" ContentType="application/vnd.openxmlformats-officedocument.presentationml.notesSlide+xml"/>
  <Override PartName="/ppt/tags/tag80.xml" ContentType="application/vnd.openxmlformats-officedocument.presentationml.tags+xml"/>
  <Override PartName="/ppt/notesSlides/notesSlide81.xml" ContentType="application/vnd.openxmlformats-officedocument.presentationml.notesSlide+xml"/>
  <Override PartName="/ppt/tags/tag81.xml" ContentType="application/vnd.openxmlformats-officedocument.presentationml.tags+xml"/>
  <Override PartName="/ppt/notesSlides/notesSlide82.xml" ContentType="application/vnd.openxmlformats-officedocument.presentationml.notesSlide+xml"/>
  <Override PartName="/ppt/tags/tag82.xml" ContentType="application/vnd.openxmlformats-officedocument.presentationml.tags+xml"/>
  <Override PartName="/ppt/notesSlides/notesSlide83.xml" ContentType="application/vnd.openxmlformats-officedocument.presentationml.notesSlide+xml"/>
  <Override PartName="/ppt/tags/tag83.xml" ContentType="application/vnd.openxmlformats-officedocument.presentationml.tags+xml"/>
  <Override PartName="/ppt/notesSlides/notesSlide84.xml" ContentType="application/vnd.openxmlformats-officedocument.presentationml.notesSlide+xml"/>
  <Override PartName="/ppt/tags/tag84.xml" ContentType="application/vnd.openxmlformats-officedocument.presentationml.tags+xml"/>
  <Override PartName="/ppt/notesSlides/notesSlide85.xml" ContentType="application/vnd.openxmlformats-officedocument.presentationml.notesSlide+xml"/>
  <Override PartName="/ppt/tags/tag85.xml" ContentType="application/vnd.openxmlformats-officedocument.presentationml.tags+xml"/>
  <Override PartName="/ppt/notesSlides/notesSlide86.xml" ContentType="application/vnd.openxmlformats-officedocument.presentationml.notesSlide+xml"/>
  <Override PartName="/ppt/tags/tag86.xml" ContentType="application/vnd.openxmlformats-officedocument.presentationml.tags+xml"/>
  <Override PartName="/ppt/notesSlides/notesSlide87.xml" ContentType="application/vnd.openxmlformats-officedocument.presentationml.notesSlide+xml"/>
  <Override PartName="/ppt/tags/tag87.xml" ContentType="application/vnd.openxmlformats-officedocument.presentationml.tags+xml"/>
  <Override PartName="/ppt/notesSlides/notesSlide88.xml" ContentType="application/vnd.openxmlformats-officedocument.presentationml.notesSlide+xml"/>
  <Override PartName="/ppt/tags/tag88.xml" ContentType="application/vnd.openxmlformats-officedocument.presentationml.tags+xml"/>
  <Override PartName="/ppt/notesSlides/notesSlide89.xml" ContentType="application/vnd.openxmlformats-officedocument.presentationml.notesSlide+xml"/>
  <Override PartName="/ppt/tags/tag89.xml" ContentType="application/vnd.openxmlformats-officedocument.presentationml.tags+xml"/>
  <Override PartName="/ppt/notesSlides/notesSlide90.xml" ContentType="application/vnd.openxmlformats-officedocument.presentationml.notesSlide+xml"/>
  <Override PartName="/ppt/tags/tag90.xml" ContentType="application/vnd.openxmlformats-officedocument.presentationml.tags+xml"/>
  <Override PartName="/ppt/notesSlides/notesSlide91.xml" ContentType="application/vnd.openxmlformats-officedocument.presentationml.notesSlide+xml"/>
  <Override PartName="/ppt/tags/tag91.xml" ContentType="application/vnd.openxmlformats-officedocument.presentationml.tags+xml"/>
  <Override PartName="/ppt/notesSlides/notesSlide92.xml" ContentType="application/vnd.openxmlformats-officedocument.presentationml.notesSlide+xml"/>
  <Override PartName="/ppt/tags/tag92.xml" ContentType="application/vnd.openxmlformats-officedocument.presentationml.tags+xml"/>
  <Override PartName="/ppt/notesSlides/notesSlide93.xml" ContentType="application/vnd.openxmlformats-officedocument.presentationml.notesSlide+xml"/>
  <Override PartName="/ppt/tags/tag93.xml" ContentType="application/vnd.openxmlformats-officedocument.presentationml.tags+xml"/>
  <Override PartName="/ppt/notesSlides/notesSlide94.xml" ContentType="application/vnd.openxmlformats-officedocument.presentationml.notesSlide+xml"/>
  <Override PartName="/ppt/tags/tag94.xml" ContentType="application/vnd.openxmlformats-officedocument.presentationml.tags+xml"/>
  <Override PartName="/ppt/notesSlides/notesSlide95.xml" ContentType="application/vnd.openxmlformats-officedocument.presentationml.notesSlide+xml"/>
  <Override PartName="/ppt/tags/tag95.xml" ContentType="application/vnd.openxmlformats-officedocument.presentationml.tags+xml"/>
  <Override PartName="/ppt/notesSlides/notesSlide96.xml" ContentType="application/vnd.openxmlformats-officedocument.presentationml.notesSlide+xml"/>
  <Override PartName="/ppt/tags/tag96.xml" ContentType="application/vnd.openxmlformats-officedocument.presentationml.tags+xml"/>
  <Override PartName="/ppt/notesSlides/notesSlide97.xml" ContentType="application/vnd.openxmlformats-officedocument.presentationml.notesSlide+xml"/>
  <Override PartName="/ppt/tags/tag97.xml" ContentType="application/vnd.openxmlformats-officedocument.presentationml.tags+xml"/>
  <Override PartName="/ppt/notesSlides/notesSlide98.xml" ContentType="application/vnd.openxmlformats-officedocument.presentationml.notesSlide+xml"/>
  <Override PartName="/ppt/tags/tag98.xml" ContentType="application/vnd.openxmlformats-officedocument.presentationml.tags+xml"/>
  <Override PartName="/ppt/notesSlides/notesSlide99.xml" ContentType="application/vnd.openxmlformats-officedocument.presentationml.notesSlide+xml"/>
  <Override PartName="/ppt/tags/tag99.xml" ContentType="application/vnd.openxmlformats-officedocument.presentationml.tags+xml"/>
  <Override PartName="/ppt/notesSlides/notesSlide100.xml" ContentType="application/vnd.openxmlformats-officedocument.presentationml.notesSlide+xml"/>
  <Override PartName="/ppt/tags/tag100.xml" ContentType="application/vnd.openxmlformats-officedocument.presentationml.tags+xml"/>
  <Override PartName="/ppt/notesSlides/notesSlide101.xml" ContentType="application/vnd.openxmlformats-officedocument.presentationml.notesSlide+xml"/>
  <Override PartName="/ppt/tags/tag101.xml" ContentType="application/vnd.openxmlformats-officedocument.presentationml.tags+xml"/>
  <Override PartName="/ppt/notesSlides/notesSlide102.xml" ContentType="application/vnd.openxmlformats-officedocument.presentationml.notesSlide+xml"/>
  <Override PartName="/ppt/tags/tag102.xml" ContentType="application/vnd.openxmlformats-officedocument.presentationml.tags+xml"/>
  <Override PartName="/ppt/notesSlides/notesSlide103.xml" ContentType="application/vnd.openxmlformats-officedocument.presentationml.notesSlide+xml"/>
  <Override PartName="/ppt/tags/tag103.xml" ContentType="application/vnd.openxmlformats-officedocument.presentationml.tags+xml"/>
  <Override PartName="/ppt/notesSlides/notesSlide104.xml" ContentType="application/vnd.openxmlformats-officedocument.presentationml.notesSlide+xml"/>
  <Override PartName="/ppt/tags/tag104.xml" ContentType="application/vnd.openxmlformats-officedocument.presentationml.tags+xml"/>
  <Override PartName="/ppt/notesSlides/notesSlide105.xml" ContentType="application/vnd.openxmlformats-officedocument.presentationml.notesSlide+xml"/>
  <Override PartName="/ppt/tags/tag105.xml" ContentType="application/vnd.openxmlformats-officedocument.presentationml.tags+xml"/>
  <Override PartName="/ppt/notesSlides/notesSlide106.xml" ContentType="application/vnd.openxmlformats-officedocument.presentationml.notesSlide+xml"/>
  <Override PartName="/ppt/tags/tag106.xml" ContentType="application/vnd.openxmlformats-officedocument.presentationml.tags+xml"/>
  <Override PartName="/ppt/notesSlides/notesSlide107.xml" ContentType="application/vnd.openxmlformats-officedocument.presentationml.notesSlide+xml"/>
  <Override PartName="/ppt/tags/tag107.xml" ContentType="application/vnd.openxmlformats-officedocument.presentationml.tags+xml"/>
  <Override PartName="/ppt/notesSlides/notesSlide108.xml" ContentType="application/vnd.openxmlformats-officedocument.presentationml.notesSlide+xml"/>
  <Override PartName="/ppt/tags/tag108.xml" ContentType="application/vnd.openxmlformats-officedocument.presentationml.tags+xml"/>
  <Override PartName="/ppt/notesSlides/notesSlide109.xml" ContentType="application/vnd.openxmlformats-officedocument.presentationml.notesSlide+xml"/>
  <Override PartName="/ppt/tags/tag109.xml" ContentType="application/vnd.openxmlformats-officedocument.presentationml.tags+xml"/>
  <Override PartName="/ppt/notesSlides/notesSlide110.xml" ContentType="application/vnd.openxmlformats-officedocument.presentationml.notesSlide+xml"/>
  <Override PartName="/ppt/tags/tag110.xml" ContentType="application/vnd.openxmlformats-officedocument.presentationml.tags+xml"/>
  <Override PartName="/ppt/notesSlides/notesSlide111.xml" ContentType="application/vnd.openxmlformats-officedocument.presentationml.notesSlide+xml"/>
  <Override PartName="/ppt/tags/tag111.xml" ContentType="application/vnd.openxmlformats-officedocument.presentationml.tags+xml"/>
  <Override PartName="/ppt/notesSlides/notesSlide112.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notesSlides/notesSlide113.xml" ContentType="application/vnd.openxmlformats-officedocument.presentationml.notesSlide+xml"/>
  <Override PartName="/ppt/tags/tag114.xml" ContentType="application/vnd.openxmlformats-officedocument.presentationml.tags+xml"/>
  <Override PartName="/ppt/notesSlides/notesSlide114.xml" ContentType="application/vnd.openxmlformats-officedocument.presentationml.notesSlide+xml"/>
  <Override PartName="/ppt/tags/tag115.xml" ContentType="application/vnd.openxmlformats-officedocument.presentationml.tags+xml"/>
  <Override PartName="/ppt/notesSlides/notesSlide1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tags/tag116.xml" ContentType="application/vnd.openxmlformats-officedocument.presentationml.tags+xml"/>
  <Override PartName="/ppt/notesSlides/notesSlide116.xml" ContentType="application/vnd.openxmlformats-officedocument.presentationml.notesSlide+xml"/>
  <Override PartName="/ppt/tags/tag117.xml" ContentType="application/vnd.openxmlformats-officedocument.presentationml.tags+xml"/>
  <Override PartName="/ppt/notesSlides/notesSlide117.xml" ContentType="application/vnd.openxmlformats-officedocument.presentationml.notesSlide+xml"/>
  <Override PartName="/ppt/tags/tag118.xml" ContentType="application/vnd.openxmlformats-officedocument.presentationml.tags+xml"/>
  <Override PartName="/ppt/notesSlides/notesSlide118.xml" ContentType="application/vnd.openxmlformats-officedocument.presentationml.notesSlide+xml"/>
  <Override PartName="/ppt/tags/tag119.xml" ContentType="application/vnd.openxmlformats-officedocument.presentationml.tags+xml"/>
  <Override PartName="/ppt/notesSlides/notesSlide119.xml" ContentType="application/vnd.openxmlformats-officedocument.presentationml.notesSlide+xml"/>
  <Override PartName="/ppt/tags/tag120.xml" ContentType="application/vnd.openxmlformats-officedocument.presentationml.tags+xml"/>
  <Override PartName="/ppt/notesSlides/notesSlide120.xml" ContentType="application/vnd.openxmlformats-officedocument.presentationml.notesSlide+xml"/>
  <Override PartName="/ppt/tags/tag121.xml" ContentType="application/vnd.openxmlformats-officedocument.presentationml.tags+xml"/>
  <Override PartName="/ppt/notesSlides/notesSlide121.xml" ContentType="application/vnd.openxmlformats-officedocument.presentationml.notesSlide+xml"/>
  <Override PartName="/ppt/tags/tag122.xml" ContentType="application/vnd.openxmlformats-officedocument.presentationml.tags+xml"/>
  <Override PartName="/ppt/notesSlides/notesSlide122.xml" ContentType="application/vnd.openxmlformats-officedocument.presentationml.notesSlide+xml"/>
  <Override PartName="/ppt/tags/tag123.xml" ContentType="application/vnd.openxmlformats-officedocument.presentationml.tags+xml"/>
  <Override PartName="/ppt/notesSlides/notesSlide123.xml" ContentType="application/vnd.openxmlformats-officedocument.presentationml.notesSlide+xml"/>
  <Override PartName="/ppt/tags/tag124.xml" ContentType="application/vnd.openxmlformats-officedocument.presentationml.tags+xml"/>
  <Override PartName="/ppt/notesSlides/notesSlide124.xml" ContentType="application/vnd.openxmlformats-officedocument.presentationml.notesSlide+xml"/>
  <Override PartName="/ppt/tags/tag125.xml" ContentType="application/vnd.openxmlformats-officedocument.presentationml.tags+xml"/>
  <Override PartName="/ppt/notesSlides/notesSlide125.xml" ContentType="application/vnd.openxmlformats-officedocument.presentationml.notesSlide+xml"/>
  <Override PartName="/ppt/tags/tag126.xml" ContentType="application/vnd.openxmlformats-officedocument.presentationml.tags+xml"/>
  <Override PartName="/ppt/notesSlides/notesSlide126.xml" ContentType="application/vnd.openxmlformats-officedocument.presentationml.notesSlide+xml"/>
  <Override PartName="/ppt/tags/tag127.xml" ContentType="application/vnd.openxmlformats-officedocument.presentationml.tags+xml"/>
  <Override PartName="/ppt/notesSlides/notesSlide127.xml" ContentType="application/vnd.openxmlformats-officedocument.presentationml.notesSlide+xml"/>
  <Override PartName="/ppt/tags/tag128.xml" ContentType="application/vnd.openxmlformats-officedocument.presentationml.tags+xml"/>
  <Override PartName="/ppt/notesSlides/notesSlide12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tags/tag129.xml" ContentType="application/vnd.openxmlformats-officedocument.presentationml.tags+xml"/>
  <Override PartName="/ppt/notesSlides/notesSlide129.xml" ContentType="application/vnd.openxmlformats-officedocument.presentationml.notesSlide+xml"/>
  <Override PartName="/ppt/tags/tag130.xml" ContentType="application/vnd.openxmlformats-officedocument.presentationml.tags+xml"/>
  <Override PartName="/ppt/notesSlides/notesSlide130.xml" ContentType="application/vnd.openxmlformats-officedocument.presentationml.notesSlide+xml"/>
  <Override PartName="/ppt/tags/tag131.xml" ContentType="application/vnd.openxmlformats-officedocument.presentationml.tags+xml"/>
  <Override PartName="/ppt/notesSlides/notesSlide131.xml" ContentType="application/vnd.openxmlformats-officedocument.presentationml.notesSlide+xml"/>
  <Override PartName="/ppt/tags/tag132.xml" ContentType="application/vnd.openxmlformats-officedocument.presentationml.tags+xml"/>
  <Override PartName="/ppt/notesSlides/notesSlide132.xml" ContentType="application/vnd.openxmlformats-officedocument.presentationml.notesSlide+xml"/>
  <Override PartName="/ppt/tags/tag133.xml" ContentType="application/vnd.openxmlformats-officedocument.presentationml.tags+xml"/>
  <Override PartName="/ppt/notesSlides/notesSlide133.xml" ContentType="application/vnd.openxmlformats-officedocument.presentationml.notesSlide+xml"/>
  <Override PartName="/ppt/tags/tag134.xml" ContentType="application/vnd.openxmlformats-officedocument.presentationml.tags+xml"/>
  <Override PartName="/ppt/notesSlides/notesSlide134.xml" ContentType="application/vnd.openxmlformats-officedocument.presentationml.notesSlide+xml"/>
  <Override PartName="/ppt/tags/tag135.xml" ContentType="application/vnd.openxmlformats-officedocument.presentationml.tags+xml"/>
  <Override PartName="/ppt/notesSlides/notesSlide135.xml" ContentType="application/vnd.openxmlformats-officedocument.presentationml.notesSlide+xml"/>
  <Override PartName="/ppt/tags/tag136.xml" ContentType="application/vnd.openxmlformats-officedocument.presentationml.tags+xml"/>
  <Override PartName="/ppt/notesSlides/notesSlide136.xml" ContentType="application/vnd.openxmlformats-officedocument.presentationml.notesSlide+xml"/>
  <Override PartName="/ppt/tags/tag137.xml" ContentType="application/vnd.openxmlformats-officedocument.presentationml.tags+xml"/>
  <Override PartName="/ppt/notesSlides/notesSlide137.xml" ContentType="application/vnd.openxmlformats-officedocument.presentationml.notesSlide+xml"/>
  <Override PartName="/ppt/tags/tag138.xml" ContentType="application/vnd.openxmlformats-officedocument.presentationml.tags+xml"/>
  <Override PartName="/ppt/notesSlides/notesSlide138.xml" ContentType="application/vnd.openxmlformats-officedocument.presentationml.notesSlide+xml"/>
  <Override PartName="/ppt/tags/tag139.xml" ContentType="application/vnd.openxmlformats-officedocument.presentationml.tags+xml"/>
  <Override PartName="/ppt/notesSlides/notesSlide139.xml" ContentType="application/vnd.openxmlformats-officedocument.presentationml.notesSlide+xml"/>
  <Override PartName="/ppt/tags/tag140.xml" ContentType="application/vnd.openxmlformats-officedocument.presentationml.tags+xml"/>
  <Override PartName="/ppt/notesSlides/notesSlide140.xml" ContentType="application/vnd.openxmlformats-officedocument.presentationml.notesSlide+xml"/>
  <Override PartName="/ppt/tags/tag141.xml" ContentType="application/vnd.openxmlformats-officedocument.presentationml.tags+xml"/>
  <Override PartName="/ppt/notesSlides/notesSlide141.xml" ContentType="application/vnd.openxmlformats-officedocument.presentationml.notesSlide+xml"/>
  <Override PartName="/ppt/tags/tag142.xml" ContentType="application/vnd.openxmlformats-officedocument.presentationml.tags+xml"/>
  <Override PartName="/ppt/notesSlides/notesSlide142.xml" ContentType="application/vnd.openxmlformats-officedocument.presentationml.notesSlide+xml"/>
  <Override PartName="/ppt/tags/tag143.xml" ContentType="application/vnd.openxmlformats-officedocument.presentationml.tags+xml"/>
  <Override PartName="/ppt/notesSlides/notesSlide143.xml" ContentType="application/vnd.openxmlformats-officedocument.presentationml.notesSlide+xml"/>
  <Override PartName="/ppt/tags/tag144.xml" ContentType="application/vnd.openxmlformats-officedocument.presentationml.tags+xml"/>
  <Override PartName="/ppt/notesSlides/notesSlide144.xml" ContentType="application/vnd.openxmlformats-officedocument.presentationml.notesSlide+xml"/>
  <Override PartName="/ppt/tags/tag145.xml" ContentType="application/vnd.openxmlformats-officedocument.presentationml.tags+xml"/>
  <Override PartName="/ppt/notesSlides/notesSlide145.xml" ContentType="application/vnd.openxmlformats-officedocument.presentationml.notesSlide+xml"/>
  <Override PartName="/ppt/tags/tag146.xml" ContentType="application/vnd.openxmlformats-officedocument.presentationml.tags+xml"/>
  <Override PartName="/ppt/notesSlides/notesSlide146.xml" ContentType="application/vnd.openxmlformats-officedocument.presentationml.notesSlide+xml"/>
  <Override PartName="/ppt/tags/tag147.xml" ContentType="application/vnd.openxmlformats-officedocument.presentationml.tags+xml"/>
  <Override PartName="/ppt/notesSlides/notesSlide147.xml" ContentType="application/vnd.openxmlformats-officedocument.presentationml.notesSlide+xml"/>
  <Override PartName="/ppt/tags/tag148.xml" ContentType="application/vnd.openxmlformats-officedocument.presentationml.tags+xml"/>
  <Override PartName="/ppt/notesSlides/notesSlide148.xml" ContentType="application/vnd.openxmlformats-officedocument.presentationml.notesSlide+xml"/>
  <Override PartName="/ppt/tags/tag149.xml" ContentType="application/vnd.openxmlformats-officedocument.presentationml.tags+xml"/>
  <Override PartName="/ppt/notesSlides/notesSlide149.xml" ContentType="application/vnd.openxmlformats-officedocument.presentationml.notesSlide+xml"/>
  <Override PartName="/ppt/tags/tag150.xml" ContentType="application/vnd.openxmlformats-officedocument.presentationml.tags+xml"/>
  <Override PartName="/ppt/notesSlides/notesSlide150.xml" ContentType="application/vnd.openxmlformats-officedocument.presentationml.notesSlide+xml"/>
  <Override PartName="/ppt/tags/tag151.xml" ContentType="application/vnd.openxmlformats-officedocument.presentationml.tags+xml"/>
  <Override PartName="/ppt/notesSlides/notesSlide151.xml" ContentType="application/vnd.openxmlformats-officedocument.presentationml.notesSlide+xml"/>
  <Override PartName="/ppt/tags/tag152.xml" ContentType="application/vnd.openxmlformats-officedocument.presentationml.tags+xml"/>
  <Override PartName="/ppt/notesSlides/notesSlide152.xml" ContentType="application/vnd.openxmlformats-officedocument.presentationml.notesSlide+xml"/>
  <Override PartName="/ppt/tags/tag153.xml" ContentType="application/vnd.openxmlformats-officedocument.presentationml.tags+xml"/>
  <Override PartName="/ppt/notesSlides/notesSlide153.xml" ContentType="application/vnd.openxmlformats-officedocument.presentationml.notesSlide+xml"/>
  <Override PartName="/ppt/tags/tag154.xml" ContentType="application/vnd.openxmlformats-officedocument.presentationml.tags+xml"/>
  <Override PartName="/ppt/notesSlides/notesSlide154.xml" ContentType="application/vnd.openxmlformats-officedocument.presentationml.notesSlide+xml"/>
  <Override PartName="/ppt/tags/tag155.xml" ContentType="application/vnd.openxmlformats-officedocument.presentationml.tags+xml"/>
  <Override PartName="/ppt/notesSlides/notesSlide155.xml" ContentType="application/vnd.openxmlformats-officedocument.presentationml.notesSlide+xml"/>
  <Override PartName="/ppt/tags/tag156.xml" ContentType="application/vnd.openxmlformats-officedocument.presentationml.tags+xml"/>
  <Override PartName="/ppt/notesSlides/notesSlide156.xml" ContentType="application/vnd.openxmlformats-officedocument.presentationml.notesSlide+xml"/>
  <Override PartName="/ppt/tags/tag157.xml" ContentType="application/vnd.openxmlformats-officedocument.presentationml.tags+xml"/>
  <Override PartName="/ppt/notesSlides/notesSlide157.xml" ContentType="application/vnd.openxmlformats-officedocument.presentationml.notesSlide+xml"/>
  <Override PartName="/ppt/tags/tag158.xml" ContentType="application/vnd.openxmlformats-officedocument.presentationml.tags+xml"/>
  <Override PartName="/ppt/notesSlides/notesSlide158.xml" ContentType="application/vnd.openxmlformats-officedocument.presentationml.notesSlide+xml"/>
  <Override PartName="/ppt/tags/tag159.xml" ContentType="application/vnd.openxmlformats-officedocument.presentationml.tags+xml"/>
  <Override PartName="/ppt/notesSlides/notesSlide159.xml" ContentType="application/vnd.openxmlformats-officedocument.presentationml.notesSlide+xml"/>
  <Override PartName="/ppt/tags/tag160.xml" ContentType="application/vnd.openxmlformats-officedocument.presentationml.tags+xml"/>
  <Override PartName="/ppt/notesSlides/notesSlide160.xml" ContentType="application/vnd.openxmlformats-officedocument.presentationml.notesSlide+xml"/>
  <Override PartName="/ppt/tags/tag161.xml" ContentType="application/vnd.openxmlformats-officedocument.presentationml.tags+xml"/>
  <Override PartName="/ppt/notesSlides/notesSlide161.xml" ContentType="application/vnd.openxmlformats-officedocument.presentationml.notesSlide+xml"/>
  <Override PartName="/ppt/tags/tag162.xml" ContentType="application/vnd.openxmlformats-officedocument.presentationml.tags+xml"/>
  <Override PartName="/ppt/notesSlides/notesSlide162.xml" ContentType="application/vnd.openxmlformats-officedocument.presentationml.notesSlide+xml"/>
  <Override PartName="/ppt/tags/tag163.xml" ContentType="application/vnd.openxmlformats-officedocument.presentationml.tags+xml"/>
  <Override PartName="/ppt/notesSlides/notesSlide163.xml" ContentType="application/vnd.openxmlformats-officedocument.presentationml.notesSlide+xml"/>
  <Override PartName="/ppt/tags/tag164.xml" ContentType="application/vnd.openxmlformats-officedocument.presentationml.tags+xml"/>
  <Override PartName="/ppt/notesSlides/notesSlide164.xml" ContentType="application/vnd.openxmlformats-officedocument.presentationml.notesSlide+xml"/>
  <Override PartName="/ppt/tags/tag165.xml" ContentType="application/vnd.openxmlformats-officedocument.presentationml.tags+xml"/>
  <Override PartName="/ppt/notesSlides/notesSlide165.xml" ContentType="application/vnd.openxmlformats-officedocument.presentationml.notesSlide+xml"/>
  <Override PartName="/ppt/tags/tag166.xml" ContentType="application/vnd.openxmlformats-officedocument.presentationml.tags+xml"/>
  <Override PartName="/ppt/notesSlides/notesSlide166.xml" ContentType="application/vnd.openxmlformats-officedocument.presentationml.notesSlide+xml"/>
  <Override PartName="/ppt/tags/tag167.xml" ContentType="application/vnd.openxmlformats-officedocument.presentationml.tags+xml"/>
  <Override PartName="/ppt/notesSlides/notesSlide167.xml" ContentType="application/vnd.openxmlformats-officedocument.presentationml.notesSlide+xml"/>
  <Override PartName="/ppt/tags/tag168.xml" ContentType="application/vnd.openxmlformats-officedocument.presentationml.tags+xml"/>
  <Override PartName="/ppt/notesSlides/notesSlide168.xml" ContentType="application/vnd.openxmlformats-officedocument.presentationml.notesSlide+xml"/>
  <Override PartName="/ppt/tags/tag169.xml" ContentType="application/vnd.openxmlformats-officedocument.presentationml.tags+xml"/>
  <Override PartName="/ppt/notesSlides/notesSlide169.xml" ContentType="application/vnd.openxmlformats-officedocument.presentationml.notesSlide+xml"/>
  <Override PartName="/ppt/tags/tag170.xml" ContentType="application/vnd.openxmlformats-officedocument.presentationml.tags+xml"/>
  <Override PartName="/ppt/notesSlides/notesSlide170.xml" ContentType="application/vnd.openxmlformats-officedocument.presentationml.notesSlide+xml"/>
  <Override PartName="/ppt/tags/tag171.xml" ContentType="application/vnd.openxmlformats-officedocument.presentationml.tags+xml"/>
  <Override PartName="/ppt/notesSlides/notesSlide171.xml" ContentType="application/vnd.openxmlformats-officedocument.presentationml.notesSlide+xml"/>
  <Override PartName="/ppt/tags/tag172.xml" ContentType="application/vnd.openxmlformats-officedocument.presentationml.tags+xml"/>
  <Override PartName="/ppt/notesSlides/notesSlide172.xml" ContentType="application/vnd.openxmlformats-officedocument.presentationml.notesSlide+xml"/>
  <Override PartName="/ppt/tags/tag173.xml" ContentType="application/vnd.openxmlformats-officedocument.presentationml.tags+xml"/>
  <Override PartName="/ppt/notesSlides/notesSlide173.xml" ContentType="application/vnd.openxmlformats-officedocument.presentationml.notesSlide+xml"/>
  <Override PartName="/ppt/tags/tag174.xml" ContentType="application/vnd.openxmlformats-officedocument.presentationml.tags+xml"/>
  <Override PartName="/ppt/notesSlides/notesSlide174.xml" ContentType="application/vnd.openxmlformats-officedocument.presentationml.notesSlide+xml"/>
  <Override PartName="/ppt/tags/tag175.xml" ContentType="application/vnd.openxmlformats-officedocument.presentationml.tags+xml"/>
  <Override PartName="/ppt/notesSlides/notesSlide175.xml" ContentType="application/vnd.openxmlformats-officedocument.presentationml.notesSlide+xml"/>
  <Override PartName="/ppt/tags/tag176.xml" ContentType="application/vnd.openxmlformats-officedocument.presentationml.tags+xml"/>
  <Override PartName="/ppt/notesSlides/notesSlide176.xml" ContentType="application/vnd.openxmlformats-officedocument.presentationml.notesSlide+xml"/>
  <Override PartName="/ppt/tags/tag177.xml" ContentType="application/vnd.openxmlformats-officedocument.presentationml.tags+xml"/>
  <Override PartName="/ppt/notesSlides/notesSlide177.xml" ContentType="application/vnd.openxmlformats-officedocument.presentationml.notesSlide+xml"/>
  <Override PartName="/ppt/tags/tag178.xml" ContentType="application/vnd.openxmlformats-officedocument.presentationml.tags+xml"/>
  <Override PartName="/ppt/notesSlides/notesSlide178.xml" ContentType="application/vnd.openxmlformats-officedocument.presentationml.notesSlide+xml"/>
  <Override PartName="/ppt/tags/tag179.xml" ContentType="application/vnd.openxmlformats-officedocument.presentationml.tags+xml"/>
  <Override PartName="/ppt/notesSlides/notesSlide179.xml" ContentType="application/vnd.openxmlformats-officedocument.presentationml.notesSlide+xml"/>
  <Override PartName="/ppt/tags/tag180.xml" ContentType="application/vnd.openxmlformats-officedocument.presentationml.tags+xml"/>
  <Override PartName="/ppt/notesSlides/notesSlide180.xml" ContentType="application/vnd.openxmlformats-officedocument.presentationml.notesSlide+xml"/>
  <Override PartName="/ppt/tags/tag181.xml" ContentType="application/vnd.openxmlformats-officedocument.presentationml.tags+xml"/>
  <Override PartName="/ppt/notesSlides/notesSlide181.xml" ContentType="application/vnd.openxmlformats-officedocument.presentationml.notesSlide+xml"/>
  <Override PartName="/ppt/tags/tag182.xml" ContentType="application/vnd.openxmlformats-officedocument.presentationml.tags+xml"/>
  <Override PartName="/ppt/notesSlides/notesSlide182.xml" ContentType="application/vnd.openxmlformats-officedocument.presentationml.notesSlide+xml"/>
  <Override PartName="/ppt/tags/tag183.xml" ContentType="application/vnd.openxmlformats-officedocument.presentationml.tags+xml"/>
  <Override PartName="/ppt/notesSlides/notesSlide183.xml" ContentType="application/vnd.openxmlformats-officedocument.presentationml.notesSlide+xml"/>
  <Override PartName="/ppt/tags/tag184.xml" ContentType="application/vnd.openxmlformats-officedocument.presentationml.tags+xml"/>
  <Override PartName="/ppt/notesSlides/notesSlide184.xml" ContentType="application/vnd.openxmlformats-officedocument.presentationml.notesSlide+xml"/>
  <Override PartName="/ppt/tags/tag185.xml" ContentType="application/vnd.openxmlformats-officedocument.presentationml.tags+xml"/>
  <Override PartName="/ppt/notesSlides/notesSlide185.xml" ContentType="application/vnd.openxmlformats-officedocument.presentationml.notesSlide+xml"/>
  <Override PartName="/ppt/tags/tag18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82" r:id="rId2"/>
    <p:sldMasterId id="2147483793" r:id="rId3"/>
    <p:sldMasterId id="2147483799" r:id="rId4"/>
    <p:sldMasterId id="2147483804" r:id="rId5"/>
    <p:sldMasterId id="2147483812" r:id="rId6"/>
    <p:sldMasterId id="2147483869" r:id="rId7"/>
    <p:sldMasterId id="2147483880" r:id="rId8"/>
    <p:sldMasterId id="2147483891" r:id="rId9"/>
    <p:sldMasterId id="2147483907" r:id="rId10"/>
    <p:sldMasterId id="2147483911" r:id="rId11"/>
    <p:sldMasterId id="2147483921" r:id="rId12"/>
    <p:sldMasterId id="2147483932" r:id="rId13"/>
    <p:sldMasterId id="2147483938" r:id="rId14"/>
    <p:sldMasterId id="2147483947" r:id="rId15"/>
    <p:sldMasterId id="2147483953" r:id="rId16"/>
  </p:sldMasterIdLst>
  <p:notesMasterIdLst>
    <p:notesMasterId r:id="rId202"/>
  </p:notesMasterIdLst>
  <p:sldIdLst>
    <p:sldId id="430" r:id="rId17"/>
    <p:sldId id="645" r:id="rId18"/>
    <p:sldId id="646" r:id="rId19"/>
    <p:sldId id="647" r:id="rId20"/>
    <p:sldId id="648" r:id="rId21"/>
    <p:sldId id="954" r:id="rId22"/>
    <p:sldId id="955" r:id="rId23"/>
    <p:sldId id="956" r:id="rId24"/>
    <p:sldId id="957" r:id="rId25"/>
    <p:sldId id="958" r:id="rId26"/>
    <p:sldId id="959" r:id="rId27"/>
    <p:sldId id="960" r:id="rId28"/>
    <p:sldId id="962" r:id="rId29"/>
    <p:sldId id="963" r:id="rId30"/>
    <p:sldId id="964" r:id="rId31"/>
    <p:sldId id="966" r:id="rId32"/>
    <p:sldId id="967" r:id="rId33"/>
    <p:sldId id="945" r:id="rId34"/>
    <p:sldId id="946" r:id="rId35"/>
    <p:sldId id="947" r:id="rId36"/>
    <p:sldId id="1005" r:id="rId37"/>
    <p:sldId id="949" r:id="rId38"/>
    <p:sldId id="950" r:id="rId39"/>
    <p:sldId id="951" r:id="rId40"/>
    <p:sldId id="952" r:id="rId41"/>
    <p:sldId id="953" r:id="rId42"/>
    <p:sldId id="777" r:id="rId43"/>
    <p:sldId id="778" r:id="rId44"/>
    <p:sldId id="779" r:id="rId45"/>
    <p:sldId id="780" r:id="rId46"/>
    <p:sldId id="781" r:id="rId47"/>
    <p:sldId id="782" r:id="rId48"/>
    <p:sldId id="783" r:id="rId49"/>
    <p:sldId id="784" r:id="rId50"/>
    <p:sldId id="785" r:id="rId51"/>
    <p:sldId id="786" r:id="rId52"/>
    <p:sldId id="787" r:id="rId53"/>
    <p:sldId id="788" r:id="rId54"/>
    <p:sldId id="789" r:id="rId55"/>
    <p:sldId id="790" r:id="rId56"/>
    <p:sldId id="791" r:id="rId57"/>
    <p:sldId id="792" r:id="rId58"/>
    <p:sldId id="793" r:id="rId59"/>
    <p:sldId id="852" r:id="rId60"/>
    <p:sldId id="853" r:id="rId61"/>
    <p:sldId id="854" r:id="rId62"/>
    <p:sldId id="855" r:id="rId63"/>
    <p:sldId id="856" r:id="rId64"/>
    <p:sldId id="857" r:id="rId65"/>
    <p:sldId id="860" r:id="rId66"/>
    <p:sldId id="861" r:id="rId67"/>
    <p:sldId id="862" r:id="rId68"/>
    <p:sldId id="863" r:id="rId69"/>
    <p:sldId id="864" r:id="rId70"/>
    <p:sldId id="865" r:id="rId71"/>
    <p:sldId id="866" r:id="rId72"/>
    <p:sldId id="869" r:id="rId73"/>
    <p:sldId id="870" r:id="rId74"/>
    <p:sldId id="872" r:id="rId75"/>
    <p:sldId id="873" r:id="rId76"/>
    <p:sldId id="874" r:id="rId77"/>
    <p:sldId id="875" r:id="rId78"/>
    <p:sldId id="876" r:id="rId79"/>
    <p:sldId id="877" r:id="rId80"/>
    <p:sldId id="879" r:id="rId81"/>
    <p:sldId id="880" r:id="rId82"/>
    <p:sldId id="881" r:id="rId83"/>
    <p:sldId id="882" r:id="rId84"/>
    <p:sldId id="883" r:id="rId85"/>
    <p:sldId id="884" r:id="rId86"/>
    <p:sldId id="890" r:id="rId87"/>
    <p:sldId id="903" r:id="rId88"/>
    <p:sldId id="904" r:id="rId89"/>
    <p:sldId id="905" r:id="rId90"/>
    <p:sldId id="906" r:id="rId91"/>
    <p:sldId id="907" r:id="rId92"/>
    <p:sldId id="908" r:id="rId93"/>
    <p:sldId id="909" r:id="rId94"/>
    <p:sldId id="910" r:id="rId95"/>
    <p:sldId id="911" r:id="rId96"/>
    <p:sldId id="912" r:id="rId97"/>
    <p:sldId id="913" r:id="rId98"/>
    <p:sldId id="914" r:id="rId99"/>
    <p:sldId id="915" r:id="rId100"/>
    <p:sldId id="916" r:id="rId101"/>
    <p:sldId id="917" r:id="rId102"/>
    <p:sldId id="918" r:id="rId103"/>
    <p:sldId id="919" r:id="rId104"/>
    <p:sldId id="920" r:id="rId105"/>
    <p:sldId id="921" r:id="rId106"/>
    <p:sldId id="922" r:id="rId107"/>
    <p:sldId id="923" r:id="rId108"/>
    <p:sldId id="924" r:id="rId109"/>
    <p:sldId id="925" r:id="rId110"/>
    <p:sldId id="926" r:id="rId111"/>
    <p:sldId id="927" r:id="rId112"/>
    <p:sldId id="928" r:id="rId113"/>
    <p:sldId id="929" r:id="rId114"/>
    <p:sldId id="930" r:id="rId115"/>
    <p:sldId id="931" r:id="rId116"/>
    <p:sldId id="932" r:id="rId117"/>
    <p:sldId id="933" r:id="rId118"/>
    <p:sldId id="934" r:id="rId119"/>
    <p:sldId id="935" r:id="rId120"/>
    <p:sldId id="936" r:id="rId121"/>
    <p:sldId id="937" r:id="rId122"/>
    <p:sldId id="938" r:id="rId123"/>
    <p:sldId id="939" r:id="rId124"/>
    <p:sldId id="940" r:id="rId125"/>
    <p:sldId id="941" r:id="rId126"/>
    <p:sldId id="942" r:id="rId127"/>
    <p:sldId id="943" r:id="rId128"/>
    <p:sldId id="972" r:id="rId129"/>
    <p:sldId id="973" r:id="rId130"/>
    <p:sldId id="974" r:id="rId131"/>
    <p:sldId id="975" r:id="rId132"/>
    <p:sldId id="976" r:id="rId133"/>
    <p:sldId id="977" r:id="rId134"/>
    <p:sldId id="978" r:id="rId135"/>
    <p:sldId id="979" r:id="rId136"/>
    <p:sldId id="980" r:id="rId137"/>
    <p:sldId id="981" r:id="rId138"/>
    <p:sldId id="982" r:id="rId139"/>
    <p:sldId id="983" r:id="rId140"/>
    <p:sldId id="984" r:id="rId141"/>
    <p:sldId id="985" r:id="rId142"/>
    <p:sldId id="986" r:id="rId143"/>
    <p:sldId id="987" r:id="rId144"/>
    <p:sldId id="988" r:id="rId145"/>
    <p:sldId id="989" r:id="rId146"/>
    <p:sldId id="990" r:id="rId147"/>
    <p:sldId id="991" r:id="rId148"/>
    <p:sldId id="992" r:id="rId149"/>
    <p:sldId id="993" r:id="rId150"/>
    <p:sldId id="994" r:id="rId151"/>
    <p:sldId id="995" r:id="rId152"/>
    <p:sldId id="996" r:id="rId153"/>
    <p:sldId id="997" r:id="rId154"/>
    <p:sldId id="998" r:id="rId155"/>
    <p:sldId id="999" r:id="rId156"/>
    <p:sldId id="1000" r:id="rId157"/>
    <p:sldId id="1001" r:id="rId158"/>
    <p:sldId id="1002" r:id="rId159"/>
    <p:sldId id="835" r:id="rId160"/>
    <p:sldId id="836" r:id="rId161"/>
    <p:sldId id="837" r:id="rId162"/>
    <p:sldId id="838" r:id="rId163"/>
    <p:sldId id="839" r:id="rId164"/>
    <p:sldId id="840" r:id="rId165"/>
    <p:sldId id="841" r:id="rId166"/>
    <p:sldId id="842" r:id="rId167"/>
    <p:sldId id="843" r:id="rId168"/>
    <p:sldId id="844" r:id="rId169"/>
    <p:sldId id="845" r:id="rId170"/>
    <p:sldId id="846" r:id="rId171"/>
    <p:sldId id="847" r:id="rId172"/>
    <p:sldId id="848" r:id="rId173"/>
    <p:sldId id="849" r:id="rId174"/>
    <p:sldId id="850" r:id="rId175"/>
    <p:sldId id="851" r:id="rId176"/>
    <p:sldId id="751" r:id="rId177"/>
    <p:sldId id="752" r:id="rId178"/>
    <p:sldId id="753" r:id="rId179"/>
    <p:sldId id="754" r:id="rId180"/>
    <p:sldId id="755" r:id="rId181"/>
    <p:sldId id="756" r:id="rId182"/>
    <p:sldId id="757" r:id="rId183"/>
    <p:sldId id="758" r:id="rId184"/>
    <p:sldId id="759" r:id="rId185"/>
    <p:sldId id="760" r:id="rId186"/>
    <p:sldId id="761" r:id="rId187"/>
    <p:sldId id="762" r:id="rId188"/>
    <p:sldId id="763" r:id="rId189"/>
    <p:sldId id="764" r:id="rId190"/>
    <p:sldId id="765" r:id="rId191"/>
    <p:sldId id="766" r:id="rId192"/>
    <p:sldId id="767" r:id="rId193"/>
    <p:sldId id="768" r:id="rId194"/>
    <p:sldId id="769" r:id="rId195"/>
    <p:sldId id="770" r:id="rId196"/>
    <p:sldId id="771" r:id="rId197"/>
    <p:sldId id="772" r:id="rId198"/>
    <p:sldId id="773" r:id="rId199"/>
    <p:sldId id="774" r:id="rId200"/>
    <p:sldId id="775" r:id="rId20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io Max Rocha Lima" initial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FFFF99"/>
    <a:srgbClr val="CCFF99"/>
    <a:srgbClr val="66FFFF"/>
    <a:srgbClr val="800000"/>
    <a:srgbClr val="FFD68B"/>
    <a:srgbClr val="D6E0FE"/>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94636" autoAdjust="0"/>
  </p:normalViewPr>
  <p:slideViewPr>
    <p:cSldViewPr snapToGrid="0">
      <p:cViewPr varScale="1">
        <p:scale>
          <a:sx n="78" d="100"/>
          <a:sy n="78" d="100"/>
        </p:scale>
        <p:origin x="806" y="34"/>
      </p:cViewPr>
      <p:guideLst/>
    </p:cSldViewPr>
  </p:slideViewPr>
  <p:notesTextViewPr>
    <p:cViewPr>
      <p:scale>
        <a:sx n="1" d="1"/>
        <a:sy n="1" d="1"/>
      </p:scale>
      <p:origin x="0" y="0"/>
    </p:cViewPr>
  </p:notesTextViewPr>
  <p:sorterViewPr>
    <p:cViewPr varScale="1">
      <p:scale>
        <a:sx n="100" d="100"/>
        <a:sy n="100" d="100"/>
      </p:scale>
      <p:origin x="0" y="-61402"/>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01.xml"/><Relationship Id="rId21" Type="http://schemas.openxmlformats.org/officeDocument/2006/relationships/slide" Target="slides/slide5.xml"/><Relationship Id="rId42" Type="http://schemas.openxmlformats.org/officeDocument/2006/relationships/slide" Target="slides/slide26.xml"/><Relationship Id="rId63" Type="http://schemas.openxmlformats.org/officeDocument/2006/relationships/slide" Target="slides/slide47.xml"/><Relationship Id="rId84" Type="http://schemas.openxmlformats.org/officeDocument/2006/relationships/slide" Target="slides/slide68.xml"/><Relationship Id="rId138" Type="http://schemas.openxmlformats.org/officeDocument/2006/relationships/slide" Target="slides/slide122.xml"/><Relationship Id="rId159" Type="http://schemas.openxmlformats.org/officeDocument/2006/relationships/slide" Target="slides/slide143.xml"/><Relationship Id="rId170" Type="http://schemas.openxmlformats.org/officeDocument/2006/relationships/slide" Target="slides/slide154.xml"/><Relationship Id="rId191" Type="http://schemas.openxmlformats.org/officeDocument/2006/relationships/slide" Target="slides/slide175.xml"/><Relationship Id="rId205" Type="http://schemas.openxmlformats.org/officeDocument/2006/relationships/viewProps" Target="viewProps.xml"/><Relationship Id="rId16" Type="http://schemas.openxmlformats.org/officeDocument/2006/relationships/slideMaster" Target="slideMasters/slideMaster16.xml"/><Relationship Id="rId107" Type="http://schemas.openxmlformats.org/officeDocument/2006/relationships/slide" Target="slides/slide91.xml"/><Relationship Id="rId11" Type="http://schemas.openxmlformats.org/officeDocument/2006/relationships/slideMaster" Target="slideMasters/slideMaster11.xml"/><Relationship Id="rId32" Type="http://schemas.openxmlformats.org/officeDocument/2006/relationships/slide" Target="slides/slide16.xml"/><Relationship Id="rId37" Type="http://schemas.openxmlformats.org/officeDocument/2006/relationships/slide" Target="slides/slide21.xml"/><Relationship Id="rId53" Type="http://schemas.openxmlformats.org/officeDocument/2006/relationships/slide" Target="slides/slide37.xml"/><Relationship Id="rId58" Type="http://schemas.openxmlformats.org/officeDocument/2006/relationships/slide" Target="slides/slide42.xml"/><Relationship Id="rId74" Type="http://schemas.openxmlformats.org/officeDocument/2006/relationships/slide" Target="slides/slide58.xml"/><Relationship Id="rId79" Type="http://schemas.openxmlformats.org/officeDocument/2006/relationships/slide" Target="slides/slide63.xml"/><Relationship Id="rId102" Type="http://schemas.openxmlformats.org/officeDocument/2006/relationships/slide" Target="slides/slide86.xml"/><Relationship Id="rId123" Type="http://schemas.openxmlformats.org/officeDocument/2006/relationships/slide" Target="slides/slide107.xml"/><Relationship Id="rId128" Type="http://schemas.openxmlformats.org/officeDocument/2006/relationships/slide" Target="slides/slide112.xml"/><Relationship Id="rId144" Type="http://schemas.openxmlformats.org/officeDocument/2006/relationships/slide" Target="slides/slide128.xml"/><Relationship Id="rId149" Type="http://schemas.openxmlformats.org/officeDocument/2006/relationships/slide" Target="slides/slide133.xml"/><Relationship Id="rId5" Type="http://schemas.openxmlformats.org/officeDocument/2006/relationships/slideMaster" Target="slideMasters/slideMaster5.xml"/><Relationship Id="rId90" Type="http://schemas.openxmlformats.org/officeDocument/2006/relationships/slide" Target="slides/slide74.xml"/><Relationship Id="rId95" Type="http://schemas.openxmlformats.org/officeDocument/2006/relationships/slide" Target="slides/slide79.xml"/><Relationship Id="rId160" Type="http://schemas.openxmlformats.org/officeDocument/2006/relationships/slide" Target="slides/slide144.xml"/><Relationship Id="rId165" Type="http://schemas.openxmlformats.org/officeDocument/2006/relationships/slide" Target="slides/slide149.xml"/><Relationship Id="rId181" Type="http://schemas.openxmlformats.org/officeDocument/2006/relationships/slide" Target="slides/slide165.xml"/><Relationship Id="rId186" Type="http://schemas.openxmlformats.org/officeDocument/2006/relationships/slide" Target="slides/slide170.xml"/><Relationship Id="rId22" Type="http://schemas.openxmlformats.org/officeDocument/2006/relationships/slide" Target="slides/slide6.xml"/><Relationship Id="rId27" Type="http://schemas.openxmlformats.org/officeDocument/2006/relationships/slide" Target="slides/slide11.xml"/><Relationship Id="rId43" Type="http://schemas.openxmlformats.org/officeDocument/2006/relationships/slide" Target="slides/slide27.xml"/><Relationship Id="rId48" Type="http://schemas.openxmlformats.org/officeDocument/2006/relationships/slide" Target="slides/slide32.xml"/><Relationship Id="rId64" Type="http://schemas.openxmlformats.org/officeDocument/2006/relationships/slide" Target="slides/slide48.xml"/><Relationship Id="rId69" Type="http://schemas.openxmlformats.org/officeDocument/2006/relationships/slide" Target="slides/slide53.xml"/><Relationship Id="rId113" Type="http://schemas.openxmlformats.org/officeDocument/2006/relationships/slide" Target="slides/slide97.xml"/><Relationship Id="rId118" Type="http://schemas.openxmlformats.org/officeDocument/2006/relationships/slide" Target="slides/slide102.xml"/><Relationship Id="rId134" Type="http://schemas.openxmlformats.org/officeDocument/2006/relationships/slide" Target="slides/slide118.xml"/><Relationship Id="rId139" Type="http://schemas.openxmlformats.org/officeDocument/2006/relationships/slide" Target="slides/slide123.xml"/><Relationship Id="rId80" Type="http://schemas.openxmlformats.org/officeDocument/2006/relationships/slide" Target="slides/slide64.xml"/><Relationship Id="rId85" Type="http://schemas.openxmlformats.org/officeDocument/2006/relationships/slide" Target="slides/slide69.xml"/><Relationship Id="rId150" Type="http://schemas.openxmlformats.org/officeDocument/2006/relationships/slide" Target="slides/slide134.xml"/><Relationship Id="rId155" Type="http://schemas.openxmlformats.org/officeDocument/2006/relationships/slide" Target="slides/slide139.xml"/><Relationship Id="rId171" Type="http://schemas.openxmlformats.org/officeDocument/2006/relationships/slide" Target="slides/slide155.xml"/><Relationship Id="rId176" Type="http://schemas.openxmlformats.org/officeDocument/2006/relationships/slide" Target="slides/slide160.xml"/><Relationship Id="rId192" Type="http://schemas.openxmlformats.org/officeDocument/2006/relationships/slide" Target="slides/slide176.xml"/><Relationship Id="rId197" Type="http://schemas.openxmlformats.org/officeDocument/2006/relationships/slide" Target="slides/slide181.xml"/><Relationship Id="rId206" Type="http://schemas.openxmlformats.org/officeDocument/2006/relationships/theme" Target="theme/theme1.xml"/><Relationship Id="rId201" Type="http://schemas.openxmlformats.org/officeDocument/2006/relationships/slide" Target="slides/slide185.xml"/><Relationship Id="rId12" Type="http://schemas.openxmlformats.org/officeDocument/2006/relationships/slideMaster" Target="slideMasters/slideMaster12.xml"/><Relationship Id="rId17" Type="http://schemas.openxmlformats.org/officeDocument/2006/relationships/slide" Target="slides/slide1.xml"/><Relationship Id="rId33" Type="http://schemas.openxmlformats.org/officeDocument/2006/relationships/slide" Target="slides/slide17.xml"/><Relationship Id="rId38" Type="http://schemas.openxmlformats.org/officeDocument/2006/relationships/slide" Target="slides/slide22.xml"/><Relationship Id="rId59" Type="http://schemas.openxmlformats.org/officeDocument/2006/relationships/slide" Target="slides/slide43.xml"/><Relationship Id="rId103" Type="http://schemas.openxmlformats.org/officeDocument/2006/relationships/slide" Target="slides/slide87.xml"/><Relationship Id="rId108" Type="http://schemas.openxmlformats.org/officeDocument/2006/relationships/slide" Target="slides/slide92.xml"/><Relationship Id="rId124" Type="http://schemas.openxmlformats.org/officeDocument/2006/relationships/slide" Target="slides/slide108.xml"/><Relationship Id="rId129" Type="http://schemas.openxmlformats.org/officeDocument/2006/relationships/slide" Target="slides/slide113.xml"/><Relationship Id="rId54" Type="http://schemas.openxmlformats.org/officeDocument/2006/relationships/slide" Target="slides/slide38.xml"/><Relationship Id="rId70" Type="http://schemas.openxmlformats.org/officeDocument/2006/relationships/slide" Target="slides/slide54.xml"/><Relationship Id="rId75" Type="http://schemas.openxmlformats.org/officeDocument/2006/relationships/slide" Target="slides/slide59.xml"/><Relationship Id="rId91" Type="http://schemas.openxmlformats.org/officeDocument/2006/relationships/slide" Target="slides/slide75.xml"/><Relationship Id="rId96" Type="http://schemas.openxmlformats.org/officeDocument/2006/relationships/slide" Target="slides/slide80.xml"/><Relationship Id="rId140" Type="http://schemas.openxmlformats.org/officeDocument/2006/relationships/slide" Target="slides/slide124.xml"/><Relationship Id="rId145" Type="http://schemas.openxmlformats.org/officeDocument/2006/relationships/slide" Target="slides/slide129.xml"/><Relationship Id="rId161" Type="http://schemas.openxmlformats.org/officeDocument/2006/relationships/slide" Target="slides/slide145.xml"/><Relationship Id="rId166" Type="http://schemas.openxmlformats.org/officeDocument/2006/relationships/slide" Target="slides/slide150.xml"/><Relationship Id="rId182" Type="http://schemas.openxmlformats.org/officeDocument/2006/relationships/slide" Target="slides/slide166.xml"/><Relationship Id="rId187" Type="http://schemas.openxmlformats.org/officeDocument/2006/relationships/slide" Target="slides/slide171.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7.xml"/><Relationship Id="rId28" Type="http://schemas.openxmlformats.org/officeDocument/2006/relationships/slide" Target="slides/slide12.xml"/><Relationship Id="rId49" Type="http://schemas.openxmlformats.org/officeDocument/2006/relationships/slide" Target="slides/slide33.xml"/><Relationship Id="rId114" Type="http://schemas.openxmlformats.org/officeDocument/2006/relationships/slide" Target="slides/slide98.xml"/><Relationship Id="rId119" Type="http://schemas.openxmlformats.org/officeDocument/2006/relationships/slide" Target="slides/slide103.xml"/><Relationship Id="rId44" Type="http://schemas.openxmlformats.org/officeDocument/2006/relationships/slide" Target="slides/slide28.xml"/><Relationship Id="rId60" Type="http://schemas.openxmlformats.org/officeDocument/2006/relationships/slide" Target="slides/slide44.xml"/><Relationship Id="rId65" Type="http://schemas.openxmlformats.org/officeDocument/2006/relationships/slide" Target="slides/slide49.xml"/><Relationship Id="rId81" Type="http://schemas.openxmlformats.org/officeDocument/2006/relationships/slide" Target="slides/slide65.xml"/><Relationship Id="rId86" Type="http://schemas.openxmlformats.org/officeDocument/2006/relationships/slide" Target="slides/slide70.xml"/><Relationship Id="rId130" Type="http://schemas.openxmlformats.org/officeDocument/2006/relationships/slide" Target="slides/slide114.xml"/><Relationship Id="rId135" Type="http://schemas.openxmlformats.org/officeDocument/2006/relationships/slide" Target="slides/slide119.xml"/><Relationship Id="rId151" Type="http://schemas.openxmlformats.org/officeDocument/2006/relationships/slide" Target="slides/slide135.xml"/><Relationship Id="rId156" Type="http://schemas.openxmlformats.org/officeDocument/2006/relationships/slide" Target="slides/slide140.xml"/><Relationship Id="rId177" Type="http://schemas.openxmlformats.org/officeDocument/2006/relationships/slide" Target="slides/slide161.xml"/><Relationship Id="rId198" Type="http://schemas.openxmlformats.org/officeDocument/2006/relationships/slide" Target="slides/slide182.xml"/><Relationship Id="rId172" Type="http://schemas.openxmlformats.org/officeDocument/2006/relationships/slide" Target="slides/slide156.xml"/><Relationship Id="rId193" Type="http://schemas.openxmlformats.org/officeDocument/2006/relationships/slide" Target="slides/slide177.xml"/><Relationship Id="rId202" Type="http://schemas.openxmlformats.org/officeDocument/2006/relationships/notesMaster" Target="notesMasters/notesMaster1.xml"/><Relationship Id="rId207" Type="http://schemas.openxmlformats.org/officeDocument/2006/relationships/tableStyles" Target="tableStyles.xml"/><Relationship Id="rId13" Type="http://schemas.openxmlformats.org/officeDocument/2006/relationships/slideMaster" Target="slideMasters/slideMaster13.xml"/><Relationship Id="rId18" Type="http://schemas.openxmlformats.org/officeDocument/2006/relationships/slide" Target="slides/slide2.xml"/><Relationship Id="rId39" Type="http://schemas.openxmlformats.org/officeDocument/2006/relationships/slide" Target="slides/slide23.xml"/><Relationship Id="rId109" Type="http://schemas.openxmlformats.org/officeDocument/2006/relationships/slide" Target="slides/slide93.xml"/><Relationship Id="rId34" Type="http://schemas.openxmlformats.org/officeDocument/2006/relationships/slide" Target="slides/slide18.xml"/><Relationship Id="rId50" Type="http://schemas.openxmlformats.org/officeDocument/2006/relationships/slide" Target="slides/slide34.xml"/><Relationship Id="rId55" Type="http://schemas.openxmlformats.org/officeDocument/2006/relationships/slide" Target="slides/slide39.xml"/><Relationship Id="rId76" Type="http://schemas.openxmlformats.org/officeDocument/2006/relationships/slide" Target="slides/slide60.xml"/><Relationship Id="rId97" Type="http://schemas.openxmlformats.org/officeDocument/2006/relationships/slide" Target="slides/slide81.xml"/><Relationship Id="rId104" Type="http://schemas.openxmlformats.org/officeDocument/2006/relationships/slide" Target="slides/slide88.xml"/><Relationship Id="rId120" Type="http://schemas.openxmlformats.org/officeDocument/2006/relationships/slide" Target="slides/slide104.xml"/><Relationship Id="rId125" Type="http://schemas.openxmlformats.org/officeDocument/2006/relationships/slide" Target="slides/slide109.xml"/><Relationship Id="rId141" Type="http://schemas.openxmlformats.org/officeDocument/2006/relationships/slide" Target="slides/slide125.xml"/><Relationship Id="rId146" Type="http://schemas.openxmlformats.org/officeDocument/2006/relationships/slide" Target="slides/slide130.xml"/><Relationship Id="rId167" Type="http://schemas.openxmlformats.org/officeDocument/2006/relationships/slide" Target="slides/slide151.xml"/><Relationship Id="rId188" Type="http://schemas.openxmlformats.org/officeDocument/2006/relationships/slide" Target="slides/slide172.xml"/><Relationship Id="rId7" Type="http://schemas.openxmlformats.org/officeDocument/2006/relationships/slideMaster" Target="slideMasters/slideMaster7.xml"/><Relationship Id="rId71" Type="http://schemas.openxmlformats.org/officeDocument/2006/relationships/slide" Target="slides/slide55.xml"/><Relationship Id="rId92" Type="http://schemas.openxmlformats.org/officeDocument/2006/relationships/slide" Target="slides/slide76.xml"/><Relationship Id="rId162" Type="http://schemas.openxmlformats.org/officeDocument/2006/relationships/slide" Target="slides/slide146.xml"/><Relationship Id="rId183" Type="http://schemas.openxmlformats.org/officeDocument/2006/relationships/slide" Target="slides/slide167.xml"/><Relationship Id="rId2" Type="http://schemas.openxmlformats.org/officeDocument/2006/relationships/slideMaster" Target="slideMasters/slideMaster2.xml"/><Relationship Id="rId29" Type="http://schemas.openxmlformats.org/officeDocument/2006/relationships/slide" Target="slides/slide13.xml"/><Relationship Id="rId24" Type="http://schemas.openxmlformats.org/officeDocument/2006/relationships/slide" Target="slides/slide8.xml"/><Relationship Id="rId40" Type="http://schemas.openxmlformats.org/officeDocument/2006/relationships/slide" Target="slides/slide24.xml"/><Relationship Id="rId45" Type="http://schemas.openxmlformats.org/officeDocument/2006/relationships/slide" Target="slides/slide29.xml"/><Relationship Id="rId66" Type="http://schemas.openxmlformats.org/officeDocument/2006/relationships/slide" Target="slides/slide50.xml"/><Relationship Id="rId87" Type="http://schemas.openxmlformats.org/officeDocument/2006/relationships/slide" Target="slides/slide71.xml"/><Relationship Id="rId110" Type="http://schemas.openxmlformats.org/officeDocument/2006/relationships/slide" Target="slides/slide94.xml"/><Relationship Id="rId115" Type="http://schemas.openxmlformats.org/officeDocument/2006/relationships/slide" Target="slides/slide99.xml"/><Relationship Id="rId131" Type="http://schemas.openxmlformats.org/officeDocument/2006/relationships/slide" Target="slides/slide115.xml"/><Relationship Id="rId136" Type="http://schemas.openxmlformats.org/officeDocument/2006/relationships/slide" Target="slides/slide120.xml"/><Relationship Id="rId157" Type="http://schemas.openxmlformats.org/officeDocument/2006/relationships/slide" Target="slides/slide141.xml"/><Relationship Id="rId178" Type="http://schemas.openxmlformats.org/officeDocument/2006/relationships/slide" Target="slides/slide162.xml"/><Relationship Id="rId61" Type="http://schemas.openxmlformats.org/officeDocument/2006/relationships/slide" Target="slides/slide45.xml"/><Relationship Id="rId82" Type="http://schemas.openxmlformats.org/officeDocument/2006/relationships/slide" Target="slides/slide66.xml"/><Relationship Id="rId152" Type="http://schemas.openxmlformats.org/officeDocument/2006/relationships/slide" Target="slides/slide136.xml"/><Relationship Id="rId173" Type="http://schemas.openxmlformats.org/officeDocument/2006/relationships/slide" Target="slides/slide157.xml"/><Relationship Id="rId194" Type="http://schemas.openxmlformats.org/officeDocument/2006/relationships/slide" Target="slides/slide178.xml"/><Relationship Id="rId199" Type="http://schemas.openxmlformats.org/officeDocument/2006/relationships/slide" Target="slides/slide183.xml"/><Relationship Id="rId203" Type="http://schemas.openxmlformats.org/officeDocument/2006/relationships/commentAuthors" Target="commentAuthors.xml"/><Relationship Id="rId19" Type="http://schemas.openxmlformats.org/officeDocument/2006/relationships/slide" Target="slides/slide3.xml"/><Relationship Id="rId14" Type="http://schemas.openxmlformats.org/officeDocument/2006/relationships/slideMaster" Target="slideMasters/slideMaster14.xml"/><Relationship Id="rId30" Type="http://schemas.openxmlformats.org/officeDocument/2006/relationships/slide" Target="slides/slide14.xml"/><Relationship Id="rId35" Type="http://schemas.openxmlformats.org/officeDocument/2006/relationships/slide" Target="slides/slide19.xml"/><Relationship Id="rId56" Type="http://schemas.openxmlformats.org/officeDocument/2006/relationships/slide" Target="slides/slide40.xml"/><Relationship Id="rId77" Type="http://schemas.openxmlformats.org/officeDocument/2006/relationships/slide" Target="slides/slide61.xml"/><Relationship Id="rId100" Type="http://schemas.openxmlformats.org/officeDocument/2006/relationships/slide" Target="slides/slide84.xml"/><Relationship Id="rId105" Type="http://schemas.openxmlformats.org/officeDocument/2006/relationships/slide" Target="slides/slide89.xml"/><Relationship Id="rId126" Type="http://schemas.openxmlformats.org/officeDocument/2006/relationships/slide" Target="slides/slide110.xml"/><Relationship Id="rId147" Type="http://schemas.openxmlformats.org/officeDocument/2006/relationships/slide" Target="slides/slide131.xml"/><Relationship Id="rId168" Type="http://schemas.openxmlformats.org/officeDocument/2006/relationships/slide" Target="slides/slide152.xml"/><Relationship Id="rId8" Type="http://schemas.openxmlformats.org/officeDocument/2006/relationships/slideMaster" Target="slideMasters/slideMaster8.xml"/><Relationship Id="rId51" Type="http://schemas.openxmlformats.org/officeDocument/2006/relationships/slide" Target="slides/slide35.xml"/><Relationship Id="rId72" Type="http://schemas.openxmlformats.org/officeDocument/2006/relationships/slide" Target="slides/slide56.xml"/><Relationship Id="rId93" Type="http://schemas.openxmlformats.org/officeDocument/2006/relationships/slide" Target="slides/slide77.xml"/><Relationship Id="rId98" Type="http://schemas.openxmlformats.org/officeDocument/2006/relationships/slide" Target="slides/slide82.xml"/><Relationship Id="rId121" Type="http://schemas.openxmlformats.org/officeDocument/2006/relationships/slide" Target="slides/slide105.xml"/><Relationship Id="rId142" Type="http://schemas.openxmlformats.org/officeDocument/2006/relationships/slide" Target="slides/slide126.xml"/><Relationship Id="rId163" Type="http://schemas.openxmlformats.org/officeDocument/2006/relationships/slide" Target="slides/slide147.xml"/><Relationship Id="rId184" Type="http://schemas.openxmlformats.org/officeDocument/2006/relationships/slide" Target="slides/slide168.xml"/><Relationship Id="rId189" Type="http://schemas.openxmlformats.org/officeDocument/2006/relationships/slide" Target="slides/slide173.xml"/><Relationship Id="rId3" Type="http://schemas.openxmlformats.org/officeDocument/2006/relationships/slideMaster" Target="slideMasters/slideMaster3.xml"/><Relationship Id="rId25" Type="http://schemas.openxmlformats.org/officeDocument/2006/relationships/slide" Target="slides/slide9.xml"/><Relationship Id="rId46" Type="http://schemas.openxmlformats.org/officeDocument/2006/relationships/slide" Target="slides/slide30.xml"/><Relationship Id="rId67" Type="http://schemas.openxmlformats.org/officeDocument/2006/relationships/slide" Target="slides/slide51.xml"/><Relationship Id="rId116" Type="http://schemas.openxmlformats.org/officeDocument/2006/relationships/slide" Target="slides/slide100.xml"/><Relationship Id="rId137" Type="http://schemas.openxmlformats.org/officeDocument/2006/relationships/slide" Target="slides/slide121.xml"/><Relationship Id="rId158" Type="http://schemas.openxmlformats.org/officeDocument/2006/relationships/slide" Target="slides/slide142.xml"/><Relationship Id="rId20" Type="http://schemas.openxmlformats.org/officeDocument/2006/relationships/slide" Target="slides/slide4.xml"/><Relationship Id="rId41" Type="http://schemas.openxmlformats.org/officeDocument/2006/relationships/slide" Target="slides/slide25.xml"/><Relationship Id="rId62" Type="http://schemas.openxmlformats.org/officeDocument/2006/relationships/slide" Target="slides/slide46.xml"/><Relationship Id="rId83" Type="http://schemas.openxmlformats.org/officeDocument/2006/relationships/slide" Target="slides/slide67.xml"/><Relationship Id="rId88" Type="http://schemas.openxmlformats.org/officeDocument/2006/relationships/slide" Target="slides/slide72.xml"/><Relationship Id="rId111" Type="http://schemas.openxmlformats.org/officeDocument/2006/relationships/slide" Target="slides/slide95.xml"/><Relationship Id="rId132" Type="http://schemas.openxmlformats.org/officeDocument/2006/relationships/slide" Target="slides/slide116.xml"/><Relationship Id="rId153" Type="http://schemas.openxmlformats.org/officeDocument/2006/relationships/slide" Target="slides/slide137.xml"/><Relationship Id="rId174" Type="http://schemas.openxmlformats.org/officeDocument/2006/relationships/slide" Target="slides/slide158.xml"/><Relationship Id="rId179" Type="http://schemas.openxmlformats.org/officeDocument/2006/relationships/slide" Target="slides/slide163.xml"/><Relationship Id="rId195" Type="http://schemas.openxmlformats.org/officeDocument/2006/relationships/slide" Target="slides/slide179.xml"/><Relationship Id="rId190" Type="http://schemas.openxmlformats.org/officeDocument/2006/relationships/slide" Target="slides/slide174.xml"/><Relationship Id="rId204" Type="http://schemas.openxmlformats.org/officeDocument/2006/relationships/presProps" Target="presProps.xml"/><Relationship Id="rId15" Type="http://schemas.openxmlformats.org/officeDocument/2006/relationships/slideMaster" Target="slideMasters/slideMaster15.xml"/><Relationship Id="rId36" Type="http://schemas.openxmlformats.org/officeDocument/2006/relationships/slide" Target="slides/slide20.xml"/><Relationship Id="rId57" Type="http://schemas.openxmlformats.org/officeDocument/2006/relationships/slide" Target="slides/slide41.xml"/><Relationship Id="rId106" Type="http://schemas.openxmlformats.org/officeDocument/2006/relationships/slide" Target="slides/slide90.xml"/><Relationship Id="rId127" Type="http://schemas.openxmlformats.org/officeDocument/2006/relationships/slide" Target="slides/slide111.xml"/><Relationship Id="rId10" Type="http://schemas.openxmlformats.org/officeDocument/2006/relationships/slideMaster" Target="slideMasters/slideMaster10.xml"/><Relationship Id="rId31" Type="http://schemas.openxmlformats.org/officeDocument/2006/relationships/slide" Target="slides/slide15.xml"/><Relationship Id="rId52" Type="http://schemas.openxmlformats.org/officeDocument/2006/relationships/slide" Target="slides/slide36.xml"/><Relationship Id="rId73" Type="http://schemas.openxmlformats.org/officeDocument/2006/relationships/slide" Target="slides/slide57.xml"/><Relationship Id="rId78" Type="http://schemas.openxmlformats.org/officeDocument/2006/relationships/slide" Target="slides/slide62.xml"/><Relationship Id="rId94" Type="http://schemas.openxmlformats.org/officeDocument/2006/relationships/slide" Target="slides/slide78.xml"/><Relationship Id="rId99" Type="http://schemas.openxmlformats.org/officeDocument/2006/relationships/slide" Target="slides/slide83.xml"/><Relationship Id="rId101" Type="http://schemas.openxmlformats.org/officeDocument/2006/relationships/slide" Target="slides/slide85.xml"/><Relationship Id="rId122" Type="http://schemas.openxmlformats.org/officeDocument/2006/relationships/slide" Target="slides/slide106.xml"/><Relationship Id="rId143" Type="http://schemas.openxmlformats.org/officeDocument/2006/relationships/slide" Target="slides/slide127.xml"/><Relationship Id="rId148" Type="http://schemas.openxmlformats.org/officeDocument/2006/relationships/slide" Target="slides/slide132.xml"/><Relationship Id="rId164" Type="http://schemas.openxmlformats.org/officeDocument/2006/relationships/slide" Target="slides/slide148.xml"/><Relationship Id="rId169" Type="http://schemas.openxmlformats.org/officeDocument/2006/relationships/slide" Target="slides/slide153.xml"/><Relationship Id="rId185" Type="http://schemas.openxmlformats.org/officeDocument/2006/relationships/slide" Target="slides/slide169.xml"/><Relationship Id="rId4" Type="http://schemas.openxmlformats.org/officeDocument/2006/relationships/slideMaster" Target="slideMasters/slideMaster4.xml"/><Relationship Id="rId9" Type="http://schemas.openxmlformats.org/officeDocument/2006/relationships/slideMaster" Target="slideMasters/slideMaster9.xml"/><Relationship Id="rId180" Type="http://schemas.openxmlformats.org/officeDocument/2006/relationships/slide" Target="slides/slide164.xml"/><Relationship Id="rId26" Type="http://schemas.openxmlformats.org/officeDocument/2006/relationships/slide" Target="slides/slide10.xml"/><Relationship Id="rId47" Type="http://schemas.openxmlformats.org/officeDocument/2006/relationships/slide" Target="slides/slide31.xml"/><Relationship Id="rId68" Type="http://schemas.openxmlformats.org/officeDocument/2006/relationships/slide" Target="slides/slide52.xml"/><Relationship Id="rId89" Type="http://schemas.openxmlformats.org/officeDocument/2006/relationships/slide" Target="slides/slide73.xml"/><Relationship Id="rId112" Type="http://schemas.openxmlformats.org/officeDocument/2006/relationships/slide" Target="slides/slide96.xml"/><Relationship Id="rId133" Type="http://schemas.openxmlformats.org/officeDocument/2006/relationships/slide" Target="slides/slide117.xml"/><Relationship Id="rId154" Type="http://schemas.openxmlformats.org/officeDocument/2006/relationships/slide" Target="slides/slide138.xml"/><Relationship Id="rId175" Type="http://schemas.openxmlformats.org/officeDocument/2006/relationships/slide" Target="slides/slide159.xml"/><Relationship Id="rId196" Type="http://schemas.openxmlformats.org/officeDocument/2006/relationships/slide" Target="slides/slide180.xml"/><Relationship Id="rId200" Type="http://schemas.openxmlformats.org/officeDocument/2006/relationships/slide" Target="slides/slide184.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Sheet1!$A$2</c:f>
              <c:strCache>
                <c:ptCount val="1"/>
                <c:pt idx="0">
                  <c:v>LUNG</c:v>
                </c:pt>
              </c:strCache>
            </c:strRef>
          </c:tx>
          <c:spPr>
            <a:ln w="50800" cap="rnd">
              <a:solidFill>
                <a:schemeClr val="tx2">
                  <a:lumMod val="60000"/>
                  <a:lumOff val="40000"/>
                </a:schemeClr>
              </a:solidFill>
              <a:prstDash val="lgDash"/>
              <a:round/>
            </a:ln>
            <a:effectLst/>
          </c:spPr>
          <c:marker>
            <c:symbol val="none"/>
          </c:marker>
          <c:cat>
            <c:strRef>
              <c:f>Sheet1!$B$1:$D$1</c:f>
              <c:strCache>
                <c:ptCount val="3"/>
                <c:pt idx="0">
                  <c:v>2010</c:v>
                </c:pt>
                <c:pt idx="1">
                  <c:v>2020</c:v>
                </c:pt>
                <c:pt idx="2">
                  <c:v>2030</c:v>
                </c:pt>
              </c:strCache>
            </c:strRef>
          </c:cat>
          <c:val>
            <c:numRef>
              <c:f>Sheet1!$B$2:$D$2</c:f>
              <c:numCache>
                <c:formatCode>#,##0</c:formatCode>
                <c:ptCount val="3"/>
                <c:pt idx="0">
                  <c:v>158248</c:v>
                </c:pt>
                <c:pt idx="1">
                  <c:v>161000</c:v>
                </c:pt>
                <c:pt idx="2">
                  <c:v>156000</c:v>
                </c:pt>
              </c:numCache>
            </c:numRef>
          </c:val>
          <c:smooth val="0"/>
          <c:extLst>
            <c:ext xmlns:c16="http://schemas.microsoft.com/office/drawing/2014/chart" uri="{C3380CC4-5D6E-409C-BE32-E72D297353CC}">
              <c16:uniqueId val="{00000000-97EF-4A52-9B5F-E05560669800}"/>
            </c:ext>
          </c:extLst>
        </c:ser>
        <c:ser>
          <c:idx val="1"/>
          <c:order val="1"/>
          <c:tx>
            <c:strRef>
              <c:f>Sheet1!$A$3</c:f>
              <c:strCache>
                <c:ptCount val="1"/>
                <c:pt idx="0">
                  <c:v>COLORECTAL</c:v>
                </c:pt>
              </c:strCache>
            </c:strRef>
          </c:tx>
          <c:spPr>
            <a:ln w="50800" cap="rnd">
              <a:solidFill>
                <a:schemeClr val="tx2">
                  <a:lumMod val="60000"/>
                  <a:lumOff val="40000"/>
                </a:schemeClr>
              </a:solidFill>
              <a:round/>
            </a:ln>
            <a:effectLst/>
          </c:spPr>
          <c:marker>
            <c:symbol val="none"/>
          </c:marker>
          <c:cat>
            <c:strRef>
              <c:f>Sheet1!$B$1:$D$1</c:f>
              <c:strCache>
                <c:ptCount val="3"/>
                <c:pt idx="0">
                  <c:v>2010</c:v>
                </c:pt>
                <c:pt idx="1">
                  <c:v>2020</c:v>
                </c:pt>
                <c:pt idx="2">
                  <c:v>2030</c:v>
                </c:pt>
              </c:strCache>
            </c:strRef>
          </c:cat>
          <c:val>
            <c:numRef>
              <c:f>Sheet1!$B$3:$D$3</c:f>
              <c:numCache>
                <c:formatCode>#,##0</c:formatCode>
                <c:ptCount val="3"/>
                <c:pt idx="0">
                  <c:v>52045</c:v>
                </c:pt>
                <c:pt idx="1">
                  <c:v>49000</c:v>
                </c:pt>
                <c:pt idx="2">
                  <c:v>47000</c:v>
                </c:pt>
              </c:numCache>
            </c:numRef>
          </c:val>
          <c:smooth val="0"/>
          <c:extLst>
            <c:ext xmlns:c16="http://schemas.microsoft.com/office/drawing/2014/chart" uri="{C3380CC4-5D6E-409C-BE32-E72D297353CC}">
              <c16:uniqueId val="{00000001-97EF-4A52-9B5F-E05560669800}"/>
            </c:ext>
          </c:extLst>
        </c:ser>
        <c:ser>
          <c:idx val="2"/>
          <c:order val="2"/>
          <c:tx>
            <c:strRef>
              <c:f>Sheet1!$A$4</c:f>
              <c:strCache>
                <c:ptCount val="1"/>
                <c:pt idx="0">
                  <c:v>BREAST</c:v>
                </c:pt>
              </c:strCache>
            </c:strRef>
          </c:tx>
          <c:spPr>
            <a:ln w="50800" cap="rnd">
              <a:solidFill>
                <a:schemeClr val="tx2">
                  <a:lumMod val="60000"/>
                  <a:lumOff val="40000"/>
                </a:schemeClr>
              </a:solidFill>
              <a:prstDash val="sysDot"/>
              <a:round/>
            </a:ln>
            <a:effectLst/>
          </c:spPr>
          <c:marker>
            <c:symbol val="none"/>
          </c:marker>
          <c:cat>
            <c:strRef>
              <c:f>Sheet1!$B$1:$D$1</c:f>
              <c:strCache>
                <c:ptCount val="3"/>
                <c:pt idx="0">
                  <c:v>2010</c:v>
                </c:pt>
                <c:pt idx="1">
                  <c:v>2020</c:v>
                </c:pt>
                <c:pt idx="2">
                  <c:v>2030</c:v>
                </c:pt>
              </c:strCache>
            </c:strRef>
          </c:cat>
          <c:val>
            <c:numRef>
              <c:f>Sheet1!$B$4:$D$4</c:f>
              <c:numCache>
                <c:formatCode>#,##0</c:formatCode>
                <c:ptCount val="3"/>
                <c:pt idx="0">
                  <c:v>40996</c:v>
                </c:pt>
                <c:pt idx="1">
                  <c:v>39000</c:v>
                </c:pt>
                <c:pt idx="2">
                  <c:v>37000</c:v>
                </c:pt>
              </c:numCache>
            </c:numRef>
          </c:val>
          <c:smooth val="0"/>
          <c:extLst>
            <c:ext xmlns:c16="http://schemas.microsoft.com/office/drawing/2014/chart" uri="{C3380CC4-5D6E-409C-BE32-E72D297353CC}">
              <c16:uniqueId val="{00000002-97EF-4A52-9B5F-E05560669800}"/>
            </c:ext>
          </c:extLst>
        </c:ser>
        <c:ser>
          <c:idx val="3"/>
          <c:order val="3"/>
          <c:tx>
            <c:strRef>
              <c:f>Sheet1!$A$5</c:f>
              <c:strCache>
                <c:ptCount val="1"/>
                <c:pt idx="0">
                  <c:v>PANCREAS</c:v>
                </c:pt>
              </c:strCache>
            </c:strRef>
          </c:tx>
          <c:spPr>
            <a:ln w="50800" cap="rnd">
              <a:solidFill>
                <a:schemeClr val="accent1"/>
              </a:solidFill>
              <a:round/>
            </a:ln>
            <a:effectLst/>
          </c:spPr>
          <c:marker>
            <c:symbol val="none"/>
          </c:marker>
          <c:cat>
            <c:strRef>
              <c:f>Sheet1!$B$1:$D$1</c:f>
              <c:strCache>
                <c:ptCount val="3"/>
                <c:pt idx="0">
                  <c:v>2010</c:v>
                </c:pt>
                <c:pt idx="1">
                  <c:v>2020</c:v>
                </c:pt>
                <c:pt idx="2">
                  <c:v>2030</c:v>
                </c:pt>
              </c:strCache>
            </c:strRef>
          </c:cat>
          <c:val>
            <c:numRef>
              <c:f>Sheet1!$B$5:$D$5</c:f>
              <c:numCache>
                <c:formatCode>#,##0</c:formatCode>
                <c:ptCount val="3"/>
                <c:pt idx="0">
                  <c:v>36888</c:v>
                </c:pt>
                <c:pt idx="1">
                  <c:v>48000</c:v>
                </c:pt>
                <c:pt idx="2">
                  <c:v>63000</c:v>
                </c:pt>
              </c:numCache>
            </c:numRef>
          </c:val>
          <c:smooth val="0"/>
          <c:extLst>
            <c:ext xmlns:c16="http://schemas.microsoft.com/office/drawing/2014/chart" uri="{C3380CC4-5D6E-409C-BE32-E72D297353CC}">
              <c16:uniqueId val="{00000003-97EF-4A52-9B5F-E05560669800}"/>
            </c:ext>
          </c:extLst>
        </c:ser>
        <c:ser>
          <c:idx val="4"/>
          <c:order val="4"/>
          <c:tx>
            <c:strRef>
              <c:f>Sheet1!$A$6</c:f>
              <c:strCache>
                <c:ptCount val="1"/>
                <c:pt idx="0">
                  <c:v>PROSTATE</c:v>
                </c:pt>
              </c:strCache>
            </c:strRef>
          </c:tx>
          <c:spPr>
            <a:ln w="50800" cap="rnd">
              <a:solidFill>
                <a:schemeClr val="tx2">
                  <a:lumMod val="60000"/>
                  <a:lumOff val="40000"/>
                </a:schemeClr>
              </a:solidFill>
              <a:prstDash val="sysDash"/>
              <a:round/>
            </a:ln>
            <a:effectLst/>
          </c:spPr>
          <c:marker>
            <c:symbol val="none"/>
          </c:marker>
          <c:cat>
            <c:strRef>
              <c:f>Sheet1!$B$1:$D$1</c:f>
              <c:strCache>
                <c:ptCount val="3"/>
                <c:pt idx="0">
                  <c:v>2010</c:v>
                </c:pt>
                <c:pt idx="1">
                  <c:v>2020</c:v>
                </c:pt>
                <c:pt idx="2">
                  <c:v>2030</c:v>
                </c:pt>
              </c:strCache>
            </c:strRef>
          </c:cat>
          <c:val>
            <c:numRef>
              <c:f>Sheet1!$B$6:$D$6</c:f>
              <c:numCache>
                <c:formatCode>#,##0</c:formatCode>
                <c:ptCount val="3"/>
                <c:pt idx="0">
                  <c:v>28560</c:v>
                </c:pt>
                <c:pt idx="1">
                  <c:v>28000</c:v>
                </c:pt>
                <c:pt idx="2">
                  <c:v>24000</c:v>
                </c:pt>
              </c:numCache>
            </c:numRef>
          </c:val>
          <c:smooth val="0"/>
          <c:extLst>
            <c:ext xmlns:c16="http://schemas.microsoft.com/office/drawing/2014/chart" uri="{C3380CC4-5D6E-409C-BE32-E72D297353CC}">
              <c16:uniqueId val="{00000004-97EF-4A52-9B5F-E05560669800}"/>
            </c:ext>
          </c:extLst>
        </c:ser>
        <c:dLbls>
          <c:showLegendKey val="0"/>
          <c:showVal val="0"/>
          <c:showCatName val="0"/>
          <c:showSerName val="0"/>
          <c:showPercent val="0"/>
          <c:showBubbleSize val="0"/>
        </c:dLbls>
        <c:smooth val="0"/>
        <c:axId val="157177728"/>
        <c:axId val="157179264"/>
      </c:lineChart>
      <c:catAx>
        <c:axId val="1571777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cap="all" spc="120" normalizeH="0" baseline="0">
                <a:solidFill>
                  <a:schemeClr val="bg2"/>
                </a:solidFill>
                <a:latin typeface="+mn-lt"/>
                <a:ea typeface="+mn-ea"/>
                <a:cs typeface="+mn-cs"/>
              </a:defRPr>
            </a:pPr>
            <a:endParaRPr lang="en-US"/>
          </a:p>
        </c:txPr>
        <c:crossAx val="157179264"/>
        <c:crosses val="autoZero"/>
        <c:auto val="1"/>
        <c:lblAlgn val="ctr"/>
        <c:lblOffset val="100"/>
        <c:noMultiLvlLbl val="0"/>
      </c:catAx>
      <c:valAx>
        <c:axId val="157179264"/>
        <c:scaling>
          <c:orientation val="minMax"/>
          <c:max val="170000"/>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bg2"/>
                </a:solidFill>
                <a:latin typeface="+mn-lt"/>
                <a:ea typeface="+mn-ea"/>
                <a:cs typeface="+mn-cs"/>
              </a:defRPr>
            </a:pPr>
            <a:endParaRPr lang="en-US"/>
          </a:p>
        </c:txPr>
        <c:crossAx val="157177728"/>
        <c:crosses val="autoZero"/>
        <c:crossBetween val="between"/>
        <c:majorUnit val="40000"/>
        <c:dispUnits>
          <c:builtInUnit val="thousands"/>
        </c:dispUnits>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1" dt="2017-11-10T00:21:27.831" idx="4">
    <p:pos x="10" y="10"/>
    <p:text>What is the reccomended phase II dose of  MM-398 in PEP0201, PIST-CRC-01, and PEP0203. 
Were diarrhe and myelosupression the dose limiting toxicity in the thrre phase I trials?</p:text>
  </p:cm>
  <p:cm authorId="1" dt="2017-11-10T00:22:24.789" idx="5">
    <p:pos x="106" y="106"/>
    <p:text>What are the efficacy results of PEP0206, PEP0208, and PEPCOL ?</p:text>
  </p:cm>
</p:cmLst>
</file>

<file path=ppt/comments/comment2.xml><?xml version="1.0" encoding="utf-8"?>
<p:cmLst xmlns:a="http://schemas.openxmlformats.org/drawingml/2006/main" xmlns:r="http://schemas.openxmlformats.org/officeDocument/2006/relationships" xmlns:p="http://schemas.openxmlformats.org/presentationml/2006/main">
  <p:cm authorId="1" dt="2017-11-10T00:46:09.795" idx="7">
    <p:pos x="10" y="10"/>
    <p:text>Please double check if previous therapy with 5-FU is also an option for liposomal irinotecan.</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3_3">
  <dgm:title val=""/>
  <dgm:desc val=""/>
  <dgm:catLst>
    <dgm:cat type="accent3" pri="11300"/>
  </dgm:catLst>
  <dgm:styleLbl name="node0">
    <dgm:fillClrLst meth="repeat">
      <a:schemeClr val="accent3">
        <a:shade val="80000"/>
      </a:schemeClr>
    </dgm:fillClrLst>
    <dgm:linClrLst meth="repeat">
      <a:schemeClr val="lt1"/>
    </dgm:linClrLst>
    <dgm:effectClrLst/>
    <dgm:txLinClrLst/>
    <dgm:txFillClrLst/>
    <dgm:txEffectClrLst/>
  </dgm:styleLbl>
  <dgm:styleLbl name="node1">
    <dgm:fillClrLst>
      <a:schemeClr val="accent3">
        <a:shade val="80000"/>
      </a:schemeClr>
      <a:schemeClr val="accent3">
        <a:tint val="70000"/>
      </a:schemeClr>
    </dgm:fillClrLst>
    <dgm:linClrLst meth="repeat">
      <a:schemeClr val="lt1"/>
    </dgm:linClrLst>
    <dgm:effectClrLst/>
    <dgm:txLinClrLst/>
    <dgm:txFillClrLst/>
    <dgm:txEffectClrLst/>
  </dgm:styleLbl>
  <dgm:styleLbl name="alignNode1">
    <dgm:fillClrLst>
      <a:schemeClr val="accent3">
        <a:shade val="80000"/>
      </a:schemeClr>
      <a:schemeClr val="accent3">
        <a:tint val="70000"/>
      </a:schemeClr>
    </dgm:fillClrLst>
    <dgm:linClrLst>
      <a:schemeClr val="accent3">
        <a:shade val="80000"/>
      </a:schemeClr>
      <a:schemeClr val="accent3">
        <a:tint val="70000"/>
      </a:schemeClr>
    </dgm:linClrLst>
    <dgm:effectClrLst/>
    <dgm:txLinClrLst/>
    <dgm:txFillClrLst/>
    <dgm:txEffectClrLst/>
  </dgm:styleLbl>
  <dgm:styleLbl name="lnNode1">
    <dgm:fillClrLst>
      <a:schemeClr val="accent3">
        <a:shade val="80000"/>
      </a:schemeClr>
      <a:schemeClr val="accent3">
        <a:tint val="70000"/>
      </a:schemeClr>
    </dgm:fillClrLst>
    <dgm:linClrLst meth="repeat">
      <a:schemeClr val="lt1"/>
    </dgm:linClrLst>
    <dgm:effectClrLst/>
    <dgm:txLinClrLst/>
    <dgm:txFillClrLst/>
    <dgm:txEffectClrLst/>
  </dgm:styleLbl>
  <dgm:styleLbl name="vennNode1">
    <dgm:fillClrLst>
      <a:schemeClr val="accent3">
        <a:shade val="80000"/>
        <a:alpha val="50000"/>
      </a:schemeClr>
      <a:schemeClr val="accent3">
        <a:tint val="70000"/>
        <a:alpha val="50000"/>
      </a:schemeClr>
    </dgm:fillClrLst>
    <dgm:linClrLst meth="repeat">
      <a:schemeClr val="lt1"/>
    </dgm:linClrLst>
    <dgm:effectClrLst/>
    <dgm:txLinClrLst/>
    <dgm:txFillClrLst/>
    <dgm:txEffectClrLst/>
  </dgm:styleLbl>
  <dgm:styleLbl name="node2">
    <dgm:fillClrLst>
      <a:schemeClr val="accent3">
        <a:tint val="99000"/>
      </a:schemeClr>
    </dgm:fillClrLst>
    <dgm:linClrLst meth="repeat">
      <a:schemeClr val="lt1"/>
    </dgm:linClrLst>
    <dgm:effectClrLst/>
    <dgm:txLinClrLst/>
    <dgm:txFillClrLst/>
    <dgm:txEffectClrLst/>
  </dgm:styleLbl>
  <dgm:styleLbl name="node3">
    <dgm:fillClrLst>
      <a:schemeClr val="accent3">
        <a:tint val="80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f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dgm:txEffectClrLst/>
  </dgm:styleLbl>
  <dgm:styleLbl name="f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bgSibTrans2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lt1"/>
    </dgm:txFillClrLst>
    <dgm:txEffectClrLst/>
  </dgm:styleLbl>
  <dgm:styleLbl name="sibTrans1D1">
    <dgm:fillClrLst>
      <a:schemeClr val="accent3">
        <a:shade val="90000"/>
      </a:schemeClr>
      <a:schemeClr val="accent3">
        <a:tint val="70000"/>
      </a:schemeClr>
    </dgm:fillClrLst>
    <dgm:linClrLst>
      <a:schemeClr val="accent3">
        <a:shade val="90000"/>
      </a:schemeClr>
      <a:schemeClr val="accent3">
        <a:tint val="70000"/>
      </a:schemeClr>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9000"/>
      </a:schemeClr>
    </dgm:fillClrLst>
    <dgm:linClrLst meth="repeat">
      <a:schemeClr val="lt1"/>
    </dgm:linClrLst>
    <dgm:effectClrLst/>
    <dgm:txLinClrLst/>
    <dgm:txFillClrLst/>
    <dgm:txEffectClrLst/>
  </dgm:styleLbl>
  <dgm:styleLbl name="asst3">
    <dgm:fillClrLst>
      <a:schemeClr val="accent3">
        <a:tint val="80000"/>
      </a:schemeClr>
    </dgm:fillClrLst>
    <dgm:linClrLst meth="repeat">
      <a:schemeClr val="lt1"/>
    </dgm:linClrLst>
    <dgm:effectClrLst/>
    <dgm:txLinClrLst/>
    <dgm:txFillClrLst/>
    <dgm:txEffectClrLst/>
  </dgm:styleLbl>
  <dgm:styleLbl name="asst4">
    <dgm:fillClrLst>
      <a:schemeClr val="accent3">
        <a:tint val="70000"/>
      </a:schemeClr>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lt1"/>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9000"/>
      </a:schemeClr>
    </dgm:fillClrLst>
    <dgm:linClrLst meth="repeat">
      <a:schemeClr val="accent3">
        <a:tint val="99000"/>
      </a:schemeClr>
    </dgm:linClrLst>
    <dgm:effectClrLst/>
    <dgm:txLinClrLst/>
    <dgm:txFillClrLst meth="repeat">
      <a:schemeClr val="tx1"/>
    </dgm:txFillClrLst>
    <dgm:txEffectClrLst/>
  </dgm:styleLbl>
  <dgm:styleLbl name="parChTrans1D3">
    <dgm:fillClrLst meth="repeat">
      <a:schemeClr val="accent3">
        <a:tint val="80000"/>
      </a:schemeClr>
    </dgm:fillClrLst>
    <dgm:linClrLst meth="repeat">
      <a:schemeClr val="accent3">
        <a:tint val="80000"/>
      </a:schemeClr>
    </dgm:linClrLst>
    <dgm:effectClrLst/>
    <dgm:txLinClrLst/>
    <dgm:txFillClrLst meth="repeat">
      <a:schemeClr val="tx1"/>
    </dgm:txFillClrLst>
    <dgm:txEffectClrLst/>
  </dgm:styleLbl>
  <dgm:styleLbl name="parChTrans1D4">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3">
        <a:shade val="80000"/>
      </a:schemeClr>
      <a:schemeClr val="accent3">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D71DCB0-71A8-442E-8298-55527563BD7C}" type="doc">
      <dgm:prSet loTypeId="urn:microsoft.com/office/officeart/2005/8/layout/hChevron3" loCatId="process" qsTypeId="urn:microsoft.com/office/officeart/2005/8/quickstyle/simple1" qsCatId="simple" csTypeId="urn:microsoft.com/office/officeart/2005/8/colors/accent1_2" csCatId="accent1" phldr="1"/>
      <dgm:spPr/>
    </dgm:pt>
    <dgm:pt modelId="{DE40EDAA-6290-47BD-9365-A966D0E21917}">
      <dgm:prSet phldrT="[Text]" custT="1"/>
      <dgm:spPr>
        <a:solidFill>
          <a:schemeClr val="accent6">
            <a:lumMod val="50000"/>
          </a:schemeClr>
        </a:solidFill>
      </dgm:spPr>
      <dgm:t>
        <a:bodyPr/>
        <a:lstStyle/>
        <a:p>
          <a:r>
            <a:rPr lang="en-US" sz="1400" b="1" dirty="0">
              <a:latin typeface="Calibri" panose="020F0502020204030204" pitchFamily="34" charset="0"/>
            </a:rPr>
            <a:t>&lt;6 Months</a:t>
          </a:r>
        </a:p>
      </dgm:t>
    </dgm:pt>
    <dgm:pt modelId="{41A9E640-8943-4568-B8BE-E8DE628E5904}" type="parTrans" cxnId="{022D7889-4E33-4767-A192-DBB9E85616D8}">
      <dgm:prSet/>
      <dgm:spPr/>
      <dgm:t>
        <a:bodyPr/>
        <a:lstStyle/>
        <a:p>
          <a:endParaRPr lang="en-US" sz="1200" b="1"/>
        </a:p>
      </dgm:t>
    </dgm:pt>
    <dgm:pt modelId="{B90619D0-AB4E-42B7-8FBE-D7FA5F9ECEEC}" type="sibTrans" cxnId="{022D7889-4E33-4767-A192-DBB9E85616D8}">
      <dgm:prSet/>
      <dgm:spPr/>
      <dgm:t>
        <a:bodyPr/>
        <a:lstStyle/>
        <a:p>
          <a:endParaRPr lang="en-US" sz="1200" b="1"/>
        </a:p>
      </dgm:t>
    </dgm:pt>
    <dgm:pt modelId="{D713736F-11D4-4CD7-B275-3C96F5C78167}">
      <dgm:prSet phldrT="[Text]" custT="1"/>
      <dgm:spPr>
        <a:solidFill>
          <a:srgbClr val="3AD008"/>
        </a:solidFill>
      </dgm:spPr>
      <dgm:t>
        <a:bodyPr/>
        <a:lstStyle/>
        <a:p>
          <a:r>
            <a:rPr lang="en-US" sz="1400" b="1" dirty="0">
              <a:latin typeface="Calibri" panose="020F0502020204030204" pitchFamily="34" charset="0"/>
            </a:rPr>
            <a:t>6 Months  – 5 Years</a:t>
          </a:r>
        </a:p>
      </dgm:t>
    </dgm:pt>
    <dgm:pt modelId="{1F700B96-EAAD-44D6-855A-976737FD961D}" type="parTrans" cxnId="{8C8AA31D-F253-43F9-8B00-3C42EAD52BC2}">
      <dgm:prSet/>
      <dgm:spPr/>
      <dgm:t>
        <a:bodyPr/>
        <a:lstStyle/>
        <a:p>
          <a:endParaRPr lang="en-US" sz="1200" b="1"/>
        </a:p>
      </dgm:t>
    </dgm:pt>
    <dgm:pt modelId="{C4D18AD5-3A91-4108-964F-6AA614223B5C}" type="sibTrans" cxnId="{8C8AA31D-F253-43F9-8B00-3C42EAD52BC2}">
      <dgm:prSet/>
      <dgm:spPr/>
      <dgm:t>
        <a:bodyPr/>
        <a:lstStyle/>
        <a:p>
          <a:endParaRPr lang="en-US" sz="1200" b="1"/>
        </a:p>
      </dgm:t>
    </dgm:pt>
    <dgm:pt modelId="{BBA072F8-CD9E-44D4-9A4E-8E60C4CBE697}">
      <dgm:prSet phldrT="[Text]" custT="1"/>
      <dgm:spPr>
        <a:solidFill>
          <a:srgbClr val="3AD008"/>
        </a:solidFill>
      </dgm:spPr>
      <dgm:t>
        <a:bodyPr/>
        <a:lstStyle/>
        <a:p>
          <a:r>
            <a:rPr lang="en-US" sz="1400" b="1" dirty="0">
              <a:latin typeface="Calibri" panose="020F0502020204030204" pitchFamily="34" charset="0"/>
            </a:rPr>
            <a:t>≥5 Years </a:t>
          </a:r>
        </a:p>
      </dgm:t>
    </dgm:pt>
    <dgm:pt modelId="{5379C197-8A86-4E76-914E-841752DF8AC9}" type="parTrans" cxnId="{574DDB1E-8792-4D91-999D-CCA7408D2F82}">
      <dgm:prSet/>
      <dgm:spPr/>
      <dgm:t>
        <a:bodyPr/>
        <a:lstStyle/>
        <a:p>
          <a:endParaRPr lang="en-US" sz="1200" b="1"/>
        </a:p>
      </dgm:t>
    </dgm:pt>
    <dgm:pt modelId="{08838904-CCFC-4D28-8AF7-99967D6E1486}" type="sibTrans" cxnId="{574DDB1E-8792-4D91-999D-CCA7408D2F82}">
      <dgm:prSet/>
      <dgm:spPr/>
      <dgm:t>
        <a:bodyPr/>
        <a:lstStyle/>
        <a:p>
          <a:endParaRPr lang="en-US" sz="1200" b="1"/>
        </a:p>
      </dgm:t>
    </dgm:pt>
    <dgm:pt modelId="{1DF628C5-4145-448E-B8B1-4515DD135897}" type="pres">
      <dgm:prSet presAssocID="{1D71DCB0-71A8-442E-8298-55527563BD7C}" presName="Name0" presStyleCnt="0">
        <dgm:presLayoutVars>
          <dgm:dir/>
          <dgm:resizeHandles val="exact"/>
        </dgm:presLayoutVars>
      </dgm:prSet>
      <dgm:spPr/>
    </dgm:pt>
    <dgm:pt modelId="{2813AD47-9338-41BB-890E-04DEFAB7FFC8}" type="pres">
      <dgm:prSet presAssocID="{DE40EDAA-6290-47BD-9365-A966D0E21917}" presName="parTxOnly" presStyleLbl="node1" presStyleIdx="0" presStyleCnt="3" custScaleX="115417" custScaleY="133929">
        <dgm:presLayoutVars>
          <dgm:bulletEnabled val="1"/>
        </dgm:presLayoutVars>
      </dgm:prSet>
      <dgm:spPr/>
    </dgm:pt>
    <dgm:pt modelId="{CFFA6F27-89D4-4F0B-A65C-19166C071321}" type="pres">
      <dgm:prSet presAssocID="{B90619D0-AB4E-42B7-8FBE-D7FA5F9ECEEC}" presName="parSpace" presStyleCnt="0"/>
      <dgm:spPr/>
    </dgm:pt>
    <dgm:pt modelId="{9FEED4EB-52F2-4AAE-8703-733C540D1881}" type="pres">
      <dgm:prSet presAssocID="{D713736F-11D4-4CD7-B275-3C96F5C78167}" presName="parTxOnly" presStyleLbl="node1" presStyleIdx="1" presStyleCnt="3" custScaleX="133085" custScaleY="133929">
        <dgm:presLayoutVars>
          <dgm:bulletEnabled val="1"/>
        </dgm:presLayoutVars>
      </dgm:prSet>
      <dgm:spPr/>
    </dgm:pt>
    <dgm:pt modelId="{39A323A0-7094-4408-9224-F47989587DC0}" type="pres">
      <dgm:prSet presAssocID="{C4D18AD5-3A91-4108-964F-6AA614223B5C}" presName="parSpace" presStyleCnt="0"/>
      <dgm:spPr/>
    </dgm:pt>
    <dgm:pt modelId="{623C4C0F-502F-48AC-8C96-E9990C3EA8F8}" type="pres">
      <dgm:prSet presAssocID="{BBA072F8-CD9E-44D4-9A4E-8E60C4CBE697}" presName="parTxOnly" presStyleLbl="node1" presStyleIdx="2" presStyleCnt="3" custScaleX="119925" custScaleY="133929">
        <dgm:presLayoutVars>
          <dgm:bulletEnabled val="1"/>
        </dgm:presLayoutVars>
      </dgm:prSet>
      <dgm:spPr/>
    </dgm:pt>
  </dgm:ptLst>
  <dgm:cxnLst>
    <dgm:cxn modelId="{8C8AA31D-F253-43F9-8B00-3C42EAD52BC2}" srcId="{1D71DCB0-71A8-442E-8298-55527563BD7C}" destId="{D713736F-11D4-4CD7-B275-3C96F5C78167}" srcOrd="1" destOrd="0" parTransId="{1F700B96-EAAD-44D6-855A-976737FD961D}" sibTransId="{C4D18AD5-3A91-4108-964F-6AA614223B5C}"/>
    <dgm:cxn modelId="{574DDB1E-8792-4D91-999D-CCA7408D2F82}" srcId="{1D71DCB0-71A8-442E-8298-55527563BD7C}" destId="{BBA072F8-CD9E-44D4-9A4E-8E60C4CBE697}" srcOrd="2" destOrd="0" parTransId="{5379C197-8A86-4E76-914E-841752DF8AC9}" sibTransId="{08838904-CCFC-4D28-8AF7-99967D6E1486}"/>
    <dgm:cxn modelId="{BC26B877-3B56-0746-A53A-37F4C3624FFB}" type="presOf" srcId="{BBA072F8-CD9E-44D4-9A4E-8E60C4CBE697}" destId="{623C4C0F-502F-48AC-8C96-E9990C3EA8F8}" srcOrd="0" destOrd="0" presId="urn:microsoft.com/office/officeart/2005/8/layout/hChevron3"/>
    <dgm:cxn modelId="{022D7889-4E33-4767-A192-DBB9E85616D8}" srcId="{1D71DCB0-71A8-442E-8298-55527563BD7C}" destId="{DE40EDAA-6290-47BD-9365-A966D0E21917}" srcOrd="0" destOrd="0" parTransId="{41A9E640-8943-4568-B8BE-E8DE628E5904}" sibTransId="{B90619D0-AB4E-42B7-8FBE-D7FA5F9ECEEC}"/>
    <dgm:cxn modelId="{0C80D5AA-605D-4440-A8A8-AB87C0EEEC39}" type="presOf" srcId="{DE40EDAA-6290-47BD-9365-A966D0E21917}" destId="{2813AD47-9338-41BB-890E-04DEFAB7FFC8}" srcOrd="0" destOrd="0" presId="urn:microsoft.com/office/officeart/2005/8/layout/hChevron3"/>
    <dgm:cxn modelId="{0FE5AAB3-1AFE-FF41-B96F-66A58D5E6ADD}" type="presOf" srcId="{D713736F-11D4-4CD7-B275-3C96F5C78167}" destId="{9FEED4EB-52F2-4AAE-8703-733C540D1881}" srcOrd="0" destOrd="0" presId="urn:microsoft.com/office/officeart/2005/8/layout/hChevron3"/>
    <dgm:cxn modelId="{27CEB9CE-6F4B-F645-BB7D-D113EE4E9F81}" type="presOf" srcId="{1D71DCB0-71A8-442E-8298-55527563BD7C}" destId="{1DF628C5-4145-448E-B8B1-4515DD135897}" srcOrd="0" destOrd="0" presId="urn:microsoft.com/office/officeart/2005/8/layout/hChevron3"/>
    <dgm:cxn modelId="{EFB4655C-8185-E546-9932-06354CF0B8A0}" type="presParOf" srcId="{1DF628C5-4145-448E-B8B1-4515DD135897}" destId="{2813AD47-9338-41BB-890E-04DEFAB7FFC8}" srcOrd="0" destOrd="0" presId="urn:microsoft.com/office/officeart/2005/8/layout/hChevron3"/>
    <dgm:cxn modelId="{055DB0AC-077F-2244-811D-CF05C0AB387C}" type="presParOf" srcId="{1DF628C5-4145-448E-B8B1-4515DD135897}" destId="{CFFA6F27-89D4-4F0B-A65C-19166C071321}" srcOrd="1" destOrd="0" presId="urn:microsoft.com/office/officeart/2005/8/layout/hChevron3"/>
    <dgm:cxn modelId="{F5F8D9AF-7530-F441-A436-9B238E2E7474}" type="presParOf" srcId="{1DF628C5-4145-448E-B8B1-4515DD135897}" destId="{9FEED4EB-52F2-4AAE-8703-733C540D1881}" srcOrd="2" destOrd="0" presId="urn:microsoft.com/office/officeart/2005/8/layout/hChevron3"/>
    <dgm:cxn modelId="{09027FAD-9307-1549-85F6-CA5EA1D18438}" type="presParOf" srcId="{1DF628C5-4145-448E-B8B1-4515DD135897}" destId="{39A323A0-7094-4408-9224-F47989587DC0}" srcOrd="3" destOrd="0" presId="urn:microsoft.com/office/officeart/2005/8/layout/hChevron3"/>
    <dgm:cxn modelId="{8AD110B8-0C80-9F4B-B0FC-018EE682C04A}" type="presParOf" srcId="{1DF628C5-4145-448E-B8B1-4515DD135897}" destId="{623C4C0F-502F-48AC-8C96-E9990C3EA8F8}" srcOrd="4"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188CC68-38F8-45D7-AA91-91D06E467272}" type="doc">
      <dgm:prSet loTypeId="urn:microsoft.com/office/officeart/2005/8/layout/hProcess11" loCatId="process" qsTypeId="urn:microsoft.com/office/officeart/2005/8/quickstyle/3D3" qsCatId="3D" csTypeId="urn:microsoft.com/office/officeart/2005/8/colors/accent1_2" csCatId="accent1" phldr="1"/>
      <dgm:spPr/>
      <dgm:t>
        <a:bodyPr/>
        <a:lstStyle/>
        <a:p>
          <a:endParaRPr lang="en-US"/>
        </a:p>
      </dgm:t>
    </dgm:pt>
    <dgm:pt modelId="{18C472AF-3D7F-4BF0-BF6D-A88D8025491F}">
      <dgm:prSet phldrT="[Text]" custT="1"/>
      <dgm:spPr>
        <a:xfrm>
          <a:off x="789" y="0"/>
          <a:ext cx="2170025" cy="1625600"/>
        </a:xfrm>
        <a:noFill/>
        <a:ln w="9525" cap="flat" cmpd="sng" algn="ctr">
          <a:solidFill>
            <a:sysClr val="windowText" lastClr="000000">
              <a:alpha val="0"/>
              <a:hueOff val="0"/>
              <a:satOff val="0"/>
              <a:lumOff val="0"/>
              <a:alphaOff val="0"/>
            </a:sysClr>
          </a:solidFill>
          <a:prstDash val="solid"/>
        </a:ln>
        <a:effectLst/>
      </dgm:spPr>
      <dgm:t>
        <a:bodyPr/>
        <a:lstStyle/>
        <a:p>
          <a:r>
            <a:rPr lang="en-US" sz="1600" dirty="0">
              <a:solidFill>
                <a:srgbClr val="FFFFFF"/>
              </a:solidFill>
              <a:latin typeface="Calibri"/>
              <a:ea typeface="+mn-ea"/>
              <a:cs typeface="+mn-cs"/>
            </a:rPr>
            <a:t>Gemcitabine </a:t>
          </a:r>
        </a:p>
        <a:p>
          <a:r>
            <a:rPr lang="en-US" sz="1600" dirty="0">
              <a:solidFill>
                <a:srgbClr val="FFFFFF"/>
              </a:solidFill>
              <a:latin typeface="Calibri"/>
              <a:ea typeface="+mn-ea"/>
              <a:cs typeface="+mn-cs"/>
            </a:rPr>
            <a:t>approved</a:t>
          </a:r>
        </a:p>
        <a:p>
          <a:r>
            <a:rPr lang="en-US" sz="1600" dirty="0">
              <a:solidFill>
                <a:srgbClr val="FFFFFF"/>
              </a:solidFill>
              <a:latin typeface="Calibri"/>
              <a:ea typeface="+mn-ea"/>
              <a:cs typeface="+mn-cs"/>
            </a:rPr>
            <a:t>1996</a:t>
          </a:r>
        </a:p>
      </dgm:t>
    </dgm:pt>
    <dgm:pt modelId="{6AD892E9-EB1F-407A-B429-DFF37E8E20A1}" type="parTrans" cxnId="{69031D75-DB90-4B63-B73B-EB5CC1FF7CEC}">
      <dgm:prSet/>
      <dgm:spPr/>
      <dgm:t>
        <a:bodyPr/>
        <a:lstStyle/>
        <a:p>
          <a:endParaRPr lang="en-US">
            <a:solidFill>
              <a:srgbClr val="FFFFFF"/>
            </a:solidFill>
          </a:endParaRPr>
        </a:p>
      </dgm:t>
    </dgm:pt>
    <dgm:pt modelId="{B03B45E8-AC3F-4E53-9D74-25C9F2857589}" type="sibTrans" cxnId="{69031D75-DB90-4B63-B73B-EB5CC1FF7CEC}">
      <dgm:prSet/>
      <dgm:spPr/>
      <dgm:t>
        <a:bodyPr/>
        <a:lstStyle/>
        <a:p>
          <a:endParaRPr lang="en-US">
            <a:solidFill>
              <a:srgbClr val="FFFFFF"/>
            </a:solidFill>
          </a:endParaRPr>
        </a:p>
      </dgm:t>
    </dgm:pt>
    <dgm:pt modelId="{21235D8D-4E75-4CFA-8C01-7A8F95367B20}">
      <dgm:prSet custT="1"/>
      <dgm:spPr>
        <a:xfrm>
          <a:off x="3188172" y="0"/>
          <a:ext cx="1705458" cy="1625600"/>
        </a:xfrm>
        <a:noFill/>
        <a:ln w="9525" cap="flat" cmpd="sng" algn="ctr">
          <a:solidFill>
            <a:sysClr val="windowText" lastClr="000000">
              <a:alpha val="0"/>
              <a:hueOff val="0"/>
              <a:satOff val="0"/>
              <a:lumOff val="0"/>
              <a:alphaOff val="0"/>
            </a:sysClr>
          </a:solidFill>
          <a:prstDash val="solid"/>
        </a:ln>
        <a:effectLst/>
      </dgm:spPr>
      <dgm:t>
        <a:bodyPr anchor="b"/>
        <a:lstStyle/>
        <a:p>
          <a:r>
            <a:rPr lang="en-US" sz="1600" dirty="0">
              <a:solidFill>
                <a:srgbClr val="FFFFFF"/>
              </a:solidFill>
              <a:latin typeface="Calibri"/>
              <a:ea typeface="+mn-ea"/>
              <a:cs typeface="+mn-cs"/>
            </a:rPr>
            <a:t>Positive phase III FOLFIRINOX</a:t>
          </a:r>
        </a:p>
        <a:p>
          <a:r>
            <a:rPr lang="en-US" sz="1600" dirty="0">
              <a:solidFill>
                <a:srgbClr val="FFFFFF"/>
              </a:solidFill>
              <a:latin typeface="Calibri"/>
              <a:ea typeface="+mn-ea"/>
              <a:cs typeface="+mn-cs"/>
            </a:rPr>
            <a:t> 2010</a:t>
          </a:r>
        </a:p>
      </dgm:t>
    </dgm:pt>
    <dgm:pt modelId="{94153917-1614-4BFF-A44D-DD3E2F906061}" type="parTrans" cxnId="{028AB0D3-D190-422B-83FA-95169FC498D5}">
      <dgm:prSet/>
      <dgm:spPr/>
      <dgm:t>
        <a:bodyPr/>
        <a:lstStyle/>
        <a:p>
          <a:endParaRPr lang="en-US">
            <a:solidFill>
              <a:srgbClr val="FFFFFF"/>
            </a:solidFill>
          </a:endParaRPr>
        </a:p>
      </dgm:t>
    </dgm:pt>
    <dgm:pt modelId="{D2F988EF-56FC-4C5D-9E3B-FF43FB13CA59}" type="sibTrans" cxnId="{028AB0D3-D190-422B-83FA-95169FC498D5}">
      <dgm:prSet/>
      <dgm:spPr/>
      <dgm:t>
        <a:bodyPr/>
        <a:lstStyle/>
        <a:p>
          <a:endParaRPr lang="en-US">
            <a:solidFill>
              <a:srgbClr val="FFFFFF"/>
            </a:solidFill>
          </a:endParaRPr>
        </a:p>
      </dgm:t>
    </dgm:pt>
    <dgm:pt modelId="{F6923928-72C8-430A-B73B-1CC1EB149A81}">
      <dgm:prSet custT="1"/>
      <dgm:spPr>
        <a:xfrm>
          <a:off x="4657817" y="23684"/>
          <a:ext cx="1705458" cy="1625600"/>
        </a:xfrm>
        <a:noFill/>
        <a:ln w="9525" cap="flat" cmpd="sng" algn="ctr">
          <a:solidFill>
            <a:sysClr val="windowText" lastClr="000000">
              <a:alpha val="0"/>
              <a:hueOff val="0"/>
              <a:satOff val="0"/>
              <a:lumOff val="0"/>
              <a:alphaOff val="0"/>
            </a:sysClr>
          </a:solidFill>
          <a:prstDash val="solid"/>
        </a:ln>
        <a:effectLst/>
      </dgm:spPr>
      <dgm:t>
        <a:bodyPr anchor="b"/>
        <a:lstStyle/>
        <a:p>
          <a:pPr algn="ctr"/>
          <a:r>
            <a:rPr lang="en-US" sz="1600" dirty="0">
              <a:solidFill>
                <a:srgbClr val="FFFFFF"/>
              </a:solidFill>
              <a:latin typeface="Calibri"/>
              <a:ea typeface="+mn-ea"/>
              <a:cs typeface="+mn-cs"/>
            </a:rPr>
            <a:t>nab-Paclitaxel approved </a:t>
          </a:r>
        </a:p>
        <a:p>
          <a:pPr algn="l"/>
          <a:r>
            <a:rPr lang="en-US" sz="1600" dirty="0">
              <a:solidFill>
                <a:srgbClr val="FFFFFF"/>
              </a:solidFill>
              <a:latin typeface="Calibri"/>
              <a:ea typeface="+mn-ea"/>
              <a:cs typeface="+mn-cs"/>
            </a:rPr>
            <a:t>          2014</a:t>
          </a:r>
        </a:p>
      </dgm:t>
    </dgm:pt>
    <dgm:pt modelId="{47FB7BA6-A04F-4B74-9FBA-72DC9D88CC41}" type="parTrans" cxnId="{35067150-D68A-49B1-ABF4-8B58E9640236}">
      <dgm:prSet/>
      <dgm:spPr/>
      <dgm:t>
        <a:bodyPr/>
        <a:lstStyle/>
        <a:p>
          <a:endParaRPr lang="en-US">
            <a:solidFill>
              <a:srgbClr val="FFFFFF"/>
            </a:solidFill>
          </a:endParaRPr>
        </a:p>
      </dgm:t>
    </dgm:pt>
    <dgm:pt modelId="{36B2D0C2-58F3-4885-BB23-A178AA36F72C}" type="sibTrans" cxnId="{35067150-D68A-49B1-ABF4-8B58E9640236}">
      <dgm:prSet/>
      <dgm:spPr/>
      <dgm:t>
        <a:bodyPr/>
        <a:lstStyle/>
        <a:p>
          <a:endParaRPr lang="en-US">
            <a:solidFill>
              <a:srgbClr val="FFFFFF"/>
            </a:solidFill>
          </a:endParaRPr>
        </a:p>
      </dgm:t>
    </dgm:pt>
    <dgm:pt modelId="{4FF1A3CD-6B28-454B-9A6F-BB807FEFFACB}">
      <dgm:prSet custT="1"/>
      <dgm:spPr>
        <a:xfrm>
          <a:off x="1879659" y="0"/>
          <a:ext cx="1705458" cy="1625600"/>
        </a:xfrm>
        <a:noFill/>
        <a:ln w="9525" cap="flat" cmpd="sng" algn="ctr">
          <a:solidFill>
            <a:sysClr val="windowText" lastClr="000000">
              <a:alpha val="0"/>
              <a:hueOff val="0"/>
              <a:satOff val="0"/>
              <a:lumOff val="0"/>
              <a:alphaOff val="0"/>
            </a:sysClr>
          </a:solidFill>
          <a:prstDash val="solid"/>
        </a:ln>
        <a:effectLst/>
      </dgm:spPr>
      <dgm:t>
        <a:bodyPr anchor="b"/>
        <a:lstStyle/>
        <a:p>
          <a:r>
            <a:rPr lang="en-US" sz="1600" dirty="0" err="1">
              <a:solidFill>
                <a:srgbClr val="FFFFFF"/>
              </a:solidFill>
              <a:latin typeface="Calibri"/>
              <a:ea typeface="+mn-ea"/>
              <a:cs typeface="+mn-cs"/>
            </a:rPr>
            <a:t>Erlotinib</a:t>
          </a:r>
          <a:r>
            <a:rPr lang="en-US" sz="1600" dirty="0">
              <a:solidFill>
                <a:srgbClr val="FFFFFF"/>
              </a:solidFill>
              <a:latin typeface="Calibri"/>
              <a:ea typeface="+mn-ea"/>
              <a:cs typeface="+mn-cs"/>
            </a:rPr>
            <a:t> approved</a:t>
          </a:r>
        </a:p>
        <a:p>
          <a:r>
            <a:rPr lang="en-US" sz="1600" dirty="0">
              <a:solidFill>
                <a:srgbClr val="FFFFFF"/>
              </a:solidFill>
              <a:latin typeface="Calibri"/>
              <a:ea typeface="+mn-ea"/>
              <a:cs typeface="+mn-cs"/>
            </a:rPr>
            <a:t>2005</a:t>
          </a:r>
        </a:p>
      </dgm:t>
    </dgm:pt>
    <dgm:pt modelId="{6189D4F0-7DC5-45A7-9B7F-8A6BCE788B01}" type="sibTrans" cxnId="{7C2F374A-9751-4790-85EF-D55DE5CEDD68}">
      <dgm:prSet/>
      <dgm:spPr/>
      <dgm:t>
        <a:bodyPr/>
        <a:lstStyle/>
        <a:p>
          <a:endParaRPr lang="en-US">
            <a:solidFill>
              <a:srgbClr val="FFFFFF"/>
            </a:solidFill>
          </a:endParaRPr>
        </a:p>
      </dgm:t>
    </dgm:pt>
    <dgm:pt modelId="{4C3D5A22-5A74-428C-9ACE-FD6B91C48E9C}" type="parTrans" cxnId="{7C2F374A-9751-4790-85EF-D55DE5CEDD68}">
      <dgm:prSet/>
      <dgm:spPr/>
      <dgm:t>
        <a:bodyPr/>
        <a:lstStyle/>
        <a:p>
          <a:endParaRPr lang="en-US">
            <a:solidFill>
              <a:srgbClr val="FFFFFF"/>
            </a:solidFill>
          </a:endParaRPr>
        </a:p>
      </dgm:t>
    </dgm:pt>
    <dgm:pt modelId="{C4BCBE8F-02B7-4CEE-83E1-FA699A24F617}" type="pres">
      <dgm:prSet presAssocID="{5188CC68-38F8-45D7-AA91-91D06E467272}" presName="Name0" presStyleCnt="0">
        <dgm:presLayoutVars>
          <dgm:dir/>
          <dgm:resizeHandles val="exact"/>
        </dgm:presLayoutVars>
      </dgm:prSet>
      <dgm:spPr/>
    </dgm:pt>
    <dgm:pt modelId="{34576EE3-6DB4-425A-A675-8F75ABEA1F2D}" type="pres">
      <dgm:prSet presAssocID="{5188CC68-38F8-45D7-AA91-91D06E467272}" presName="arrow" presStyleLbl="bgShp" presStyleIdx="0" presStyleCnt="1"/>
      <dgm:spPr>
        <a:xfrm>
          <a:off x="0" y="1219199"/>
          <a:ext cx="8382000" cy="1625600"/>
        </a:xfrm>
        <a:prstGeom prst="notchedRightArrow">
          <a:avLst/>
        </a:prstGeom>
        <a:solidFill>
          <a:srgbClr val="4F81BD">
            <a:tint val="40000"/>
            <a:hueOff val="0"/>
            <a:satOff val="0"/>
            <a:lumOff val="0"/>
            <a:alphaOff val="0"/>
          </a:srgbClr>
        </a:solidFill>
        <a:ln w="9525" cap="flat" cmpd="sng" algn="ctr">
          <a:solidFill>
            <a:srgbClr val="4F81BD">
              <a:hueOff val="0"/>
              <a:satOff val="0"/>
              <a:lumOff val="0"/>
              <a:alphaOff val="0"/>
            </a:srgbClr>
          </a:solidFill>
          <a:prstDash val="solid"/>
        </a:ln>
        <a:effectLst/>
        <a:scene3d>
          <a:camera prst="orthographicFront">
            <a:rot lat="0" lon="0" rev="0"/>
          </a:camera>
          <a:lightRig rig="contrasting" dir="t">
            <a:rot lat="0" lon="0" rev="1200000"/>
          </a:lightRig>
        </a:scene3d>
        <a:sp3d z="-300000" prstMaterial="plastic"/>
      </dgm:spPr>
    </dgm:pt>
    <dgm:pt modelId="{19D4F138-1C6C-43DA-AAFF-54D237319366}" type="pres">
      <dgm:prSet presAssocID="{5188CC68-38F8-45D7-AA91-91D06E467272}" presName="points" presStyleCnt="0"/>
      <dgm:spPr/>
    </dgm:pt>
    <dgm:pt modelId="{AAC9A95A-F682-46DA-BA2B-CA633F30DE98}" type="pres">
      <dgm:prSet presAssocID="{18C472AF-3D7F-4BF0-BF6D-A88D8025491F}" presName="compositeA" presStyleCnt="0"/>
      <dgm:spPr/>
    </dgm:pt>
    <dgm:pt modelId="{D0A0FF7A-7DCE-4F50-84A6-5131F347481C}" type="pres">
      <dgm:prSet presAssocID="{18C472AF-3D7F-4BF0-BF6D-A88D8025491F}" presName="textA" presStyleLbl="revTx" presStyleIdx="0" presStyleCnt="4" custScaleX="127240">
        <dgm:presLayoutVars>
          <dgm:bulletEnabled val="1"/>
        </dgm:presLayoutVars>
      </dgm:prSet>
      <dgm:spPr>
        <a:prstGeom prst="rect">
          <a:avLst/>
        </a:prstGeom>
      </dgm:spPr>
    </dgm:pt>
    <dgm:pt modelId="{9E4D084D-0F22-49B7-A65A-0E0BDC3BE0DF}" type="pres">
      <dgm:prSet presAssocID="{18C472AF-3D7F-4BF0-BF6D-A88D8025491F}" presName="circleA" presStyleLbl="node1" presStyleIdx="0" presStyleCnt="4"/>
      <dgm:spPr>
        <a:xfrm>
          <a:off x="882602" y="1828800"/>
          <a:ext cx="406400" cy="406400"/>
        </a:xfrm>
        <a:prstGeom prst="ellipse">
          <a:avLst/>
        </a:prstGeom>
        <a:solidFill>
          <a:srgbClr val="4F81BD">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107CBCD4-C74B-4485-842E-68C85275F525}" type="pres">
      <dgm:prSet presAssocID="{18C472AF-3D7F-4BF0-BF6D-A88D8025491F}" presName="spaceA" presStyleCnt="0"/>
      <dgm:spPr/>
    </dgm:pt>
    <dgm:pt modelId="{C13500E3-18E0-4BE3-9ADE-1194808FBD36}" type="pres">
      <dgm:prSet presAssocID="{B03B45E8-AC3F-4E53-9D74-25C9F2857589}" presName="space" presStyleCnt="0"/>
      <dgm:spPr/>
    </dgm:pt>
    <dgm:pt modelId="{17846101-7DBA-40A4-B80A-514151F2D0E4}" type="pres">
      <dgm:prSet presAssocID="{4FF1A3CD-6B28-454B-9A6F-BB807FEFFACB}" presName="compositeB" presStyleCnt="0"/>
      <dgm:spPr/>
    </dgm:pt>
    <dgm:pt modelId="{E08FC0FB-EAD2-4E07-8ADC-5012D3EE7881}" type="pres">
      <dgm:prSet presAssocID="{4FF1A3CD-6B28-454B-9A6F-BB807FEFFACB}" presName="textB" presStyleLbl="revTx" presStyleIdx="1" presStyleCnt="4" custLinFactY="-50000" custLinFactNeighborX="-22072" custLinFactNeighborY="-100000">
        <dgm:presLayoutVars>
          <dgm:bulletEnabled val="1"/>
        </dgm:presLayoutVars>
      </dgm:prSet>
      <dgm:spPr>
        <a:prstGeom prst="rect">
          <a:avLst/>
        </a:prstGeom>
      </dgm:spPr>
    </dgm:pt>
    <dgm:pt modelId="{E2FCE523-724E-481E-950F-4D8762767499}" type="pres">
      <dgm:prSet presAssocID="{4FF1A3CD-6B28-454B-9A6F-BB807FEFFACB}" presName="circleB" presStyleLbl="node1" presStyleIdx="1" presStyleCnt="4" custLinFactNeighborX="-95175" custLinFactNeighborY="-5860"/>
      <dgm:spPr>
        <a:xfrm>
          <a:off x="2518826" y="1804984"/>
          <a:ext cx="406400" cy="406400"/>
        </a:xfrm>
        <a:prstGeom prst="ellipse">
          <a:avLst/>
        </a:prstGeom>
        <a:solidFill>
          <a:srgbClr val="4F81BD">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97724D2E-214F-4547-B737-A41F9DDE58BA}" type="pres">
      <dgm:prSet presAssocID="{4FF1A3CD-6B28-454B-9A6F-BB807FEFFACB}" presName="spaceB" presStyleCnt="0"/>
      <dgm:spPr/>
    </dgm:pt>
    <dgm:pt modelId="{99AFA4A8-66A2-4DA7-B02F-0BEB73CF2088}" type="pres">
      <dgm:prSet presAssocID="{6189D4F0-7DC5-45A7-9B7F-8A6BCE788B01}" presName="space" presStyleCnt="0"/>
      <dgm:spPr/>
    </dgm:pt>
    <dgm:pt modelId="{36E8E6A2-5E6A-4CA9-8731-3B5DFCBA0989}" type="pres">
      <dgm:prSet presAssocID="{21235D8D-4E75-4CFA-8C01-7A8F95367B20}" presName="compositeA" presStyleCnt="0"/>
      <dgm:spPr/>
    </dgm:pt>
    <dgm:pt modelId="{D0EAC576-F847-4832-9272-FEA71E0055B8}" type="pres">
      <dgm:prSet presAssocID="{21235D8D-4E75-4CFA-8C01-7A8F95367B20}" presName="textA" presStyleLbl="revTx" presStyleIdx="2" presStyleCnt="4" custLinFactNeighborX="-50347" custLinFactNeighborY="-501">
        <dgm:presLayoutVars>
          <dgm:bulletEnabled val="1"/>
        </dgm:presLayoutVars>
      </dgm:prSet>
      <dgm:spPr>
        <a:prstGeom prst="rect">
          <a:avLst/>
        </a:prstGeom>
      </dgm:spPr>
    </dgm:pt>
    <dgm:pt modelId="{1DEDF613-22F3-4BCE-94D1-ACBEED4C86DB}" type="pres">
      <dgm:prSet presAssocID="{21235D8D-4E75-4CFA-8C01-7A8F95367B20}" presName="circleA" presStyleLbl="node1" presStyleIdx="2" presStyleCnt="4" custLinFactX="-100000" custLinFactNeighborX="-120140" custLinFactNeighborY="9588"/>
      <dgm:spPr>
        <a:xfrm>
          <a:off x="3801700" y="1867765"/>
          <a:ext cx="406400" cy="406400"/>
        </a:xfrm>
        <a:prstGeom prst="ellipse">
          <a:avLst/>
        </a:prstGeom>
        <a:solidFill>
          <a:srgbClr val="4F81BD">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BA7689FD-F506-4FF4-BFDD-7CA4B3283BBE}" type="pres">
      <dgm:prSet presAssocID="{21235D8D-4E75-4CFA-8C01-7A8F95367B20}" presName="spaceA" presStyleCnt="0"/>
      <dgm:spPr/>
    </dgm:pt>
    <dgm:pt modelId="{7B9A42C5-DC39-44A3-B8CC-ACB85A6CCEE9}" type="pres">
      <dgm:prSet presAssocID="{D2F988EF-56FC-4C5D-9E3B-FF43FB13CA59}" presName="space" presStyleCnt="0"/>
      <dgm:spPr/>
    </dgm:pt>
    <dgm:pt modelId="{B6A8C1C3-87E1-4785-82FC-FC0A216678A2}" type="pres">
      <dgm:prSet presAssocID="{F6923928-72C8-430A-B73B-1CC1EB149A81}" presName="compositeB" presStyleCnt="0"/>
      <dgm:spPr/>
    </dgm:pt>
    <dgm:pt modelId="{7CB9FB33-493D-470A-9C8D-FE3E7BC96C12}" type="pres">
      <dgm:prSet presAssocID="{F6923928-72C8-430A-B73B-1CC1EB149A81}" presName="textB" presStyleLbl="revTx" presStyleIdx="3" presStyleCnt="4" custLinFactY="-48543" custLinFactNeighborX="-69174" custLinFactNeighborY="-100000">
        <dgm:presLayoutVars>
          <dgm:bulletEnabled val="1"/>
        </dgm:presLayoutVars>
      </dgm:prSet>
      <dgm:spPr>
        <a:prstGeom prst="rect">
          <a:avLst/>
        </a:prstGeom>
      </dgm:spPr>
    </dgm:pt>
    <dgm:pt modelId="{6D6B3984-8EEC-4FFC-A9A3-B64C9A6380E6}" type="pres">
      <dgm:prSet presAssocID="{F6923928-72C8-430A-B73B-1CC1EB149A81}" presName="circleB" presStyleLbl="node1" presStyleIdx="3" presStyleCnt="4" custLinFactX="-104356" custLinFactNeighborX="-200000" custLinFactNeighborY="9588"/>
      <dgm:spPr>
        <a:xfrm>
          <a:off x="5250178" y="1867765"/>
          <a:ext cx="406400" cy="406400"/>
        </a:xfrm>
        <a:prstGeom prst="ellipse">
          <a:avLst/>
        </a:prstGeom>
        <a:solidFill>
          <a:srgbClr val="4F81BD">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D642F158-222B-4D0B-AD16-EAE07851509C}" type="pres">
      <dgm:prSet presAssocID="{F6923928-72C8-430A-B73B-1CC1EB149A81}" presName="spaceB" presStyleCnt="0"/>
      <dgm:spPr/>
    </dgm:pt>
  </dgm:ptLst>
  <dgm:cxnLst>
    <dgm:cxn modelId="{06717403-CBBC-2F49-9DC7-37F56640F85D}" type="presOf" srcId="{18C472AF-3D7F-4BF0-BF6D-A88D8025491F}" destId="{D0A0FF7A-7DCE-4F50-84A6-5131F347481C}" srcOrd="0" destOrd="0" presId="urn:microsoft.com/office/officeart/2005/8/layout/hProcess11"/>
    <dgm:cxn modelId="{03115F42-EDE0-8D43-B561-18072ACEF8FF}" type="presOf" srcId="{21235D8D-4E75-4CFA-8C01-7A8F95367B20}" destId="{D0EAC576-F847-4832-9272-FEA71E0055B8}" srcOrd="0" destOrd="0" presId="urn:microsoft.com/office/officeart/2005/8/layout/hProcess11"/>
    <dgm:cxn modelId="{7C2F374A-9751-4790-85EF-D55DE5CEDD68}" srcId="{5188CC68-38F8-45D7-AA91-91D06E467272}" destId="{4FF1A3CD-6B28-454B-9A6F-BB807FEFFACB}" srcOrd="1" destOrd="0" parTransId="{4C3D5A22-5A74-428C-9ACE-FD6B91C48E9C}" sibTransId="{6189D4F0-7DC5-45A7-9B7F-8A6BCE788B01}"/>
    <dgm:cxn modelId="{35067150-D68A-49B1-ABF4-8B58E9640236}" srcId="{5188CC68-38F8-45D7-AA91-91D06E467272}" destId="{F6923928-72C8-430A-B73B-1CC1EB149A81}" srcOrd="3" destOrd="0" parTransId="{47FB7BA6-A04F-4B74-9FBA-72DC9D88CC41}" sibTransId="{36B2D0C2-58F3-4885-BB23-A178AA36F72C}"/>
    <dgm:cxn modelId="{69031D75-DB90-4B63-B73B-EB5CC1FF7CEC}" srcId="{5188CC68-38F8-45D7-AA91-91D06E467272}" destId="{18C472AF-3D7F-4BF0-BF6D-A88D8025491F}" srcOrd="0" destOrd="0" parTransId="{6AD892E9-EB1F-407A-B429-DFF37E8E20A1}" sibTransId="{B03B45E8-AC3F-4E53-9D74-25C9F2857589}"/>
    <dgm:cxn modelId="{C6A072C8-B963-BB4C-A461-7867C17FE1A3}" type="presOf" srcId="{F6923928-72C8-430A-B73B-1CC1EB149A81}" destId="{7CB9FB33-493D-470A-9C8D-FE3E7BC96C12}" srcOrd="0" destOrd="0" presId="urn:microsoft.com/office/officeart/2005/8/layout/hProcess11"/>
    <dgm:cxn modelId="{D07DA5CC-F8DE-6248-8202-C0E7E781C257}" type="presOf" srcId="{5188CC68-38F8-45D7-AA91-91D06E467272}" destId="{C4BCBE8F-02B7-4CEE-83E1-FA699A24F617}" srcOrd="0" destOrd="0" presId="urn:microsoft.com/office/officeart/2005/8/layout/hProcess11"/>
    <dgm:cxn modelId="{028AB0D3-D190-422B-83FA-95169FC498D5}" srcId="{5188CC68-38F8-45D7-AA91-91D06E467272}" destId="{21235D8D-4E75-4CFA-8C01-7A8F95367B20}" srcOrd="2" destOrd="0" parTransId="{94153917-1614-4BFF-A44D-DD3E2F906061}" sibTransId="{D2F988EF-56FC-4C5D-9E3B-FF43FB13CA59}"/>
    <dgm:cxn modelId="{0E2E50F9-77ED-424F-AADA-925BD6F4D693}" type="presOf" srcId="{4FF1A3CD-6B28-454B-9A6F-BB807FEFFACB}" destId="{E08FC0FB-EAD2-4E07-8ADC-5012D3EE7881}" srcOrd="0" destOrd="0" presId="urn:microsoft.com/office/officeart/2005/8/layout/hProcess11"/>
    <dgm:cxn modelId="{1E079A10-9910-6941-AE60-826BED8944BF}" type="presParOf" srcId="{C4BCBE8F-02B7-4CEE-83E1-FA699A24F617}" destId="{34576EE3-6DB4-425A-A675-8F75ABEA1F2D}" srcOrd="0" destOrd="0" presId="urn:microsoft.com/office/officeart/2005/8/layout/hProcess11"/>
    <dgm:cxn modelId="{93FADB5E-42D3-A747-ACD0-3C4A08202A91}" type="presParOf" srcId="{C4BCBE8F-02B7-4CEE-83E1-FA699A24F617}" destId="{19D4F138-1C6C-43DA-AAFF-54D237319366}" srcOrd="1" destOrd="0" presId="urn:microsoft.com/office/officeart/2005/8/layout/hProcess11"/>
    <dgm:cxn modelId="{4225461A-528C-EE42-846E-B67E7D5CB11F}" type="presParOf" srcId="{19D4F138-1C6C-43DA-AAFF-54D237319366}" destId="{AAC9A95A-F682-46DA-BA2B-CA633F30DE98}" srcOrd="0" destOrd="0" presId="urn:microsoft.com/office/officeart/2005/8/layout/hProcess11"/>
    <dgm:cxn modelId="{79573F2C-E37D-C44D-9902-95DD03738FBE}" type="presParOf" srcId="{AAC9A95A-F682-46DA-BA2B-CA633F30DE98}" destId="{D0A0FF7A-7DCE-4F50-84A6-5131F347481C}" srcOrd="0" destOrd="0" presId="urn:microsoft.com/office/officeart/2005/8/layout/hProcess11"/>
    <dgm:cxn modelId="{701C2DDE-0F29-8648-A095-0CC0E7874D63}" type="presParOf" srcId="{AAC9A95A-F682-46DA-BA2B-CA633F30DE98}" destId="{9E4D084D-0F22-49B7-A65A-0E0BDC3BE0DF}" srcOrd="1" destOrd="0" presId="urn:microsoft.com/office/officeart/2005/8/layout/hProcess11"/>
    <dgm:cxn modelId="{BC398E33-1B08-A54A-851E-90F2628D129C}" type="presParOf" srcId="{AAC9A95A-F682-46DA-BA2B-CA633F30DE98}" destId="{107CBCD4-C74B-4485-842E-68C85275F525}" srcOrd="2" destOrd="0" presId="urn:microsoft.com/office/officeart/2005/8/layout/hProcess11"/>
    <dgm:cxn modelId="{B291C272-4026-204C-B938-3CD8DB1D49FD}" type="presParOf" srcId="{19D4F138-1C6C-43DA-AAFF-54D237319366}" destId="{C13500E3-18E0-4BE3-9ADE-1194808FBD36}" srcOrd="1" destOrd="0" presId="urn:microsoft.com/office/officeart/2005/8/layout/hProcess11"/>
    <dgm:cxn modelId="{093B1ABF-D534-3B49-B5AA-E616F55AF898}" type="presParOf" srcId="{19D4F138-1C6C-43DA-AAFF-54D237319366}" destId="{17846101-7DBA-40A4-B80A-514151F2D0E4}" srcOrd="2" destOrd="0" presId="urn:microsoft.com/office/officeart/2005/8/layout/hProcess11"/>
    <dgm:cxn modelId="{E5EADE01-141A-5049-B20D-491B379EFBE1}" type="presParOf" srcId="{17846101-7DBA-40A4-B80A-514151F2D0E4}" destId="{E08FC0FB-EAD2-4E07-8ADC-5012D3EE7881}" srcOrd="0" destOrd="0" presId="urn:microsoft.com/office/officeart/2005/8/layout/hProcess11"/>
    <dgm:cxn modelId="{6C94DEBE-9684-1E43-BA89-43156F5E2C33}" type="presParOf" srcId="{17846101-7DBA-40A4-B80A-514151F2D0E4}" destId="{E2FCE523-724E-481E-950F-4D8762767499}" srcOrd="1" destOrd="0" presId="urn:microsoft.com/office/officeart/2005/8/layout/hProcess11"/>
    <dgm:cxn modelId="{4A503D00-BDC6-C24F-9676-0CF5310F126E}" type="presParOf" srcId="{17846101-7DBA-40A4-B80A-514151F2D0E4}" destId="{97724D2E-214F-4547-B737-A41F9DDE58BA}" srcOrd="2" destOrd="0" presId="urn:microsoft.com/office/officeart/2005/8/layout/hProcess11"/>
    <dgm:cxn modelId="{055EC905-9168-D64E-B8A3-2E5908AF8A4A}" type="presParOf" srcId="{19D4F138-1C6C-43DA-AAFF-54D237319366}" destId="{99AFA4A8-66A2-4DA7-B02F-0BEB73CF2088}" srcOrd="3" destOrd="0" presId="urn:microsoft.com/office/officeart/2005/8/layout/hProcess11"/>
    <dgm:cxn modelId="{9325683E-C46F-8741-B9E9-4F8C1907E6CE}" type="presParOf" srcId="{19D4F138-1C6C-43DA-AAFF-54D237319366}" destId="{36E8E6A2-5E6A-4CA9-8731-3B5DFCBA0989}" srcOrd="4" destOrd="0" presId="urn:microsoft.com/office/officeart/2005/8/layout/hProcess11"/>
    <dgm:cxn modelId="{DDE8EC23-372C-964B-8749-30E4DE75A66E}" type="presParOf" srcId="{36E8E6A2-5E6A-4CA9-8731-3B5DFCBA0989}" destId="{D0EAC576-F847-4832-9272-FEA71E0055B8}" srcOrd="0" destOrd="0" presId="urn:microsoft.com/office/officeart/2005/8/layout/hProcess11"/>
    <dgm:cxn modelId="{12694190-D618-1846-B841-A4B7809945A4}" type="presParOf" srcId="{36E8E6A2-5E6A-4CA9-8731-3B5DFCBA0989}" destId="{1DEDF613-22F3-4BCE-94D1-ACBEED4C86DB}" srcOrd="1" destOrd="0" presId="urn:microsoft.com/office/officeart/2005/8/layout/hProcess11"/>
    <dgm:cxn modelId="{E0311AFB-C77D-5B4C-8876-8C1DA5F7A01D}" type="presParOf" srcId="{36E8E6A2-5E6A-4CA9-8731-3B5DFCBA0989}" destId="{BA7689FD-F506-4FF4-BFDD-7CA4B3283BBE}" srcOrd="2" destOrd="0" presId="urn:microsoft.com/office/officeart/2005/8/layout/hProcess11"/>
    <dgm:cxn modelId="{04873506-F150-8348-B370-5CDA7EA27900}" type="presParOf" srcId="{19D4F138-1C6C-43DA-AAFF-54D237319366}" destId="{7B9A42C5-DC39-44A3-B8CC-ACB85A6CCEE9}" srcOrd="5" destOrd="0" presId="urn:microsoft.com/office/officeart/2005/8/layout/hProcess11"/>
    <dgm:cxn modelId="{8B9ACBA5-E2C6-B347-B5F1-93C5D379C642}" type="presParOf" srcId="{19D4F138-1C6C-43DA-AAFF-54D237319366}" destId="{B6A8C1C3-87E1-4785-82FC-FC0A216678A2}" srcOrd="6" destOrd="0" presId="urn:microsoft.com/office/officeart/2005/8/layout/hProcess11"/>
    <dgm:cxn modelId="{61B07278-6347-7948-82B3-2BD6B21633EA}" type="presParOf" srcId="{B6A8C1C3-87E1-4785-82FC-FC0A216678A2}" destId="{7CB9FB33-493D-470A-9C8D-FE3E7BC96C12}" srcOrd="0" destOrd="0" presId="urn:microsoft.com/office/officeart/2005/8/layout/hProcess11"/>
    <dgm:cxn modelId="{4DE66BF2-6B81-774D-9C6D-653166317019}" type="presParOf" srcId="{B6A8C1C3-87E1-4785-82FC-FC0A216678A2}" destId="{6D6B3984-8EEC-4FFC-A9A3-B64C9A6380E6}" srcOrd="1" destOrd="0" presId="urn:microsoft.com/office/officeart/2005/8/layout/hProcess11"/>
    <dgm:cxn modelId="{E99DCF92-67B5-0240-985F-079F6DE15953}" type="presParOf" srcId="{B6A8C1C3-87E1-4785-82FC-FC0A216678A2}" destId="{D642F158-222B-4D0B-AD16-EAE07851509C}"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3FF3392-C5CB-44CB-ABB7-27BA9FE9940D}" type="doc">
      <dgm:prSet loTypeId="urn:microsoft.com/office/officeart/2005/8/layout/process2" loCatId="process" qsTypeId="urn:microsoft.com/office/officeart/2005/8/quickstyle/3d3" qsCatId="3D" csTypeId="urn:microsoft.com/office/officeart/2005/8/colors/accent4_2" csCatId="accent4" phldr="1"/>
      <dgm:spPr/>
      <dgm:t>
        <a:bodyPr/>
        <a:lstStyle/>
        <a:p>
          <a:endParaRPr lang="en-US"/>
        </a:p>
      </dgm:t>
    </dgm:pt>
    <dgm:pt modelId="{65762FF8-7BD0-4321-97CB-6330431A0F7C}">
      <dgm:prSet phldrT="[Text]" custT="1"/>
      <dgm:spPr/>
      <dgm:t>
        <a:bodyPr/>
        <a:lstStyle/>
        <a:p>
          <a:r>
            <a:rPr lang="en-US" sz="1800" b="1" dirty="0">
              <a:solidFill>
                <a:schemeClr val="bg2"/>
              </a:solidFill>
              <a:latin typeface="Calibri" panose="020F0502020204030204" pitchFamily="34" charset="0"/>
              <a:cs typeface="Calibri" panose="020F0502020204030204" pitchFamily="34" charset="0"/>
            </a:rPr>
            <a:t>Gemcitabine-</a:t>
          </a:r>
          <a:r>
            <a:rPr lang="en-US" sz="1800" b="1" dirty="0" err="1">
              <a:solidFill>
                <a:schemeClr val="bg2"/>
              </a:solidFill>
              <a:latin typeface="Calibri" panose="020F0502020204030204" pitchFamily="34" charset="0"/>
              <a:cs typeface="Calibri" panose="020F0502020204030204" pitchFamily="34" charset="0"/>
            </a:rPr>
            <a:t>Nabpaclitaxel</a:t>
          </a:r>
          <a:endParaRPr lang="en-US" sz="1800" dirty="0">
            <a:solidFill>
              <a:schemeClr val="bg2"/>
            </a:solidFill>
            <a:latin typeface="Calibri" panose="020F0502020204030204" pitchFamily="34" charset="0"/>
            <a:cs typeface="Calibri" panose="020F0502020204030204" pitchFamily="34" charset="0"/>
          </a:endParaRPr>
        </a:p>
      </dgm:t>
    </dgm:pt>
    <dgm:pt modelId="{F02D633B-C38B-4464-8273-F2DED80572C8}" type="parTrans" cxnId="{C9012AD6-14A9-4D05-AAD3-72C2984EA141}">
      <dgm:prSet/>
      <dgm:spPr/>
      <dgm:t>
        <a:bodyPr/>
        <a:lstStyle/>
        <a:p>
          <a:endParaRPr lang="en-US">
            <a:solidFill>
              <a:schemeClr val="bg2"/>
            </a:solidFill>
            <a:latin typeface="Calibri" panose="020F0502020204030204" pitchFamily="34" charset="0"/>
            <a:cs typeface="Calibri" panose="020F0502020204030204" pitchFamily="34" charset="0"/>
          </a:endParaRPr>
        </a:p>
      </dgm:t>
    </dgm:pt>
    <dgm:pt modelId="{94FBE6F4-91BF-49BF-B515-3185F9B3B8C2}" type="sibTrans" cxnId="{C9012AD6-14A9-4D05-AAD3-72C2984EA141}">
      <dgm:prSet custT="1"/>
      <dgm:spPr/>
      <dgm:t>
        <a:bodyPr/>
        <a:lstStyle/>
        <a:p>
          <a:endParaRPr lang="en-US" sz="1800">
            <a:solidFill>
              <a:schemeClr val="bg2"/>
            </a:solidFill>
            <a:latin typeface="Calibri" panose="020F0502020204030204" pitchFamily="34" charset="0"/>
            <a:cs typeface="Calibri" panose="020F0502020204030204" pitchFamily="34" charset="0"/>
          </a:endParaRPr>
        </a:p>
      </dgm:t>
    </dgm:pt>
    <dgm:pt modelId="{1508C2D5-A9C3-47C1-8B8C-DCD379513E25}">
      <dgm:prSet phldrT="[Text]" custT="1"/>
      <dgm:spPr/>
      <dgm:t>
        <a:bodyPr/>
        <a:lstStyle/>
        <a:p>
          <a:r>
            <a:rPr lang="en-US" sz="1800" b="1" dirty="0">
              <a:solidFill>
                <a:schemeClr val="bg2"/>
              </a:solidFill>
              <a:latin typeface="Calibri" panose="020F0502020204030204" pitchFamily="34" charset="0"/>
              <a:cs typeface="Calibri" panose="020F0502020204030204" pitchFamily="34" charset="0"/>
            </a:rPr>
            <a:t>(PS 0-1):  P</a:t>
          </a:r>
          <a:r>
            <a:rPr lang="en-US" sz="1800" dirty="0">
              <a:solidFill>
                <a:schemeClr val="bg2"/>
              </a:solidFill>
              <a:latin typeface="Calibri" panose="020F0502020204030204" pitchFamily="34" charset="0"/>
              <a:cs typeface="Calibri" panose="020F0502020204030204" pitchFamily="34" charset="0"/>
            </a:rPr>
            <a:t>latinum-based regimen if no prior exposure </a:t>
          </a:r>
        </a:p>
      </dgm:t>
    </dgm:pt>
    <dgm:pt modelId="{8E77BF95-97CC-48D7-AA14-D77F8A7A5FBF}" type="parTrans" cxnId="{CF06668D-0197-4648-9522-99575C5CE55A}">
      <dgm:prSet/>
      <dgm:spPr/>
      <dgm:t>
        <a:bodyPr/>
        <a:lstStyle/>
        <a:p>
          <a:endParaRPr lang="en-US">
            <a:solidFill>
              <a:schemeClr val="bg2"/>
            </a:solidFill>
            <a:latin typeface="Calibri" panose="020F0502020204030204" pitchFamily="34" charset="0"/>
            <a:cs typeface="Calibri" panose="020F0502020204030204" pitchFamily="34" charset="0"/>
          </a:endParaRPr>
        </a:p>
      </dgm:t>
    </dgm:pt>
    <dgm:pt modelId="{9399B691-5B9F-4E28-A582-235587D3D42F}" type="sibTrans" cxnId="{CF06668D-0197-4648-9522-99575C5CE55A}">
      <dgm:prSet custT="1"/>
      <dgm:spPr/>
      <dgm:t>
        <a:bodyPr/>
        <a:lstStyle/>
        <a:p>
          <a:endParaRPr lang="en-US" sz="1800">
            <a:solidFill>
              <a:schemeClr val="bg2"/>
            </a:solidFill>
            <a:latin typeface="Calibri" panose="020F0502020204030204" pitchFamily="34" charset="0"/>
            <a:cs typeface="Calibri" panose="020F0502020204030204" pitchFamily="34" charset="0"/>
          </a:endParaRPr>
        </a:p>
      </dgm:t>
    </dgm:pt>
    <dgm:pt modelId="{F87BE5A4-A677-429A-8E4E-D00FC004EE70}">
      <dgm:prSet custT="1"/>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1800" b="1" dirty="0">
              <a:solidFill>
                <a:schemeClr val="bg2"/>
              </a:solidFill>
              <a:latin typeface="Calibri" panose="020F0502020204030204" pitchFamily="34" charset="0"/>
              <a:cs typeface="Calibri" panose="020F0502020204030204" pitchFamily="34" charset="0"/>
            </a:rPr>
            <a:t>(PS 0-1):  </a:t>
          </a:r>
          <a:r>
            <a:rPr lang="en-US" sz="1800" b="0" dirty="0" err="1">
              <a:solidFill>
                <a:schemeClr val="bg2"/>
              </a:solidFill>
              <a:latin typeface="Calibri" panose="020F0502020204030204" pitchFamily="34" charset="0"/>
              <a:cs typeface="Calibri" panose="020F0502020204030204" pitchFamily="34" charset="0"/>
            </a:rPr>
            <a:t>Nal</a:t>
          </a:r>
          <a:r>
            <a:rPr lang="en-US" sz="1800" b="0" dirty="0">
              <a:solidFill>
                <a:schemeClr val="bg2"/>
              </a:solidFill>
              <a:latin typeface="Calibri" panose="020F0502020204030204" pitchFamily="34" charset="0"/>
              <a:cs typeface="Calibri" panose="020F0502020204030204" pitchFamily="34" charset="0"/>
            </a:rPr>
            <a:t>-Irinotecan</a:t>
          </a:r>
          <a:r>
            <a:rPr lang="en-US" sz="1800" dirty="0">
              <a:solidFill>
                <a:schemeClr val="bg2"/>
              </a:solidFill>
              <a:latin typeface="Calibri" panose="020F0502020204030204" pitchFamily="34" charset="0"/>
              <a:cs typeface="Calibri" panose="020F0502020204030204" pitchFamily="34" charset="0"/>
            </a:rPr>
            <a:t>+ 5FU</a:t>
          </a:r>
        </a:p>
        <a:p>
          <a:pPr marL="0" marR="0" indent="0" defTabSz="914400" eaLnBrk="1" fontAlgn="auto" latinLnBrk="0" hangingPunct="1">
            <a:lnSpc>
              <a:spcPct val="100000"/>
            </a:lnSpc>
            <a:spcBef>
              <a:spcPts val="0"/>
            </a:spcBef>
            <a:spcAft>
              <a:spcPts val="0"/>
            </a:spcAft>
            <a:buClrTx/>
            <a:buSzTx/>
            <a:buFontTx/>
            <a:buNone/>
            <a:tabLst/>
            <a:defRPr/>
          </a:pPr>
          <a:r>
            <a:rPr lang="en-US" sz="1800" b="0" dirty="0">
              <a:solidFill>
                <a:schemeClr val="bg2"/>
              </a:solidFill>
              <a:latin typeface="Calibri" panose="020F0502020204030204" pitchFamily="34" charset="0"/>
              <a:cs typeface="Calibri" panose="020F0502020204030204" pitchFamily="34" charset="0"/>
            </a:rPr>
            <a:t> </a:t>
          </a:r>
        </a:p>
        <a:p>
          <a:pPr defTabSz="800100">
            <a:lnSpc>
              <a:spcPct val="90000"/>
            </a:lnSpc>
            <a:spcBef>
              <a:spcPct val="0"/>
            </a:spcBef>
            <a:spcAft>
              <a:spcPct val="35000"/>
            </a:spcAft>
          </a:pPr>
          <a:r>
            <a:rPr lang="en-US" sz="1800" b="1" dirty="0">
              <a:solidFill>
                <a:schemeClr val="bg2"/>
              </a:solidFill>
              <a:latin typeface="Calibri" panose="020F0502020204030204" pitchFamily="34" charset="0"/>
              <a:cs typeface="Calibri" panose="020F0502020204030204" pitchFamily="34" charset="0"/>
            </a:rPr>
            <a:t>(PS 2): </a:t>
          </a:r>
          <a:r>
            <a:rPr lang="en-US" sz="1800" b="0" dirty="0">
              <a:solidFill>
                <a:schemeClr val="bg2"/>
              </a:solidFill>
              <a:latin typeface="Calibri" panose="020F0502020204030204" pitchFamily="34" charset="0"/>
              <a:cs typeface="Calibri" panose="020F0502020204030204" pitchFamily="34" charset="0"/>
            </a:rPr>
            <a:t>5FU, Capecitabine or BSC</a:t>
          </a:r>
        </a:p>
      </dgm:t>
    </dgm:pt>
    <dgm:pt modelId="{03EA001C-47D7-4473-9B38-A176D1707C91}" type="parTrans" cxnId="{DD53D343-0E7A-4287-AE98-B7F1972A349E}">
      <dgm:prSet/>
      <dgm:spPr/>
      <dgm:t>
        <a:bodyPr/>
        <a:lstStyle/>
        <a:p>
          <a:endParaRPr lang="en-US">
            <a:solidFill>
              <a:schemeClr val="bg2"/>
            </a:solidFill>
            <a:latin typeface="Calibri" panose="020F0502020204030204" pitchFamily="34" charset="0"/>
            <a:cs typeface="Calibri" panose="020F0502020204030204" pitchFamily="34" charset="0"/>
          </a:endParaRPr>
        </a:p>
      </dgm:t>
    </dgm:pt>
    <dgm:pt modelId="{A25A2640-1723-4299-9FBC-949F4D96A237}" type="sibTrans" cxnId="{DD53D343-0E7A-4287-AE98-B7F1972A349E}">
      <dgm:prSet custT="1"/>
      <dgm:spPr/>
      <dgm:t>
        <a:bodyPr/>
        <a:lstStyle/>
        <a:p>
          <a:endParaRPr lang="en-US" sz="1800">
            <a:solidFill>
              <a:schemeClr val="bg2"/>
            </a:solidFill>
            <a:latin typeface="Calibri" panose="020F0502020204030204" pitchFamily="34" charset="0"/>
            <a:cs typeface="Calibri" panose="020F0502020204030204" pitchFamily="34" charset="0"/>
          </a:endParaRPr>
        </a:p>
      </dgm:t>
    </dgm:pt>
    <dgm:pt modelId="{D4A20E86-16AC-4CD6-A2B2-BD536A815868}" type="pres">
      <dgm:prSet presAssocID="{F3FF3392-C5CB-44CB-ABB7-27BA9FE9940D}" presName="linearFlow" presStyleCnt="0">
        <dgm:presLayoutVars>
          <dgm:resizeHandles val="exact"/>
        </dgm:presLayoutVars>
      </dgm:prSet>
      <dgm:spPr/>
    </dgm:pt>
    <dgm:pt modelId="{83D6AC23-44D8-4B2C-AC11-53EAA5B8E2F8}" type="pres">
      <dgm:prSet presAssocID="{65762FF8-7BD0-4321-97CB-6330431A0F7C}" presName="node" presStyleLbl="node1" presStyleIdx="0" presStyleCnt="3" custScaleX="171112">
        <dgm:presLayoutVars>
          <dgm:bulletEnabled val="1"/>
        </dgm:presLayoutVars>
      </dgm:prSet>
      <dgm:spPr/>
    </dgm:pt>
    <dgm:pt modelId="{B721327B-D470-47D1-9AC6-F67721210035}" type="pres">
      <dgm:prSet presAssocID="{94FBE6F4-91BF-49BF-B515-3185F9B3B8C2}" presName="sibTrans" presStyleLbl="sibTrans2D1" presStyleIdx="0" presStyleCnt="2" custScaleX="119722"/>
      <dgm:spPr/>
    </dgm:pt>
    <dgm:pt modelId="{3CD15C8B-722D-4D74-8536-75F7F8F54F12}" type="pres">
      <dgm:prSet presAssocID="{94FBE6F4-91BF-49BF-B515-3185F9B3B8C2}" presName="connectorText" presStyleLbl="sibTrans2D1" presStyleIdx="0" presStyleCnt="2"/>
      <dgm:spPr/>
    </dgm:pt>
    <dgm:pt modelId="{0BD541C6-A91B-42F4-BE28-6503D6E9068A}" type="pres">
      <dgm:prSet presAssocID="{F87BE5A4-A677-429A-8E4E-D00FC004EE70}" presName="node" presStyleLbl="node1" presStyleIdx="1" presStyleCnt="3" custScaleX="172027" custScaleY="150855">
        <dgm:presLayoutVars>
          <dgm:bulletEnabled val="1"/>
        </dgm:presLayoutVars>
      </dgm:prSet>
      <dgm:spPr/>
    </dgm:pt>
    <dgm:pt modelId="{5EA9945D-871D-463A-A26F-795495505E47}" type="pres">
      <dgm:prSet presAssocID="{A25A2640-1723-4299-9FBC-949F4D96A237}" presName="sibTrans" presStyleLbl="sibTrans2D1" presStyleIdx="1" presStyleCnt="2" custScaleX="117267" custScaleY="101274" custLinFactNeighborX="-3574" custLinFactNeighborY="2978"/>
      <dgm:spPr/>
    </dgm:pt>
    <dgm:pt modelId="{69FC4941-59BF-45DB-AEA1-22EFA71ACC70}" type="pres">
      <dgm:prSet presAssocID="{A25A2640-1723-4299-9FBC-949F4D96A237}" presName="connectorText" presStyleLbl="sibTrans2D1" presStyleIdx="1" presStyleCnt="2"/>
      <dgm:spPr/>
    </dgm:pt>
    <dgm:pt modelId="{25D26C84-2EAA-4334-BF8E-3F9E2FF41B1F}" type="pres">
      <dgm:prSet presAssocID="{1508C2D5-A9C3-47C1-8B8C-DCD379513E25}" presName="node" presStyleLbl="node1" presStyleIdx="2" presStyleCnt="3" custScaleX="172027">
        <dgm:presLayoutVars>
          <dgm:bulletEnabled val="1"/>
        </dgm:presLayoutVars>
      </dgm:prSet>
      <dgm:spPr/>
    </dgm:pt>
  </dgm:ptLst>
  <dgm:cxnLst>
    <dgm:cxn modelId="{F715A600-5793-3D47-87FD-CE20C79FE299}" type="presOf" srcId="{F3FF3392-C5CB-44CB-ABB7-27BA9FE9940D}" destId="{D4A20E86-16AC-4CD6-A2B2-BD536A815868}" srcOrd="0" destOrd="0" presId="urn:microsoft.com/office/officeart/2005/8/layout/process2"/>
    <dgm:cxn modelId="{FEBF3325-D897-E14C-98B8-F555CA30B708}" type="presOf" srcId="{A25A2640-1723-4299-9FBC-949F4D96A237}" destId="{69FC4941-59BF-45DB-AEA1-22EFA71ACC70}" srcOrd="1" destOrd="0" presId="urn:microsoft.com/office/officeart/2005/8/layout/process2"/>
    <dgm:cxn modelId="{1F6B832A-20A9-0B44-8416-72E2350318CE}" type="presOf" srcId="{94FBE6F4-91BF-49BF-B515-3185F9B3B8C2}" destId="{B721327B-D470-47D1-9AC6-F67721210035}" srcOrd="0" destOrd="0" presId="urn:microsoft.com/office/officeart/2005/8/layout/process2"/>
    <dgm:cxn modelId="{A78F173D-7B97-6E43-B806-BB6154030D80}" type="presOf" srcId="{65762FF8-7BD0-4321-97CB-6330431A0F7C}" destId="{83D6AC23-44D8-4B2C-AC11-53EAA5B8E2F8}" srcOrd="0" destOrd="0" presId="urn:microsoft.com/office/officeart/2005/8/layout/process2"/>
    <dgm:cxn modelId="{DD53D343-0E7A-4287-AE98-B7F1972A349E}" srcId="{F3FF3392-C5CB-44CB-ABB7-27BA9FE9940D}" destId="{F87BE5A4-A677-429A-8E4E-D00FC004EE70}" srcOrd="1" destOrd="0" parTransId="{03EA001C-47D7-4473-9B38-A176D1707C91}" sibTransId="{A25A2640-1723-4299-9FBC-949F4D96A237}"/>
    <dgm:cxn modelId="{5B528C65-369C-B046-85FB-2750EDF52C96}" type="presOf" srcId="{1508C2D5-A9C3-47C1-8B8C-DCD379513E25}" destId="{25D26C84-2EAA-4334-BF8E-3F9E2FF41B1F}" srcOrd="0" destOrd="0" presId="urn:microsoft.com/office/officeart/2005/8/layout/process2"/>
    <dgm:cxn modelId="{1C227966-CDAB-074D-B35B-8EDE20B21A9D}" type="presOf" srcId="{A25A2640-1723-4299-9FBC-949F4D96A237}" destId="{5EA9945D-871D-463A-A26F-795495505E47}" srcOrd="0" destOrd="0" presId="urn:microsoft.com/office/officeart/2005/8/layout/process2"/>
    <dgm:cxn modelId="{CF06668D-0197-4648-9522-99575C5CE55A}" srcId="{F3FF3392-C5CB-44CB-ABB7-27BA9FE9940D}" destId="{1508C2D5-A9C3-47C1-8B8C-DCD379513E25}" srcOrd="2" destOrd="0" parTransId="{8E77BF95-97CC-48D7-AA14-D77F8A7A5FBF}" sibTransId="{9399B691-5B9F-4E28-A582-235587D3D42F}"/>
    <dgm:cxn modelId="{C9012AD6-14A9-4D05-AAD3-72C2984EA141}" srcId="{F3FF3392-C5CB-44CB-ABB7-27BA9FE9940D}" destId="{65762FF8-7BD0-4321-97CB-6330431A0F7C}" srcOrd="0" destOrd="0" parTransId="{F02D633B-C38B-4464-8273-F2DED80572C8}" sibTransId="{94FBE6F4-91BF-49BF-B515-3185F9B3B8C2}"/>
    <dgm:cxn modelId="{5E9DE3DF-5145-2B44-886D-90D8897B3296}" type="presOf" srcId="{F87BE5A4-A677-429A-8E4E-D00FC004EE70}" destId="{0BD541C6-A91B-42F4-BE28-6503D6E9068A}" srcOrd="0" destOrd="0" presId="urn:microsoft.com/office/officeart/2005/8/layout/process2"/>
    <dgm:cxn modelId="{8232CFE5-C13E-3046-81ED-D1F3D21179F3}" type="presOf" srcId="{94FBE6F4-91BF-49BF-B515-3185F9B3B8C2}" destId="{3CD15C8B-722D-4D74-8536-75F7F8F54F12}" srcOrd="1" destOrd="0" presId="urn:microsoft.com/office/officeart/2005/8/layout/process2"/>
    <dgm:cxn modelId="{5CA12633-6EAC-6E4D-8164-A3D630579586}" type="presParOf" srcId="{D4A20E86-16AC-4CD6-A2B2-BD536A815868}" destId="{83D6AC23-44D8-4B2C-AC11-53EAA5B8E2F8}" srcOrd="0" destOrd="0" presId="urn:microsoft.com/office/officeart/2005/8/layout/process2"/>
    <dgm:cxn modelId="{029806C6-7F24-0D49-A657-5309BD6F5A9F}" type="presParOf" srcId="{D4A20E86-16AC-4CD6-A2B2-BD536A815868}" destId="{B721327B-D470-47D1-9AC6-F67721210035}" srcOrd="1" destOrd="0" presId="urn:microsoft.com/office/officeart/2005/8/layout/process2"/>
    <dgm:cxn modelId="{E2300932-6A51-F842-9734-BB818D343F72}" type="presParOf" srcId="{B721327B-D470-47D1-9AC6-F67721210035}" destId="{3CD15C8B-722D-4D74-8536-75F7F8F54F12}" srcOrd="0" destOrd="0" presId="urn:microsoft.com/office/officeart/2005/8/layout/process2"/>
    <dgm:cxn modelId="{4E07A6C7-D8CF-674F-AD2C-EAFBF2A829FF}" type="presParOf" srcId="{D4A20E86-16AC-4CD6-A2B2-BD536A815868}" destId="{0BD541C6-A91B-42F4-BE28-6503D6E9068A}" srcOrd="2" destOrd="0" presId="urn:microsoft.com/office/officeart/2005/8/layout/process2"/>
    <dgm:cxn modelId="{86BA5D89-312A-5E4A-929B-CF72D00B7254}" type="presParOf" srcId="{D4A20E86-16AC-4CD6-A2B2-BD536A815868}" destId="{5EA9945D-871D-463A-A26F-795495505E47}" srcOrd="3" destOrd="0" presId="urn:microsoft.com/office/officeart/2005/8/layout/process2"/>
    <dgm:cxn modelId="{242E0F2E-AD9C-5648-AE82-144D2CE77F52}" type="presParOf" srcId="{5EA9945D-871D-463A-A26F-795495505E47}" destId="{69FC4941-59BF-45DB-AEA1-22EFA71ACC70}" srcOrd="0" destOrd="0" presId="urn:microsoft.com/office/officeart/2005/8/layout/process2"/>
    <dgm:cxn modelId="{AB801C47-33CE-0A40-9826-568C09F886AB}" type="presParOf" srcId="{D4A20E86-16AC-4CD6-A2B2-BD536A815868}" destId="{25D26C84-2EAA-4334-BF8E-3F9E2FF41B1F}" srcOrd="4"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8793A89-05DE-4172-862E-8A54D67A8E74}" type="doc">
      <dgm:prSet loTypeId="urn:microsoft.com/office/officeart/2005/8/layout/process2" loCatId="process" qsTypeId="urn:microsoft.com/office/officeart/2005/8/quickstyle/3d2" qsCatId="3D" csTypeId="urn:microsoft.com/office/officeart/2005/8/colors/accent3_3" csCatId="accent3" phldr="1"/>
      <dgm:spPr/>
      <dgm:t>
        <a:bodyPr/>
        <a:lstStyle/>
        <a:p>
          <a:endParaRPr lang="en-US"/>
        </a:p>
      </dgm:t>
    </dgm:pt>
    <dgm:pt modelId="{A80A2892-A0E6-4E80-B767-4DAAE3C2B9E3}">
      <dgm:prSet phldrT="[Text]" custT="1"/>
      <dgm:spPr/>
      <dgm:t>
        <a:bodyPr/>
        <a:lstStyle/>
        <a:p>
          <a:r>
            <a:rPr lang="en-US" sz="1800" b="1" dirty="0">
              <a:solidFill>
                <a:schemeClr val="bg2"/>
              </a:solidFill>
              <a:latin typeface="Calibri" panose="020F0502020204030204" pitchFamily="34" charset="0"/>
              <a:cs typeface="Calibri" panose="020F0502020204030204" pitchFamily="34" charset="0"/>
            </a:rPr>
            <a:t>FOLFIRINOX</a:t>
          </a:r>
        </a:p>
      </dgm:t>
    </dgm:pt>
    <dgm:pt modelId="{8402853D-FFAB-4007-8699-B21AA4B61E90}" type="parTrans" cxnId="{2FD0170E-AE03-4758-A528-171C3359861B}">
      <dgm:prSet/>
      <dgm:spPr/>
      <dgm:t>
        <a:bodyPr/>
        <a:lstStyle/>
        <a:p>
          <a:endParaRPr lang="en-US">
            <a:solidFill>
              <a:schemeClr val="bg2"/>
            </a:solidFill>
            <a:latin typeface="Calibri" panose="020F0502020204030204" pitchFamily="34" charset="0"/>
            <a:cs typeface="Calibri" panose="020F0502020204030204" pitchFamily="34" charset="0"/>
          </a:endParaRPr>
        </a:p>
      </dgm:t>
    </dgm:pt>
    <dgm:pt modelId="{55447583-99AA-4B62-BBA4-8072CEBEFBA9}" type="sibTrans" cxnId="{2FD0170E-AE03-4758-A528-171C3359861B}">
      <dgm:prSet/>
      <dgm:spPr/>
      <dgm:t>
        <a:bodyPr/>
        <a:lstStyle/>
        <a:p>
          <a:endParaRPr lang="en-US">
            <a:solidFill>
              <a:schemeClr val="bg2"/>
            </a:solidFill>
            <a:latin typeface="Calibri" panose="020F0502020204030204" pitchFamily="34" charset="0"/>
            <a:cs typeface="Calibri" panose="020F0502020204030204" pitchFamily="34" charset="0"/>
          </a:endParaRPr>
        </a:p>
      </dgm:t>
    </dgm:pt>
    <dgm:pt modelId="{0A9ADE97-6F22-4096-A87D-78503E5081CF}">
      <dgm:prSet phldrT="[Text]" custT="1"/>
      <dgm:spPr/>
      <dgm:t>
        <a:bodyPr/>
        <a:lstStyle/>
        <a:p>
          <a:r>
            <a:rPr lang="en-US" sz="1800" b="1" dirty="0">
              <a:solidFill>
                <a:schemeClr val="bg2"/>
              </a:solidFill>
              <a:latin typeface="Calibri" panose="020F0502020204030204" pitchFamily="34" charset="0"/>
              <a:cs typeface="Calibri" panose="020F0502020204030204" pitchFamily="34" charset="0"/>
            </a:rPr>
            <a:t>(PS 0-1): </a:t>
          </a:r>
          <a:r>
            <a:rPr lang="en-US" sz="1800" dirty="0">
              <a:solidFill>
                <a:schemeClr val="bg2"/>
              </a:solidFill>
              <a:latin typeface="Calibri" panose="020F0502020204030204" pitchFamily="34" charset="0"/>
              <a:cs typeface="Calibri" panose="020F0502020204030204" pitchFamily="34" charset="0"/>
            </a:rPr>
            <a:t>Gemcitabine/nab-paclitaxel?</a:t>
          </a:r>
        </a:p>
        <a:p>
          <a:r>
            <a:rPr lang="en-US" sz="1800" b="1" dirty="0">
              <a:solidFill>
                <a:schemeClr val="bg2"/>
              </a:solidFill>
              <a:latin typeface="Calibri" panose="020F0502020204030204" pitchFamily="34" charset="0"/>
              <a:cs typeface="Calibri" panose="020F0502020204030204" pitchFamily="34" charset="0"/>
            </a:rPr>
            <a:t>(PS 2): </a:t>
          </a:r>
          <a:r>
            <a:rPr lang="en-US" sz="1800" dirty="0">
              <a:solidFill>
                <a:schemeClr val="bg2"/>
              </a:solidFill>
              <a:latin typeface="Calibri" panose="020F0502020204030204" pitchFamily="34" charset="0"/>
              <a:cs typeface="Calibri" panose="020F0502020204030204" pitchFamily="34" charset="0"/>
            </a:rPr>
            <a:t>Gemcitabine or BSC</a:t>
          </a:r>
        </a:p>
      </dgm:t>
    </dgm:pt>
    <dgm:pt modelId="{11E4C597-FF57-44C3-8D04-4691FFADEF19}" type="parTrans" cxnId="{7DA08032-C07A-464C-A76F-8D954B860657}">
      <dgm:prSet/>
      <dgm:spPr/>
      <dgm:t>
        <a:bodyPr/>
        <a:lstStyle/>
        <a:p>
          <a:endParaRPr lang="en-US">
            <a:solidFill>
              <a:schemeClr val="bg2"/>
            </a:solidFill>
            <a:latin typeface="Calibri" panose="020F0502020204030204" pitchFamily="34" charset="0"/>
            <a:cs typeface="Calibri" panose="020F0502020204030204" pitchFamily="34" charset="0"/>
          </a:endParaRPr>
        </a:p>
      </dgm:t>
    </dgm:pt>
    <dgm:pt modelId="{C0350DEF-1A7D-496B-909F-BBD1D7C2FCD0}" type="sibTrans" cxnId="{7DA08032-C07A-464C-A76F-8D954B860657}">
      <dgm:prSet/>
      <dgm:spPr/>
      <dgm:t>
        <a:bodyPr/>
        <a:lstStyle/>
        <a:p>
          <a:endParaRPr lang="en-US">
            <a:solidFill>
              <a:schemeClr val="bg2"/>
            </a:solidFill>
            <a:latin typeface="Calibri" panose="020F0502020204030204" pitchFamily="34" charset="0"/>
            <a:cs typeface="Calibri" panose="020F0502020204030204" pitchFamily="34" charset="0"/>
          </a:endParaRPr>
        </a:p>
      </dgm:t>
    </dgm:pt>
    <dgm:pt modelId="{B9A73E00-EA90-4B4D-97FC-B4B569918DB4}">
      <dgm:prSet phldrT="[Text]" custT="1"/>
      <dgm:spPr/>
      <dgm:t>
        <a:bodyPr/>
        <a:lstStyle/>
        <a:p>
          <a:r>
            <a:rPr lang="en-US" sz="1800" dirty="0">
              <a:solidFill>
                <a:schemeClr val="bg2"/>
              </a:solidFill>
              <a:latin typeface="Calibri" panose="020F0502020204030204" pitchFamily="34" charset="0"/>
              <a:cs typeface="Calibri" panose="020F0502020204030204" pitchFamily="34" charset="0"/>
            </a:rPr>
            <a:t>??</a:t>
          </a:r>
        </a:p>
      </dgm:t>
    </dgm:pt>
    <dgm:pt modelId="{22E374BF-1EDA-4883-AFD5-F05ADD7E62C6}" type="parTrans" cxnId="{849FFBF5-C9E0-458E-890C-CE56DB7680EA}">
      <dgm:prSet/>
      <dgm:spPr/>
      <dgm:t>
        <a:bodyPr/>
        <a:lstStyle/>
        <a:p>
          <a:endParaRPr lang="en-US">
            <a:solidFill>
              <a:schemeClr val="bg2"/>
            </a:solidFill>
            <a:latin typeface="Calibri" panose="020F0502020204030204" pitchFamily="34" charset="0"/>
            <a:cs typeface="Calibri" panose="020F0502020204030204" pitchFamily="34" charset="0"/>
          </a:endParaRPr>
        </a:p>
      </dgm:t>
    </dgm:pt>
    <dgm:pt modelId="{69A7F1A4-EF47-429E-B6EB-484F969C10C6}" type="sibTrans" cxnId="{849FFBF5-C9E0-458E-890C-CE56DB7680EA}">
      <dgm:prSet/>
      <dgm:spPr/>
      <dgm:t>
        <a:bodyPr/>
        <a:lstStyle/>
        <a:p>
          <a:endParaRPr lang="en-US">
            <a:solidFill>
              <a:schemeClr val="bg2"/>
            </a:solidFill>
            <a:latin typeface="Calibri" panose="020F0502020204030204" pitchFamily="34" charset="0"/>
            <a:cs typeface="Calibri" panose="020F0502020204030204" pitchFamily="34" charset="0"/>
          </a:endParaRPr>
        </a:p>
      </dgm:t>
    </dgm:pt>
    <dgm:pt modelId="{E1D19854-606F-4239-A23F-D971B6DB25F7}" type="pres">
      <dgm:prSet presAssocID="{28793A89-05DE-4172-862E-8A54D67A8E74}" presName="linearFlow" presStyleCnt="0">
        <dgm:presLayoutVars>
          <dgm:resizeHandles val="exact"/>
        </dgm:presLayoutVars>
      </dgm:prSet>
      <dgm:spPr/>
    </dgm:pt>
    <dgm:pt modelId="{1ED0CDBB-5AD4-4133-9DE4-3D5BEDE6E4F1}" type="pres">
      <dgm:prSet presAssocID="{A80A2892-A0E6-4E80-B767-4DAAE3C2B9E3}" presName="node" presStyleLbl="node1" presStyleIdx="0" presStyleCnt="3" custScaleX="84973" custScaleY="81477">
        <dgm:presLayoutVars>
          <dgm:bulletEnabled val="1"/>
        </dgm:presLayoutVars>
      </dgm:prSet>
      <dgm:spPr/>
    </dgm:pt>
    <dgm:pt modelId="{3FCEB961-BAAC-475D-824E-CD9333AAD50D}" type="pres">
      <dgm:prSet presAssocID="{55447583-99AA-4B62-BBA4-8072CEBEFBA9}" presName="sibTrans" presStyleLbl="sibTrans2D1" presStyleIdx="0" presStyleCnt="2"/>
      <dgm:spPr/>
    </dgm:pt>
    <dgm:pt modelId="{CC9BDDF7-98CF-446E-B43E-745F3F3A4FAE}" type="pres">
      <dgm:prSet presAssocID="{55447583-99AA-4B62-BBA4-8072CEBEFBA9}" presName="connectorText" presStyleLbl="sibTrans2D1" presStyleIdx="0" presStyleCnt="2"/>
      <dgm:spPr/>
    </dgm:pt>
    <dgm:pt modelId="{EFA915AF-0B63-4A3D-8841-8F7B9AEFA770}" type="pres">
      <dgm:prSet presAssocID="{0A9ADE97-6F22-4096-A87D-78503E5081CF}" presName="node" presStyleLbl="node1" presStyleIdx="1" presStyleCnt="3" custScaleX="84973" custScaleY="111208">
        <dgm:presLayoutVars>
          <dgm:bulletEnabled val="1"/>
        </dgm:presLayoutVars>
      </dgm:prSet>
      <dgm:spPr/>
    </dgm:pt>
    <dgm:pt modelId="{0B81EAA0-CCAB-491C-BAC9-1D96D9F4834F}" type="pres">
      <dgm:prSet presAssocID="{C0350DEF-1A7D-496B-909F-BBD1D7C2FCD0}" presName="sibTrans" presStyleLbl="sibTrans2D1" presStyleIdx="1" presStyleCnt="2"/>
      <dgm:spPr/>
    </dgm:pt>
    <dgm:pt modelId="{566E95DF-A1FA-4811-8BE2-1A5646394603}" type="pres">
      <dgm:prSet presAssocID="{C0350DEF-1A7D-496B-909F-BBD1D7C2FCD0}" presName="connectorText" presStyleLbl="sibTrans2D1" presStyleIdx="1" presStyleCnt="2"/>
      <dgm:spPr/>
    </dgm:pt>
    <dgm:pt modelId="{38923941-0BED-440B-91CB-CCB68E2AB2FF}" type="pres">
      <dgm:prSet presAssocID="{B9A73E00-EA90-4B4D-97FC-B4B569918DB4}" presName="node" presStyleLbl="node1" presStyleIdx="2" presStyleCnt="3" custScaleX="77730" custScaleY="80034">
        <dgm:presLayoutVars>
          <dgm:bulletEnabled val="1"/>
        </dgm:presLayoutVars>
      </dgm:prSet>
      <dgm:spPr/>
    </dgm:pt>
  </dgm:ptLst>
  <dgm:cxnLst>
    <dgm:cxn modelId="{443C7702-243A-F54E-A82B-7F183930E3F8}" type="presOf" srcId="{28793A89-05DE-4172-862E-8A54D67A8E74}" destId="{E1D19854-606F-4239-A23F-D971B6DB25F7}" srcOrd="0" destOrd="0" presId="urn:microsoft.com/office/officeart/2005/8/layout/process2"/>
    <dgm:cxn modelId="{994E4808-E0BB-8345-BE14-EFCC8A213EB6}" type="presOf" srcId="{0A9ADE97-6F22-4096-A87D-78503E5081CF}" destId="{EFA915AF-0B63-4A3D-8841-8F7B9AEFA770}" srcOrd="0" destOrd="0" presId="urn:microsoft.com/office/officeart/2005/8/layout/process2"/>
    <dgm:cxn modelId="{2FD0170E-AE03-4758-A528-171C3359861B}" srcId="{28793A89-05DE-4172-862E-8A54D67A8E74}" destId="{A80A2892-A0E6-4E80-B767-4DAAE3C2B9E3}" srcOrd="0" destOrd="0" parTransId="{8402853D-FFAB-4007-8699-B21AA4B61E90}" sibTransId="{55447583-99AA-4B62-BBA4-8072CEBEFBA9}"/>
    <dgm:cxn modelId="{7DA08032-C07A-464C-A76F-8D954B860657}" srcId="{28793A89-05DE-4172-862E-8A54D67A8E74}" destId="{0A9ADE97-6F22-4096-A87D-78503E5081CF}" srcOrd="1" destOrd="0" parTransId="{11E4C597-FF57-44C3-8D04-4691FFADEF19}" sibTransId="{C0350DEF-1A7D-496B-909F-BBD1D7C2FCD0}"/>
    <dgm:cxn modelId="{99AC3F49-A131-E34A-8746-CBBA3C734BEF}" type="presOf" srcId="{C0350DEF-1A7D-496B-909F-BBD1D7C2FCD0}" destId="{0B81EAA0-CCAB-491C-BAC9-1D96D9F4834F}" srcOrd="0" destOrd="0" presId="urn:microsoft.com/office/officeart/2005/8/layout/process2"/>
    <dgm:cxn modelId="{2B900C7E-CBB0-584B-9784-80287D9F00A0}" type="presOf" srcId="{C0350DEF-1A7D-496B-909F-BBD1D7C2FCD0}" destId="{566E95DF-A1FA-4811-8BE2-1A5646394603}" srcOrd="1" destOrd="0" presId="urn:microsoft.com/office/officeart/2005/8/layout/process2"/>
    <dgm:cxn modelId="{10C8408A-8A03-EA41-A035-ECD74515E0EE}" type="presOf" srcId="{B9A73E00-EA90-4B4D-97FC-B4B569918DB4}" destId="{38923941-0BED-440B-91CB-CCB68E2AB2FF}" srcOrd="0" destOrd="0" presId="urn:microsoft.com/office/officeart/2005/8/layout/process2"/>
    <dgm:cxn modelId="{B311E3C9-B1FF-074D-9F1B-3AECA78D6D69}" type="presOf" srcId="{55447583-99AA-4B62-BBA4-8072CEBEFBA9}" destId="{3FCEB961-BAAC-475D-824E-CD9333AAD50D}" srcOrd="0" destOrd="0" presId="urn:microsoft.com/office/officeart/2005/8/layout/process2"/>
    <dgm:cxn modelId="{47316AE5-68AD-B54B-BC86-A2BA969AA4CD}" type="presOf" srcId="{55447583-99AA-4B62-BBA4-8072CEBEFBA9}" destId="{CC9BDDF7-98CF-446E-B43E-745F3F3A4FAE}" srcOrd="1" destOrd="0" presId="urn:microsoft.com/office/officeart/2005/8/layout/process2"/>
    <dgm:cxn modelId="{849FFBF5-C9E0-458E-890C-CE56DB7680EA}" srcId="{28793A89-05DE-4172-862E-8A54D67A8E74}" destId="{B9A73E00-EA90-4B4D-97FC-B4B569918DB4}" srcOrd="2" destOrd="0" parTransId="{22E374BF-1EDA-4883-AFD5-F05ADD7E62C6}" sibTransId="{69A7F1A4-EF47-429E-B6EB-484F969C10C6}"/>
    <dgm:cxn modelId="{451782F6-1E52-0449-B63A-D03E7E548D81}" type="presOf" srcId="{A80A2892-A0E6-4E80-B767-4DAAE3C2B9E3}" destId="{1ED0CDBB-5AD4-4133-9DE4-3D5BEDE6E4F1}" srcOrd="0" destOrd="0" presId="urn:microsoft.com/office/officeart/2005/8/layout/process2"/>
    <dgm:cxn modelId="{FC2FE99A-CCEE-554F-A923-02EE209153E9}" type="presParOf" srcId="{E1D19854-606F-4239-A23F-D971B6DB25F7}" destId="{1ED0CDBB-5AD4-4133-9DE4-3D5BEDE6E4F1}" srcOrd="0" destOrd="0" presId="urn:microsoft.com/office/officeart/2005/8/layout/process2"/>
    <dgm:cxn modelId="{432451E9-4B7B-444C-B3B0-4B7CE8AB58E9}" type="presParOf" srcId="{E1D19854-606F-4239-A23F-D971B6DB25F7}" destId="{3FCEB961-BAAC-475D-824E-CD9333AAD50D}" srcOrd="1" destOrd="0" presId="urn:microsoft.com/office/officeart/2005/8/layout/process2"/>
    <dgm:cxn modelId="{B37125E3-EAE3-7147-A62F-362351C4BA55}" type="presParOf" srcId="{3FCEB961-BAAC-475D-824E-CD9333AAD50D}" destId="{CC9BDDF7-98CF-446E-B43E-745F3F3A4FAE}" srcOrd="0" destOrd="0" presId="urn:microsoft.com/office/officeart/2005/8/layout/process2"/>
    <dgm:cxn modelId="{89F878B7-4325-F94E-B9D3-E6F6583C0802}" type="presParOf" srcId="{E1D19854-606F-4239-A23F-D971B6DB25F7}" destId="{EFA915AF-0B63-4A3D-8841-8F7B9AEFA770}" srcOrd="2" destOrd="0" presId="urn:microsoft.com/office/officeart/2005/8/layout/process2"/>
    <dgm:cxn modelId="{846A96E9-F0F6-DA47-9729-C803D4455E85}" type="presParOf" srcId="{E1D19854-606F-4239-A23F-D971B6DB25F7}" destId="{0B81EAA0-CCAB-491C-BAC9-1D96D9F4834F}" srcOrd="3" destOrd="0" presId="urn:microsoft.com/office/officeart/2005/8/layout/process2"/>
    <dgm:cxn modelId="{D22EAF51-8498-5746-A172-0E6FF23441AA}" type="presParOf" srcId="{0B81EAA0-CCAB-491C-BAC9-1D96D9F4834F}" destId="{566E95DF-A1FA-4811-8BE2-1A5646394603}" srcOrd="0" destOrd="0" presId="urn:microsoft.com/office/officeart/2005/8/layout/process2"/>
    <dgm:cxn modelId="{E7F7E55A-F4EA-3A4A-AFCC-E4869F3716EB}" type="presParOf" srcId="{E1D19854-606F-4239-A23F-D971B6DB25F7}" destId="{38923941-0BED-440B-91CB-CCB68E2AB2FF}" srcOrd="4" destOrd="0" presId="urn:microsoft.com/office/officeart/2005/8/layout/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13AD47-9338-41BB-890E-04DEFAB7FFC8}">
      <dsp:nvSpPr>
        <dsp:cNvPr id="0" name=""/>
        <dsp:cNvSpPr/>
      </dsp:nvSpPr>
      <dsp:spPr>
        <a:xfrm>
          <a:off x="1565" y="563907"/>
          <a:ext cx="1185272" cy="550152"/>
        </a:xfrm>
        <a:prstGeom prst="homePlate">
          <a:avLst/>
        </a:prstGeom>
        <a:solidFill>
          <a:schemeClr val="accent6">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676" tIns="37338" rIns="18669" bIns="37338"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Calibri" panose="020F0502020204030204" pitchFamily="34" charset="0"/>
            </a:rPr>
            <a:t>&lt;6 Months</a:t>
          </a:r>
        </a:p>
      </dsp:txBody>
      <dsp:txXfrm>
        <a:off x="1565" y="563907"/>
        <a:ext cx="1047734" cy="550152"/>
      </dsp:txXfrm>
    </dsp:sp>
    <dsp:sp modelId="{9FEED4EB-52F2-4AAE-8703-733C540D1881}">
      <dsp:nvSpPr>
        <dsp:cNvPr id="0" name=""/>
        <dsp:cNvSpPr/>
      </dsp:nvSpPr>
      <dsp:spPr>
        <a:xfrm>
          <a:off x="981449" y="563907"/>
          <a:ext cx="1366714" cy="550152"/>
        </a:xfrm>
        <a:prstGeom prst="chevron">
          <a:avLst/>
        </a:prstGeom>
        <a:solidFill>
          <a:srgbClr val="3AD00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Calibri" panose="020F0502020204030204" pitchFamily="34" charset="0"/>
            </a:rPr>
            <a:t>6 Months  – 5 Years</a:t>
          </a:r>
        </a:p>
      </dsp:txBody>
      <dsp:txXfrm>
        <a:off x="1256525" y="563907"/>
        <a:ext cx="816562" cy="550152"/>
      </dsp:txXfrm>
    </dsp:sp>
    <dsp:sp modelId="{623C4C0F-502F-48AC-8C96-E9990C3EA8F8}">
      <dsp:nvSpPr>
        <dsp:cNvPr id="0" name=""/>
        <dsp:cNvSpPr/>
      </dsp:nvSpPr>
      <dsp:spPr>
        <a:xfrm>
          <a:off x="2142773" y="563907"/>
          <a:ext cx="1231567" cy="550152"/>
        </a:xfrm>
        <a:prstGeom prst="chevron">
          <a:avLst/>
        </a:prstGeom>
        <a:solidFill>
          <a:srgbClr val="3AD00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a:lnSpc>
              <a:spcPct val="90000"/>
            </a:lnSpc>
            <a:spcBef>
              <a:spcPct val="0"/>
            </a:spcBef>
            <a:spcAft>
              <a:spcPct val="35000"/>
            </a:spcAft>
            <a:buNone/>
          </a:pPr>
          <a:r>
            <a:rPr lang="en-US" sz="1400" b="1" kern="1200" dirty="0">
              <a:latin typeface="Calibri" panose="020F0502020204030204" pitchFamily="34" charset="0"/>
            </a:rPr>
            <a:t>≥5 Years </a:t>
          </a:r>
        </a:p>
      </dsp:txBody>
      <dsp:txXfrm>
        <a:off x="2417849" y="563907"/>
        <a:ext cx="681415" cy="55015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576EE3-6DB4-425A-A675-8F75ABEA1F2D}">
      <dsp:nvSpPr>
        <dsp:cNvPr id="0" name=""/>
        <dsp:cNvSpPr/>
      </dsp:nvSpPr>
      <dsp:spPr>
        <a:xfrm>
          <a:off x="0" y="1219199"/>
          <a:ext cx="8382000" cy="1625600"/>
        </a:xfrm>
        <a:prstGeom prst="notchedRightArrow">
          <a:avLst/>
        </a:prstGeom>
        <a:solidFill>
          <a:srgbClr val="4F81BD">
            <a:tint val="40000"/>
            <a:hueOff val="0"/>
            <a:satOff val="0"/>
            <a:lumOff val="0"/>
            <a:alphaOff val="0"/>
          </a:srgbClr>
        </a:solidFill>
        <a:ln w="9525" cap="flat" cmpd="sng" algn="ctr">
          <a:solidFill>
            <a:srgbClr val="4F81BD">
              <a:hueOff val="0"/>
              <a:satOff val="0"/>
              <a:lumOff val="0"/>
              <a:alphaOff val="0"/>
            </a:srgb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D0A0FF7A-7DCE-4F50-84A6-5131F347481C}">
      <dsp:nvSpPr>
        <dsp:cNvPr id="0" name=""/>
        <dsp:cNvSpPr/>
      </dsp:nvSpPr>
      <dsp:spPr>
        <a:xfrm>
          <a:off x="789" y="0"/>
          <a:ext cx="2170025" cy="1625600"/>
        </a:xfrm>
        <a:prstGeom prst="rect">
          <a:avLst/>
        </a:prstGeom>
        <a:noFill/>
        <a:ln w="9525" cap="flat" cmpd="sng" algn="ctr">
          <a:solidFill>
            <a:sysClr val="windowText" lastClr="000000">
              <a:alpha val="0"/>
              <a:hueOff val="0"/>
              <a:satOff val="0"/>
              <a:lumOff val="0"/>
              <a:alphaOff val="0"/>
            </a:sys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marL="0" lvl="0" indent="0" algn="ctr" defTabSz="711200">
            <a:lnSpc>
              <a:spcPct val="90000"/>
            </a:lnSpc>
            <a:spcBef>
              <a:spcPct val="0"/>
            </a:spcBef>
            <a:spcAft>
              <a:spcPct val="35000"/>
            </a:spcAft>
            <a:buNone/>
          </a:pPr>
          <a:r>
            <a:rPr lang="en-US" sz="1600" kern="1200" dirty="0">
              <a:solidFill>
                <a:srgbClr val="FFFFFF"/>
              </a:solidFill>
              <a:latin typeface="Calibri"/>
              <a:ea typeface="+mn-ea"/>
              <a:cs typeface="+mn-cs"/>
            </a:rPr>
            <a:t>Gemcitabine </a:t>
          </a:r>
        </a:p>
        <a:p>
          <a:pPr marL="0" lvl="0" indent="0" algn="ctr" defTabSz="711200">
            <a:lnSpc>
              <a:spcPct val="90000"/>
            </a:lnSpc>
            <a:spcBef>
              <a:spcPct val="0"/>
            </a:spcBef>
            <a:spcAft>
              <a:spcPct val="35000"/>
            </a:spcAft>
            <a:buNone/>
          </a:pPr>
          <a:r>
            <a:rPr lang="en-US" sz="1600" kern="1200" dirty="0">
              <a:solidFill>
                <a:srgbClr val="FFFFFF"/>
              </a:solidFill>
              <a:latin typeface="Calibri"/>
              <a:ea typeface="+mn-ea"/>
              <a:cs typeface="+mn-cs"/>
            </a:rPr>
            <a:t>approved</a:t>
          </a:r>
        </a:p>
        <a:p>
          <a:pPr marL="0" lvl="0" indent="0" algn="ctr" defTabSz="711200">
            <a:lnSpc>
              <a:spcPct val="90000"/>
            </a:lnSpc>
            <a:spcBef>
              <a:spcPct val="0"/>
            </a:spcBef>
            <a:spcAft>
              <a:spcPct val="35000"/>
            </a:spcAft>
            <a:buNone/>
          </a:pPr>
          <a:r>
            <a:rPr lang="en-US" sz="1600" kern="1200" dirty="0">
              <a:solidFill>
                <a:srgbClr val="FFFFFF"/>
              </a:solidFill>
              <a:latin typeface="Calibri"/>
              <a:ea typeface="+mn-ea"/>
              <a:cs typeface="+mn-cs"/>
            </a:rPr>
            <a:t>1996</a:t>
          </a:r>
        </a:p>
      </dsp:txBody>
      <dsp:txXfrm>
        <a:off x="789" y="0"/>
        <a:ext cx="2170025" cy="1625600"/>
      </dsp:txXfrm>
    </dsp:sp>
    <dsp:sp modelId="{9E4D084D-0F22-49B7-A65A-0E0BDC3BE0DF}">
      <dsp:nvSpPr>
        <dsp:cNvPr id="0" name=""/>
        <dsp:cNvSpPr/>
      </dsp:nvSpPr>
      <dsp:spPr>
        <a:xfrm>
          <a:off x="882602" y="1828800"/>
          <a:ext cx="406400" cy="406400"/>
        </a:xfrm>
        <a:prstGeom prst="ellipse">
          <a:avLst/>
        </a:prstGeom>
        <a:solidFill>
          <a:srgbClr val="4F81BD">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E08FC0FB-EAD2-4E07-8ADC-5012D3EE7881}">
      <dsp:nvSpPr>
        <dsp:cNvPr id="0" name=""/>
        <dsp:cNvSpPr/>
      </dsp:nvSpPr>
      <dsp:spPr>
        <a:xfrm>
          <a:off x="1879659" y="0"/>
          <a:ext cx="1705458" cy="1625600"/>
        </a:xfrm>
        <a:prstGeom prst="rect">
          <a:avLst/>
        </a:prstGeom>
        <a:noFill/>
        <a:ln w="9525" cap="flat" cmpd="sng" algn="ctr">
          <a:solidFill>
            <a:sysClr val="windowText" lastClr="000000">
              <a:alpha val="0"/>
              <a:hueOff val="0"/>
              <a:satOff val="0"/>
              <a:lumOff val="0"/>
              <a:alphaOff val="0"/>
            </a:sys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marL="0" lvl="0" indent="0" algn="ctr" defTabSz="711200">
            <a:lnSpc>
              <a:spcPct val="90000"/>
            </a:lnSpc>
            <a:spcBef>
              <a:spcPct val="0"/>
            </a:spcBef>
            <a:spcAft>
              <a:spcPct val="35000"/>
            </a:spcAft>
            <a:buNone/>
          </a:pPr>
          <a:r>
            <a:rPr lang="en-US" sz="1600" kern="1200" dirty="0" err="1">
              <a:solidFill>
                <a:srgbClr val="FFFFFF"/>
              </a:solidFill>
              <a:latin typeface="Calibri"/>
              <a:ea typeface="+mn-ea"/>
              <a:cs typeface="+mn-cs"/>
            </a:rPr>
            <a:t>Erlotinib</a:t>
          </a:r>
          <a:r>
            <a:rPr lang="en-US" sz="1600" kern="1200" dirty="0">
              <a:solidFill>
                <a:srgbClr val="FFFFFF"/>
              </a:solidFill>
              <a:latin typeface="Calibri"/>
              <a:ea typeface="+mn-ea"/>
              <a:cs typeface="+mn-cs"/>
            </a:rPr>
            <a:t> approved</a:t>
          </a:r>
        </a:p>
        <a:p>
          <a:pPr marL="0" lvl="0" indent="0" algn="ctr" defTabSz="711200">
            <a:lnSpc>
              <a:spcPct val="90000"/>
            </a:lnSpc>
            <a:spcBef>
              <a:spcPct val="0"/>
            </a:spcBef>
            <a:spcAft>
              <a:spcPct val="35000"/>
            </a:spcAft>
            <a:buNone/>
          </a:pPr>
          <a:r>
            <a:rPr lang="en-US" sz="1600" kern="1200" dirty="0">
              <a:solidFill>
                <a:srgbClr val="FFFFFF"/>
              </a:solidFill>
              <a:latin typeface="Calibri"/>
              <a:ea typeface="+mn-ea"/>
              <a:cs typeface="+mn-cs"/>
            </a:rPr>
            <a:t>2005</a:t>
          </a:r>
        </a:p>
      </dsp:txBody>
      <dsp:txXfrm>
        <a:off x="1879659" y="0"/>
        <a:ext cx="1705458" cy="1625600"/>
      </dsp:txXfrm>
    </dsp:sp>
    <dsp:sp modelId="{E2FCE523-724E-481E-950F-4D8762767499}">
      <dsp:nvSpPr>
        <dsp:cNvPr id="0" name=""/>
        <dsp:cNvSpPr/>
      </dsp:nvSpPr>
      <dsp:spPr>
        <a:xfrm>
          <a:off x="2518826" y="1804984"/>
          <a:ext cx="406400" cy="406400"/>
        </a:xfrm>
        <a:prstGeom prst="ellipse">
          <a:avLst/>
        </a:prstGeom>
        <a:solidFill>
          <a:srgbClr val="4F81BD">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D0EAC576-F847-4832-9272-FEA71E0055B8}">
      <dsp:nvSpPr>
        <dsp:cNvPr id="0" name=""/>
        <dsp:cNvSpPr/>
      </dsp:nvSpPr>
      <dsp:spPr>
        <a:xfrm>
          <a:off x="3188172" y="0"/>
          <a:ext cx="1705458" cy="1625600"/>
        </a:xfrm>
        <a:prstGeom prst="rect">
          <a:avLst/>
        </a:prstGeom>
        <a:noFill/>
        <a:ln w="9525" cap="flat" cmpd="sng" algn="ctr">
          <a:solidFill>
            <a:sysClr val="windowText" lastClr="000000">
              <a:alpha val="0"/>
              <a:hueOff val="0"/>
              <a:satOff val="0"/>
              <a:lumOff val="0"/>
              <a:alphaOff val="0"/>
            </a:sys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marL="0" lvl="0" indent="0" algn="ctr" defTabSz="711200">
            <a:lnSpc>
              <a:spcPct val="90000"/>
            </a:lnSpc>
            <a:spcBef>
              <a:spcPct val="0"/>
            </a:spcBef>
            <a:spcAft>
              <a:spcPct val="35000"/>
            </a:spcAft>
            <a:buNone/>
          </a:pPr>
          <a:r>
            <a:rPr lang="en-US" sz="1600" kern="1200" dirty="0">
              <a:solidFill>
                <a:srgbClr val="FFFFFF"/>
              </a:solidFill>
              <a:latin typeface="Calibri"/>
              <a:ea typeface="+mn-ea"/>
              <a:cs typeface="+mn-cs"/>
            </a:rPr>
            <a:t>Positive phase III FOLFIRINOX</a:t>
          </a:r>
        </a:p>
        <a:p>
          <a:pPr marL="0" lvl="0" indent="0" algn="ctr" defTabSz="711200">
            <a:lnSpc>
              <a:spcPct val="90000"/>
            </a:lnSpc>
            <a:spcBef>
              <a:spcPct val="0"/>
            </a:spcBef>
            <a:spcAft>
              <a:spcPct val="35000"/>
            </a:spcAft>
            <a:buNone/>
          </a:pPr>
          <a:r>
            <a:rPr lang="en-US" sz="1600" kern="1200" dirty="0">
              <a:solidFill>
                <a:srgbClr val="FFFFFF"/>
              </a:solidFill>
              <a:latin typeface="Calibri"/>
              <a:ea typeface="+mn-ea"/>
              <a:cs typeface="+mn-cs"/>
            </a:rPr>
            <a:t> 2010</a:t>
          </a:r>
        </a:p>
      </dsp:txBody>
      <dsp:txXfrm>
        <a:off x="3188172" y="0"/>
        <a:ext cx="1705458" cy="1625600"/>
      </dsp:txXfrm>
    </dsp:sp>
    <dsp:sp modelId="{1DEDF613-22F3-4BCE-94D1-ACBEED4C86DB}">
      <dsp:nvSpPr>
        <dsp:cNvPr id="0" name=""/>
        <dsp:cNvSpPr/>
      </dsp:nvSpPr>
      <dsp:spPr>
        <a:xfrm>
          <a:off x="3801700" y="1867765"/>
          <a:ext cx="406400" cy="406400"/>
        </a:xfrm>
        <a:prstGeom prst="ellipse">
          <a:avLst/>
        </a:prstGeom>
        <a:solidFill>
          <a:srgbClr val="4F81BD">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7CB9FB33-493D-470A-9C8D-FE3E7BC96C12}">
      <dsp:nvSpPr>
        <dsp:cNvPr id="0" name=""/>
        <dsp:cNvSpPr/>
      </dsp:nvSpPr>
      <dsp:spPr>
        <a:xfrm>
          <a:off x="4657817" y="23684"/>
          <a:ext cx="1705458" cy="1625600"/>
        </a:xfrm>
        <a:prstGeom prst="rect">
          <a:avLst/>
        </a:prstGeom>
        <a:noFill/>
        <a:ln w="9525" cap="flat" cmpd="sng" algn="ctr">
          <a:solidFill>
            <a:sysClr val="windowText" lastClr="000000">
              <a:alpha val="0"/>
              <a:hueOff val="0"/>
              <a:satOff val="0"/>
              <a:lumOff val="0"/>
              <a:alphaOff val="0"/>
            </a:sysClr>
          </a:solidFill>
          <a:prstDash val="solid"/>
        </a:ln>
        <a:effectLst/>
      </dsp:spPr>
      <dsp:style>
        <a:lnRef idx="1">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marL="0" lvl="0" indent="0" algn="ctr" defTabSz="711200">
            <a:lnSpc>
              <a:spcPct val="90000"/>
            </a:lnSpc>
            <a:spcBef>
              <a:spcPct val="0"/>
            </a:spcBef>
            <a:spcAft>
              <a:spcPct val="35000"/>
            </a:spcAft>
            <a:buNone/>
          </a:pPr>
          <a:r>
            <a:rPr lang="en-US" sz="1600" kern="1200" dirty="0">
              <a:solidFill>
                <a:srgbClr val="FFFFFF"/>
              </a:solidFill>
              <a:latin typeface="Calibri"/>
              <a:ea typeface="+mn-ea"/>
              <a:cs typeface="+mn-cs"/>
            </a:rPr>
            <a:t>nab-Paclitaxel approved </a:t>
          </a:r>
        </a:p>
        <a:p>
          <a:pPr marL="0" lvl="0" indent="0" algn="l" defTabSz="711200">
            <a:lnSpc>
              <a:spcPct val="90000"/>
            </a:lnSpc>
            <a:spcBef>
              <a:spcPct val="0"/>
            </a:spcBef>
            <a:spcAft>
              <a:spcPct val="35000"/>
            </a:spcAft>
            <a:buNone/>
          </a:pPr>
          <a:r>
            <a:rPr lang="en-US" sz="1600" kern="1200" dirty="0">
              <a:solidFill>
                <a:srgbClr val="FFFFFF"/>
              </a:solidFill>
              <a:latin typeface="Calibri"/>
              <a:ea typeface="+mn-ea"/>
              <a:cs typeface="+mn-cs"/>
            </a:rPr>
            <a:t>          2014</a:t>
          </a:r>
        </a:p>
      </dsp:txBody>
      <dsp:txXfrm>
        <a:off x="4657817" y="23684"/>
        <a:ext cx="1705458" cy="1625600"/>
      </dsp:txXfrm>
    </dsp:sp>
    <dsp:sp modelId="{6D6B3984-8EEC-4FFC-A9A3-B64C9A6380E6}">
      <dsp:nvSpPr>
        <dsp:cNvPr id="0" name=""/>
        <dsp:cNvSpPr/>
      </dsp:nvSpPr>
      <dsp:spPr>
        <a:xfrm>
          <a:off x="5250178" y="1867765"/>
          <a:ext cx="406400" cy="406400"/>
        </a:xfrm>
        <a:prstGeom prst="ellipse">
          <a:avLst/>
        </a:prstGeom>
        <a:solidFill>
          <a:srgbClr val="4F81BD">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D6AC23-44D8-4B2C-AC11-53EAA5B8E2F8}">
      <dsp:nvSpPr>
        <dsp:cNvPr id="0" name=""/>
        <dsp:cNvSpPr/>
      </dsp:nvSpPr>
      <dsp:spPr>
        <a:xfrm>
          <a:off x="197425" y="1334"/>
          <a:ext cx="3465947" cy="1083902"/>
        </a:xfrm>
        <a:prstGeom prst="roundRect">
          <a:avLst>
            <a:gd name="adj" fmla="val 10000"/>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2"/>
              </a:solidFill>
              <a:latin typeface="Calibri" panose="020F0502020204030204" pitchFamily="34" charset="0"/>
              <a:cs typeface="Calibri" panose="020F0502020204030204" pitchFamily="34" charset="0"/>
            </a:rPr>
            <a:t>Gemcitabine-</a:t>
          </a:r>
          <a:r>
            <a:rPr lang="en-US" sz="1800" b="1" kern="1200" dirty="0" err="1">
              <a:solidFill>
                <a:schemeClr val="bg2"/>
              </a:solidFill>
              <a:latin typeface="Calibri" panose="020F0502020204030204" pitchFamily="34" charset="0"/>
              <a:cs typeface="Calibri" panose="020F0502020204030204" pitchFamily="34" charset="0"/>
            </a:rPr>
            <a:t>Nabpaclitaxel</a:t>
          </a:r>
          <a:endParaRPr lang="en-US" sz="1800" kern="1200" dirty="0">
            <a:solidFill>
              <a:schemeClr val="bg2"/>
            </a:solidFill>
            <a:latin typeface="Calibri" panose="020F0502020204030204" pitchFamily="34" charset="0"/>
            <a:cs typeface="Calibri" panose="020F0502020204030204" pitchFamily="34" charset="0"/>
          </a:endParaRPr>
        </a:p>
      </dsp:txBody>
      <dsp:txXfrm>
        <a:off x="229171" y="33080"/>
        <a:ext cx="3402455" cy="1020410"/>
      </dsp:txXfrm>
    </dsp:sp>
    <dsp:sp modelId="{B721327B-D470-47D1-9AC6-F67721210035}">
      <dsp:nvSpPr>
        <dsp:cNvPr id="0" name=""/>
        <dsp:cNvSpPr/>
      </dsp:nvSpPr>
      <dsp:spPr>
        <a:xfrm rot="5400000">
          <a:off x="1687086" y="1112335"/>
          <a:ext cx="486626" cy="487756"/>
        </a:xfrm>
        <a:prstGeom prst="rightArrow">
          <a:avLst>
            <a:gd name="adj1" fmla="val 60000"/>
            <a:gd name="adj2" fmla="val 50000"/>
          </a:avLst>
        </a:prstGeom>
        <a:solidFill>
          <a:schemeClr val="accent4">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bg2"/>
            </a:solidFill>
            <a:latin typeface="Calibri" panose="020F0502020204030204" pitchFamily="34" charset="0"/>
            <a:cs typeface="Calibri" panose="020F0502020204030204" pitchFamily="34" charset="0"/>
          </a:endParaRPr>
        </a:p>
      </dsp:txBody>
      <dsp:txXfrm rot="-5400000">
        <a:off x="1784072" y="1112900"/>
        <a:ext cx="292654" cy="340638"/>
      </dsp:txXfrm>
    </dsp:sp>
    <dsp:sp modelId="{0BD541C6-A91B-42F4-BE28-6503D6E9068A}">
      <dsp:nvSpPr>
        <dsp:cNvPr id="0" name=""/>
        <dsp:cNvSpPr/>
      </dsp:nvSpPr>
      <dsp:spPr>
        <a:xfrm>
          <a:off x="188158" y="1627189"/>
          <a:ext cx="3484481" cy="1635121"/>
        </a:xfrm>
        <a:prstGeom prst="roundRect">
          <a:avLst>
            <a:gd name="adj" fmla="val 10000"/>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en-US" sz="1800" b="1" kern="1200" dirty="0">
              <a:solidFill>
                <a:schemeClr val="bg2"/>
              </a:solidFill>
              <a:latin typeface="Calibri" panose="020F0502020204030204" pitchFamily="34" charset="0"/>
              <a:cs typeface="Calibri" panose="020F0502020204030204" pitchFamily="34" charset="0"/>
            </a:rPr>
            <a:t>(PS 0-1):  </a:t>
          </a:r>
          <a:r>
            <a:rPr lang="en-US" sz="1800" b="0" kern="1200" dirty="0" err="1">
              <a:solidFill>
                <a:schemeClr val="bg2"/>
              </a:solidFill>
              <a:latin typeface="Calibri" panose="020F0502020204030204" pitchFamily="34" charset="0"/>
              <a:cs typeface="Calibri" panose="020F0502020204030204" pitchFamily="34" charset="0"/>
            </a:rPr>
            <a:t>Nal</a:t>
          </a:r>
          <a:r>
            <a:rPr lang="en-US" sz="1800" b="0" kern="1200" dirty="0">
              <a:solidFill>
                <a:schemeClr val="bg2"/>
              </a:solidFill>
              <a:latin typeface="Calibri" panose="020F0502020204030204" pitchFamily="34" charset="0"/>
              <a:cs typeface="Calibri" panose="020F0502020204030204" pitchFamily="34" charset="0"/>
            </a:rPr>
            <a:t>-Irinotecan</a:t>
          </a:r>
          <a:r>
            <a:rPr lang="en-US" sz="1800" kern="1200" dirty="0">
              <a:solidFill>
                <a:schemeClr val="bg2"/>
              </a:solidFill>
              <a:latin typeface="Calibri" panose="020F0502020204030204" pitchFamily="34" charset="0"/>
              <a:cs typeface="Calibri" panose="020F0502020204030204" pitchFamily="34" charset="0"/>
            </a:rPr>
            <a:t>+ 5FU</a:t>
          </a:r>
        </a:p>
        <a:p>
          <a:pPr marL="0" marR="0" lvl="0" indent="0" algn="ctr" defTabSz="914400" eaLnBrk="1" fontAlgn="auto" latinLnBrk="0" hangingPunct="1">
            <a:lnSpc>
              <a:spcPct val="100000"/>
            </a:lnSpc>
            <a:spcBef>
              <a:spcPct val="0"/>
            </a:spcBef>
            <a:spcAft>
              <a:spcPts val="0"/>
            </a:spcAft>
            <a:buClrTx/>
            <a:buSzTx/>
            <a:buFontTx/>
            <a:buNone/>
            <a:tabLst/>
            <a:defRPr/>
          </a:pPr>
          <a:r>
            <a:rPr lang="en-US" sz="1800" b="0" kern="1200" dirty="0">
              <a:solidFill>
                <a:schemeClr val="bg2"/>
              </a:solidFill>
              <a:latin typeface="Calibri" panose="020F0502020204030204" pitchFamily="34" charset="0"/>
              <a:cs typeface="Calibri" panose="020F0502020204030204" pitchFamily="34" charset="0"/>
            </a:rPr>
            <a:t> </a:t>
          </a:r>
        </a:p>
        <a:p>
          <a:pPr lvl="0" algn="ctr" defTabSz="800100">
            <a:lnSpc>
              <a:spcPct val="90000"/>
            </a:lnSpc>
            <a:spcBef>
              <a:spcPct val="0"/>
            </a:spcBef>
            <a:spcAft>
              <a:spcPct val="35000"/>
            </a:spcAft>
            <a:buNone/>
          </a:pPr>
          <a:r>
            <a:rPr lang="en-US" sz="1800" b="1" kern="1200" dirty="0">
              <a:solidFill>
                <a:schemeClr val="bg2"/>
              </a:solidFill>
              <a:latin typeface="Calibri" panose="020F0502020204030204" pitchFamily="34" charset="0"/>
              <a:cs typeface="Calibri" panose="020F0502020204030204" pitchFamily="34" charset="0"/>
            </a:rPr>
            <a:t>(PS 2): </a:t>
          </a:r>
          <a:r>
            <a:rPr lang="en-US" sz="1800" b="0" kern="1200" dirty="0">
              <a:solidFill>
                <a:schemeClr val="bg2"/>
              </a:solidFill>
              <a:latin typeface="Calibri" panose="020F0502020204030204" pitchFamily="34" charset="0"/>
              <a:cs typeface="Calibri" panose="020F0502020204030204" pitchFamily="34" charset="0"/>
            </a:rPr>
            <a:t>5FU, Capecitabine or BSC</a:t>
          </a:r>
        </a:p>
      </dsp:txBody>
      <dsp:txXfrm>
        <a:off x="236049" y="1675080"/>
        <a:ext cx="3388699" cy="1539339"/>
      </dsp:txXfrm>
    </dsp:sp>
    <dsp:sp modelId="{5EA9945D-871D-463A-A26F-795495505E47}">
      <dsp:nvSpPr>
        <dsp:cNvPr id="0" name=""/>
        <dsp:cNvSpPr/>
      </dsp:nvSpPr>
      <dsp:spPr>
        <a:xfrm rot="5400000">
          <a:off x="1677548" y="3300826"/>
          <a:ext cx="476647" cy="493970"/>
        </a:xfrm>
        <a:prstGeom prst="rightArrow">
          <a:avLst>
            <a:gd name="adj1" fmla="val 60000"/>
            <a:gd name="adj2" fmla="val 50000"/>
          </a:avLst>
        </a:prstGeom>
        <a:solidFill>
          <a:schemeClr val="accent4">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chemeClr val="bg2"/>
            </a:solidFill>
            <a:latin typeface="Calibri" panose="020F0502020204030204" pitchFamily="34" charset="0"/>
            <a:cs typeface="Calibri" panose="020F0502020204030204" pitchFamily="34" charset="0"/>
          </a:endParaRPr>
        </a:p>
      </dsp:txBody>
      <dsp:txXfrm rot="-5400000">
        <a:off x="1767680" y="3309488"/>
        <a:ext cx="296382" cy="333653"/>
      </dsp:txXfrm>
    </dsp:sp>
    <dsp:sp modelId="{25D26C84-2EAA-4334-BF8E-3F9E2FF41B1F}">
      <dsp:nvSpPr>
        <dsp:cNvPr id="0" name=""/>
        <dsp:cNvSpPr/>
      </dsp:nvSpPr>
      <dsp:spPr>
        <a:xfrm>
          <a:off x="188158" y="3804262"/>
          <a:ext cx="3484481" cy="1083902"/>
        </a:xfrm>
        <a:prstGeom prst="roundRect">
          <a:avLst>
            <a:gd name="adj" fmla="val 10000"/>
          </a:avLst>
        </a:prstGeom>
        <a:solidFill>
          <a:schemeClr val="accent4">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2"/>
              </a:solidFill>
              <a:latin typeface="Calibri" panose="020F0502020204030204" pitchFamily="34" charset="0"/>
              <a:cs typeface="Calibri" panose="020F0502020204030204" pitchFamily="34" charset="0"/>
            </a:rPr>
            <a:t>(PS 0-1):  P</a:t>
          </a:r>
          <a:r>
            <a:rPr lang="en-US" sz="1800" kern="1200" dirty="0">
              <a:solidFill>
                <a:schemeClr val="bg2"/>
              </a:solidFill>
              <a:latin typeface="Calibri" panose="020F0502020204030204" pitchFamily="34" charset="0"/>
              <a:cs typeface="Calibri" panose="020F0502020204030204" pitchFamily="34" charset="0"/>
            </a:rPr>
            <a:t>latinum-based regimen if no prior exposure </a:t>
          </a:r>
        </a:p>
      </dsp:txBody>
      <dsp:txXfrm>
        <a:off x="219904" y="3836008"/>
        <a:ext cx="3420989" cy="102041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D0CDBB-5AD4-4133-9DE4-3D5BEDE6E4F1}">
      <dsp:nvSpPr>
        <dsp:cNvPr id="0" name=""/>
        <dsp:cNvSpPr/>
      </dsp:nvSpPr>
      <dsp:spPr>
        <a:xfrm>
          <a:off x="0" y="4501"/>
          <a:ext cx="3714295" cy="1066884"/>
        </a:xfrm>
        <a:prstGeom prst="roundRect">
          <a:avLst>
            <a:gd name="adj" fmla="val 10000"/>
          </a:avLst>
        </a:prstGeom>
        <a:gradFill rotWithShape="0">
          <a:gsLst>
            <a:gs pos="0">
              <a:schemeClr val="accent3">
                <a:shade val="80000"/>
                <a:hueOff val="0"/>
                <a:satOff val="0"/>
                <a:lumOff val="0"/>
                <a:alphaOff val="0"/>
                <a:shade val="51000"/>
                <a:satMod val="130000"/>
              </a:schemeClr>
            </a:gs>
            <a:gs pos="80000">
              <a:schemeClr val="accent3">
                <a:shade val="80000"/>
                <a:hueOff val="0"/>
                <a:satOff val="0"/>
                <a:lumOff val="0"/>
                <a:alphaOff val="0"/>
                <a:shade val="93000"/>
                <a:satMod val="130000"/>
              </a:schemeClr>
            </a:gs>
            <a:gs pos="100000">
              <a:schemeClr val="accent3">
                <a:shade val="8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2"/>
              </a:solidFill>
              <a:latin typeface="Calibri" panose="020F0502020204030204" pitchFamily="34" charset="0"/>
              <a:cs typeface="Calibri" panose="020F0502020204030204" pitchFamily="34" charset="0"/>
            </a:rPr>
            <a:t>FOLFIRINOX</a:t>
          </a:r>
        </a:p>
      </dsp:txBody>
      <dsp:txXfrm>
        <a:off x="31248" y="35749"/>
        <a:ext cx="3651799" cy="1004388"/>
      </dsp:txXfrm>
    </dsp:sp>
    <dsp:sp modelId="{3FCEB961-BAAC-475D-824E-CD9333AAD50D}">
      <dsp:nvSpPr>
        <dsp:cNvPr id="0" name=""/>
        <dsp:cNvSpPr/>
      </dsp:nvSpPr>
      <dsp:spPr>
        <a:xfrm rot="5400000">
          <a:off x="1611629" y="1104122"/>
          <a:ext cx="491036" cy="589243"/>
        </a:xfrm>
        <a:prstGeom prst="rightArrow">
          <a:avLst>
            <a:gd name="adj1" fmla="val 60000"/>
            <a:gd name="adj2" fmla="val 50000"/>
          </a:avLst>
        </a:prstGeom>
        <a:solidFill>
          <a:schemeClr val="accent3">
            <a:shade val="9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US" sz="2400" kern="1200">
            <a:solidFill>
              <a:schemeClr val="bg2"/>
            </a:solidFill>
            <a:latin typeface="Calibri" panose="020F0502020204030204" pitchFamily="34" charset="0"/>
            <a:cs typeface="Calibri" panose="020F0502020204030204" pitchFamily="34" charset="0"/>
          </a:endParaRPr>
        </a:p>
      </dsp:txBody>
      <dsp:txXfrm rot="-5400000">
        <a:off x="1680375" y="1153226"/>
        <a:ext cx="353545" cy="343725"/>
      </dsp:txXfrm>
    </dsp:sp>
    <dsp:sp modelId="{EFA915AF-0B63-4A3D-8841-8F7B9AEFA770}">
      <dsp:nvSpPr>
        <dsp:cNvPr id="0" name=""/>
        <dsp:cNvSpPr/>
      </dsp:nvSpPr>
      <dsp:spPr>
        <a:xfrm>
          <a:off x="0" y="1726101"/>
          <a:ext cx="3714295" cy="1456191"/>
        </a:xfrm>
        <a:prstGeom prst="roundRect">
          <a:avLst>
            <a:gd name="adj" fmla="val 10000"/>
          </a:avLst>
        </a:prstGeom>
        <a:gradFill rotWithShape="0">
          <a:gsLst>
            <a:gs pos="0">
              <a:schemeClr val="accent3">
                <a:shade val="80000"/>
                <a:hueOff val="0"/>
                <a:satOff val="2363"/>
                <a:lumOff val="8188"/>
                <a:alphaOff val="0"/>
                <a:shade val="51000"/>
                <a:satMod val="130000"/>
              </a:schemeClr>
            </a:gs>
            <a:gs pos="80000">
              <a:schemeClr val="accent3">
                <a:shade val="80000"/>
                <a:hueOff val="0"/>
                <a:satOff val="2363"/>
                <a:lumOff val="8188"/>
                <a:alphaOff val="0"/>
                <a:shade val="93000"/>
                <a:satMod val="130000"/>
              </a:schemeClr>
            </a:gs>
            <a:gs pos="100000">
              <a:schemeClr val="accent3">
                <a:shade val="80000"/>
                <a:hueOff val="0"/>
                <a:satOff val="2363"/>
                <a:lumOff val="818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2"/>
              </a:solidFill>
              <a:latin typeface="Calibri" panose="020F0502020204030204" pitchFamily="34" charset="0"/>
              <a:cs typeface="Calibri" panose="020F0502020204030204" pitchFamily="34" charset="0"/>
            </a:rPr>
            <a:t>(PS 0-1): </a:t>
          </a:r>
          <a:r>
            <a:rPr lang="en-US" sz="1800" kern="1200" dirty="0">
              <a:solidFill>
                <a:schemeClr val="bg2"/>
              </a:solidFill>
              <a:latin typeface="Calibri" panose="020F0502020204030204" pitchFamily="34" charset="0"/>
              <a:cs typeface="Calibri" panose="020F0502020204030204" pitchFamily="34" charset="0"/>
            </a:rPr>
            <a:t>Gemcitabine/nab-paclitaxel?</a:t>
          </a:r>
        </a:p>
        <a:p>
          <a:pPr marL="0" lvl="0" indent="0" algn="ctr" defTabSz="800100">
            <a:lnSpc>
              <a:spcPct val="90000"/>
            </a:lnSpc>
            <a:spcBef>
              <a:spcPct val="0"/>
            </a:spcBef>
            <a:spcAft>
              <a:spcPct val="35000"/>
            </a:spcAft>
            <a:buNone/>
          </a:pPr>
          <a:r>
            <a:rPr lang="en-US" sz="1800" b="1" kern="1200" dirty="0">
              <a:solidFill>
                <a:schemeClr val="bg2"/>
              </a:solidFill>
              <a:latin typeface="Calibri" panose="020F0502020204030204" pitchFamily="34" charset="0"/>
              <a:cs typeface="Calibri" panose="020F0502020204030204" pitchFamily="34" charset="0"/>
            </a:rPr>
            <a:t>(PS 2): </a:t>
          </a:r>
          <a:r>
            <a:rPr lang="en-US" sz="1800" kern="1200" dirty="0">
              <a:solidFill>
                <a:schemeClr val="bg2"/>
              </a:solidFill>
              <a:latin typeface="Calibri" panose="020F0502020204030204" pitchFamily="34" charset="0"/>
              <a:cs typeface="Calibri" panose="020F0502020204030204" pitchFamily="34" charset="0"/>
            </a:rPr>
            <a:t>Gemcitabine or BSC</a:t>
          </a:r>
        </a:p>
      </dsp:txBody>
      <dsp:txXfrm>
        <a:off x="42650" y="1768751"/>
        <a:ext cx="3628995" cy="1370891"/>
      </dsp:txXfrm>
    </dsp:sp>
    <dsp:sp modelId="{0B81EAA0-CCAB-491C-BAC9-1D96D9F4834F}">
      <dsp:nvSpPr>
        <dsp:cNvPr id="0" name=""/>
        <dsp:cNvSpPr/>
      </dsp:nvSpPr>
      <dsp:spPr>
        <a:xfrm rot="5400000">
          <a:off x="1611629" y="3215029"/>
          <a:ext cx="491036" cy="589243"/>
        </a:xfrm>
        <a:prstGeom prst="rightArrow">
          <a:avLst>
            <a:gd name="adj1" fmla="val 60000"/>
            <a:gd name="adj2" fmla="val 50000"/>
          </a:avLst>
        </a:prstGeom>
        <a:solidFill>
          <a:schemeClr val="accent3">
            <a:shade val="90000"/>
            <a:hueOff val="0"/>
            <a:satOff val="1670"/>
            <a:lumOff val="12771"/>
            <a:alphaOff val="0"/>
          </a:schemeClr>
        </a:solidFill>
        <a:ln>
          <a:noFill/>
        </a:ln>
        <a:effectLst>
          <a:outerShdw blurRad="40000" dist="23000" dir="5400000" rotWithShape="0">
            <a:srgbClr val="000000">
              <a:alpha val="35000"/>
            </a:srgbClr>
          </a:outerShdw>
        </a:effectLst>
        <a:scene3d>
          <a:camera prst="orthographicFront"/>
          <a:lightRig rig="threePt" dir="t">
            <a:rot lat="0" lon="0" rev="7500000"/>
          </a:lightRig>
        </a:scene3d>
        <a:sp3d z="-700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en-US" sz="2400" kern="1200">
            <a:solidFill>
              <a:schemeClr val="bg2"/>
            </a:solidFill>
            <a:latin typeface="Calibri" panose="020F0502020204030204" pitchFamily="34" charset="0"/>
            <a:cs typeface="Calibri" panose="020F0502020204030204" pitchFamily="34" charset="0"/>
          </a:endParaRPr>
        </a:p>
      </dsp:txBody>
      <dsp:txXfrm rot="-5400000">
        <a:off x="1680375" y="3264133"/>
        <a:ext cx="353545" cy="343725"/>
      </dsp:txXfrm>
    </dsp:sp>
    <dsp:sp modelId="{38923941-0BED-440B-91CB-CCB68E2AB2FF}">
      <dsp:nvSpPr>
        <dsp:cNvPr id="0" name=""/>
        <dsp:cNvSpPr/>
      </dsp:nvSpPr>
      <dsp:spPr>
        <a:xfrm>
          <a:off x="158301" y="3837008"/>
          <a:ext cx="3397692" cy="1047989"/>
        </a:xfrm>
        <a:prstGeom prst="roundRect">
          <a:avLst>
            <a:gd name="adj" fmla="val 10000"/>
          </a:avLst>
        </a:prstGeom>
        <a:gradFill rotWithShape="0">
          <a:gsLst>
            <a:gs pos="0">
              <a:schemeClr val="accent3">
                <a:shade val="80000"/>
                <a:hueOff val="0"/>
                <a:satOff val="4727"/>
                <a:lumOff val="16376"/>
                <a:alphaOff val="0"/>
                <a:shade val="51000"/>
                <a:satMod val="130000"/>
              </a:schemeClr>
            </a:gs>
            <a:gs pos="80000">
              <a:schemeClr val="accent3">
                <a:shade val="80000"/>
                <a:hueOff val="0"/>
                <a:satOff val="4727"/>
                <a:lumOff val="16376"/>
                <a:alphaOff val="0"/>
                <a:shade val="93000"/>
                <a:satMod val="130000"/>
              </a:schemeClr>
            </a:gs>
            <a:gs pos="100000">
              <a:schemeClr val="accent3">
                <a:shade val="80000"/>
                <a:hueOff val="0"/>
                <a:satOff val="4727"/>
                <a:lumOff val="1637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bg2"/>
              </a:solidFill>
              <a:latin typeface="Calibri" panose="020F0502020204030204" pitchFamily="34" charset="0"/>
              <a:cs typeface="Calibri" panose="020F0502020204030204" pitchFamily="34" charset="0"/>
            </a:rPr>
            <a:t>??</a:t>
          </a:r>
        </a:p>
      </dsp:txBody>
      <dsp:txXfrm>
        <a:off x="188996" y="3867703"/>
        <a:ext cx="3336302" cy="986599"/>
      </dsp:txXfrm>
    </dsp:sp>
  </dsp:spTree>
</dsp:drawing>
</file>

<file path=ppt/diagrams/layout1.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17BEC6-0EBC-4782-9DD7-A4EA1E88DE98}" type="datetimeFigureOut">
              <a:rPr lang="en-US" smtClean="0"/>
              <a:t>11/27/2017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86B40D-180C-4315-880F-6255418ECBCF}" type="slidenum">
              <a:rPr lang="en-US" smtClean="0"/>
              <a:t>‹#›</a:t>
            </a:fld>
            <a:endParaRPr lang="en-US"/>
          </a:p>
        </p:txBody>
      </p:sp>
    </p:spTree>
    <p:extLst>
      <p:ext uri="{BB962C8B-B14F-4D97-AF65-F5344CB8AC3E}">
        <p14:creationId xmlns:p14="http://schemas.microsoft.com/office/powerpoint/2010/main" val="3343619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ags" Target="../tags/tag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ags" Target="../tags/tag10.xml"/></Relationships>
</file>

<file path=ppt/notesSlides/_rels/notesSlide100.xml.rels><?xml version="1.0" encoding="UTF-8" standalone="yes"?>
<Relationships xmlns="http://schemas.openxmlformats.org/package/2006/relationships"><Relationship Id="rId3" Type="http://schemas.openxmlformats.org/officeDocument/2006/relationships/slide" Target="../slides/slide100.xml"/><Relationship Id="rId2" Type="http://schemas.openxmlformats.org/officeDocument/2006/relationships/notesMaster" Target="../notesMasters/notesMaster1.xml"/><Relationship Id="rId1" Type="http://schemas.openxmlformats.org/officeDocument/2006/relationships/tags" Target="../tags/tag100.xml"/></Relationships>
</file>

<file path=ppt/notesSlides/_rels/notesSlide101.xml.rels><?xml version="1.0" encoding="UTF-8" standalone="yes"?>
<Relationships xmlns="http://schemas.openxmlformats.org/package/2006/relationships"><Relationship Id="rId3" Type="http://schemas.openxmlformats.org/officeDocument/2006/relationships/slide" Target="../slides/slide101.xml"/><Relationship Id="rId2" Type="http://schemas.openxmlformats.org/officeDocument/2006/relationships/notesMaster" Target="../notesMasters/notesMaster1.xml"/><Relationship Id="rId1" Type="http://schemas.openxmlformats.org/officeDocument/2006/relationships/tags" Target="../tags/tag101.xml"/></Relationships>
</file>

<file path=ppt/notesSlides/_rels/notesSlide102.xml.rels><?xml version="1.0" encoding="UTF-8" standalone="yes"?>
<Relationships xmlns="http://schemas.openxmlformats.org/package/2006/relationships"><Relationship Id="rId3" Type="http://schemas.openxmlformats.org/officeDocument/2006/relationships/slide" Target="../slides/slide102.xml"/><Relationship Id="rId2" Type="http://schemas.openxmlformats.org/officeDocument/2006/relationships/notesMaster" Target="../notesMasters/notesMaster1.xml"/><Relationship Id="rId1" Type="http://schemas.openxmlformats.org/officeDocument/2006/relationships/tags" Target="../tags/tag102.xml"/></Relationships>
</file>

<file path=ppt/notesSlides/_rels/notesSlide103.xml.rels><?xml version="1.0" encoding="UTF-8" standalone="yes"?>
<Relationships xmlns="http://schemas.openxmlformats.org/package/2006/relationships"><Relationship Id="rId3" Type="http://schemas.openxmlformats.org/officeDocument/2006/relationships/slide" Target="../slides/slide103.xml"/><Relationship Id="rId2" Type="http://schemas.openxmlformats.org/officeDocument/2006/relationships/notesMaster" Target="../notesMasters/notesMaster1.xml"/><Relationship Id="rId1" Type="http://schemas.openxmlformats.org/officeDocument/2006/relationships/tags" Target="../tags/tag103.xml"/></Relationships>
</file>

<file path=ppt/notesSlides/_rels/notesSlide104.xml.rels><?xml version="1.0" encoding="UTF-8" standalone="yes"?>
<Relationships xmlns="http://schemas.openxmlformats.org/package/2006/relationships"><Relationship Id="rId3" Type="http://schemas.openxmlformats.org/officeDocument/2006/relationships/slide" Target="../slides/slide104.xml"/><Relationship Id="rId2" Type="http://schemas.openxmlformats.org/officeDocument/2006/relationships/notesMaster" Target="../notesMasters/notesMaster1.xml"/><Relationship Id="rId1" Type="http://schemas.openxmlformats.org/officeDocument/2006/relationships/tags" Target="../tags/tag104.xml"/></Relationships>
</file>

<file path=ppt/notesSlides/_rels/notesSlide105.xml.rels><?xml version="1.0" encoding="UTF-8" standalone="yes"?>
<Relationships xmlns="http://schemas.openxmlformats.org/package/2006/relationships"><Relationship Id="rId3" Type="http://schemas.openxmlformats.org/officeDocument/2006/relationships/slide" Target="../slides/slide105.xml"/><Relationship Id="rId2" Type="http://schemas.openxmlformats.org/officeDocument/2006/relationships/notesMaster" Target="../notesMasters/notesMaster1.xml"/><Relationship Id="rId1" Type="http://schemas.openxmlformats.org/officeDocument/2006/relationships/tags" Target="../tags/tag105.xml"/></Relationships>
</file>

<file path=ppt/notesSlides/_rels/notesSlide106.xml.rels><?xml version="1.0" encoding="UTF-8" standalone="yes"?>
<Relationships xmlns="http://schemas.openxmlformats.org/package/2006/relationships"><Relationship Id="rId3" Type="http://schemas.openxmlformats.org/officeDocument/2006/relationships/slide" Target="../slides/slide106.xml"/><Relationship Id="rId2" Type="http://schemas.openxmlformats.org/officeDocument/2006/relationships/notesMaster" Target="../notesMasters/notesMaster1.xml"/><Relationship Id="rId1" Type="http://schemas.openxmlformats.org/officeDocument/2006/relationships/tags" Target="../tags/tag106.xml"/></Relationships>
</file>

<file path=ppt/notesSlides/_rels/notesSlide107.xml.rels><?xml version="1.0" encoding="UTF-8" standalone="yes"?>
<Relationships xmlns="http://schemas.openxmlformats.org/package/2006/relationships"><Relationship Id="rId3" Type="http://schemas.openxmlformats.org/officeDocument/2006/relationships/slide" Target="../slides/slide107.xml"/><Relationship Id="rId2" Type="http://schemas.openxmlformats.org/officeDocument/2006/relationships/notesMaster" Target="../notesMasters/notesMaster1.xml"/><Relationship Id="rId1" Type="http://schemas.openxmlformats.org/officeDocument/2006/relationships/tags" Target="../tags/tag107.xml"/></Relationships>
</file>

<file path=ppt/notesSlides/_rels/notesSlide108.xml.rels><?xml version="1.0" encoding="UTF-8" standalone="yes"?>
<Relationships xmlns="http://schemas.openxmlformats.org/package/2006/relationships"><Relationship Id="rId3" Type="http://schemas.openxmlformats.org/officeDocument/2006/relationships/slide" Target="../slides/slide108.xml"/><Relationship Id="rId2" Type="http://schemas.openxmlformats.org/officeDocument/2006/relationships/notesMaster" Target="../notesMasters/notesMaster1.xml"/><Relationship Id="rId1" Type="http://schemas.openxmlformats.org/officeDocument/2006/relationships/tags" Target="../tags/tag108.xml"/></Relationships>
</file>

<file path=ppt/notesSlides/_rels/notesSlide109.xml.rels><?xml version="1.0" encoding="UTF-8" standalone="yes"?>
<Relationships xmlns="http://schemas.openxmlformats.org/package/2006/relationships"><Relationship Id="rId3" Type="http://schemas.openxmlformats.org/officeDocument/2006/relationships/slide" Target="../slides/slide109.xml"/><Relationship Id="rId2" Type="http://schemas.openxmlformats.org/officeDocument/2006/relationships/notesMaster" Target="../notesMasters/notesMaster1.xml"/><Relationship Id="rId1" Type="http://schemas.openxmlformats.org/officeDocument/2006/relationships/tags" Target="../tags/tag109.xml"/></Relationships>
</file>

<file path=ppt/notesSlides/_rels/notesSlide11.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notesMaster" Target="../notesMasters/notesMaster1.xml"/><Relationship Id="rId1" Type="http://schemas.openxmlformats.org/officeDocument/2006/relationships/tags" Target="../tags/tag11.xml"/></Relationships>
</file>

<file path=ppt/notesSlides/_rels/notesSlide110.xml.rels><?xml version="1.0" encoding="UTF-8" standalone="yes"?>
<Relationships xmlns="http://schemas.openxmlformats.org/package/2006/relationships"><Relationship Id="rId3" Type="http://schemas.openxmlformats.org/officeDocument/2006/relationships/slide" Target="../slides/slide110.xml"/><Relationship Id="rId2" Type="http://schemas.openxmlformats.org/officeDocument/2006/relationships/notesMaster" Target="../notesMasters/notesMaster1.xml"/><Relationship Id="rId1" Type="http://schemas.openxmlformats.org/officeDocument/2006/relationships/tags" Target="../tags/tag110.xml"/></Relationships>
</file>

<file path=ppt/notesSlides/_rels/notesSlide111.xml.rels><?xml version="1.0" encoding="UTF-8" standalone="yes"?>
<Relationships xmlns="http://schemas.openxmlformats.org/package/2006/relationships"><Relationship Id="rId3" Type="http://schemas.openxmlformats.org/officeDocument/2006/relationships/slide" Target="../slides/slide111.xml"/><Relationship Id="rId2" Type="http://schemas.openxmlformats.org/officeDocument/2006/relationships/notesMaster" Target="../notesMasters/notesMaster1.xml"/><Relationship Id="rId1" Type="http://schemas.openxmlformats.org/officeDocument/2006/relationships/tags" Target="../tags/tag111.xml"/></Relationships>
</file>

<file path=ppt/notesSlides/_rels/notesSlide112.xml.rels><?xml version="1.0" encoding="UTF-8" standalone="yes"?>
<Relationships xmlns="http://schemas.openxmlformats.org/package/2006/relationships"><Relationship Id="rId3" Type="http://schemas.openxmlformats.org/officeDocument/2006/relationships/slide" Target="../slides/slide112.xml"/><Relationship Id="rId2" Type="http://schemas.openxmlformats.org/officeDocument/2006/relationships/notesMaster" Target="../notesMasters/notesMaster1.xml"/><Relationship Id="rId1" Type="http://schemas.openxmlformats.org/officeDocument/2006/relationships/tags" Target="../tags/tag112.xml"/></Relationships>
</file>

<file path=ppt/notesSlides/_rels/notesSlide113.xml.rels><?xml version="1.0" encoding="UTF-8" standalone="yes"?>
<Relationships xmlns="http://schemas.openxmlformats.org/package/2006/relationships"><Relationship Id="rId3" Type="http://schemas.openxmlformats.org/officeDocument/2006/relationships/slide" Target="../slides/slide113.xml"/><Relationship Id="rId2" Type="http://schemas.openxmlformats.org/officeDocument/2006/relationships/notesMaster" Target="../notesMasters/notesMaster1.xml"/><Relationship Id="rId1" Type="http://schemas.openxmlformats.org/officeDocument/2006/relationships/tags" Target="../tags/tag114.xml"/></Relationships>
</file>

<file path=ppt/notesSlides/_rels/notesSlide114.xml.rels><?xml version="1.0" encoding="UTF-8" standalone="yes"?>
<Relationships xmlns="http://schemas.openxmlformats.org/package/2006/relationships"><Relationship Id="rId3" Type="http://schemas.openxmlformats.org/officeDocument/2006/relationships/slide" Target="../slides/slide114.xml"/><Relationship Id="rId2" Type="http://schemas.openxmlformats.org/officeDocument/2006/relationships/notesMaster" Target="../notesMasters/notesMaster1.xml"/><Relationship Id="rId1" Type="http://schemas.openxmlformats.org/officeDocument/2006/relationships/tags" Target="../tags/tag115.xml"/></Relationships>
</file>

<file path=ppt/notesSlides/_rels/notesSlide115.xml.rels><?xml version="1.0" encoding="UTF-8" standalone="yes"?>
<Relationships xmlns="http://schemas.openxmlformats.org/package/2006/relationships"><Relationship Id="rId3" Type="http://schemas.openxmlformats.org/officeDocument/2006/relationships/slide" Target="../slides/slide115.xml"/><Relationship Id="rId2" Type="http://schemas.openxmlformats.org/officeDocument/2006/relationships/notesMaster" Target="../notesMasters/notesMaster1.xml"/><Relationship Id="rId1" Type="http://schemas.openxmlformats.org/officeDocument/2006/relationships/tags" Target="../tags/tag116.xml"/></Relationships>
</file>

<file path=ppt/notesSlides/_rels/notesSlide116.xml.rels><?xml version="1.0" encoding="UTF-8" standalone="yes"?>
<Relationships xmlns="http://schemas.openxmlformats.org/package/2006/relationships"><Relationship Id="rId3" Type="http://schemas.openxmlformats.org/officeDocument/2006/relationships/slide" Target="../slides/slide116.xml"/><Relationship Id="rId2" Type="http://schemas.openxmlformats.org/officeDocument/2006/relationships/notesMaster" Target="../notesMasters/notesMaster1.xml"/><Relationship Id="rId1" Type="http://schemas.openxmlformats.org/officeDocument/2006/relationships/tags" Target="../tags/tag117.xml"/></Relationships>
</file>

<file path=ppt/notesSlides/_rels/notesSlide117.xml.rels><?xml version="1.0" encoding="UTF-8" standalone="yes"?>
<Relationships xmlns="http://schemas.openxmlformats.org/package/2006/relationships"><Relationship Id="rId3" Type="http://schemas.openxmlformats.org/officeDocument/2006/relationships/slide" Target="../slides/slide117.xml"/><Relationship Id="rId2" Type="http://schemas.openxmlformats.org/officeDocument/2006/relationships/notesMaster" Target="../notesMasters/notesMaster1.xml"/><Relationship Id="rId1" Type="http://schemas.openxmlformats.org/officeDocument/2006/relationships/tags" Target="../tags/tag118.xml"/></Relationships>
</file>

<file path=ppt/notesSlides/_rels/notesSlide118.xml.rels><?xml version="1.0" encoding="UTF-8" standalone="yes"?>
<Relationships xmlns="http://schemas.openxmlformats.org/package/2006/relationships"><Relationship Id="rId3" Type="http://schemas.openxmlformats.org/officeDocument/2006/relationships/slide" Target="../slides/slide118.xml"/><Relationship Id="rId2" Type="http://schemas.openxmlformats.org/officeDocument/2006/relationships/notesMaster" Target="../notesMasters/notesMaster1.xml"/><Relationship Id="rId1" Type="http://schemas.openxmlformats.org/officeDocument/2006/relationships/tags" Target="../tags/tag119.xml"/></Relationships>
</file>

<file path=ppt/notesSlides/_rels/notesSlide119.xml.rels><?xml version="1.0" encoding="UTF-8" standalone="yes"?>
<Relationships xmlns="http://schemas.openxmlformats.org/package/2006/relationships"><Relationship Id="rId3" Type="http://schemas.openxmlformats.org/officeDocument/2006/relationships/slide" Target="../slides/slide119.xml"/><Relationship Id="rId2" Type="http://schemas.openxmlformats.org/officeDocument/2006/relationships/notesMaster" Target="../notesMasters/notesMaster1.xml"/><Relationship Id="rId1" Type="http://schemas.openxmlformats.org/officeDocument/2006/relationships/tags" Target="../tags/tag120.xml"/></Relationships>
</file>

<file path=ppt/notesSlides/_rels/notesSlide1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notesMaster" Target="../notesMasters/notesMaster1.xml"/><Relationship Id="rId1" Type="http://schemas.openxmlformats.org/officeDocument/2006/relationships/tags" Target="../tags/tag12.xml"/></Relationships>
</file>

<file path=ppt/notesSlides/_rels/notesSlide120.xml.rels><?xml version="1.0" encoding="UTF-8" standalone="yes"?>
<Relationships xmlns="http://schemas.openxmlformats.org/package/2006/relationships"><Relationship Id="rId3" Type="http://schemas.openxmlformats.org/officeDocument/2006/relationships/slide" Target="../slides/slide120.xml"/><Relationship Id="rId2" Type="http://schemas.openxmlformats.org/officeDocument/2006/relationships/notesMaster" Target="../notesMasters/notesMaster1.xml"/><Relationship Id="rId1" Type="http://schemas.openxmlformats.org/officeDocument/2006/relationships/tags" Target="../tags/tag121.xml"/></Relationships>
</file>

<file path=ppt/notesSlides/_rels/notesSlide121.xml.rels><?xml version="1.0" encoding="UTF-8" standalone="yes"?>
<Relationships xmlns="http://schemas.openxmlformats.org/package/2006/relationships"><Relationship Id="rId3" Type="http://schemas.openxmlformats.org/officeDocument/2006/relationships/slide" Target="../slides/slide121.xml"/><Relationship Id="rId2" Type="http://schemas.openxmlformats.org/officeDocument/2006/relationships/notesMaster" Target="../notesMasters/notesMaster1.xml"/><Relationship Id="rId1" Type="http://schemas.openxmlformats.org/officeDocument/2006/relationships/tags" Target="../tags/tag122.xml"/></Relationships>
</file>

<file path=ppt/notesSlides/_rels/notesSlide122.xml.rels><?xml version="1.0" encoding="UTF-8" standalone="yes"?>
<Relationships xmlns="http://schemas.openxmlformats.org/package/2006/relationships"><Relationship Id="rId3" Type="http://schemas.openxmlformats.org/officeDocument/2006/relationships/slide" Target="../slides/slide122.xml"/><Relationship Id="rId2" Type="http://schemas.openxmlformats.org/officeDocument/2006/relationships/notesMaster" Target="../notesMasters/notesMaster1.xml"/><Relationship Id="rId1" Type="http://schemas.openxmlformats.org/officeDocument/2006/relationships/tags" Target="../tags/tag123.xml"/></Relationships>
</file>

<file path=ppt/notesSlides/_rels/notesSlide123.xml.rels><?xml version="1.0" encoding="UTF-8" standalone="yes"?>
<Relationships xmlns="http://schemas.openxmlformats.org/package/2006/relationships"><Relationship Id="rId3" Type="http://schemas.openxmlformats.org/officeDocument/2006/relationships/slide" Target="../slides/slide123.xml"/><Relationship Id="rId2" Type="http://schemas.openxmlformats.org/officeDocument/2006/relationships/notesMaster" Target="../notesMasters/notesMaster1.xml"/><Relationship Id="rId1" Type="http://schemas.openxmlformats.org/officeDocument/2006/relationships/tags" Target="../tags/tag124.xml"/></Relationships>
</file>

<file path=ppt/notesSlides/_rels/notesSlide124.xml.rels><?xml version="1.0" encoding="UTF-8" standalone="yes"?>
<Relationships xmlns="http://schemas.openxmlformats.org/package/2006/relationships"><Relationship Id="rId3" Type="http://schemas.openxmlformats.org/officeDocument/2006/relationships/slide" Target="../slides/slide124.xml"/><Relationship Id="rId2" Type="http://schemas.openxmlformats.org/officeDocument/2006/relationships/notesMaster" Target="../notesMasters/notesMaster1.xml"/><Relationship Id="rId1" Type="http://schemas.openxmlformats.org/officeDocument/2006/relationships/tags" Target="../tags/tag125.xml"/></Relationships>
</file>

<file path=ppt/notesSlides/_rels/notesSlide125.xml.rels><?xml version="1.0" encoding="UTF-8" standalone="yes"?>
<Relationships xmlns="http://schemas.openxmlformats.org/package/2006/relationships"><Relationship Id="rId3" Type="http://schemas.openxmlformats.org/officeDocument/2006/relationships/slide" Target="../slides/slide125.xml"/><Relationship Id="rId2" Type="http://schemas.openxmlformats.org/officeDocument/2006/relationships/notesMaster" Target="../notesMasters/notesMaster1.xml"/><Relationship Id="rId1" Type="http://schemas.openxmlformats.org/officeDocument/2006/relationships/tags" Target="../tags/tag126.xml"/></Relationships>
</file>

<file path=ppt/notesSlides/_rels/notesSlide126.xml.rels><?xml version="1.0" encoding="UTF-8" standalone="yes"?>
<Relationships xmlns="http://schemas.openxmlformats.org/package/2006/relationships"><Relationship Id="rId3" Type="http://schemas.openxmlformats.org/officeDocument/2006/relationships/slide" Target="../slides/slide126.xml"/><Relationship Id="rId2" Type="http://schemas.openxmlformats.org/officeDocument/2006/relationships/notesMaster" Target="../notesMasters/notesMaster1.xml"/><Relationship Id="rId1" Type="http://schemas.openxmlformats.org/officeDocument/2006/relationships/tags" Target="../tags/tag127.xml"/></Relationships>
</file>

<file path=ppt/notesSlides/_rels/notesSlide127.xml.rels><?xml version="1.0" encoding="UTF-8" standalone="yes"?>
<Relationships xmlns="http://schemas.openxmlformats.org/package/2006/relationships"><Relationship Id="rId3" Type="http://schemas.openxmlformats.org/officeDocument/2006/relationships/slide" Target="../slides/slide127.xml"/><Relationship Id="rId2" Type="http://schemas.openxmlformats.org/officeDocument/2006/relationships/notesMaster" Target="../notesMasters/notesMaster1.xml"/><Relationship Id="rId1" Type="http://schemas.openxmlformats.org/officeDocument/2006/relationships/tags" Target="../tags/tag128.xml"/></Relationships>
</file>

<file path=ppt/notesSlides/_rels/notesSlide128.xml.rels><?xml version="1.0" encoding="UTF-8" standalone="yes"?>
<Relationships xmlns="http://schemas.openxmlformats.org/package/2006/relationships"><Relationship Id="rId3" Type="http://schemas.openxmlformats.org/officeDocument/2006/relationships/slide" Target="../slides/slide128.xml"/><Relationship Id="rId2" Type="http://schemas.openxmlformats.org/officeDocument/2006/relationships/notesMaster" Target="../notesMasters/notesMaster1.xml"/><Relationship Id="rId1" Type="http://schemas.openxmlformats.org/officeDocument/2006/relationships/tags" Target="../tags/tag129.xml"/></Relationships>
</file>

<file path=ppt/notesSlides/_rels/notesSlide129.xml.rels><?xml version="1.0" encoding="UTF-8" standalone="yes"?>
<Relationships xmlns="http://schemas.openxmlformats.org/package/2006/relationships"><Relationship Id="rId3" Type="http://schemas.openxmlformats.org/officeDocument/2006/relationships/slide" Target="../slides/slide129.xml"/><Relationship Id="rId2" Type="http://schemas.openxmlformats.org/officeDocument/2006/relationships/notesMaster" Target="../notesMasters/notesMaster1.xml"/><Relationship Id="rId1" Type="http://schemas.openxmlformats.org/officeDocument/2006/relationships/tags" Target="../tags/tag130.xml"/></Relationships>
</file>

<file path=ppt/notesSlides/_rels/notesSlide1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notesMaster" Target="../notesMasters/notesMaster1.xml"/><Relationship Id="rId1" Type="http://schemas.openxmlformats.org/officeDocument/2006/relationships/tags" Target="../tags/tag13.xml"/></Relationships>
</file>

<file path=ppt/notesSlides/_rels/notesSlide130.xml.rels><?xml version="1.0" encoding="UTF-8" standalone="yes"?>
<Relationships xmlns="http://schemas.openxmlformats.org/package/2006/relationships"><Relationship Id="rId3" Type="http://schemas.openxmlformats.org/officeDocument/2006/relationships/slide" Target="../slides/slide130.xml"/><Relationship Id="rId2" Type="http://schemas.openxmlformats.org/officeDocument/2006/relationships/notesMaster" Target="../notesMasters/notesMaster1.xml"/><Relationship Id="rId1" Type="http://schemas.openxmlformats.org/officeDocument/2006/relationships/tags" Target="../tags/tag131.xml"/></Relationships>
</file>

<file path=ppt/notesSlides/_rels/notesSlide131.xml.rels><?xml version="1.0" encoding="UTF-8" standalone="yes"?>
<Relationships xmlns="http://schemas.openxmlformats.org/package/2006/relationships"><Relationship Id="rId3" Type="http://schemas.openxmlformats.org/officeDocument/2006/relationships/slide" Target="../slides/slide131.xml"/><Relationship Id="rId2" Type="http://schemas.openxmlformats.org/officeDocument/2006/relationships/notesMaster" Target="../notesMasters/notesMaster1.xml"/><Relationship Id="rId1" Type="http://schemas.openxmlformats.org/officeDocument/2006/relationships/tags" Target="../tags/tag132.xml"/></Relationships>
</file>

<file path=ppt/notesSlides/_rels/notesSlide132.xml.rels><?xml version="1.0" encoding="UTF-8" standalone="yes"?>
<Relationships xmlns="http://schemas.openxmlformats.org/package/2006/relationships"><Relationship Id="rId3" Type="http://schemas.openxmlformats.org/officeDocument/2006/relationships/slide" Target="../slides/slide132.xml"/><Relationship Id="rId2" Type="http://schemas.openxmlformats.org/officeDocument/2006/relationships/notesMaster" Target="../notesMasters/notesMaster1.xml"/><Relationship Id="rId1" Type="http://schemas.openxmlformats.org/officeDocument/2006/relationships/tags" Target="../tags/tag133.xml"/></Relationships>
</file>

<file path=ppt/notesSlides/_rels/notesSlide133.xml.rels><?xml version="1.0" encoding="UTF-8" standalone="yes"?>
<Relationships xmlns="http://schemas.openxmlformats.org/package/2006/relationships"><Relationship Id="rId3" Type="http://schemas.openxmlformats.org/officeDocument/2006/relationships/slide" Target="../slides/slide133.xml"/><Relationship Id="rId2" Type="http://schemas.openxmlformats.org/officeDocument/2006/relationships/notesMaster" Target="../notesMasters/notesMaster1.xml"/><Relationship Id="rId1" Type="http://schemas.openxmlformats.org/officeDocument/2006/relationships/tags" Target="../tags/tag134.xml"/></Relationships>
</file>

<file path=ppt/notesSlides/_rels/notesSlide134.xml.rels><?xml version="1.0" encoding="UTF-8" standalone="yes"?>
<Relationships xmlns="http://schemas.openxmlformats.org/package/2006/relationships"><Relationship Id="rId3" Type="http://schemas.openxmlformats.org/officeDocument/2006/relationships/slide" Target="../slides/slide134.xml"/><Relationship Id="rId2" Type="http://schemas.openxmlformats.org/officeDocument/2006/relationships/notesMaster" Target="../notesMasters/notesMaster1.xml"/><Relationship Id="rId1" Type="http://schemas.openxmlformats.org/officeDocument/2006/relationships/tags" Target="../tags/tag135.xml"/></Relationships>
</file>

<file path=ppt/notesSlides/_rels/notesSlide135.xml.rels><?xml version="1.0" encoding="UTF-8" standalone="yes"?>
<Relationships xmlns="http://schemas.openxmlformats.org/package/2006/relationships"><Relationship Id="rId3" Type="http://schemas.openxmlformats.org/officeDocument/2006/relationships/slide" Target="../slides/slide135.xml"/><Relationship Id="rId2" Type="http://schemas.openxmlformats.org/officeDocument/2006/relationships/notesMaster" Target="../notesMasters/notesMaster1.xml"/><Relationship Id="rId1" Type="http://schemas.openxmlformats.org/officeDocument/2006/relationships/tags" Target="../tags/tag136.xml"/></Relationships>
</file>

<file path=ppt/notesSlides/_rels/notesSlide136.xml.rels><?xml version="1.0" encoding="UTF-8" standalone="yes"?>
<Relationships xmlns="http://schemas.openxmlformats.org/package/2006/relationships"><Relationship Id="rId3" Type="http://schemas.openxmlformats.org/officeDocument/2006/relationships/slide" Target="../slides/slide136.xml"/><Relationship Id="rId2" Type="http://schemas.openxmlformats.org/officeDocument/2006/relationships/notesMaster" Target="../notesMasters/notesMaster1.xml"/><Relationship Id="rId1" Type="http://schemas.openxmlformats.org/officeDocument/2006/relationships/tags" Target="../tags/tag137.xml"/></Relationships>
</file>

<file path=ppt/notesSlides/_rels/notesSlide137.xml.rels><?xml version="1.0" encoding="UTF-8" standalone="yes"?>
<Relationships xmlns="http://schemas.openxmlformats.org/package/2006/relationships"><Relationship Id="rId3" Type="http://schemas.openxmlformats.org/officeDocument/2006/relationships/slide" Target="../slides/slide137.xml"/><Relationship Id="rId2" Type="http://schemas.openxmlformats.org/officeDocument/2006/relationships/notesMaster" Target="../notesMasters/notesMaster1.xml"/><Relationship Id="rId1" Type="http://schemas.openxmlformats.org/officeDocument/2006/relationships/tags" Target="../tags/tag138.xml"/></Relationships>
</file>

<file path=ppt/notesSlides/_rels/notesSlide138.xml.rels><?xml version="1.0" encoding="UTF-8" standalone="yes"?>
<Relationships xmlns="http://schemas.openxmlformats.org/package/2006/relationships"><Relationship Id="rId3" Type="http://schemas.openxmlformats.org/officeDocument/2006/relationships/slide" Target="../slides/slide138.xml"/><Relationship Id="rId2" Type="http://schemas.openxmlformats.org/officeDocument/2006/relationships/notesMaster" Target="../notesMasters/notesMaster1.xml"/><Relationship Id="rId1" Type="http://schemas.openxmlformats.org/officeDocument/2006/relationships/tags" Target="../tags/tag139.xml"/></Relationships>
</file>

<file path=ppt/notesSlides/_rels/notesSlide139.xml.rels><?xml version="1.0" encoding="UTF-8" standalone="yes"?>
<Relationships xmlns="http://schemas.openxmlformats.org/package/2006/relationships"><Relationship Id="rId3" Type="http://schemas.openxmlformats.org/officeDocument/2006/relationships/slide" Target="../slides/slide139.xml"/><Relationship Id="rId2" Type="http://schemas.openxmlformats.org/officeDocument/2006/relationships/notesMaster" Target="../notesMasters/notesMaster1.xml"/><Relationship Id="rId1" Type="http://schemas.openxmlformats.org/officeDocument/2006/relationships/tags" Target="../tags/tag140.xml"/></Relationships>
</file>

<file path=ppt/notesSlides/_rels/notesSlide14.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notesMaster" Target="../notesMasters/notesMaster1.xml"/><Relationship Id="rId1" Type="http://schemas.openxmlformats.org/officeDocument/2006/relationships/tags" Target="../tags/tag14.xml"/></Relationships>
</file>

<file path=ppt/notesSlides/_rels/notesSlide140.xml.rels><?xml version="1.0" encoding="UTF-8" standalone="yes"?>
<Relationships xmlns="http://schemas.openxmlformats.org/package/2006/relationships"><Relationship Id="rId3" Type="http://schemas.openxmlformats.org/officeDocument/2006/relationships/slide" Target="../slides/slide140.xml"/><Relationship Id="rId2" Type="http://schemas.openxmlformats.org/officeDocument/2006/relationships/notesMaster" Target="../notesMasters/notesMaster1.xml"/><Relationship Id="rId1" Type="http://schemas.openxmlformats.org/officeDocument/2006/relationships/tags" Target="../tags/tag141.xml"/></Relationships>
</file>

<file path=ppt/notesSlides/_rels/notesSlide141.xml.rels><?xml version="1.0" encoding="UTF-8" standalone="yes"?>
<Relationships xmlns="http://schemas.openxmlformats.org/package/2006/relationships"><Relationship Id="rId3" Type="http://schemas.openxmlformats.org/officeDocument/2006/relationships/slide" Target="../slides/slide141.xml"/><Relationship Id="rId2" Type="http://schemas.openxmlformats.org/officeDocument/2006/relationships/notesMaster" Target="../notesMasters/notesMaster1.xml"/><Relationship Id="rId1" Type="http://schemas.openxmlformats.org/officeDocument/2006/relationships/tags" Target="../tags/tag142.xml"/></Relationships>
</file>

<file path=ppt/notesSlides/_rels/notesSlide142.xml.rels><?xml version="1.0" encoding="UTF-8" standalone="yes"?>
<Relationships xmlns="http://schemas.openxmlformats.org/package/2006/relationships"><Relationship Id="rId3" Type="http://schemas.openxmlformats.org/officeDocument/2006/relationships/slide" Target="../slides/slide142.xml"/><Relationship Id="rId2" Type="http://schemas.openxmlformats.org/officeDocument/2006/relationships/notesMaster" Target="../notesMasters/notesMaster1.xml"/><Relationship Id="rId1" Type="http://schemas.openxmlformats.org/officeDocument/2006/relationships/tags" Target="../tags/tag143.xml"/></Relationships>
</file>

<file path=ppt/notesSlides/_rels/notesSlide143.xml.rels><?xml version="1.0" encoding="UTF-8" standalone="yes"?>
<Relationships xmlns="http://schemas.openxmlformats.org/package/2006/relationships"><Relationship Id="rId3" Type="http://schemas.openxmlformats.org/officeDocument/2006/relationships/slide" Target="../slides/slide143.xml"/><Relationship Id="rId2" Type="http://schemas.openxmlformats.org/officeDocument/2006/relationships/notesMaster" Target="../notesMasters/notesMaster1.xml"/><Relationship Id="rId1" Type="http://schemas.openxmlformats.org/officeDocument/2006/relationships/tags" Target="../tags/tag144.xml"/></Relationships>
</file>

<file path=ppt/notesSlides/_rels/notesSlide144.xml.rels><?xml version="1.0" encoding="UTF-8" standalone="yes"?>
<Relationships xmlns="http://schemas.openxmlformats.org/package/2006/relationships"><Relationship Id="rId3" Type="http://schemas.openxmlformats.org/officeDocument/2006/relationships/slide" Target="../slides/slide144.xml"/><Relationship Id="rId2" Type="http://schemas.openxmlformats.org/officeDocument/2006/relationships/notesMaster" Target="../notesMasters/notesMaster1.xml"/><Relationship Id="rId1" Type="http://schemas.openxmlformats.org/officeDocument/2006/relationships/tags" Target="../tags/tag145.xml"/></Relationships>
</file>

<file path=ppt/notesSlides/_rels/notesSlide145.xml.rels><?xml version="1.0" encoding="UTF-8" standalone="yes"?>
<Relationships xmlns="http://schemas.openxmlformats.org/package/2006/relationships"><Relationship Id="rId3" Type="http://schemas.openxmlformats.org/officeDocument/2006/relationships/slide" Target="../slides/slide145.xml"/><Relationship Id="rId2" Type="http://schemas.openxmlformats.org/officeDocument/2006/relationships/notesMaster" Target="../notesMasters/notesMaster1.xml"/><Relationship Id="rId1" Type="http://schemas.openxmlformats.org/officeDocument/2006/relationships/tags" Target="../tags/tag146.xml"/></Relationships>
</file>

<file path=ppt/notesSlides/_rels/notesSlide146.xml.rels><?xml version="1.0" encoding="UTF-8" standalone="yes"?>
<Relationships xmlns="http://schemas.openxmlformats.org/package/2006/relationships"><Relationship Id="rId3" Type="http://schemas.openxmlformats.org/officeDocument/2006/relationships/slide" Target="../slides/slide146.xml"/><Relationship Id="rId2" Type="http://schemas.openxmlformats.org/officeDocument/2006/relationships/notesMaster" Target="../notesMasters/notesMaster1.xml"/><Relationship Id="rId1" Type="http://schemas.openxmlformats.org/officeDocument/2006/relationships/tags" Target="../tags/tag147.xml"/></Relationships>
</file>

<file path=ppt/notesSlides/_rels/notesSlide147.xml.rels><?xml version="1.0" encoding="UTF-8" standalone="yes"?>
<Relationships xmlns="http://schemas.openxmlformats.org/package/2006/relationships"><Relationship Id="rId3" Type="http://schemas.openxmlformats.org/officeDocument/2006/relationships/slide" Target="../slides/slide147.xml"/><Relationship Id="rId2" Type="http://schemas.openxmlformats.org/officeDocument/2006/relationships/notesMaster" Target="../notesMasters/notesMaster1.xml"/><Relationship Id="rId1" Type="http://schemas.openxmlformats.org/officeDocument/2006/relationships/tags" Target="../tags/tag148.xml"/></Relationships>
</file>

<file path=ppt/notesSlides/_rels/notesSlide148.xml.rels><?xml version="1.0" encoding="UTF-8" standalone="yes"?>
<Relationships xmlns="http://schemas.openxmlformats.org/package/2006/relationships"><Relationship Id="rId3" Type="http://schemas.openxmlformats.org/officeDocument/2006/relationships/slide" Target="../slides/slide148.xml"/><Relationship Id="rId2" Type="http://schemas.openxmlformats.org/officeDocument/2006/relationships/notesMaster" Target="../notesMasters/notesMaster1.xml"/><Relationship Id="rId1" Type="http://schemas.openxmlformats.org/officeDocument/2006/relationships/tags" Target="../tags/tag149.xml"/></Relationships>
</file>

<file path=ppt/notesSlides/_rels/notesSlide149.xml.rels><?xml version="1.0" encoding="UTF-8" standalone="yes"?>
<Relationships xmlns="http://schemas.openxmlformats.org/package/2006/relationships"><Relationship Id="rId3" Type="http://schemas.openxmlformats.org/officeDocument/2006/relationships/slide" Target="../slides/slide149.xml"/><Relationship Id="rId2" Type="http://schemas.openxmlformats.org/officeDocument/2006/relationships/notesMaster" Target="../notesMasters/notesMaster1.xml"/><Relationship Id="rId1" Type="http://schemas.openxmlformats.org/officeDocument/2006/relationships/tags" Target="../tags/tag150.xml"/></Relationships>
</file>

<file path=ppt/notesSlides/_rels/notesSlide15.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tags" Target="../tags/tag15.xml"/></Relationships>
</file>

<file path=ppt/notesSlides/_rels/notesSlide150.xml.rels><?xml version="1.0" encoding="UTF-8" standalone="yes"?>
<Relationships xmlns="http://schemas.openxmlformats.org/package/2006/relationships"><Relationship Id="rId3" Type="http://schemas.openxmlformats.org/officeDocument/2006/relationships/slide" Target="../slides/slide150.xml"/><Relationship Id="rId2" Type="http://schemas.openxmlformats.org/officeDocument/2006/relationships/notesMaster" Target="../notesMasters/notesMaster1.xml"/><Relationship Id="rId1" Type="http://schemas.openxmlformats.org/officeDocument/2006/relationships/tags" Target="../tags/tag151.xml"/></Relationships>
</file>

<file path=ppt/notesSlides/_rels/notesSlide151.xml.rels><?xml version="1.0" encoding="UTF-8" standalone="yes"?>
<Relationships xmlns="http://schemas.openxmlformats.org/package/2006/relationships"><Relationship Id="rId3" Type="http://schemas.openxmlformats.org/officeDocument/2006/relationships/slide" Target="../slides/slide151.xml"/><Relationship Id="rId2" Type="http://schemas.openxmlformats.org/officeDocument/2006/relationships/notesMaster" Target="../notesMasters/notesMaster1.xml"/><Relationship Id="rId1" Type="http://schemas.openxmlformats.org/officeDocument/2006/relationships/tags" Target="../tags/tag152.xml"/></Relationships>
</file>

<file path=ppt/notesSlides/_rels/notesSlide152.xml.rels><?xml version="1.0" encoding="UTF-8" standalone="yes"?>
<Relationships xmlns="http://schemas.openxmlformats.org/package/2006/relationships"><Relationship Id="rId3" Type="http://schemas.openxmlformats.org/officeDocument/2006/relationships/slide" Target="../slides/slide152.xml"/><Relationship Id="rId2" Type="http://schemas.openxmlformats.org/officeDocument/2006/relationships/notesMaster" Target="../notesMasters/notesMaster1.xml"/><Relationship Id="rId1" Type="http://schemas.openxmlformats.org/officeDocument/2006/relationships/tags" Target="../tags/tag153.xml"/></Relationships>
</file>

<file path=ppt/notesSlides/_rels/notesSlide153.xml.rels><?xml version="1.0" encoding="UTF-8" standalone="yes"?>
<Relationships xmlns="http://schemas.openxmlformats.org/package/2006/relationships"><Relationship Id="rId3" Type="http://schemas.openxmlformats.org/officeDocument/2006/relationships/slide" Target="../slides/slide153.xml"/><Relationship Id="rId2" Type="http://schemas.openxmlformats.org/officeDocument/2006/relationships/notesMaster" Target="../notesMasters/notesMaster1.xml"/><Relationship Id="rId1" Type="http://schemas.openxmlformats.org/officeDocument/2006/relationships/tags" Target="../tags/tag154.xml"/></Relationships>
</file>

<file path=ppt/notesSlides/_rels/notesSlide154.xml.rels><?xml version="1.0" encoding="UTF-8" standalone="yes"?>
<Relationships xmlns="http://schemas.openxmlformats.org/package/2006/relationships"><Relationship Id="rId3" Type="http://schemas.openxmlformats.org/officeDocument/2006/relationships/slide" Target="../slides/slide154.xml"/><Relationship Id="rId2" Type="http://schemas.openxmlformats.org/officeDocument/2006/relationships/notesMaster" Target="../notesMasters/notesMaster1.xml"/><Relationship Id="rId1" Type="http://schemas.openxmlformats.org/officeDocument/2006/relationships/tags" Target="../tags/tag155.xml"/></Relationships>
</file>

<file path=ppt/notesSlides/_rels/notesSlide155.xml.rels><?xml version="1.0" encoding="UTF-8" standalone="yes"?>
<Relationships xmlns="http://schemas.openxmlformats.org/package/2006/relationships"><Relationship Id="rId3" Type="http://schemas.openxmlformats.org/officeDocument/2006/relationships/slide" Target="../slides/slide155.xml"/><Relationship Id="rId2" Type="http://schemas.openxmlformats.org/officeDocument/2006/relationships/notesMaster" Target="../notesMasters/notesMaster1.xml"/><Relationship Id="rId1" Type="http://schemas.openxmlformats.org/officeDocument/2006/relationships/tags" Target="../tags/tag156.xml"/></Relationships>
</file>

<file path=ppt/notesSlides/_rels/notesSlide156.xml.rels><?xml version="1.0" encoding="UTF-8" standalone="yes"?>
<Relationships xmlns="http://schemas.openxmlformats.org/package/2006/relationships"><Relationship Id="rId3" Type="http://schemas.openxmlformats.org/officeDocument/2006/relationships/slide" Target="../slides/slide156.xml"/><Relationship Id="rId2" Type="http://schemas.openxmlformats.org/officeDocument/2006/relationships/notesMaster" Target="../notesMasters/notesMaster1.xml"/><Relationship Id="rId1" Type="http://schemas.openxmlformats.org/officeDocument/2006/relationships/tags" Target="../tags/tag157.xml"/></Relationships>
</file>

<file path=ppt/notesSlides/_rels/notesSlide157.xml.rels><?xml version="1.0" encoding="UTF-8" standalone="yes"?>
<Relationships xmlns="http://schemas.openxmlformats.org/package/2006/relationships"><Relationship Id="rId3" Type="http://schemas.openxmlformats.org/officeDocument/2006/relationships/slide" Target="../slides/slide157.xml"/><Relationship Id="rId2" Type="http://schemas.openxmlformats.org/officeDocument/2006/relationships/notesMaster" Target="../notesMasters/notesMaster1.xml"/><Relationship Id="rId1" Type="http://schemas.openxmlformats.org/officeDocument/2006/relationships/tags" Target="../tags/tag158.xml"/></Relationships>
</file>

<file path=ppt/notesSlides/_rels/notesSlide158.xml.rels><?xml version="1.0" encoding="UTF-8" standalone="yes"?>
<Relationships xmlns="http://schemas.openxmlformats.org/package/2006/relationships"><Relationship Id="rId3" Type="http://schemas.openxmlformats.org/officeDocument/2006/relationships/slide" Target="../slides/slide158.xml"/><Relationship Id="rId2" Type="http://schemas.openxmlformats.org/officeDocument/2006/relationships/notesMaster" Target="../notesMasters/notesMaster1.xml"/><Relationship Id="rId1" Type="http://schemas.openxmlformats.org/officeDocument/2006/relationships/tags" Target="../tags/tag159.xml"/></Relationships>
</file>

<file path=ppt/notesSlides/_rels/notesSlide159.xml.rels><?xml version="1.0" encoding="UTF-8" standalone="yes"?>
<Relationships xmlns="http://schemas.openxmlformats.org/package/2006/relationships"><Relationship Id="rId3" Type="http://schemas.openxmlformats.org/officeDocument/2006/relationships/slide" Target="../slides/slide159.xml"/><Relationship Id="rId2" Type="http://schemas.openxmlformats.org/officeDocument/2006/relationships/notesMaster" Target="../notesMasters/notesMaster1.xml"/><Relationship Id="rId1" Type="http://schemas.openxmlformats.org/officeDocument/2006/relationships/tags" Target="../tags/tag160.xml"/></Relationships>
</file>

<file path=ppt/notesSlides/_rels/notesSlide16.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tags" Target="../tags/tag16.xml"/></Relationships>
</file>

<file path=ppt/notesSlides/_rels/notesSlide160.xml.rels><?xml version="1.0" encoding="UTF-8" standalone="yes"?>
<Relationships xmlns="http://schemas.openxmlformats.org/package/2006/relationships"><Relationship Id="rId3" Type="http://schemas.openxmlformats.org/officeDocument/2006/relationships/slide" Target="../slides/slide160.xml"/><Relationship Id="rId2" Type="http://schemas.openxmlformats.org/officeDocument/2006/relationships/notesMaster" Target="../notesMasters/notesMaster1.xml"/><Relationship Id="rId1" Type="http://schemas.openxmlformats.org/officeDocument/2006/relationships/tags" Target="../tags/tag161.xml"/></Relationships>
</file>

<file path=ppt/notesSlides/_rels/notesSlide161.xml.rels><?xml version="1.0" encoding="UTF-8" standalone="yes"?>
<Relationships xmlns="http://schemas.openxmlformats.org/package/2006/relationships"><Relationship Id="rId3" Type="http://schemas.openxmlformats.org/officeDocument/2006/relationships/slide" Target="../slides/slide161.xml"/><Relationship Id="rId2" Type="http://schemas.openxmlformats.org/officeDocument/2006/relationships/notesMaster" Target="../notesMasters/notesMaster1.xml"/><Relationship Id="rId1" Type="http://schemas.openxmlformats.org/officeDocument/2006/relationships/tags" Target="../tags/tag162.xml"/></Relationships>
</file>

<file path=ppt/notesSlides/_rels/notesSlide162.xml.rels><?xml version="1.0" encoding="UTF-8" standalone="yes"?>
<Relationships xmlns="http://schemas.openxmlformats.org/package/2006/relationships"><Relationship Id="rId3" Type="http://schemas.openxmlformats.org/officeDocument/2006/relationships/slide" Target="../slides/slide162.xml"/><Relationship Id="rId2" Type="http://schemas.openxmlformats.org/officeDocument/2006/relationships/notesMaster" Target="../notesMasters/notesMaster1.xml"/><Relationship Id="rId1" Type="http://schemas.openxmlformats.org/officeDocument/2006/relationships/tags" Target="../tags/tag163.xml"/></Relationships>
</file>

<file path=ppt/notesSlides/_rels/notesSlide163.xml.rels><?xml version="1.0" encoding="UTF-8" standalone="yes"?>
<Relationships xmlns="http://schemas.openxmlformats.org/package/2006/relationships"><Relationship Id="rId3" Type="http://schemas.openxmlformats.org/officeDocument/2006/relationships/slide" Target="../slides/slide163.xml"/><Relationship Id="rId2" Type="http://schemas.openxmlformats.org/officeDocument/2006/relationships/notesMaster" Target="../notesMasters/notesMaster1.xml"/><Relationship Id="rId1" Type="http://schemas.openxmlformats.org/officeDocument/2006/relationships/tags" Target="../tags/tag164.xml"/></Relationships>
</file>

<file path=ppt/notesSlides/_rels/notesSlide164.xml.rels><?xml version="1.0" encoding="UTF-8" standalone="yes"?>
<Relationships xmlns="http://schemas.openxmlformats.org/package/2006/relationships"><Relationship Id="rId3" Type="http://schemas.openxmlformats.org/officeDocument/2006/relationships/slide" Target="../slides/slide164.xml"/><Relationship Id="rId2" Type="http://schemas.openxmlformats.org/officeDocument/2006/relationships/notesMaster" Target="../notesMasters/notesMaster1.xml"/><Relationship Id="rId1" Type="http://schemas.openxmlformats.org/officeDocument/2006/relationships/tags" Target="../tags/tag165.xml"/></Relationships>
</file>

<file path=ppt/notesSlides/_rels/notesSlide165.xml.rels><?xml version="1.0" encoding="UTF-8" standalone="yes"?>
<Relationships xmlns="http://schemas.openxmlformats.org/package/2006/relationships"><Relationship Id="rId3" Type="http://schemas.openxmlformats.org/officeDocument/2006/relationships/slide" Target="../slides/slide165.xml"/><Relationship Id="rId2" Type="http://schemas.openxmlformats.org/officeDocument/2006/relationships/notesMaster" Target="../notesMasters/notesMaster1.xml"/><Relationship Id="rId1" Type="http://schemas.openxmlformats.org/officeDocument/2006/relationships/tags" Target="../tags/tag166.xml"/></Relationships>
</file>

<file path=ppt/notesSlides/_rels/notesSlide166.xml.rels><?xml version="1.0" encoding="UTF-8" standalone="yes"?>
<Relationships xmlns="http://schemas.openxmlformats.org/package/2006/relationships"><Relationship Id="rId3" Type="http://schemas.openxmlformats.org/officeDocument/2006/relationships/slide" Target="../slides/slide166.xml"/><Relationship Id="rId2" Type="http://schemas.openxmlformats.org/officeDocument/2006/relationships/notesMaster" Target="../notesMasters/notesMaster1.xml"/><Relationship Id="rId1" Type="http://schemas.openxmlformats.org/officeDocument/2006/relationships/tags" Target="../tags/tag167.xml"/></Relationships>
</file>

<file path=ppt/notesSlides/_rels/notesSlide167.xml.rels><?xml version="1.0" encoding="UTF-8" standalone="yes"?>
<Relationships xmlns="http://schemas.openxmlformats.org/package/2006/relationships"><Relationship Id="rId3" Type="http://schemas.openxmlformats.org/officeDocument/2006/relationships/slide" Target="../slides/slide167.xml"/><Relationship Id="rId2" Type="http://schemas.openxmlformats.org/officeDocument/2006/relationships/notesMaster" Target="../notesMasters/notesMaster1.xml"/><Relationship Id="rId1" Type="http://schemas.openxmlformats.org/officeDocument/2006/relationships/tags" Target="../tags/tag168.xml"/></Relationships>
</file>

<file path=ppt/notesSlides/_rels/notesSlide168.xml.rels><?xml version="1.0" encoding="UTF-8" standalone="yes"?>
<Relationships xmlns="http://schemas.openxmlformats.org/package/2006/relationships"><Relationship Id="rId3" Type="http://schemas.openxmlformats.org/officeDocument/2006/relationships/slide" Target="../slides/slide168.xml"/><Relationship Id="rId2" Type="http://schemas.openxmlformats.org/officeDocument/2006/relationships/notesMaster" Target="../notesMasters/notesMaster1.xml"/><Relationship Id="rId1" Type="http://schemas.openxmlformats.org/officeDocument/2006/relationships/tags" Target="../tags/tag169.xml"/></Relationships>
</file>

<file path=ppt/notesSlides/_rels/notesSlide169.xml.rels><?xml version="1.0" encoding="UTF-8" standalone="yes"?>
<Relationships xmlns="http://schemas.openxmlformats.org/package/2006/relationships"><Relationship Id="rId3" Type="http://schemas.openxmlformats.org/officeDocument/2006/relationships/slide" Target="../slides/slide169.xml"/><Relationship Id="rId2" Type="http://schemas.openxmlformats.org/officeDocument/2006/relationships/notesMaster" Target="../notesMasters/notesMaster1.xml"/><Relationship Id="rId1" Type="http://schemas.openxmlformats.org/officeDocument/2006/relationships/tags" Target="../tags/tag170.xml"/></Relationships>
</file>

<file path=ppt/notesSlides/_rels/notesSlide17.xml.rels><?xml version="1.0" encoding="UTF-8" standalone="yes"?>
<Relationships xmlns="http://schemas.openxmlformats.org/package/2006/relationships"><Relationship Id="rId3" Type="http://schemas.openxmlformats.org/officeDocument/2006/relationships/slide" Target="../slides/slide17.xml"/><Relationship Id="rId2" Type="http://schemas.openxmlformats.org/officeDocument/2006/relationships/notesMaster" Target="../notesMasters/notesMaster1.xml"/><Relationship Id="rId1" Type="http://schemas.openxmlformats.org/officeDocument/2006/relationships/tags" Target="../tags/tag17.xml"/></Relationships>
</file>

<file path=ppt/notesSlides/_rels/notesSlide170.xml.rels><?xml version="1.0" encoding="UTF-8" standalone="yes"?>
<Relationships xmlns="http://schemas.openxmlformats.org/package/2006/relationships"><Relationship Id="rId3" Type="http://schemas.openxmlformats.org/officeDocument/2006/relationships/slide" Target="../slides/slide170.xml"/><Relationship Id="rId2" Type="http://schemas.openxmlformats.org/officeDocument/2006/relationships/notesMaster" Target="../notesMasters/notesMaster1.xml"/><Relationship Id="rId1" Type="http://schemas.openxmlformats.org/officeDocument/2006/relationships/tags" Target="../tags/tag171.xml"/></Relationships>
</file>

<file path=ppt/notesSlides/_rels/notesSlide171.xml.rels><?xml version="1.0" encoding="UTF-8" standalone="yes"?>
<Relationships xmlns="http://schemas.openxmlformats.org/package/2006/relationships"><Relationship Id="rId3" Type="http://schemas.openxmlformats.org/officeDocument/2006/relationships/slide" Target="../slides/slide171.xml"/><Relationship Id="rId2" Type="http://schemas.openxmlformats.org/officeDocument/2006/relationships/notesMaster" Target="../notesMasters/notesMaster1.xml"/><Relationship Id="rId1" Type="http://schemas.openxmlformats.org/officeDocument/2006/relationships/tags" Target="../tags/tag172.xml"/></Relationships>
</file>

<file path=ppt/notesSlides/_rels/notesSlide172.xml.rels><?xml version="1.0" encoding="UTF-8" standalone="yes"?>
<Relationships xmlns="http://schemas.openxmlformats.org/package/2006/relationships"><Relationship Id="rId3" Type="http://schemas.openxmlformats.org/officeDocument/2006/relationships/slide" Target="../slides/slide172.xml"/><Relationship Id="rId2" Type="http://schemas.openxmlformats.org/officeDocument/2006/relationships/notesMaster" Target="../notesMasters/notesMaster1.xml"/><Relationship Id="rId1" Type="http://schemas.openxmlformats.org/officeDocument/2006/relationships/tags" Target="../tags/tag173.xml"/></Relationships>
</file>

<file path=ppt/notesSlides/_rels/notesSlide173.xml.rels><?xml version="1.0" encoding="UTF-8" standalone="yes"?>
<Relationships xmlns="http://schemas.openxmlformats.org/package/2006/relationships"><Relationship Id="rId3" Type="http://schemas.openxmlformats.org/officeDocument/2006/relationships/slide" Target="../slides/slide173.xml"/><Relationship Id="rId2" Type="http://schemas.openxmlformats.org/officeDocument/2006/relationships/notesMaster" Target="../notesMasters/notesMaster1.xml"/><Relationship Id="rId1" Type="http://schemas.openxmlformats.org/officeDocument/2006/relationships/tags" Target="../tags/tag174.xml"/></Relationships>
</file>

<file path=ppt/notesSlides/_rels/notesSlide174.xml.rels><?xml version="1.0" encoding="UTF-8" standalone="yes"?>
<Relationships xmlns="http://schemas.openxmlformats.org/package/2006/relationships"><Relationship Id="rId3" Type="http://schemas.openxmlformats.org/officeDocument/2006/relationships/slide" Target="../slides/slide174.xml"/><Relationship Id="rId2" Type="http://schemas.openxmlformats.org/officeDocument/2006/relationships/notesMaster" Target="../notesMasters/notesMaster1.xml"/><Relationship Id="rId1" Type="http://schemas.openxmlformats.org/officeDocument/2006/relationships/tags" Target="../tags/tag175.xml"/></Relationships>
</file>

<file path=ppt/notesSlides/_rels/notesSlide175.xml.rels><?xml version="1.0" encoding="UTF-8" standalone="yes"?>
<Relationships xmlns="http://schemas.openxmlformats.org/package/2006/relationships"><Relationship Id="rId3" Type="http://schemas.openxmlformats.org/officeDocument/2006/relationships/slide" Target="../slides/slide175.xml"/><Relationship Id="rId2" Type="http://schemas.openxmlformats.org/officeDocument/2006/relationships/notesMaster" Target="../notesMasters/notesMaster1.xml"/><Relationship Id="rId1" Type="http://schemas.openxmlformats.org/officeDocument/2006/relationships/tags" Target="../tags/tag176.xml"/></Relationships>
</file>

<file path=ppt/notesSlides/_rels/notesSlide176.xml.rels><?xml version="1.0" encoding="UTF-8" standalone="yes"?>
<Relationships xmlns="http://schemas.openxmlformats.org/package/2006/relationships"><Relationship Id="rId3" Type="http://schemas.openxmlformats.org/officeDocument/2006/relationships/slide" Target="../slides/slide176.xml"/><Relationship Id="rId2" Type="http://schemas.openxmlformats.org/officeDocument/2006/relationships/notesMaster" Target="../notesMasters/notesMaster1.xml"/><Relationship Id="rId1" Type="http://schemas.openxmlformats.org/officeDocument/2006/relationships/tags" Target="../tags/tag177.xml"/></Relationships>
</file>

<file path=ppt/notesSlides/_rels/notesSlide177.xml.rels><?xml version="1.0" encoding="UTF-8" standalone="yes"?>
<Relationships xmlns="http://schemas.openxmlformats.org/package/2006/relationships"><Relationship Id="rId3" Type="http://schemas.openxmlformats.org/officeDocument/2006/relationships/slide" Target="../slides/slide177.xml"/><Relationship Id="rId2" Type="http://schemas.openxmlformats.org/officeDocument/2006/relationships/notesMaster" Target="../notesMasters/notesMaster1.xml"/><Relationship Id="rId1" Type="http://schemas.openxmlformats.org/officeDocument/2006/relationships/tags" Target="../tags/tag178.xml"/></Relationships>
</file>

<file path=ppt/notesSlides/_rels/notesSlide178.xml.rels><?xml version="1.0" encoding="UTF-8" standalone="yes"?>
<Relationships xmlns="http://schemas.openxmlformats.org/package/2006/relationships"><Relationship Id="rId3" Type="http://schemas.openxmlformats.org/officeDocument/2006/relationships/slide" Target="../slides/slide178.xml"/><Relationship Id="rId2" Type="http://schemas.openxmlformats.org/officeDocument/2006/relationships/notesMaster" Target="../notesMasters/notesMaster1.xml"/><Relationship Id="rId1" Type="http://schemas.openxmlformats.org/officeDocument/2006/relationships/tags" Target="../tags/tag179.xml"/></Relationships>
</file>

<file path=ppt/notesSlides/_rels/notesSlide179.xml.rels><?xml version="1.0" encoding="UTF-8" standalone="yes"?>
<Relationships xmlns="http://schemas.openxmlformats.org/package/2006/relationships"><Relationship Id="rId3" Type="http://schemas.openxmlformats.org/officeDocument/2006/relationships/slide" Target="../slides/slide179.xml"/><Relationship Id="rId2" Type="http://schemas.openxmlformats.org/officeDocument/2006/relationships/notesMaster" Target="../notesMasters/notesMaster1.xml"/><Relationship Id="rId1" Type="http://schemas.openxmlformats.org/officeDocument/2006/relationships/tags" Target="../tags/tag180.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ags" Target="../tags/tag18.xml"/></Relationships>
</file>

<file path=ppt/notesSlides/_rels/notesSlide180.xml.rels><?xml version="1.0" encoding="UTF-8" standalone="yes"?>
<Relationships xmlns="http://schemas.openxmlformats.org/package/2006/relationships"><Relationship Id="rId3" Type="http://schemas.openxmlformats.org/officeDocument/2006/relationships/slide" Target="../slides/slide180.xml"/><Relationship Id="rId2" Type="http://schemas.openxmlformats.org/officeDocument/2006/relationships/notesMaster" Target="../notesMasters/notesMaster1.xml"/><Relationship Id="rId1" Type="http://schemas.openxmlformats.org/officeDocument/2006/relationships/tags" Target="../tags/tag181.xml"/></Relationships>
</file>

<file path=ppt/notesSlides/_rels/notesSlide181.xml.rels><?xml version="1.0" encoding="UTF-8" standalone="yes"?>
<Relationships xmlns="http://schemas.openxmlformats.org/package/2006/relationships"><Relationship Id="rId3" Type="http://schemas.openxmlformats.org/officeDocument/2006/relationships/slide" Target="../slides/slide181.xml"/><Relationship Id="rId2" Type="http://schemas.openxmlformats.org/officeDocument/2006/relationships/notesMaster" Target="../notesMasters/notesMaster1.xml"/><Relationship Id="rId1" Type="http://schemas.openxmlformats.org/officeDocument/2006/relationships/tags" Target="../tags/tag182.xml"/></Relationships>
</file>

<file path=ppt/notesSlides/_rels/notesSlide182.xml.rels><?xml version="1.0" encoding="UTF-8" standalone="yes"?>
<Relationships xmlns="http://schemas.openxmlformats.org/package/2006/relationships"><Relationship Id="rId3" Type="http://schemas.openxmlformats.org/officeDocument/2006/relationships/slide" Target="../slides/slide182.xml"/><Relationship Id="rId2" Type="http://schemas.openxmlformats.org/officeDocument/2006/relationships/notesMaster" Target="../notesMasters/notesMaster1.xml"/><Relationship Id="rId1" Type="http://schemas.openxmlformats.org/officeDocument/2006/relationships/tags" Target="../tags/tag183.xml"/></Relationships>
</file>

<file path=ppt/notesSlides/_rels/notesSlide183.xml.rels><?xml version="1.0" encoding="UTF-8" standalone="yes"?>
<Relationships xmlns="http://schemas.openxmlformats.org/package/2006/relationships"><Relationship Id="rId3" Type="http://schemas.openxmlformats.org/officeDocument/2006/relationships/slide" Target="../slides/slide183.xml"/><Relationship Id="rId2" Type="http://schemas.openxmlformats.org/officeDocument/2006/relationships/notesMaster" Target="../notesMasters/notesMaster1.xml"/><Relationship Id="rId1" Type="http://schemas.openxmlformats.org/officeDocument/2006/relationships/tags" Target="../tags/tag184.xml"/></Relationships>
</file>

<file path=ppt/notesSlides/_rels/notesSlide184.xml.rels><?xml version="1.0" encoding="UTF-8" standalone="yes"?>
<Relationships xmlns="http://schemas.openxmlformats.org/package/2006/relationships"><Relationship Id="rId3" Type="http://schemas.openxmlformats.org/officeDocument/2006/relationships/slide" Target="../slides/slide184.xml"/><Relationship Id="rId2" Type="http://schemas.openxmlformats.org/officeDocument/2006/relationships/notesMaster" Target="../notesMasters/notesMaster1.xml"/><Relationship Id="rId1" Type="http://schemas.openxmlformats.org/officeDocument/2006/relationships/tags" Target="../tags/tag185.xml"/></Relationships>
</file>

<file path=ppt/notesSlides/_rels/notesSlide185.xml.rels><?xml version="1.0" encoding="UTF-8" standalone="yes"?>
<Relationships xmlns="http://schemas.openxmlformats.org/package/2006/relationships"><Relationship Id="rId3" Type="http://schemas.openxmlformats.org/officeDocument/2006/relationships/slide" Target="../slides/slide185.xml"/><Relationship Id="rId2" Type="http://schemas.openxmlformats.org/officeDocument/2006/relationships/notesMaster" Target="../notesMasters/notesMaster1.xml"/><Relationship Id="rId1" Type="http://schemas.openxmlformats.org/officeDocument/2006/relationships/tags" Target="../tags/tag186.xml"/></Relationships>
</file>

<file path=ppt/notesSlides/_rels/notesSlide19.xml.rels><?xml version="1.0" encoding="UTF-8" standalone="yes"?>
<Relationships xmlns="http://schemas.openxmlformats.org/package/2006/relationships"><Relationship Id="rId3" Type="http://schemas.openxmlformats.org/officeDocument/2006/relationships/slide" Target="../slides/slide19.xml"/><Relationship Id="rId2" Type="http://schemas.openxmlformats.org/officeDocument/2006/relationships/notesMaster" Target="../notesMasters/notesMaster1.xml"/><Relationship Id="rId1" Type="http://schemas.openxmlformats.org/officeDocument/2006/relationships/tags" Target="../tags/tag19.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ags" Target="../tags/tag2.xml"/></Relationships>
</file>

<file path=ppt/notesSlides/_rels/notesSlide20.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notesMaster" Target="../notesMasters/notesMaster1.xml"/><Relationship Id="rId1" Type="http://schemas.openxmlformats.org/officeDocument/2006/relationships/tags" Target="../tags/tag20.xml"/></Relationships>
</file>

<file path=ppt/notesSlides/_rels/notesSlide21.xml.rels><?xml version="1.0" encoding="UTF-8" standalone="yes"?>
<Relationships xmlns="http://schemas.openxmlformats.org/package/2006/relationships"><Relationship Id="rId3" Type="http://schemas.openxmlformats.org/officeDocument/2006/relationships/slide" Target="../slides/slide21.xml"/><Relationship Id="rId2" Type="http://schemas.openxmlformats.org/officeDocument/2006/relationships/notesMaster" Target="../notesMasters/notesMaster1.xml"/><Relationship Id="rId1" Type="http://schemas.openxmlformats.org/officeDocument/2006/relationships/tags" Target="../tags/tag21.xml"/></Relationships>
</file>

<file path=ppt/notesSlides/_rels/notesSlide22.xml.rels><?xml version="1.0" encoding="UTF-8" standalone="yes"?>
<Relationships xmlns="http://schemas.openxmlformats.org/package/2006/relationships"><Relationship Id="rId3" Type="http://schemas.openxmlformats.org/officeDocument/2006/relationships/slide" Target="../slides/slide22.xml"/><Relationship Id="rId2" Type="http://schemas.openxmlformats.org/officeDocument/2006/relationships/notesMaster" Target="../notesMasters/notesMaster1.xml"/><Relationship Id="rId1" Type="http://schemas.openxmlformats.org/officeDocument/2006/relationships/tags" Target="../tags/tag22.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ags" Target="../tags/tag23.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ags" Target="../tags/tag24.xml"/></Relationships>
</file>

<file path=ppt/notesSlides/_rels/notesSlide25.xml.rels><?xml version="1.0" encoding="UTF-8" standalone="yes"?>
<Relationships xmlns="http://schemas.openxmlformats.org/package/2006/relationships"><Relationship Id="rId3" Type="http://schemas.openxmlformats.org/officeDocument/2006/relationships/slide" Target="../slides/slide25.xml"/><Relationship Id="rId2" Type="http://schemas.openxmlformats.org/officeDocument/2006/relationships/notesMaster" Target="../notesMasters/notesMaster1.xml"/><Relationship Id="rId1" Type="http://schemas.openxmlformats.org/officeDocument/2006/relationships/tags" Target="../tags/tag25.xml"/></Relationships>
</file>

<file path=ppt/notesSlides/_rels/notesSlide26.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notesMaster" Target="../notesMasters/notesMaster1.xml"/><Relationship Id="rId1" Type="http://schemas.openxmlformats.org/officeDocument/2006/relationships/tags" Target="../tags/tag26.xml"/></Relationships>
</file>

<file path=ppt/notesSlides/_rels/notesSlide27.xml.rels><?xml version="1.0" encoding="UTF-8" standalone="yes"?>
<Relationships xmlns="http://schemas.openxmlformats.org/package/2006/relationships"><Relationship Id="rId3" Type="http://schemas.openxmlformats.org/officeDocument/2006/relationships/slide" Target="../slides/slide27.xml"/><Relationship Id="rId2" Type="http://schemas.openxmlformats.org/officeDocument/2006/relationships/notesMaster" Target="../notesMasters/notesMaster1.xml"/><Relationship Id="rId1" Type="http://schemas.openxmlformats.org/officeDocument/2006/relationships/tags" Target="../tags/tag27.xml"/></Relationships>
</file>

<file path=ppt/notesSlides/_rels/notesSlide28.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notesMaster" Target="../notesMasters/notesMaster1.xml"/><Relationship Id="rId1" Type="http://schemas.openxmlformats.org/officeDocument/2006/relationships/tags" Target="../tags/tag28.xml"/></Relationships>
</file>

<file path=ppt/notesSlides/_rels/notesSlide29.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notesMaster" Target="../notesMasters/notesMaster1.xml"/><Relationship Id="rId1" Type="http://schemas.openxmlformats.org/officeDocument/2006/relationships/tags" Target="../tags/tag29.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ags" Target="../tags/tag3.xml"/></Relationships>
</file>

<file path=ppt/notesSlides/_rels/notesSlide30.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notesMaster" Target="../notesMasters/notesMaster1.xml"/><Relationship Id="rId1" Type="http://schemas.openxmlformats.org/officeDocument/2006/relationships/tags" Target="../tags/tag30.xml"/></Relationships>
</file>

<file path=ppt/notesSlides/_rels/notesSlide31.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notesMaster" Target="../notesMasters/notesMaster1.xml"/><Relationship Id="rId1" Type="http://schemas.openxmlformats.org/officeDocument/2006/relationships/tags" Target="../tags/tag31.xml"/></Relationships>
</file>

<file path=ppt/notesSlides/_rels/notesSlide32.xml.rels><?xml version="1.0" encoding="UTF-8" standalone="yes"?>
<Relationships xmlns="http://schemas.openxmlformats.org/package/2006/relationships"><Relationship Id="rId3" Type="http://schemas.openxmlformats.org/officeDocument/2006/relationships/slide" Target="../slides/slide32.xml"/><Relationship Id="rId2" Type="http://schemas.openxmlformats.org/officeDocument/2006/relationships/notesMaster" Target="../notesMasters/notesMaster1.xml"/><Relationship Id="rId1" Type="http://schemas.openxmlformats.org/officeDocument/2006/relationships/tags" Target="../tags/tag32.xml"/></Relationships>
</file>

<file path=ppt/notesSlides/_rels/notesSlide33.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notesMaster" Target="../notesMasters/notesMaster1.xml"/><Relationship Id="rId1" Type="http://schemas.openxmlformats.org/officeDocument/2006/relationships/tags" Target="../tags/tag33.xml"/></Relationships>
</file>

<file path=ppt/notesSlides/_rels/notesSlide34.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notesMaster" Target="../notesMasters/notesMaster1.xml"/><Relationship Id="rId1" Type="http://schemas.openxmlformats.org/officeDocument/2006/relationships/tags" Target="../tags/tag34.xml"/></Relationships>
</file>

<file path=ppt/notesSlides/_rels/notesSlide35.xml.rels><?xml version="1.0" encoding="UTF-8" standalone="yes"?>
<Relationships xmlns="http://schemas.openxmlformats.org/package/2006/relationships"><Relationship Id="rId3" Type="http://schemas.openxmlformats.org/officeDocument/2006/relationships/slide" Target="../slides/slide35.xml"/><Relationship Id="rId2" Type="http://schemas.openxmlformats.org/officeDocument/2006/relationships/notesMaster" Target="../notesMasters/notesMaster1.xml"/><Relationship Id="rId1" Type="http://schemas.openxmlformats.org/officeDocument/2006/relationships/tags" Target="../tags/tag35.xml"/></Relationships>
</file>

<file path=ppt/notesSlides/_rels/notesSlide36.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notesMaster" Target="../notesMasters/notesMaster1.xml"/><Relationship Id="rId1" Type="http://schemas.openxmlformats.org/officeDocument/2006/relationships/tags" Target="../tags/tag36.xml"/></Relationships>
</file>

<file path=ppt/notesSlides/_rels/notesSlide37.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notesMaster" Target="../notesMasters/notesMaster1.xml"/><Relationship Id="rId1" Type="http://schemas.openxmlformats.org/officeDocument/2006/relationships/tags" Target="../tags/tag37.xml"/></Relationships>
</file>

<file path=ppt/notesSlides/_rels/notesSlide38.xml.rels><?xml version="1.0" encoding="UTF-8" standalone="yes"?>
<Relationships xmlns="http://schemas.openxmlformats.org/package/2006/relationships"><Relationship Id="rId3" Type="http://schemas.openxmlformats.org/officeDocument/2006/relationships/slide" Target="../slides/slide38.xml"/><Relationship Id="rId2" Type="http://schemas.openxmlformats.org/officeDocument/2006/relationships/notesMaster" Target="../notesMasters/notesMaster1.xml"/><Relationship Id="rId1" Type="http://schemas.openxmlformats.org/officeDocument/2006/relationships/tags" Target="../tags/tag38.xml"/></Relationships>
</file>

<file path=ppt/notesSlides/_rels/notesSlide39.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notesMaster" Target="../notesMasters/notesMaster1.xml"/><Relationship Id="rId1" Type="http://schemas.openxmlformats.org/officeDocument/2006/relationships/tags" Target="../tags/tag39.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ags" Target="../tags/tag4.xml"/></Relationships>
</file>

<file path=ppt/notesSlides/_rels/notesSlide40.xml.rels><?xml version="1.0" encoding="UTF-8" standalone="yes"?>
<Relationships xmlns="http://schemas.openxmlformats.org/package/2006/relationships"><Relationship Id="rId3" Type="http://schemas.openxmlformats.org/officeDocument/2006/relationships/slide" Target="../slides/slide40.xml"/><Relationship Id="rId2" Type="http://schemas.openxmlformats.org/officeDocument/2006/relationships/notesMaster" Target="../notesMasters/notesMaster1.xml"/><Relationship Id="rId1" Type="http://schemas.openxmlformats.org/officeDocument/2006/relationships/tags" Target="../tags/tag40.xml"/></Relationships>
</file>

<file path=ppt/notesSlides/_rels/notesSlide41.xml.rels><?xml version="1.0" encoding="UTF-8" standalone="yes"?>
<Relationships xmlns="http://schemas.openxmlformats.org/package/2006/relationships"><Relationship Id="rId3" Type="http://schemas.openxmlformats.org/officeDocument/2006/relationships/slide" Target="../slides/slide41.xml"/><Relationship Id="rId2" Type="http://schemas.openxmlformats.org/officeDocument/2006/relationships/notesMaster" Target="../notesMasters/notesMaster1.xml"/><Relationship Id="rId1" Type="http://schemas.openxmlformats.org/officeDocument/2006/relationships/tags" Target="../tags/tag41.xml"/></Relationships>
</file>

<file path=ppt/notesSlides/_rels/notesSlide42.xml.rels><?xml version="1.0" encoding="UTF-8" standalone="yes"?>
<Relationships xmlns="http://schemas.openxmlformats.org/package/2006/relationships"><Relationship Id="rId3" Type="http://schemas.openxmlformats.org/officeDocument/2006/relationships/slide" Target="../slides/slide42.xml"/><Relationship Id="rId2" Type="http://schemas.openxmlformats.org/officeDocument/2006/relationships/notesMaster" Target="../notesMasters/notesMaster1.xml"/><Relationship Id="rId1" Type="http://schemas.openxmlformats.org/officeDocument/2006/relationships/tags" Target="../tags/tag42.xml"/></Relationships>
</file>

<file path=ppt/notesSlides/_rels/notesSlide43.xml.rels><?xml version="1.0" encoding="UTF-8" standalone="yes"?>
<Relationships xmlns="http://schemas.openxmlformats.org/package/2006/relationships"><Relationship Id="rId3" Type="http://schemas.openxmlformats.org/officeDocument/2006/relationships/slide" Target="../slides/slide43.xml"/><Relationship Id="rId2" Type="http://schemas.openxmlformats.org/officeDocument/2006/relationships/notesMaster" Target="../notesMasters/notesMaster1.xml"/><Relationship Id="rId1" Type="http://schemas.openxmlformats.org/officeDocument/2006/relationships/tags" Target="../tags/tag43.xml"/></Relationships>
</file>

<file path=ppt/notesSlides/_rels/notesSlide44.xml.rels><?xml version="1.0" encoding="UTF-8" standalone="yes"?>
<Relationships xmlns="http://schemas.openxmlformats.org/package/2006/relationships"><Relationship Id="rId3" Type="http://schemas.openxmlformats.org/officeDocument/2006/relationships/slide" Target="../slides/slide44.xml"/><Relationship Id="rId2" Type="http://schemas.openxmlformats.org/officeDocument/2006/relationships/notesMaster" Target="../notesMasters/notesMaster1.xml"/><Relationship Id="rId1" Type="http://schemas.openxmlformats.org/officeDocument/2006/relationships/tags" Target="../tags/tag44.xml"/></Relationships>
</file>

<file path=ppt/notesSlides/_rels/notesSlide45.xml.rels><?xml version="1.0" encoding="UTF-8" standalone="yes"?>
<Relationships xmlns="http://schemas.openxmlformats.org/package/2006/relationships"><Relationship Id="rId3" Type="http://schemas.openxmlformats.org/officeDocument/2006/relationships/slide" Target="../slides/slide45.xml"/><Relationship Id="rId2" Type="http://schemas.openxmlformats.org/officeDocument/2006/relationships/notesMaster" Target="../notesMasters/notesMaster1.xml"/><Relationship Id="rId1" Type="http://schemas.openxmlformats.org/officeDocument/2006/relationships/tags" Target="../tags/tag45.xml"/></Relationships>
</file>

<file path=ppt/notesSlides/_rels/notesSlide46.xml.rels><?xml version="1.0" encoding="UTF-8" standalone="yes"?>
<Relationships xmlns="http://schemas.openxmlformats.org/package/2006/relationships"><Relationship Id="rId3" Type="http://schemas.openxmlformats.org/officeDocument/2006/relationships/slide" Target="../slides/slide46.xml"/><Relationship Id="rId2" Type="http://schemas.openxmlformats.org/officeDocument/2006/relationships/notesMaster" Target="../notesMasters/notesMaster1.xml"/><Relationship Id="rId1" Type="http://schemas.openxmlformats.org/officeDocument/2006/relationships/tags" Target="../tags/tag46.xml"/></Relationships>
</file>

<file path=ppt/notesSlides/_rels/notesSlide47.xml.rels><?xml version="1.0" encoding="UTF-8" standalone="yes"?>
<Relationships xmlns="http://schemas.openxmlformats.org/package/2006/relationships"><Relationship Id="rId3" Type="http://schemas.openxmlformats.org/officeDocument/2006/relationships/slide" Target="../slides/slide47.xml"/><Relationship Id="rId2" Type="http://schemas.openxmlformats.org/officeDocument/2006/relationships/notesMaster" Target="../notesMasters/notesMaster1.xml"/><Relationship Id="rId1" Type="http://schemas.openxmlformats.org/officeDocument/2006/relationships/tags" Target="../tags/tag47.xml"/></Relationships>
</file>

<file path=ppt/notesSlides/_rels/notesSlide48.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notesMaster" Target="../notesMasters/notesMaster1.xml"/><Relationship Id="rId1" Type="http://schemas.openxmlformats.org/officeDocument/2006/relationships/tags" Target="../tags/tag48.xml"/></Relationships>
</file>

<file path=ppt/notesSlides/_rels/notesSlide49.xml.rels><?xml version="1.0" encoding="UTF-8" standalone="yes"?>
<Relationships xmlns="http://schemas.openxmlformats.org/package/2006/relationships"><Relationship Id="rId3" Type="http://schemas.openxmlformats.org/officeDocument/2006/relationships/slide" Target="../slides/slide49.xml"/><Relationship Id="rId2" Type="http://schemas.openxmlformats.org/officeDocument/2006/relationships/notesMaster" Target="../notesMasters/notesMaster1.xml"/><Relationship Id="rId1" Type="http://schemas.openxmlformats.org/officeDocument/2006/relationships/tags" Target="../tags/tag49.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ags" Target="../tags/tag5.xml"/></Relationships>
</file>

<file path=ppt/notesSlides/_rels/notesSlide50.xml.rels><?xml version="1.0" encoding="UTF-8" standalone="yes"?>
<Relationships xmlns="http://schemas.openxmlformats.org/package/2006/relationships"><Relationship Id="rId3" Type="http://schemas.openxmlformats.org/officeDocument/2006/relationships/slide" Target="../slides/slide50.xml"/><Relationship Id="rId2" Type="http://schemas.openxmlformats.org/officeDocument/2006/relationships/notesMaster" Target="../notesMasters/notesMaster1.xml"/><Relationship Id="rId1" Type="http://schemas.openxmlformats.org/officeDocument/2006/relationships/tags" Target="../tags/tag50.xml"/></Relationships>
</file>

<file path=ppt/notesSlides/_rels/notesSlide51.xml.rels><?xml version="1.0" encoding="UTF-8" standalone="yes"?>
<Relationships xmlns="http://schemas.openxmlformats.org/package/2006/relationships"><Relationship Id="rId3" Type="http://schemas.openxmlformats.org/officeDocument/2006/relationships/slide" Target="../slides/slide51.xml"/><Relationship Id="rId2" Type="http://schemas.openxmlformats.org/officeDocument/2006/relationships/notesMaster" Target="../notesMasters/notesMaster1.xml"/><Relationship Id="rId1" Type="http://schemas.openxmlformats.org/officeDocument/2006/relationships/tags" Target="../tags/tag51.xml"/></Relationships>
</file>

<file path=ppt/notesSlides/_rels/notesSlide52.xml.rels><?xml version="1.0" encoding="UTF-8" standalone="yes"?>
<Relationships xmlns="http://schemas.openxmlformats.org/package/2006/relationships"><Relationship Id="rId3" Type="http://schemas.openxmlformats.org/officeDocument/2006/relationships/slide" Target="../slides/slide52.xml"/><Relationship Id="rId2" Type="http://schemas.openxmlformats.org/officeDocument/2006/relationships/notesMaster" Target="../notesMasters/notesMaster1.xml"/><Relationship Id="rId1" Type="http://schemas.openxmlformats.org/officeDocument/2006/relationships/tags" Target="../tags/tag52.xml"/></Relationships>
</file>

<file path=ppt/notesSlides/_rels/notesSlide53.xml.rels><?xml version="1.0" encoding="UTF-8" standalone="yes"?>
<Relationships xmlns="http://schemas.openxmlformats.org/package/2006/relationships"><Relationship Id="rId3" Type="http://schemas.openxmlformats.org/officeDocument/2006/relationships/slide" Target="../slides/slide53.xml"/><Relationship Id="rId2" Type="http://schemas.openxmlformats.org/officeDocument/2006/relationships/notesMaster" Target="../notesMasters/notesMaster1.xml"/><Relationship Id="rId1" Type="http://schemas.openxmlformats.org/officeDocument/2006/relationships/tags" Target="../tags/tag53.xml"/></Relationships>
</file>

<file path=ppt/notesSlides/_rels/notesSlide54.xml.rels><?xml version="1.0" encoding="UTF-8" standalone="yes"?>
<Relationships xmlns="http://schemas.openxmlformats.org/package/2006/relationships"><Relationship Id="rId3" Type="http://schemas.openxmlformats.org/officeDocument/2006/relationships/slide" Target="../slides/slide54.xml"/><Relationship Id="rId2" Type="http://schemas.openxmlformats.org/officeDocument/2006/relationships/notesMaster" Target="../notesMasters/notesMaster1.xml"/><Relationship Id="rId1" Type="http://schemas.openxmlformats.org/officeDocument/2006/relationships/tags" Target="../tags/tag54.xml"/></Relationships>
</file>

<file path=ppt/notesSlides/_rels/notesSlide55.xml.rels><?xml version="1.0" encoding="UTF-8" standalone="yes"?>
<Relationships xmlns="http://schemas.openxmlformats.org/package/2006/relationships"><Relationship Id="rId3" Type="http://schemas.openxmlformats.org/officeDocument/2006/relationships/slide" Target="../slides/slide55.xml"/><Relationship Id="rId2" Type="http://schemas.openxmlformats.org/officeDocument/2006/relationships/notesMaster" Target="../notesMasters/notesMaster1.xml"/><Relationship Id="rId1" Type="http://schemas.openxmlformats.org/officeDocument/2006/relationships/tags" Target="../tags/tag55.xml"/></Relationships>
</file>

<file path=ppt/notesSlides/_rels/notesSlide56.xml.rels><?xml version="1.0" encoding="UTF-8" standalone="yes"?>
<Relationships xmlns="http://schemas.openxmlformats.org/package/2006/relationships"><Relationship Id="rId3" Type="http://schemas.openxmlformats.org/officeDocument/2006/relationships/slide" Target="../slides/slide56.xml"/><Relationship Id="rId2" Type="http://schemas.openxmlformats.org/officeDocument/2006/relationships/notesMaster" Target="../notesMasters/notesMaster1.xml"/><Relationship Id="rId1" Type="http://schemas.openxmlformats.org/officeDocument/2006/relationships/tags" Target="../tags/tag56.xml"/></Relationships>
</file>

<file path=ppt/notesSlides/_rels/notesSlide57.xml.rels><?xml version="1.0" encoding="UTF-8" standalone="yes"?>
<Relationships xmlns="http://schemas.openxmlformats.org/package/2006/relationships"><Relationship Id="rId3" Type="http://schemas.openxmlformats.org/officeDocument/2006/relationships/slide" Target="../slides/slide57.xml"/><Relationship Id="rId2" Type="http://schemas.openxmlformats.org/officeDocument/2006/relationships/notesMaster" Target="../notesMasters/notesMaster1.xml"/><Relationship Id="rId1" Type="http://schemas.openxmlformats.org/officeDocument/2006/relationships/tags" Target="../tags/tag57.xml"/></Relationships>
</file>

<file path=ppt/notesSlides/_rels/notesSlide58.xml.rels><?xml version="1.0" encoding="UTF-8" standalone="yes"?>
<Relationships xmlns="http://schemas.openxmlformats.org/package/2006/relationships"><Relationship Id="rId3" Type="http://schemas.openxmlformats.org/officeDocument/2006/relationships/slide" Target="../slides/slide58.xml"/><Relationship Id="rId2" Type="http://schemas.openxmlformats.org/officeDocument/2006/relationships/notesMaster" Target="../notesMasters/notesMaster1.xml"/><Relationship Id="rId1" Type="http://schemas.openxmlformats.org/officeDocument/2006/relationships/tags" Target="../tags/tag58.xml"/></Relationships>
</file>

<file path=ppt/notesSlides/_rels/notesSlide59.xml.rels><?xml version="1.0" encoding="UTF-8" standalone="yes"?>
<Relationships xmlns="http://schemas.openxmlformats.org/package/2006/relationships"><Relationship Id="rId3" Type="http://schemas.openxmlformats.org/officeDocument/2006/relationships/slide" Target="../slides/slide59.xml"/><Relationship Id="rId2" Type="http://schemas.openxmlformats.org/officeDocument/2006/relationships/notesMaster" Target="../notesMasters/notesMaster1.xml"/><Relationship Id="rId1" Type="http://schemas.openxmlformats.org/officeDocument/2006/relationships/tags" Target="../tags/tag59.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ags" Target="../tags/tag6.xml"/></Relationships>
</file>

<file path=ppt/notesSlides/_rels/notesSlide60.xml.rels><?xml version="1.0" encoding="UTF-8" standalone="yes"?>
<Relationships xmlns="http://schemas.openxmlformats.org/package/2006/relationships"><Relationship Id="rId3" Type="http://schemas.openxmlformats.org/officeDocument/2006/relationships/slide" Target="../slides/slide60.xml"/><Relationship Id="rId2" Type="http://schemas.openxmlformats.org/officeDocument/2006/relationships/notesMaster" Target="../notesMasters/notesMaster1.xml"/><Relationship Id="rId1" Type="http://schemas.openxmlformats.org/officeDocument/2006/relationships/tags" Target="../tags/tag60.xml"/></Relationships>
</file>

<file path=ppt/notesSlides/_rels/notesSlide61.xml.rels><?xml version="1.0" encoding="UTF-8" standalone="yes"?>
<Relationships xmlns="http://schemas.openxmlformats.org/package/2006/relationships"><Relationship Id="rId3" Type="http://schemas.openxmlformats.org/officeDocument/2006/relationships/slide" Target="../slides/slide61.xml"/><Relationship Id="rId2" Type="http://schemas.openxmlformats.org/officeDocument/2006/relationships/notesMaster" Target="../notesMasters/notesMaster1.xml"/><Relationship Id="rId1" Type="http://schemas.openxmlformats.org/officeDocument/2006/relationships/tags" Target="../tags/tag61.xml"/></Relationships>
</file>

<file path=ppt/notesSlides/_rels/notesSlide62.xml.rels><?xml version="1.0" encoding="UTF-8" standalone="yes"?>
<Relationships xmlns="http://schemas.openxmlformats.org/package/2006/relationships"><Relationship Id="rId3" Type="http://schemas.openxmlformats.org/officeDocument/2006/relationships/slide" Target="../slides/slide62.xml"/><Relationship Id="rId2" Type="http://schemas.openxmlformats.org/officeDocument/2006/relationships/notesMaster" Target="../notesMasters/notesMaster1.xml"/><Relationship Id="rId1" Type="http://schemas.openxmlformats.org/officeDocument/2006/relationships/tags" Target="../tags/tag62.xml"/></Relationships>
</file>

<file path=ppt/notesSlides/_rels/notesSlide63.xml.rels><?xml version="1.0" encoding="UTF-8" standalone="yes"?>
<Relationships xmlns="http://schemas.openxmlformats.org/package/2006/relationships"><Relationship Id="rId3" Type="http://schemas.openxmlformats.org/officeDocument/2006/relationships/slide" Target="../slides/slide63.xml"/><Relationship Id="rId2" Type="http://schemas.openxmlformats.org/officeDocument/2006/relationships/notesMaster" Target="../notesMasters/notesMaster1.xml"/><Relationship Id="rId1" Type="http://schemas.openxmlformats.org/officeDocument/2006/relationships/tags" Target="../tags/tag63.xml"/></Relationships>
</file>

<file path=ppt/notesSlides/_rels/notesSlide64.xml.rels><?xml version="1.0" encoding="UTF-8" standalone="yes"?>
<Relationships xmlns="http://schemas.openxmlformats.org/package/2006/relationships"><Relationship Id="rId3" Type="http://schemas.openxmlformats.org/officeDocument/2006/relationships/slide" Target="../slides/slide64.xml"/><Relationship Id="rId2" Type="http://schemas.openxmlformats.org/officeDocument/2006/relationships/notesMaster" Target="../notesMasters/notesMaster1.xml"/><Relationship Id="rId1" Type="http://schemas.openxmlformats.org/officeDocument/2006/relationships/tags" Target="../tags/tag64.xml"/></Relationships>
</file>

<file path=ppt/notesSlides/_rels/notesSlide65.xml.rels><?xml version="1.0" encoding="UTF-8" standalone="yes"?>
<Relationships xmlns="http://schemas.openxmlformats.org/package/2006/relationships"><Relationship Id="rId3" Type="http://schemas.openxmlformats.org/officeDocument/2006/relationships/slide" Target="../slides/slide65.xml"/><Relationship Id="rId2" Type="http://schemas.openxmlformats.org/officeDocument/2006/relationships/notesMaster" Target="../notesMasters/notesMaster1.xml"/><Relationship Id="rId1" Type="http://schemas.openxmlformats.org/officeDocument/2006/relationships/tags" Target="../tags/tag65.xml"/></Relationships>
</file>

<file path=ppt/notesSlides/_rels/notesSlide66.xml.rels><?xml version="1.0" encoding="UTF-8" standalone="yes"?>
<Relationships xmlns="http://schemas.openxmlformats.org/package/2006/relationships"><Relationship Id="rId3" Type="http://schemas.openxmlformats.org/officeDocument/2006/relationships/slide" Target="../slides/slide66.xml"/><Relationship Id="rId2" Type="http://schemas.openxmlformats.org/officeDocument/2006/relationships/notesMaster" Target="../notesMasters/notesMaster1.xml"/><Relationship Id="rId1" Type="http://schemas.openxmlformats.org/officeDocument/2006/relationships/tags" Target="../tags/tag66.xml"/></Relationships>
</file>

<file path=ppt/notesSlides/_rels/notesSlide67.xml.rels><?xml version="1.0" encoding="UTF-8" standalone="yes"?>
<Relationships xmlns="http://schemas.openxmlformats.org/package/2006/relationships"><Relationship Id="rId3" Type="http://schemas.openxmlformats.org/officeDocument/2006/relationships/slide" Target="../slides/slide67.xml"/><Relationship Id="rId2" Type="http://schemas.openxmlformats.org/officeDocument/2006/relationships/notesMaster" Target="../notesMasters/notesMaster1.xml"/><Relationship Id="rId1" Type="http://schemas.openxmlformats.org/officeDocument/2006/relationships/tags" Target="../tags/tag67.xml"/></Relationships>
</file>

<file path=ppt/notesSlides/_rels/notesSlide68.xml.rels><?xml version="1.0" encoding="UTF-8" standalone="yes"?>
<Relationships xmlns="http://schemas.openxmlformats.org/package/2006/relationships"><Relationship Id="rId3" Type="http://schemas.openxmlformats.org/officeDocument/2006/relationships/slide" Target="../slides/slide68.xml"/><Relationship Id="rId2" Type="http://schemas.openxmlformats.org/officeDocument/2006/relationships/notesMaster" Target="../notesMasters/notesMaster1.xml"/><Relationship Id="rId1" Type="http://schemas.openxmlformats.org/officeDocument/2006/relationships/tags" Target="../tags/tag68.xml"/></Relationships>
</file>

<file path=ppt/notesSlides/_rels/notesSlide69.xml.rels><?xml version="1.0" encoding="UTF-8" standalone="yes"?>
<Relationships xmlns="http://schemas.openxmlformats.org/package/2006/relationships"><Relationship Id="rId3" Type="http://schemas.openxmlformats.org/officeDocument/2006/relationships/slide" Target="../slides/slide69.xml"/><Relationship Id="rId2" Type="http://schemas.openxmlformats.org/officeDocument/2006/relationships/notesMaster" Target="../notesMasters/notesMaster1.xml"/><Relationship Id="rId1" Type="http://schemas.openxmlformats.org/officeDocument/2006/relationships/tags" Target="../tags/tag69.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ags" Target="../tags/tag7.xml"/></Relationships>
</file>

<file path=ppt/notesSlides/_rels/notesSlide70.xml.rels><?xml version="1.0" encoding="UTF-8" standalone="yes"?>
<Relationships xmlns="http://schemas.openxmlformats.org/package/2006/relationships"><Relationship Id="rId3" Type="http://schemas.openxmlformats.org/officeDocument/2006/relationships/slide" Target="../slides/slide70.xml"/><Relationship Id="rId2" Type="http://schemas.openxmlformats.org/officeDocument/2006/relationships/notesMaster" Target="../notesMasters/notesMaster1.xml"/><Relationship Id="rId1" Type="http://schemas.openxmlformats.org/officeDocument/2006/relationships/tags" Target="../tags/tag70.xml"/></Relationships>
</file>

<file path=ppt/notesSlides/_rels/notesSlide71.xml.rels><?xml version="1.0" encoding="UTF-8" standalone="yes"?>
<Relationships xmlns="http://schemas.openxmlformats.org/package/2006/relationships"><Relationship Id="rId3" Type="http://schemas.openxmlformats.org/officeDocument/2006/relationships/slide" Target="../slides/slide71.xml"/><Relationship Id="rId2" Type="http://schemas.openxmlformats.org/officeDocument/2006/relationships/notesMaster" Target="../notesMasters/notesMaster1.xml"/><Relationship Id="rId1" Type="http://schemas.openxmlformats.org/officeDocument/2006/relationships/tags" Target="../tags/tag71.xml"/></Relationships>
</file>

<file path=ppt/notesSlides/_rels/notesSlide72.xml.rels><?xml version="1.0" encoding="UTF-8" standalone="yes"?>
<Relationships xmlns="http://schemas.openxmlformats.org/package/2006/relationships"><Relationship Id="rId3" Type="http://schemas.openxmlformats.org/officeDocument/2006/relationships/slide" Target="../slides/slide72.xml"/><Relationship Id="rId2" Type="http://schemas.openxmlformats.org/officeDocument/2006/relationships/notesMaster" Target="../notesMasters/notesMaster1.xml"/><Relationship Id="rId1" Type="http://schemas.openxmlformats.org/officeDocument/2006/relationships/tags" Target="../tags/tag72.xml"/></Relationships>
</file>

<file path=ppt/notesSlides/_rels/notesSlide73.xml.rels><?xml version="1.0" encoding="UTF-8" standalone="yes"?>
<Relationships xmlns="http://schemas.openxmlformats.org/package/2006/relationships"><Relationship Id="rId3" Type="http://schemas.openxmlformats.org/officeDocument/2006/relationships/slide" Target="../slides/slide73.xml"/><Relationship Id="rId2" Type="http://schemas.openxmlformats.org/officeDocument/2006/relationships/notesMaster" Target="../notesMasters/notesMaster1.xml"/><Relationship Id="rId1" Type="http://schemas.openxmlformats.org/officeDocument/2006/relationships/tags" Target="../tags/tag73.xml"/></Relationships>
</file>

<file path=ppt/notesSlides/_rels/notesSlide74.xml.rels><?xml version="1.0" encoding="UTF-8" standalone="yes"?>
<Relationships xmlns="http://schemas.openxmlformats.org/package/2006/relationships"><Relationship Id="rId3" Type="http://schemas.openxmlformats.org/officeDocument/2006/relationships/slide" Target="../slides/slide74.xml"/><Relationship Id="rId2" Type="http://schemas.openxmlformats.org/officeDocument/2006/relationships/notesMaster" Target="../notesMasters/notesMaster1.xml"/><Relationship Id="rId1" Type="http://schemas.openxmlformats.org/officeDocument/2006/relationships/tags" Target="../tags/tag74.xml"/></Relationships>
</file>

<file path=ppt/notesSlides/_rels/notesSlide75.xml.rels><?xml version="1.0" encoding="UTF-8" standalone="yes"?>
<Relationships xmlns="http://schemas.openxmlformats.org/package/2006/relationships"><Relationship Id="rId3" Type="http://schemas.openxmlformats.org/officeDocument/2006/relationships/slide" Target="../slides/slide75.xml"/><Relationship Id="rId2" Type="http://schemas.openxmlformats.org/officeDocument/2006/relationships/notesMaster" Target="../notesMasters/notesMaster1.xml"/><Relationship Id="rId1" Type="http://schemas.openxmlformats.org/officeDocument/2006/relationships/tags" Target="../tags/tag75.xml"/></Relationships>
</file>

<file path=ppt/notesSlides/_rels/notesSlide76.xml.rels><?xml version="1.0" encoding="UTF-8" standalone="yes"?>
<Relationships xmlns="http://schemas.openxmlformats.org/package/2006/relationships"><Relationship Id="rId3" Type="http://schemas.openxmlformats.org/officeDocument/2006/relationships/slide" Target="../slides/slide76.xml"/><Relationship Id="rId2" Type="http://schemas.openxmlformats.org/officeDocument/2006/relationships/notesMaster" Target="../notesMasters/notesMaster1.xml"/><Relationship Id="rId1" Type="http://schemas.openxmlformats.org/officeDocument/2006/relationships/tags" Target="../tags/tag76.xml"/></Relationships>
</file>

<file path=ppt/notesSlides/_rels/notesSlide77.xml.rels><?xml version="1.0" encoding="UTF-8" standalone="yes"?>
<Relationships xmlns="http://schemas.openxmlformats.org/package/2006/relationships"><Relationship Id="rId3" Type="http://schemas.openxmlformats.org/officeDocument/2006/relationships/slide" Target="../slides/slide77.xml"/><Relationship Id="rId2" Type="http://schemas.openxmlformats.org/officeDocument/2006/relationships/notesMaster" Target="../notesMasters/notesMaster1.xml"/><Relationship Id="rId1" Type="http://schemas.openxmlformats.org/officeDocument/2006/relationships/tags" Target="../tags/tag77.xml"/></Relationships>
</file>

<file path=ppt/notesSlides/_rels/notesSlide78.xml.rels><?xml version="1.0" encoding="UTF-8" standalone="yes"?>
<Relationships xmlns="http://schemas.openxmlformats.org/package/2006/relationships"><Relationship Id="rId3" Type="http://schemas.openxmlformats.org/officeDocument/2006/relationships/slide" Target="../slides/slide78.xml"/><Relationship Id="rId2" Type="http://schemas.openxmlformats.org/officeDocument/2006/relationships/notesMaster" Target="../notesMasters/notesMaster1.xml"/><Relationship Id="rId1" Type="http://schemas.openxmlformats.org/officeDocument/2006/relationships/tags" Target="../tags/tag78.xml"/></Relationships>
</file>

<file path=ppt/notesSlides/_rels/notesSlide79.xml.rels><?xml version="1.0" encoding="UTF-8" standalone="yes"?>
<Relationships xmlns="http://schemas.openxmlformats.org/package/2006/relationships"><Relationship Id="rId3" Type="http://schemas.openxmlformats.org/officeDocument/2006/relationships/slide" Target="../slides/slide79.xml"/><Relationship Id="rId2" Type="http://schemas.openxmlformats.org/officeDocument/2006/relationships/notesMaster" Target="../notesMasters/notesMaster1.xml"/><Relationship Id="rId1" Type="http://schemas.openxmlformats.org/officeDocument/2006/relationships/tags" Target="../tags/tag79.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ags" Target="../tags/tag8.xml"/></Relationships>
</file>

<file path=ppt/notesSlides/_rels/notesSlide80.xml.rels><?xml version="1.0" encoding="UTF-8" standalone="yes"?>
<Relationships xmlns="http://schemas.openxmlformats.org/package/2006/relationships"><Relationship Id="rId3" Type="http://schemas.openxmlformats.org/officeDocument/2006/relationships/slide" Target="../slides/slide80.xml"/><Relationship Id="rId2" Type="http://schemas.openxmlformats.org/officeDocument/2006/relationships/notesMaster" Target="../notesMasters/notesMaster1.xml"/><Relationship Id="rId1" Type="http://schemas.openxmlformats.org/officeDocument/2006/relationships/tags" Target="../tags/tag80.xml"/></Relationships>
</file>

<file path=ppt/notesSlides/_rels/notesSlide81.xml.rels><?xml version="1.0" encoding="UTF-8" standalone="yes"?>
<Relationships xmlns="http://schemas.openxmlformats.org/package/2006/relationships"><Relationship Id="rId3" Type="http://schemas.openxmlformats.org/officeDocument/2006/relationships/slide" Target="../slides/slide81.xml"/><Relationship Id="rId2" Type="http://schemas.openxmlformats.org/officeDocument/2006/relationships/notesMaster" Target="../notesMasters/notesMaster1.xml"/><Relationship Id="rId1" Type="http://schemas.openxmlformats.org/officeDocument/2006/relationships/tags" Target="../tags/tag81.xml"/></Relationships>
</file>

<file path=ppt/notesSlides/_rels/notesSlide82.xml.rels><?xml version="1.0" encoding="UTF-8" standalone="yes"?>
<Relationships xmlns="http://schemas.openxmlformats.org/package/2006/relationships"><Relationship Id="rId3" Type="http://schemas.openxmlformats.org/officeDocument/2006/relationships/slide" Target="../slides/slide82.xml"/><Relationship Id="rId2" Type="http://schemas.openxmlformats.org/officeDocument/2006/relationships/notesMaster" Target="../notesMasters/notesMaster1.xml"/><Relationship Id="rId1" Type="http://schemas.openxmlformats.org/officeDocument/2006/relationships/tags" Target="../tags/tag82.xml"/></Relationships>
</file>

<file path=ppt/notesSlides/_rels/notesSlide83.xml.rels><?xml version="1.0" encoding="UTF-8" standalone="yes"?>
<Relationships xmlns="http://schemas.openxmlformats.org/package/2006/relationships"><Relationship Id="rId3" Type="http://schemas.openxmlformats.org/officeDocument/2006/relationships/slide" Target="../slides/slide83.xml"/><Relationship Id="rId2" Type="http://schemas.openxmlformats.org/officeDocument/2006/relationships/notesMaster" Target="../notesMasters/notesMaster1.xml"/><Relationship Id="rId1" Type="http://schemas.openxmlformats.org/officeDocument/2006/relationships/tags" Target="../tags/tag83.xml"/></Relationships>
</file>

<file path=ppt/notesSlides/_rels/notesSlide84.xml.rels><?xml version="1.0" encoding="UTF-8" standalone="yes"?>
<Relationships xmlns="http://schemas.openxmlformats.org/package/2006/relationships"><Relationship Id="rId3" Type="http://schemas.openxmlformats.org/officeDocument/2006/relationships/slide" Target="../slides/slide84.xml"/><Relationship Id="rId2" Type="http://schemas.openxmlformats.org/officeDocument/2006/relationships/notesMaster" Target="../notesMasters/notesMaster1.xml"/><Relationship Id="rId1" Type="http://schemas.openxmlformats.org/officeDocument/2006/relationships/tags" Target="../tags/tag84.xml"/></Relationships>
</file>

<file path=ppt/notesSlides/_rels/notesSlide85.xml.rels><?xml version="1.0" encoding="UTF-8" standalone="yes"?>
<Relationships xmlns="http://schemas.openxmlformats.org/package/2006/relationships"><Relationship Id="rId3" Type="http://schemas.openxmlformats.org/officeDocument/2006/relationships/slide" Target="../slides/slide85.xml"/><Relationship Id="rId2" Type="http://schemas.openxmlformats.org/officeDocument/2006/relationships/notesMaster" Target="../notesMasters/notesMaster1.xml"/><Relationship Id="rId1" Type="http://schemas.openxmlformats.org/officeDocument/2006/relationships/tags" Target="../tags/tag85.xml"/></Relationships>
</file>

<file path=ppt/notesSlides/_rels/notesSlide86.xml.rels><?xml version="1.0" encoding="UTF-8" standalone="yes"?>
<Relationships xmlns="http://schemas.openxmlformats.org/package/2006/relationships"><Relationship Id="rId3" Type="http://schemas.openxmlformats.org/officeDocument/2006/relationships/slide" Target="../slides/slide86.xml"/><Relationship Id="rId2" Type="http://schemas.openxmlformats.org/officeDocument/2006/relationships/notesMaster" Target="../notesMasters/notesMaster1.xml"/><Relationship Id="rId1" Type="http://schemas.openxmlformats.org/officeDocument/2006/relationships/tags" Target="../tags/tag86.xml"/></Relationships>
</file>

<file path=ppt/notesSlides/_rels/notesSlide87.xml.rels><?xml version="1.0" encoding="UTF-8" standalone="yes"?>
<Relationships xmlns="http://schemas.openxmlformats.org/package/2006/relationships"><Relationship Id="rId3" Type="http://schemas.openxmlformats.org/officeDocument/2006/relationships/slide" Target="../slides/slide87.xml"/><Relationship Id="rId2" Type="http://schemas.openxmlformats.org/officeDocument/2006/relationships/notesMaster" Target="../notesMasters/notesMaster1.xml"/><Relationship Id="rId1" Type="http://schemas.openxmlformats.org/officeDocument/2006/relationships/tags" Target="../tags/tag87.xml"/></Relationships>
</file>

<file path=ppt/notesSlides/_rels/notesSlide88.xml.rels><?xml version="1.0" encoding="UTF-8" standalone="yes"?>
<Relationships xmlns="http://schemas.openxmlformats.org/package/2006/relationships"><Relationship Id="rId3" Type="http://schemas.openxmlformats.org/officeDocument/2006/relationships/slide" Target="../slides/slide88.xml"/><Relationship Id="rId2" Type="http://schemas.openxmlformats.org/officeDocument/2006/relationships/notesMaster" Target="../notesMasters/notesMaster1.xml"/><Relationship Id="rId1" Type="http://schemas.openxmlformats.org/officeDocument/2006/relationships/tags" Target="../tags/tag88.xml"/></Relationships>
</file>

<file path=ppt/notesSlides/_rels/notesSlide89.xml.rels><?xml version="1.0" encoding="UTF-8" standalone="yes"?>
<Relationships xmlns="http://schemas.openxmlformats.org/package/2006/relationships"><Relationship Id="rId3" Type="http://schemas.openxmlformats.org/officeDocument/2006/relationships/slide" Target="../slides/slide89.xml"/><Relationship Id="rId2" Type="http://schemas.openxmlformats.org/officeDocument/2006/relationships/notesMaster" Target="../notesMasters/notesMaster1.xml"/><Relationship Id="rId1" Type="http://schemas.openxmlformats.org/officeDocument/2006/relationships/tags" Target="../tags/tag89.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9.xml"/><Relationship Id="rId2" Type="http://schemas.openxmlformats.org/officeDocument/2006/relationships/notesMaster" Target="../notesMasters/notesMaster1.xml"/><Relationship Id="rId1" Type="http://schemas.openxmlformats.org/officeDocument/2006/relationships/tags" Target="../tags/tag9.xml"/></Relationships>
</file>

<file path=ppt/notesSlides/_rels/notesSlide90.xml.rels><?xml version="1.0" encoding="UTF-8" standalone="yes"?>
<Relationships xmlns="http://schemas.openxmlformats.org/package/2006/relationships"><Relationship Id="rId3" Type="http://schemas.openxmlformats.org/officeDocument/2006/relationships/slide" Target="../slides/slide90.xml"/><Relationship Id="rId2" Type="http://schemas.openxmlformats.org/officeDocument/2006/relationships/notesMaster" Target="../notesMasters/notesMaster1.xml"/><Relationship Id="rId1" Type="http://schemas.openxmlformats.org/officeDocument/2006/relationships/tags" Target="../tags/tag90.xml"/></Relationships>
</file>

<file path=ppt/notesSlides/_rels/notesSlide91.xml.rels><?xml version="1.0" encoding="UTF-8" standalone="yes"?>
<Relationships xmlns="http://schemas.openxmlformats.org/package/2006/relationships"><Relationship Id="rId3" Type="http://schemas.openxmlformats.org/officeDocument/2006/relationships/slide" Target="../slides/slide91.xml"/><Relationship Id="rId2" Type="http://schemas.openxmlformats.org/officeDocument/2006/relationships/notesMaster" Target="../notesMasters/notesMaster1.xml"/><Relationship Id="rId1" Type="http://schemas.openxmlformats.org/officeDocument/2006/relationships/tags" Target="../tags/tag91.xml"/></Relationships>
</file>

<file path=ppt/notesSlides/_rels/notesSlide92.xml.rels><?xml version="1.0" encoding="UTF-8" standalone="yes"?>
<Relationships xmlns="http://schemas.openxmlformats.org/package/2006/relationships"><Relationship Id="rId3" Type="http://schemas.openxmlformats.org/officeDocument/2006/relationships/slide" Target="../slides/slide92.xml"/><Relationship Id="rId2" Type="http://schemas.openxmlformats.org/officeDocument/2006/relationships/notesMaster" Target="../notesMasters/notesMaster1.xml"/><Relationship Id="rId1" Type="http://schemas.openxmlformats.org/officeDocument/2006/relationships/tags" Target="../tags/tag92.xml"/></Relationships>
</file>

<file path=ppt/notesSlides/_rels/notesSlide93.xml.rels><?xml version="1.0" encoding="UTF-8" standalone="yes"?>
<Relationships xmlns="http://schemas.openxmlformats.org/package/2006/relationships"><Relationship Id="rId3" Type="http://schemas.openxmlformats.org/officeDocument/2006/relationships/slide" Target="../slides/slide93.xml"/><Relationship Id="rId2" Type="http://schemas.openxmlformats.org/officeDocument/2006/relationships/notesMaster" Target="../notesMasters/notesMaster1.xml"/><Relationship Id="rId1" Type="http://schemas.openxmlformats.org/officeDocument/2006/relationships/tags" Target="../tags/tag93.xml"/></Relationships>
</file>

<file path=ppt/notesSlides/_rels/notesSlide94.xml.rels><?xml version="1.0" encoding="UTF-8" standalone="yes"?>
<Relationships xmlns="http://schemas.openxmlformats.org/package/2006/relationships"><Relationship Id="rId3" Type="http://schemas.openxmlformats.org/officeDocument/2006/relationships/slide" Target="../slides/slide94.xml"/><Relationship Id="rId2" Type="http://schemas.openxmlformats.org/officeDocument/2006/relationships/notesMaster" Target="../notesMasters/notesMaster1.xml"/><Relationship Id="rId1" Type="http://schemas.openxmlformats.org/officeDocument/2006/relationships/tags" Target="../tags/tag94.xml"/></Relationships>
</file>

<file path=ppt/notesSlides/_rels/notesSlide95.xml.rels><?xml version="1.0" encoding="UTF-8" standalone="yes"?>
<Relationships xmlns="http://schemas.openxmlformats.org/package/2006/relationships"><Relationship Id="rId3" Type="http://schemas.openxmlformats.org/officeDocument/2006/relationships/slide" Target="../slides/slide95.xml"/><Relationship Id="rId2" Type="http://schemas.openxmlformats.org/officeDocument/2006/relationships/notesMaster" Target="../notesMasters/notesMaster1.xml"/><Relationship Id="rId1" Type="http://schemas.openxmlformats.org/officeDocument/2006/relationships/tags" Target="../tags/tag95.xml"/></Relationships>
</file>

<file path=ppt/notesSlides/_rels/notesSlide96.xml.rels><?xml version="1.0" encoding="UTF-8" standalone="yes"?>
<Relationships xmlns="http://schemas.openxmlformats.org/package/2006/relationships"><Relationship Id="rId3" Type="http://schemas.openxmlformats.org/officeDocument/2006/relationships/slide" Target="../slides/slide96.xml"/><Relationship Id="rId2" Type="http://schemas.openxmlformats.org/officeDocument/2006/relationships/notesMaster" Target="../notesMasters/notesMaster1.xml"/><Relationship Id="rId1" Type="http://schemas.openxmlformats.org/officeDocument/2006/relationships/tags" Target="../tags/tag96.xml"/></Relationships>
</file>

<file path=ppt/notesSlides/_rels/notesSlide97.xml.rels><?xml version="1.0" encoding="UTF-8" standalone="yes"?>
<Relationships xmlns="http://schemas.openxmlformats.org/package/2006/relationships"><Relationship Id="rId3" Type="http://schemas.openxmlformats.org/officeDocument/2006/relationships/slide" Target="../slides/slide97.xml"/><Relationship Id="rId2" Type="http://schemas.openxmlformats.org/officeDocument/2006/relationships/notesMaster" Target="../notesMasters/notesMaster1.xml"/><Relationship Id="rId1" Type="http://schemas.openxmlformats.org/officeDocument/2006/relationships/tags" Target="../tags/tag97.xml"/></Relationships>
</file>

<file path=ppt/notesSlides/_rels/notesSlide98.xml.rels><?xml version="1.0" encoding="UTF-8" standalone="yes"?>
<Relationships xmlns="http://schemas.openxmlformats.org/package/2006/relationships"><Relationship Id="rId3" Type="http://schemas.openxmlformats.org/officeDocument/2006/relationships/slide" Target="../slides/slide98.xml"/><Relationship Id="rId2" Type="http://schemas.openxmlformats.org/officeDocument/2006/relationships/notesMaster" Target="../notesMasters/notesMaster1.xml"/><Relationship Id="rId1" Type="http://schemas.openxmlformats.org/officeDocument/2006/relationships/tags" Target="../tags/tag98.xml"/></Relationships>
</file>

<file path=ppt/notesSlides/_rels/notesSlide99.xml.rels><?xml version="1.0" encoding="UTF-8" standalone="yes"?>
<Relationships xmlns="http://schemas.openxmlformats.org/package/2006/relationships"><Relationship Id="rId3" Type="http://schemas.openxmlformats.org/officeDocument/2006/relationships/slide" Target="../slides/slide99.xml"/><Relationship Id="rId2" Type="http://schemas.openxmlformats.org/officeDocument/2006/relationships/notesMaster" Target="../notesMasters/notesMaster1.xml"/><Relationship Id="rId1" Type="http://schemas.openxmlformats.org/officeDocument/2006/relationships/tags" Target="../tags/tag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a:t>
            </a:fld>
            <a:endParaRPr lang="en-US"/>
          </a:p>
        </p:txBody>
      </p:sp>
    </p:spTree>
    <p:extLst>
      <p:ext uri="{BB962C8B-B14F-4D97-AF65-F5344CB8AC3E}">
        <p14:creationId xmlns:p14="http://schemas.microsoft.com/office/powerpoint/2010/main" val="15555783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14888758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9458" name="Rectangle 1"/>
          <p:cNvSpPr>
            <a:spLocks noGrp="1" noRot="1" noChangeAspect="1" noChangeArrowheads="1" noTextEdit="1"/>
          </p:cNvSpPr>
          <p:nvPr>
            <p:ph type="sldImg"/>
          </p:nvPr>
        </p:nvSpPr>
        <p:spPr>
          <a:xfrm>
            <a:off x="381000" y="685800"/>
            <a:ext cx="6096000" cy="3429000"/>
          </a:xfrm>
          <a:ln/>
        </p:spPr>
      </p:sp>
      <p:sp>
        <p:nvSpPr>
          <p:cNvPr id="19459" name="Text Box 2"/>
          <p:cNvSpPr txBox="1">
            <a:spLocks noGrp="1" noChangeArrowheads="1"/>
          </p:cNvSpPr>
          <p:nvPr>
            <p:ph type="body" idx="1"/>
          </p:nvPr>
        </p:nvSpPr>
        <p:spPr>
          <a:xfrm>
            <a:off x="1046350" y="4352637"/>
            <a:ext cx="4770904" cy="3479512"/>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15900" indent="-215900">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cs typeface="ＭＳ Ｐゴシック" charset="0"/>
              </a:defRPr>
            </a:lvl1pPr>
            <a:lvl2pPr>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2pPr>
            <a:lvl3pPr>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3pPr>
            <a:lvl4pPr>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4pPr>
            <a:lvl5pPr>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5pPr>
            <a:lvl6pPr marL="457200" eaLnBrk="0" fontAlgn="base" hangingPunct="0">
              <a:spcBef>
                <a:spcPct val="30000"/>
              </a:spcBef>
              <a:spcAft>
                <a:spcPct val="0"/>
              </a:spcAft>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6pPr>
            <a:lvl7pPr marL="914400" eaLnBrk="0" fontAlgn="base" hangingPunct="0">
              <a:spcBef>
                <a:spcPct val="30000"/>
              </a:spcBef>
              <a:spcAft>
                <a:spcPct val="0"/>
              </a:spcAft>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7pPr>
            <a:lvl8pPr marL="1371600" eaLnBrk="0" fontAlgn="base" hangingPunct="0">
              <a:spcBef>
                <a:spcPct val="30000"/>
              </a:spcBef>
              <a:spcAft>
                <a:spcPct val="0"/>
              </a:spcAft>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8pPr>
            <a:lvl9pPr marL="1828800" eaLnBrk="0" fontAlgn="base" hangingPunct="0">
              <a:spcBef>
                <a:spcPct val="30000"/>
              </a:spcBef>
              <a:spcAft>
                <a:spcPct val="0"/>
              </a:spcAft>
              <a:tabLst>
                <a:tab pos="723900" algn="l"/>
                <a:tab pos="1447800" algn="l"/>
                <a:tab pos="2171700" algn="l"/>
                <a:tab pos="2895600" algn="l"/>
                <a:tab pos="3619500" algn="l"/>
                <a:tab pos="4343400" algn="l"/>
                <a:tab pos="5067300" algn="l"/>
              </a:tabLst>
              <a:defRPr sz="1200">
                <a:solidFill>
                  <a:srgbClr val="000000"/>
                </a:solidFill>
                <a:latin typeface="Times New Roman" charset="0"/>
                <a:ea typeface="ＭＳ Ｐゴシック" charset="0"/>
              </a:defRPr>
            </a:lvl9pPr>
          </a:lstStyle>
          <a:p>
            <a:pPr eaLnBrk="1">
              <a:lnSpc>
                <a:spcPct val="97000"/>
              </a:lnSpc>
              <a:spcBef>
                <a:spcPct val="0"/>
              </a:spcBef>
              <a:buSzPct val="45000"/>
              <a:buFont typeface="StarSymbol" charset="0"/>
              <a:buNone/>
            </a:pPr>
            <a:r>
              <a:rPr lang="en-GB">
                <a:latin typeface="Arial" charset="0"/>
                <a:cs typeface="Gothic" charset="0"/>
              </a:rPr>
              <a:t>Figure 1 Kaplan-Meier Analysis of Progression-free Survival and Overall Survival in the Intention-to-Treat Population and the Maximum Percent Change from Baseline in the Sum of the Longest Diameters of Target Lesions, According to Patient. Among 171 patients (86 patients who received sunitinib and 85 patients who received placebo), the median progression-free survival was 11.4 months in the sunitinib group versus 5.5 months in the placebo group (hazard ratio for disease progression or death, 0.42; 95% confidence interval [CI], 0.26 to 0.66; P&lt;0.001) (Panel A). Median overall survival was not reached, but the observed hazard ratio favored sunitinib (0.41; 95% CI, 0.19 to 0.89; P=0.02) (Panel B). Confirmed responses were those that persisted on repeat imaging 4 or more weeks after initial documentation, as assessed by investigators using Response Evaluation Criteria in Solid Tumors27 (Panel C). For all lesions that were too small to measure, 0 mm was the imputed measurement in the analysis of the change from baseline. One patient receiving placebo had an unconfirmed tumor response.</a:t>
            </a: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02323992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a:xfrm>
            <a:off x="457200" y="720725"/>
            <a:ext cx="6400800" cy="3600450"/>
          </a:xfrm>
          <a:ln/>
        </p:spPr>
      </p:sp>
      <p:sp>
        <p:nvSpPr>
          <p:cNvPr id="141315" name="Notes Placeholder 2"/>
          <p:cNvSpPr>
            <a:spLocks noGrp="1"/>
          </p:cNvSpPr>
          <p:nvPr>
            <p:ph type="body" idx="1"/>
            <p:custDataLst>
              <p:tags r:id="rId1"/>
            </p:custDataLst>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endParaRPr>
          </a:p>
        </p:txBody>
      </p:sp>
      <p:sp>
        <p:nvSpPr>
          <p:cNvPr id="14131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a:defRPr>
                <a:solidFill>
                  <a:schemeClr val="tx1"/>
                </a:solidFill>
                <a:latin typeface="Verdana" panose="020B0604030504040204" pitchFamily="34" charset="0"/>
                <a:ea typeface="MS PGothic" panose="020B0600070205080204" pitchFamily="34" charset="-128"/>
              </a:defRPr>
            </a:lvl1pPr>
            <a:lvl2pPr marL="742950" indent="-285750" defTabSz="965200">
              <a:defRPr>
                <a:solidFill>
                  <a:schemeClr val="tx1"/>
                </a:solidFill>
                <a:latin typeface="Verdana" panose="020B0604030504040204" pitchFamily="34" charset="0"/>
                <a:ea typeface="MS PGothic" panose="020B0600070205080204" pitchFamily="34" charset="-128"/>
              </a:defRPr>
            </a:lvl2pPr>
            <a:lvl3pPr marL="1143000" indent="-228600" defTabSz="965200">
              <a:defRPr>
                <a:solidFill>
                  <a:schemeClr val="tx1"/>
                </a:solidFill>
                <a:latin typeface="Verdana" panose="020B0604030504040204" pitchFamily="34" charset="0"/>
                <a:ea typeface="MS PGothic" panose="020B0600070205080204" pitchFamily="34" charset="-128"/>
              </a:defRPr>
            </a:lvl3pPr>
            <a:lvl4pPr marL="1600200" indent="-228600" defTabSz="965200">
              <a:defRPr>
                <a:solidFill>
                  <a:schemeClr val="tx1"/>
                </a:solidFill>
                <a:latin typeface="Verdana" panose="020B0604030504040204" pitchFamily="34" charset="0"/>
                <a:ea typeface="MS PGothic" panose="020B0600070205080204" pitchFamily="34" charset="-128"/>
              </a:defRPr>
            </a:lvl4pPr>
            <a:lvl5pPr marL="2057400" indent="-228600" defTabSz="965200">
              <a:defRPr>
                <a:solidFill>
                  <a:schemeClr val="tx1"/>
                </a:solidFill>
                <a:latin typeface="Verdana" panose="020B0604030504040204" pitchFamily="34" charset="0"/>
                <a:ea typeface="MS PGothic" panose="020B0600070205080204" pitchFamily="34" charset="-128"/>
              </a:defRPr>
            </a:lvl5pPr>
            <a:lvl6pPr marL="25146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r" defTabSz="965200" rtl="0" eaLnBrk="1" fontAlgn="auto" latinLnBrk="0" hangingPunct="1">
              <a:lnSpc>
                <a:spcPct val="100000"/>
              </a:lnSpc>
              <a:spcBef>
                <a:spcPts val="0"/>
              </a:spcBef>
              <a:spcAft>
                <a:spcPts val="0"/>
              </a:spcAft>
              <a:buClrTx/>
              <a:buSzTx/>
              <a:buFontTx/>
              <a:buNone/>
              <a:tabLst/>
              <a:defRPr/>
            </a:pPr>
            <a:fld id="{221B8491-932F-4008-8041-B56A9D6CB5DB}" type="slidenum">
              <a:rPr kumimoji="0" lang="en-US" altLang="en-US" sz="1800" b="0" i="0" u="none" strike="noStrike" kern="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65200" rtl="0" eaLnBrk="1" fontAlgn="auto" latinLnBrk="0" hangingPunct="1">
                <a:lnSpc>
                  <a:spcPct val="100000"/>
                </a:lnSpc>
                <a:spcBef>
                  <a:spcPts val="0"/>
                </a:spcBef>
                <a:spcAft>
                  <a:spcPts val="0"/>
                </a:spcAft>
                <a:buClrTx/>
                <a:buSzTx/>
                <a:buFontTx/>
                <a:buNone/>
                <a:tabLst/>
                <a:defRPr/>
              </a:pPr>
              <a:t>101</a:t>
            </a:fld>
            <a:endParaRPr kumimoji="0" lang="en-US" altLang="en-US" sz="1800" b="0" i="0" u="none" strike="noStrike" kern="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326572344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102</a:t>
            </a:fld>
            <a:endParaRPr lang="en-US"/>
          </a:p>
        </p:txBody>
      </p:sp>
    </p:spTree>
    <p:extLst>
      <p:ext uri="{BB962C8B-B14F-4D97-AF65-F5344CB8AC3E}">
        <p14:creationId xmlns:p14="http://schemas.microsoft.com/office/powerpoint/2010/main" val="116169890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a:xfrm>
            <a:off x="457200" y="720725"/>
            <a:ext cx="6400800" cy="3600450"/>
          </a:xfrm>
          <a:ln/>
        </p:spPr>
      </p:sp>
      <p:sp>
        <p:nvSpPr>
          <p:cNvPr id="139267" name="Notes Placeholder 2"/>
          <p:cNvSpPr>
            <a:spLocks noGrp="1"/>
          </p:cNvSpPr>
          <p:nvPr>
            <p:ph type="body" idx="1"/>
            <p:custDataLst>
              <p:tags r:id="rId1"/>
            </p:custDataLst>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rPr>
              <a:t>ASCO, Published yet?</a:t>
            </a:r>
          </a:p>
        </p:txBody>
      </p:sp>
      <p:sp>
        <p:nvSpPr>
          <p:cNvPr id="13926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EBDED7F-1CAE-49C3-B25A-510C69249A5E}" type="slidenum">
              <a:rPr kumimoji="0" lang="en-US" altLang="en-US" sz="1800" b="0" i="0"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altLang="en-US" sz="1800" b="0" i="0" u="none" strike="noStrike" kern="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270238734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custDataLst>
              <p:tags r:id="rId1"/>
            </p:custDataLst>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FA32E96-F921-424E-850F-FA555F99489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3691443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xfrm>
            <a:off x="457200" y="720725"/>
            <a:ext cx="6400800" cy="3600450"/>
          </a:xfrm>
          <a:ln/>
        </p:spPr>
      </p:sp>
      <p:sp>
        <p:nvSpPr>
          <p:cNvPr id="145411" name="Notes Placeholder 2"/>
          <p:cNvSpPr>
            <a:spLocks noGrp="1"/>
          </p:cNvSpPr>
          <p:nvPr>
            <p:ph type="body" idx="1"/>
            <p:custDataLst>
              <p:tags r:id="rId1"/>
            </p:custDataLst>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rPr>
              <a:t>Building on Strosberg</a:t>
            </a:r>
          </a:p>
        </p:txBody>
      </p:sp>
      <p:sp>
        <p:nvSpPr>
          <p:cNvPr id="14541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defTabSz="965200">
              <a:defRPr>
                <a:solidFill>
                  <a:schemeClr val="tx1"/>
                </a:solidFill>
                <a:latin typeface="Verdana" panose="020B0604030504040204" pitchFamily="34" charset="0"/>
                <a:ea typeface="MS PGothic" panose="020B0600070205080204" pitchFamily="34" charset="-128"/>
              </a:defRPr>
            </a:lvl1pPr>
            <a:lvl2pPr marL="742950" indent="-285750" defTabSz="965200">
              <a:defRPr>
                <a:solidFill>
                  <a:schemeClr val="tx1"/>
                </a:solidFill>
                <a:latin typeface="Verdana" panose="020B0604030504040204" pitchFamily="34" charset="0"/>
                <a:ea typeface="MS PGothic" panose="020B0600070205080204" pitchFamily="34" charset="-128"/>
              </a:defRPr>
            </a:lvl2pPr>
            <a:lvl3pPr marL="1143000" indent="-228600" defTabSz="965200">
              <a:defRPr>
                <a:solidFill>
                  <a:schemeClr val="tx1"/>
                </a:solidFill>
                <a:latin typeface="Verdana" panose="020B0604030504040204" pitchFamily="34" charset="0"/>
                <a:ea typeface="MS PGothic" panose="020B0600070205080204" pitchFamily="34" charset="-128"/>
              </a:defRPr>
            </a:lvl3pPr>
            <a:lvl4pPr marL="1600200" indent="-228600" defTabSz="965200">
              <a:defRPr>
                <a:solidFill>
                  <a:schemeClr val="tx1"/>
                </a:solidFill>
                <a:latin typeface="Verdana" panose="020B0604030504040204" pitchFamily="34" charset="0"/>
                <a:ea typeface="MS PGothic" panose="020B0600070205080204" pitchFamily="34" charset="-128"/>
              </a:defRPr>
            </a:lvl4pPr>
            <a:lvl5pPr marL="2057400" indent="-228600" defTabSz="965200">
              <a:defRPr>
                <a:solidFill>
                  <a:schemeClr val="tx1"/>
                </a:solidFill>
                <a:latin typeface="Verdana" panose="020B0604030504040204" pitchFamily="34" charset="0"/>
                <a:ea typeface="MS PGothic" panose="020B0600070205080204" pitchFamily="34" charset="-128"/>
              </a:defRPr>
            </a:lvl5pPr>
            <a:lvl6pPr marL="25146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965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r" defTabSz="965200" rtl="0" eaLnBrk="1" fontAlgn="auto" latinLnBrk="0" hangingPunct="1">
              <a:lnSpc>
                <a:spcPct val="100000"/>
              </a:lnSpc>
              <a:spcBef>
                <a:spcPts val="0"/>
              </a:spcBef>
              <a:spcAft>
                <a:spcPts val="0"/>
              </a:spcAft>
              <a:buClrTx/>
              <a:buSzTx/>
              <a:buFontTx/>
              <a:buNone/>
              <a:tabLst/>
              <a:defRPr/>
            </a:pPr>
            <a:fld id="{B6A385DA-0E58-471C-A5FA-AF78F53A98B1}" type="slidenum">
              <a:rPr kumimoji="0" lang="en-US" altLang="en-US" sz="1800" b="0" i="0" u="none" strike="noStrike" kern="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65200" rtl="0" eaLnBrk="1" fontAlgn="auto" latinLnBrk="0" hangingPunct="1">
                <a:lnSpc>
                  <a:spcPct val="100000"/>
                </a:lnSpc>
                <a:spcBef>
                  <a:spcPts val="0"/>
                </a:spcBef>
                <a:spcAft>
                  <a:spcPts val="0"/>
                </a:spcAft>
                <a:buClrTx/>
                <a:buSzTx/>
                <a:buFontTx/>
                <a:buNone/>
                <a:tabLst/>
                <a:defRPr/>
              </a:pPr>
              <a:t>105</a:t>
            </a:fld>
            <a:endParaRPr kumimoji="0" lang="en-US" altLang="en-US" sz="1800" b="0" i="0" u="none" strike="noStrike" kern="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2777475057"/>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106</a:t>
            </a:fld>
            <a:endParaRPr lang="en-US"/>
          </a:p>
        </p:txBody>
      </p:sp>
    </p:spTree>
    <p:extLst>
      <p:ext uri="{BB962C8B-B14F-4D97-AF65-F5344CB8AC3E}">
        <p14:creationId xmlns:p14="http://schemas.microsoft.com/office/powerpoint/2010/main" val="105056300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107</a:t>
            </a:fld>
            <a:endParaRPr lang="en-US"/>
          </a:p>
        </p:txBody>
      </p:sp>
    </p:spTree>
    <p:extLst>
      <p:ext uri="{BB962C8B-B14F-4D97-AF65-F5344CB8AC3E}">
        <p14:creationId xmlns:p14="http://schemas.microsoft.com/office/powerpoint/2010/main" val="87937642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108</a:t>
            </a:fld>
            <a:endParaRPr lang="en-US"/>
          </a:p>
        </p:txBody>
      </p:sp>
    </p:spTree>
    <p:extLst>
      <p:ext uri="{BB962C8B-B14F-4D97-AF65-F5344CB8AC3E}">
        <p14:creationId xmlns:p14="http://schemas.microsoft.com/office/powerpoint/2010/main" val="418495265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109</a:t>
            </a:fld>
            <a:endParaRPr lang="en-US"/>
          </a:p>
        </p:txBody>
      </p:sp>
    </p:spTree>
    <p:extLst>
      <p:ext uri="{BB962C8B-B14F-4D97-AF65-F5344CB8AC3E}">
        <p14:creationId xmlns:p14="http://schemas.microsoft.com/office/powerpoint/2010/main" val="23905792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393403873"/>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110</a:t>
            </a:fld>
            <a:endParaRPr lang="en-US"/>
          </a:p>
        </p:txBody>
      </p:sp>
    </p:spTree>
    <p:extLst>
      <p:ext uri="{BB962C8B-B14F-4D97-AF65-F5344CB8AC3E}">
        <p14:creationId xmlns:p14="http://schemas.microsoft.com/office/powerpoint/2010/main" val="85890269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custDataLst>
              <p:tags r:id="rId1"/>
            </p:custDataLst>
          </p:nvPr>
        </p:nvSpPr>
        <p:spPr/>
        <p:txBody>
          <a:bodyPr/>
          <a:lstStyle/>
          <a:p>
            <a:r>
              <a:rPr lang="en-US" baseline="0" dirty="0" err="1"/>
              <a:t>Xermelo</a:t>
            </a:r>
            <a:r>
              <a:rPr lang="en-US" baseline="0" dirty="0"/>
              <a:t> (</a:t>
            </a:r>
            <a:r>
              <a:rPr lang="en-US" sz="1200" dirty="0"/>
              <a:t>telotristat</a:t>
            </a:r>
            <a:r>
              <a:rPr lang="en-US" baseline="0" dirty="0"/>
              <a:t> ethyl) [prescribing information]. February 2017. Lexicon Pharmaceuticals, Inc. The Woodlands, TX. http://www.xermelo.com/Media/Default/pdfs/Product_Info_telotristat_etiprate.pdf. Accessed March 1, 2017.</a:t>
            </a:r>
            <a:endParaRPr lang="nb-NO" sz="1200" b="0" kern="1200" dirty="0">
              <a:solidFill>
                <a:schemeClr val="tx1"/>
              </a:solidFill>
              <a:latin typeface="+mn-lt"/>
              <a:ea typeface="ＭＳ Ｐゴシック" pitchFamily="-1" charset="-128"/>
              <a:cs typeface="ＭＳ Ｐゴシック" pitchFamily="-1" charset="-128"/>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314FEA-3D9C-1842-9C86-F6A9446500C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099187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custDataLst>
              <p:tags r:id="rId1"/>
            </p:custDataLst>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826D25-9302-1E44-8925-01F725DB16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947233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eaLnBrk="1" hangingPunct="1">
              <a:spcBef>
                <a:spcPct val="0"/>
              </a:spcBef>
            </a:pPr>
            <a:endParaRPr lang="en-US" dirty="0">
              <a:latin typeface="Arial" charset="0"/>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478679841"/>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ormAutofit/>
          </a:bodyPr>
          <a:lstStyle/>
          <a:p>
            <a:pPr defTabSz="462073">
              <a:defRPr/>
            </a:pPr>
            <a:r>
              <a:rPr lang="en-US" dirty="0">
                <a:latin typeface="+mn-lt"/>
                <a:ea typeface="ＭＳ Ｐゴシック" pitchFamily="-1" charset="-128"/>
                <a:cs typeface="ＭＳ Ｐゴシック" pitchFamily="-1" charset="-128"/>
              </a:rPr>
              <a:t>Schematic depicting the </a:t>
            </a:r>
            <a:r>
              <a:rPr lang="en-US" dirty="0" err="1">
                <a:latin typeface="+mn-lt"/>
                <a:ea typeface="ＭＳ Ｐゴシック" pitchFamily="-1" charset="-128"/>
                <a:cs typeface="ＭＳ Ｐゴシック" pitchFamily="-1" charset="-128"/>
              </a:rPr>
              <a:t>intraliposomal</a:t>
            </a:r>
            <a:r>
              <a:rPr lang="en-US" dirty="0">
                <a:latin typeface="+mn-lt"/>
                <a:ea typeface="ＭＳ Ｐゴシック" pitchFamily="-1" charset="-128"/>
                <a:cs typeface="ＭＳ Ｐゴシック" pitchFamily="-1" charset="-128"/>
              </a:rPr>
              <a:t> stabilization strategy for CPT-11 using </a:t>
            </a:r>
            <a:r>
              <a:rPr lang="en-US" dirty="0" err="1">
                <a:latin typeface="+mn-lt"/>
                <a:ea typeface="ＭＳ Ｐゴシック" pitchFamily="-1" charset="-128"/>
                <a:cs typeface="ＭＳ Ｐゴシック" pitchFamily="-1" charset="-128"/>
              </a:rPr>
              <a:t>polyanionic</a:t>
            </a:r>
            <a:r>
              <a:rPr lang="en-US" dirty="0">
                <a:latin typeface="+mn-lt"/>
                <a:ea typeface="ＭＳ Ｐゴシック" pitchFamily="-1" charset="-128"/>
                <a:cs typeface="ＭＳ Ｐゴシック" pitchFamily="-1" charset="-128"/>
              </a:rPr>
              <a:t> trapping agents. The basic molecule CPT-11 forms a </a:t>
            </a:r>
            <a:r>
              <a:rPr lang="en-US" dirty="0" err="1">
                <a:latin typeface="+mn-lt"/>
                <a:ea typeface="ＭＳ Ｐゴシック" pitchFamily="-1" charset="-128"/>
                <a:cs typeface="ＭＳ Ｐゴシック" pitchFamily="-1" charset="-128"/>
              </a:rPr>
              <a:t>nanoscale</a:t>
            </a:r>
            <a:r>
              <a:rPr lang="en-US" dirty="0">
                <a:latin typeface="+mn-lt"/>
                <a:ea typeface="ＭＳ Ｐゴシック" pitchFamily="-1" charset="-128"/>
                <a:cs typeface="ＭＳ Ｐゴシック" pitchFamily="-1" charset="-128"/>
              </a:rPr>
              <a:t> complex with either poly(phosphate) or sucrose </a:t>
            </a:r>
            <a:r>
              <a:rPr lang="en-US" dirty="0" err="1">
                <a:latin typeface="+mn-lt"/>
                <a:ea typeface="ＭＳ Ｐゴシック" pitchFamily="-1" charset="-128"/>
                <a:cs typeface="ＭＳ Ｐゴシック" pitchFamily="-1" charset="-128"/>
              </a:rPr>
              <a:t>octasulfate</a:t>
            </a:r>
            <a:r>
              <a:rPr lang="en-US" dirty="0">
                <a:latin typeface="+mn-lt"/>
                <a:ea typeface="ＭＳ Ｐゴシック" pitchFamily="-1" charset="-128"/>
                <a:cs typeface="ＭＳ Ｐゴシック" pitchFamily="-1" charset="-128"/>
              </a:rPr>
              <a:t> in the liposome interior, thus stabilizing the liposomal formulation to increase drug retention while in circulation. Chemical structures of the </a:t>
            </a:r>
            <a:r>
              <a:rPr lang="en-US" dirty="0" err="1">
                <a:latin typeface="+mn-lt"/>
                <a:ea typeface="ＭＳ Ｐゴシック" pitchFamily="-1" charset="-128"/>
                <a:cs typeface="ＭＳ Ｐゴシック" pitchFamily="-1" charset="-128"/>
              </a:rPr>
              <a:t>triethylammonium</a:t>
            </a:r>
            <a:r>
              <a:rPr lang="en-US" dirty="0">
                <a:latin typeface="+mn-lt"/>
                <a:ea typeface="ＭＳ Ｐゴシック" pitchFamily="-1" charset="-128"/>
                <a:cs typeface="ＭＳ Ｐゴシック" pitchFamily="-1" charset="-128"/>
              </a:rPr>
              <a:t> salts of the </a:t>
            </a:r>
            <a:r>
              <a:rPr lang="en-US" dirty="0" err="1">
                <a:latin typeface="+mn-lt"/>
                <a:ea typeface="ＭＳ Ｐゴシック" pitchFamily="-1" charset="-128"/>
                <a:cs typeface="ＭＳ Ｐゴシック" pitchFamily="-1" charset="-128"/>
              </a:rPr>
              <a:t>polyanionic</a:t>
            </a:r>
            <a:r>
              <a:rPr lang="en-US" dirty="0">
                <a:latin typeface="+mn-lt"/>
                <a:ea typeface="ＭＳ Ｐゴシック" pitchFamily="-1" charset="-128"/>
                <a:cs typeface="ＭＳ Ｐゴシック" pitchFamily="-1" charset="-128"/>
              </a:rPr>
              <a:t> liposome trapping agents, poly(phosphate) </a:t>
            </a:r>
          </a:p>
          <a:p>
            <a:pPr defTabSz="462073">
              <a:defRPr/>
            </a:pPr>
            <a:endParaRPr lang="en-US" dirty="0">
              <a:latin typeface="+mn-lt"/>
              <a:ea typeface="ＭＳ Ｐゴシック" pitchFamily="-1" charset="-128"/>
              <a:cs typeface="ＭＳ Ｐゴシック" pitchFamily="-1" charset="-128"/>
            </a:endParaRPr>
          </a:p>
          <a:p>
            <a:pPr defTabSz="462073">
              <a:defRPr/>
            </a:pPr>
            <a:r>
              <a:rPr lang="en-US" dirty="0"/>
              <a:t>Drummond DC, Noble CO, </a:t>
            </a:r>
            <a:r>
              <a:rPr lang="en-US" dirty="0" err="1"/>
              <a:t>Guo</a:t>
            </a:r>
            <a:r>
              <a:rPr lang="en-US" dirty="0"/>
              <a:t> Z, Hong K, Park JW, </a:t>
            </a:r>
            <a:r>
              <a:rPr lang="en-US" dirty="0" err="1"/>
              <a:t>Kirpotin</a:t>
            </a:r>
            <a:r>
              <a:rPr lang="en-US" dirty="0"/>
              <a:t> DB. Development of a highly active </a:t>
            </a:r>
            <a:r>
              <a:rPr lang="en-US" dirty="0" err="1"/>
              <a:t>nanoliposomal</a:t>
            </a:r>
            <a:r>
              <a:rPr lang="en-US" dirty="0"/>
              <a:t> irinotecan using a novel </a:t>
            </a:r>
            <a:r>
              <a:rPr lang="en-US" dirty="0" err="1"/>
              <a:t>intraliposomal</a:t>
            </a:r>
            <a:r>
              <a:rPr lang="en-US" dirty="0"/>
              <a:t> stabilization strategy. </a:t>
            </a:r>
            <a:r>
              <a:rPr lang="en-US" i="1" dirty="0"/>
              <a:t>Cancer Res</a:t>
            </a:r>
            <a:r>
              <a:rPr lang="en-US" dirty="0"/>
              <a:t>. 2006;66:3271-3277.</a:t>
            </a:r>
          </a:p>
          <a:p>
            <a:pPr defTabSz="462073">
              <a:defRPr/>
            </a:pPr>
            <a:endParaRPr lang="en-US" dirty="0"/>
          </a:p>
          <a:p>
            <a:pPr defTabSz="462073">
              <a:defRPr/>
            </a:pPr>
            <a:endParaRPr lang="en-US" dirty="0"/>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F08815BC-D855-40F1-8889-88401CCA0F94}" type="slidenum">
              <a:rPr kumimoji="0" lang="en-US" altLang="en-US" sz="1200" b="0" i="0" u="none" strike="noStrike" kern="1200" cap="none" spc="0" normalizeH="0" baseline="0" noProof="0" smtClean="0">
                <a:ln>
                  <a:noFill/>
                </a:ln>
                <a:solidFill>
                  <a:srgbClr val="000000"/>
                </a:solidFill>
                <a:effectLst/>
                <a:uLnTx/>
                <a:uFillTx/>
                <a:latin typeface="Times New Roman" pitchFamily="-106" charset="0"/>
                <a:ea typeface="+mn-ea"/>
                <a:cs typeface="+mn-cs"/>
              </a:rPr>
              <a:pPr marL="0" marR="0" lvl="0" indent="0" algn="r" defTabSz="923925" rtl="0" eaLnBrk="0" fontAlgn="base" latinLnBrk="0" hangingPunct="0">
                <a:lnSpc>
                  <a:spcPct val="100000"/>
                </a:lnSpc>
                <a:spcBef>
                  <a:spcPct val="0"/>
                </a:spcBef>
                <a:spcAft>
                  <a:spcPct val="0"/>
                </a:spcAft>
                <a:buClrTx/>
                <a:buSzTx/>
                <a:buFontTx/>
                <a:buNone/>
                <a:tabLst/>
                <a:defRPr/>
              </a:pPr>
              <a:t>114</a:t>
            </a:fld>
            <a:endParaRPr kumimoji="0" lang="en-US" altLang="en-US" sz="1200" b="0" i="0" u="none" strike="noStrike" kern="1200" cap="none" spc="0" normalizeH="0" baseline="0" noProof="0">
              <a:ln>
                <a:noFill/>
              </a:ln>
              <a:solidFill>
                <a:srgbClr val="000000"/>
              </a:solidFill>
              <a:effectLst/>
              <a:uLnTx/>
              <a:uFillTx/>
              <a:latin typeface="Times New Roman" pitchFamily="-106" charset="0"/>
              <a:ea typeface="+mn-ea"/>
              <a:cs typeface="+mn-cs"/>
            </a:endParaRPr>
          </a:p>
        </p:txBody>
      </p:sp>
    </p:spTree>
    <p:extLst>
      <p:ext uri="{BB962C8B-B14F-4D97-AF65-F5344CB8AC3E}">
        <p14:creationId xmlns:p14="http://schemas.microsoft.com/office/powerpoint/2010/main" val="273761443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115</a:t>
            </a:fld>
            <a:endParaRPr lang="en-US"/>
          </a:p>
        </p:txBody>
      </p:sp>
    </p:spTree>
    <p:extLst>
      <p:ext uri="{BB962C8B-B14F-4D97-AF65-F5344CB8AC3E}">
        <p14:creationId xmlns:p14="http://schemas.microsoft.com/office/powerpoint/2010/main" val="2509790447"/>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defTabSz="462073">
              <a:defRPr/>
            </a:pPr>
            <a:r>
              <a:rPr lang="en-US" dirty="0">
                <a:latin typeface="Calibri" charset="0"/>
                <a:ea typeface="ＭＳ Ｐゴシック" charset="0"/>
                <a:cs typeface="ＭＳ Ｐゴシック" charset="0"/>
              </a:rPr>
              <a:t>Conroy T, </a:t>
            </a:r>
            <a:r>
              <a:rPr lang="en-US" dirty="0" err="1">
                <a:latin typeface="Calibri" charset="0"/>
                <a:ea typeface="ＭＳ Ｐゴシック" charset="0"/>
                <a:cs typeface="ＭＳ Ｐゴシック" charset="0"/>
              </a:rPr>
              <a:t>Desseigne</a:t>
            </a:r>
            <a:r>
              <a:rPr lang="en-US" dirty="0">
                <a:latin typeface="Calibri" charset="0"/>
                <a:ea typeface="ＭＳ Ｐゴシック" charset="0"/>
                <a:cs typeface="ＭＳ Ｐゴシック" charset="0"/>
              </a:rPr>
              <a:t> F, </a:t>
            </a:r>
            <a:r>
              <a:rPr lang="en-US" dirty="0" err="1">
                <a:latin typeface="Calibri" charset="0"/>
                <a:ea typeface="ＭＳ Ｐゴシック" charset="0"/>
                <a:cs typeface="ＭＳ Ｐゴシック" charset="0"/>
              </a:rPr>
              <a:t>Ychou</a:t>
            </a:r>
            <a:r>
              <a:rPr lang="en-US" dirty="0">
                <a:latin typeface="Calibri" charset="0"/>
                <a:ea typeface="ＭＳ Ｐゴシック" charset="0"/>
                <a:cs typeface="ＭＳ Ｐゴシック" charset="0"/>
              </a:rPr>
              <a:t> M, et al, for the </a:t>
            </a:r>
            <a:r>
              <a:rPr lang="en-US" dirty="0" err="1">
                <a:latin typeface="Calibri" charset="0"/>
                <a:ea typeface="ＭＳ Ｐゴシック" charset="0"/>
                <a:cs typeface="ＭＳ Ｐゴシック" charset="0"/>
              </a:rPr>
              <a:t>Groupe</a:t>
            </a:r>
            <a:r>
              <a:rPr lang="en-US" dirty="0">
                <a:latin typeface="Calibri" charset="0"/>
                <a:ea typeface="ＭＳ Ｐゴシック" charset="0"/>
                <a:cs typeface="ＭＳ Ｐゴシック" charset="0"/>
              </a:rPr>
              <a:t> </a:t>
            </a:r>
            <a:r>
              <a:rPr lang="en-US" dirty="0" err="1">
                <a:latin typeface="Calibri" charset="0"/>
                <a:ea typeface="ＭＳ Ｐゴシック" charset="0"/>
                <a:cs typeface="ＭＳ Ｐゴシック" charset="0"/>
              </a:rPr>
              <a:t>Tumeurs</a:t>
            </a:r>
            <a:r>
              <a:rPr lang="en-US" dirty="0">
                <a:latin typeface="Calibri" charset="0"/>
                <a:ea typeface="ＭＳ Ｐゴシック" charset="0"/>
                <a:cs typeface="ＭＳ Ｐゴシック" charset="0"/>
              </a:rPr>
              <a:t> Digestives of </a:t>
            </a:r>
            <a:r>
              <a:rPr lang="en-US" dirty="0" err="1">
                <a:latin typeface="Calibri" charset="0"/>
                <a:ea typeface="ＭＳ Ｐゴシック" charset="0"/>
                <a:cs typeface="ＭＳ Ｐゴシック" charset="0"/>
              </a:rPr>
              <a:t>Unicancer</a:t>
            </a:r>
            <a:r>
              <a:rPr lang="en-US" dirty="0">
                <a:latin typeface="Calibri" charset="0"/>
                <a:ea typeface="ＭＳ Ｐゴシック" charset="0"/>
                <a:cs typeface="ＭＳ Ｐゴシック" charset="0"/>
              </a:rPr>
              <a:t>; PRODIGE Intergroup. FOLFIRINOX versus gemcitabine for metastatic pancreatic cancer. </a:t>
            </a:r>
            <a:r>
              <a:rPr lang="en-US" i="1" dirty="0">
                <a:latin typeface="Calibri" charset="0"/>
                <a:ea typeface="ＭＳ Ｐゴシック" charset="0"/>
                <a:cs typeface="ＭＳ Ｐゴシック" charset="0"/>
              </a:rPr>
              <a:t>N </a:t>
            </a:r>
            <a:r>
              <a:rPr lang="en-US" i="1" dirty="0" err="1">
                <a:latin typeface="Calibri" charset="0"/>
                <a:ea typeface="ＭＳ Ｐゴシック" charset="0"/>
                <a:cs typeface="ＭＳ Ｐゴシック" charset="0"/>
              </a:rPr>
              <a:t>Engl</a:t>
            </a:r>
            <a:r>
              <a:rPr lang="en-US" i="1" dirty="0">
                <a:latin typeface="Calibri" charset="0"/>
                <a:ea typeface="ＭＳ Ｐゴシック" charset="0"/>
                <a:cs typeface="ＭＳ Ｐゴシック" charset="0"/>
              </a:rPr>
              <a:t> J Med</a:t>
            </a:r>
            <a:r>
              <a:rPr lang="en-US" dirty="0">
                <a:latin typeface="Calibri" charset="0"/>
                <a:ea typeface="ＭＳ Ｐゴシック" charset="0"/>
                <a:cs typeface="ＭＳ Ｐゴシック" charset="0"/>
              </a:rPr>
              <a:t>. 2011;364(19):1817-1825.</a:t>
            </a:r>
          </a:p>
          <a:p>
            <a:pPr>
              <a:defRPr/>
            </a:pPr>
            <a:endParaRPr lang="en-US" dirty="0"/>
          </a:p>
          <a:p>
            <a:pPr>
              <a:defRPr/>
            </a:pPr>
            <a:r>
              <a:rPr lang="en-US" dirty="0"/>
              <a:t>Von Hoff DD, Ervin T, Arena</a:t>
            </a:r>
            <a:r>
              <a:rPr lang="en-US" baseline="0" dirty="0"/>
              <a:t> FP, et al. </a:t>
            </a:r>
            <a:r>
              <a:rPr lang="en-US" dirty="0"/>
              <a:t>Increased survival in pancreatic cancer with nab-paclitaxel plus gemcitabine. </a:t>
            </a:r>
            <a:r>
              <a:rPr lang="en-US" i="1" dirty="0"/>
              <a:t>N </a:t>
            </a:r>
            <a:r>
              <a:rPr lang="en-US" i="1" dirty="0" err="1"/>
              <a:t>Engl</a:t>
            </a:r>
            <a:r>
              <a:rPr lang="en-US" i="1" dirty="0"/>
              <a:t> J Med</a:t>
            </a:r>
            <a:r>
              <a:rPr lang="en-US" dirty="0"/>
              <a:t>. 2013;369:1691-1703.</a:t>
            </a:r>
          </a:p>
          <a:p>
            <a:endParaRPr lang="en-US" dirty="0"/>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F08815BC-D855-40F1-8889-88401CCA0F94}" type="slidenum">
              <a:rPr kumimoji="0" lang="en-US" altLang="en-US" sz="1200" b="0" i="0" u="none" strike="noStrike" kern="1200" cap="none" spc="0" normalizeH="0" baseline="0" noProof="0" smtClean="0">
                <a:ln>
                  <a:noFill/>
                </a:ln>
                <a:solidFill>
                  <a:srgbClr val="000000"/>
                </a:solidFill>
                <a:effectLst/>
                <a:uLnTx/>
                <a:uFillTx/>
                <a:latin typeface="Times New Roman" pitchFamily="-106" charset="0"/>
                <a:ea typeface="+mn-ea"/>
                <a:cs typeface="+mn-cs"/>
              </a:rPr>
              <a:pPr marL="0" marR="0" lvl="0" indent="0" algn="r" defTabSz="923925" rtl="0" eaLnBrk="0" fontAlgn="base" latinLnBrk="0" hangingPunct="0">
                <a:lnSpc>
                  <a:spcPct val="100000"/>
                </a:lnSpc>
                <a:spcBef>
                  <a:spcPct val="0"/>
                </a:spcBef>
                <a:spcAft>
                  <a:spcPct val="0"/>
                </a:spcAft>
                <a:buClrTx/>
                <a:buSzTx/>
                <a:buFontTx/>
                <a:buNone/>
                <a:tabLst/>
                <a:defRPr/>
              </a:pPr>
              <a:t>116</a:t>
            </a:fld>
            <a:endParaRPr kumimoji="0" lang="en-US" altLang="en-US" sz="1200" b="0" i="0" u="none" strike="noStrike" kern="1200" cap="none" spc="0" normalizeH="0" baseline="0" noProof="0">
              <a:ln>
                <a:noFill/>
              </a:ln>
              <a:solidFill>
                <a:srgbClr val="000000"/>
              </a:solidFill>
              <a:effectLst/>
              <a:uLnTx/>
              <a:uFillTx/>
              <a:latin typeface="Times New Roman" pitchFamily="-106" charset="0"/>
              <a:ea typeface="+mn-ea"/>
              <a:cs typeface="+mn-cs"/>
            </a:endParaRPr>
          </a:p>
        </p:txBody>
      </p:sp>
    </p:spTree>
    <p:extLst>
      <p:ext uri="{BB962C8B-B14F-4D97-AF65-F5344CB8AC3E}">
        <p14:creationId xmlns:p14="http://schemas.microsoft.com/office/powerpoint/2010/main" val="58248580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117</a:t>
            </a:fld>
            <a:endParaRPr lang="en-US"/>
          </a:p>
        </p:txBody>
      </p:sp>
    </p:spTree>
    <p:extLst>
      <p:ext uri="{BB962C8B-B14F-4D97-AF65-F5344CB8AC3E}">
        <p14:creationId xmlns:p14="http://schemas.microsoft.com/office/powerpoint/2010/main" val="46953483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118</a:t>
            </a:fld>
            <a:endParaRPr lang="en-US"/>
          </a:p>
        </p:txBody>
      </p:sp>
    </p:spTree>
    <p:extLst>
      <p:ext uri="{BB962C8B-B14F-4D97-AF65-F5344CB8AC3E}">
        <p14:creationId xmlns:p14="http://schemas.microsoft.com/office/powerpoint/2010/main" val="2643421996"/>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119</a:t>
            </a:fld>
            <a:endParaRPr lang="en-US"/>
          </a:p>
        </p:txBody>
      </p:sp>
    </p:spTree>
    <p:extLst>
      <p:ext uri="{BB962C8B-B14F-4D97-AF65-F5344CB8AC3E}">
        <p14:creationId xmlns:p14="http://schemas.microsoft.com/office/powerpoint/2010/main" val="3606345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29645819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ormAutofit/>
          </a:bodyPr>
          <a:lstStyle/>
          <a:p>
            <a:pPr defTabSz="462073">
              <a:defRPr/>
            </a:pPr>
            <a:r>
              <a:rPr lang="en-US" dirty="0">
                <a:latin typeface="+mn-lt"/>
                <a:ea typeface="ＭＳ Ｐゴシック" pitchFamily="-1" charset="-128"/>
                <a:cs typeface="ＭＳ Ｐゴシック" pitchFamily="-1" charset="-128"/>
              </a:rPr>
              <a:t>Schematic depicting the </a:t>
            </a:r>
            <a:r>
              <a:rPr lang="en-US" dirty="0" err="1">
                <a:latin typeface="+mn-lt"/>
                <a:ea typeface="ＭＳ Ｐゴシック" pitchFamily="-1" charset="-128"/>
                <a:cs typeface="ＭＳ Ｐゴシック" pitchFamily="-1" charset="-128"/>
              </a:rPr>
              <a:t>intraliposomal</a:t>
            </a:r>
            <a:r>
              <a:rPr lang="en-US" dirty="0">
                <a:latin typeface="+mn-lt"/>
                <a:ea typeface="ＭＳ Ｐゴシック" pitchFamily="-1" charset="-128"/>
                <a:cs typeface="ＭＳ Ｐゴシック" pitchFamily="-1" charset="-128"/>
              </a:rPr>
              <a:t> stabilization strategy for CPT-11 using </a:t>
            </a:r>
            <a:r>
              <a:rPr lang="en-US" dirty="0" err="1">
                <a:latin typeface="+mn-lt"/>
                <a:ea typeface="ＭＳ Ｐゴシック" pitchFamily="-1" charset="-128"/>
                <a:cs typeface="ＭＳ Ｐゴシック" pitchFamily="-1" charset="-128"/>
              </a:rPr>
              <a:t>polyanionic</a:t>
            </a:r>
            <a:r>
              <a:rPr lang="en-US" dirty="0">
                <a:latin typeface="+mn-lt"/>
                <a:ea typeface="ＭＳ Ｐゴシック" pitchFamily="-1" charset="-128"/>
                <a:cs typeface="ＭＳ Ｐゴシック" pitchFamily="-1" charset="-128"/>
              </a:rPr>
              <a:t> trapping agents. The basic molecule CPT-11 forms a </a:t>
            </a:r>
            <a:r>
              <a:rPr lang="en-US" dirty="0" err="1">
                <a:latin typeface="+mn-lt"/>
                <a:ea typeface="ＭＳ Ｐゴシック" pitchFamily="-1" charset="-128"/>
                <a:cs typeface="ＭＳ Ｐゴシック" pitchFamily="-1" charset="-128"/>
              </a:rPr>
              <a:t>nanoscale</a:t>
            </a:r>
            <a:r>
              <a:rPr lang="en-US" dirty="0">
                <a:latin typeface="+mn-lt"/>
                <a:ea typeface="ＭＳ Ｐゴシック" pitchFamily="-1" charset="-128"/>
                <a:cs typeface="ＭＳ Ｐゴシック" pitchFamily="-1" charset="-128"/>
              </a:rPr>
              <a:t> complex with either poly(phosphate) or sucrose </a:t>
            </a:r>
            <a:r>
              <a:rPr lang="en-US" dirty="0" err="1">
                <a:latin typeface="+mn-lt"/>
                <a:ea typeface="ＭＳ Ｐゴシック" pitchFamily="-1" charset="-128"/>
                <a:cs typeface="ＭＳ Ｐゴシック" pitchFamily="-1" charset="-128"/>
              </a:rPr>
              <a:t>octasulfate</a:t>
            </a:r>
            <a:r>
              <a:rPr lang="en-US" dirty="0">
                <a:latin typeface="+mn-lt"/>
                <a:ea typeface="ＭＳ Ｐゴシック" pitchFamily="-1" charset="-128"/>
                <a:cs typeface="ＭＳ Ｐゴシック" pitchFamily="-1" charset="-128"/>
              </a:rPr>
              <a:t> in the liposome interior, thus stabilizing the liposomal formulation to increase drug retention while in circulation. Chemical structures of the </a:t>
            </a:r>
            <a:r>
              <a:rPr lang="en-US" dirty="0" err="1">
                <a:latin typeface="+mn-lt"/>
                <a:ea typeface="ＭＳ Ｐゴシック" pitchFamily="-1" charset="-128"/>
                <a:cs typeface="ＭＳ Ｐゴシック" pitchFamily="-1" charset="-128"/>
              </a:rPr>
              <a:t>triethylammonium</a:t>
            </a:r>
            <a:r>
              <a:rPr lang="en-US" dirty="0">
                <a:latin typeface="+mn-lt"/>
                <a:ea typeface="ＭＳ Ｐゴシック" pitchFamily="-1" charset="-128"/>
                <a:cs typeface="ＭＳ Ｐゴシック" pitchFamily="-1" charset="-128"/>
              </a:rPr>
              <a:t> salts of the </a:t>
            </a:r>
            <a:r>
              <a:rPr lang="en-US" dirty="0" err="1">
                <a:latin typeface="+mn-lt"/>
                <a:ea typeface="ＭＳ Ｐゴシック" pitchFamily="-1" charset="-128"/>
                <a:cs typeface="ＭＳ Ｐゴシック" pitchFamily="-1" charset="-128"/>
              </a:rPr>
              <a:t>polyanionic</a:t>
            </a:r>
            <a:r>
              <a:rPr lang="en-US" dirty="0">
                <a:latin typeface="+mn-lt"/>
                <a:ea typeface="ＭＳ Ｐゴシック" pitchFamily="-1" charset="-128"/>
                <a:cs typeface="ＭＳ Ｐゴシック" pitchFamily="-1" charset="-128"/>
              </a:rPr>
              <a:t> liposome trapping agents, poly(phosphate) </a:t>
            </a:r>
          </a:p>
          <a:p>
            <a:pPr defTabSz="462073">
              <a:defRPr/>
            </a:pPr>
            <a:endParaRPr lang="en-US" dirty="0">
              <a:latin typeface="+mn-lt"/>
              <a:ea typeface="ＭＳ Ｐゴシック" pitchFamily="-1" charset="-128"/>
              <a:cs typeface="ＭＳ Ｐゴシック" pitchFamily="-1" charset="-128"/>
            </a:endParaRPr>
          </a:p>
          <a:p>
            <a:pPr defTabSz="462073">
              <a:defRPr/>
            </a:pPr>
            <a:r>
              <a:rPr lang="en-US" dirty="0"/>
              <a:t>Drummond DC, Noble CO, </a:t>
            </a:r>
            <a:r>
              <a:rPr lang="en-US" dirty="0" err="1"/>
              <a:t>Guo</a:t>
            </a:r>
            <a:r>
              <a:rPr lang="en-US" dirty="0"/>
              <a:t> Z, Hong K, Park JW, </a:t>
            </a:r>
            <a:r>
              <a:rPr lang="en-US" dirty="0" err="1"/>
              <a:t>Kirpotin</a:t>
            </a:r>
            <a:r>
              <a:rPr lang="en-US" dirty="0"/>
              <a:t> DB. Development of a highly active </a:t>
            </a:r>
            <a:r>
              <a:rPr lang="en-US" dirty="0" err="1"/>
              <a:t>nanoliposomal</a:t>
            </a:r>
            <a:r>
              <a:rPr lang="en-US" dirty="0"/>
              <a:t> irinotecan using a novel </a:t>
            </a:r>
            <a:r>
              <a:rPr lang="en-US" dirty="0" err="1"/>
              <a:t>intraliposomal</a:t>
            </a:r>
            <a:r>
              <a:rPr lang="en-US" dirty="0"/>
              <a:t> stabilization strategy. </a:t>
            </a:r>
            <a:r>
              <a:rPr lang="en-US" i="1" dirty="0"/>
              <a:t>Cancer Res</a:t>
            </a:r>
            <a:r>
              <a:rPr lang="en-US" dirty="0"/>
              <a:t>. 2006;66:3271-3277.</a:t>
            </a:r>
          </a:p>
          <a:p>
            <a:pPr defTabSz="462073">
              <a:defRPr/>
            </a:pPr>
            <a:endParaRPr lang="en-US" dirty="0"/>
          </a:p>
          <a:p>
            <a:pPr defTabSz="462073">
              <a:defRPr/>
            </a:pPr>
            <a:endParaRPr lang="en-US" dirty="0"/>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F08815BC-D855-40F1-8889-88401CCA0F94}" type="slidenum">
              <a:rPr kumimoji="0" lang="en-US" altLang="en-US" sz="1200" b="0" i="0" u="none" strike="noStrike" kern="1200" cap="none" spc="0" normalizeH="0" baseline="0" noProof="0" smtClean="0">
                <a:ln>
                  <a:noFill/>
                </a:ln>
                <a:solidFill>
                  <a:srgbClr val="000000"/>
                </a:solidFill>
                <a:effectLst/>
                <a:uLnTx/>
                <a:uFillTx/>
                <a:latin typeface="Times New Roman" pitchFamily="-106" charset="0"/>
                <a:ea typeface="+mn-ea"/>
                <a:cs typeface="+mn-cs"/>
              </a:rPr>
              <a:pPr marL="0" marR="0" lvl="0" indent="0" algn="r" defTabSz="923925" rtl="0" eaLnBrk="0" fontAlgn="base" latinLnBrk="0" hangingPunct="0">
                <a:lnSpc>
                  <a:spcPct val="100000"/>
                </a:lnSpc>
                <a:spcBef>
                  <a:spcPct val="0"/>
                </a:spcBef>
                <a:spcAft>
                  <a:spcPct val="0"/>
                </a:spcAft>
                <a:buClrTx/>
                <a:buSzTx/>
                <a:buFontTx/>
                <a:buNone/>
                <a:tabLst/>
                <a:defRPr/>
              </a:pPr>
              <a:t>120</a:t>
            </a:fld>
            <a:endParaRPr kumimoji="0" lang="en-US" altLang="en-US" sz="1200" b="0" i="0" u="none" strike="noStrike" kern="1200" cap="none" spc="0" normalizeH="0" baseline="0" noProof="0">
              <a:ln>
                <a:noFill/>
              </a:ln>
              <a:solidFill>
                <a:srgbClr val="000000"/>
              </a:solidFill>
              <a:effectLst/>
              <a:uLnTx/>
              <a:uFillTx/>
              <a:latin typeface="Times New Roman" pitchFamily="-106" charset="0"/>
              <a:ea typeface="+mn-ea"/>
              <a:cs typeface="+mn-cs"/>
            </a:endParaRPr>
          </a:p>
        </p:txBody>
      </p:sp>
    </p:spTree>
    <p:extLst>
      <p:ext uri="{BB962C8B-B14F-4D97-AF65-F5344CB8AC3E}">
        <p14:creationId xmlns:p14="http://schemas.microsoft.com/office/powerpoint/2010/main" val="1880062821"/>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a:xfrm>
            <a:off x="701675" y="1154113"/>
            <a:ext cx="5538788" cy="3116262"/>
          </a:xfrm>
          <a:ln/>
        </p:spPr>
      </p:sp>
      <p:sp>
        <p:nvSpPr>
          <p:cNvPr id="10243" name="Notes Placeholder 2"/>
          <p:cNvSpPr>
            <a:spLocks noGrp="1"/>
          </p:cNvSpPr>
          <p:nvPr>
            <p:ph type="body" idx="1"/>
            <p:custDataLst>
              <p:tags r:id="rId1"/>
            </p:custDataLst>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i="1" dirty="0">
                <a:latin typeface="Arial" panose="020B0604020202020204" pitchFamily="34" charset="0"/>
              </a:rPr>
              <a:t>5-FU/LV, 5-fluorouracil/leucovorin; AE, adverse event; GI, gastrointestinal; ITT, intent to treat; Nal-IRI, nanoliposomal irinotecan; OS, overall survival; q2w, every 2 weeks; q3w, every 3 weeks, q6w, every 6 weeks.</a:t>
            </a:r>
          </a:p>
        </p:txBody>
      </p:sp>
      <p:sp>
        <p:nvSpPr>
          <p:cNvPr id="10244"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MS PGothic" panose="020B0600070205080204" pitchFamily="34" charset="-128"/>
              </a:defRPr>
            </a:lvl1pPr>
            <a:lvl2pPr marL="750869" indent="-288795">
              <a:defRPr b="1">
                <a:solidFill>
                  <a:schemeClr val="tx1"/>
                </a:solidFill>
                <a:latin typeface="Arial" panose="020B0604020202020204" pitchFamily="34" charset="0"/>
                <a:ea typeface="MS PGothic" panose="020B0600070205080204" pitchFamily="34" charset="-128"/>
              </a:defRPr>
            </a:lvl2pPr>
            <a:lvl3pPr marL="1155182" indent="-231037">
              <a:defRPr b="1">
                <a:solidFill>
                  <a:schemeClr val="tx1"/>
                </a:solidFill>
                <a:latin typeface="Arial" panose="020B0604020202020204" pitchFamily="34" charset="0"/>
                <a:ea typeface="MS PGothic" panose="020B0600070205080204" pitchFamily="34" charset="-128"/>
              </a:defRPr>
            </a:lvl3pPr>
            <a:lvl4pPr marL="1617254" indent="-231037">
              <a:defRPr b="1">
                <a:solidFill>
                  <a:schemeClr val="tx1"/>
                </a:solidFill>
                <a:latin typeface="Arial" panose="020B0604020202020204" pitchFamily="34" charset="0"/>
                <a:ea typeface="MS PGothic" panose="020B0600070205080204" pitchFamily="34" charset="-128"/>
              </a:defRPr>
            </a:lvl4pPr>
            <a:lvl5pPr marL="2079327" indent="-231037">
              <a:defRPr b="1">
                <a:solidFill>
                  <a:schemeClr val="tx1"/>
                </a:solidFill>
                <a:latin typeface="Arial" panose="020B0604020202020204" pitchFamily="34" charset="0"/>
                <a:ea typeface="MS PGothic" panose="020B0600070205080204" pitchFamily="34" charset="-128"/>
              </a:defRPr>
            </a:lvl5pPr>
            <a:lvl6pPr marL="2541400" indent="-231037"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3003473" indent="-231037"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65546" indent="-231037"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927618" indent="-231037"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r" defTabSz="923925" rtl="0" eaLnBrk="0" fontAlgn="base" latinLnBrk="0" hangingPunct="0">
              <a:lnSpc>
                <a:spcPct val="100000"/>
              </a:lnSpc>
              <a:spcBef>
                <a:spcPct val="0"/>
              </a:spcBef>
              <a:spcAft>
                <a:spcPct val="0"/>
              </a:spcAft>
              <a:buClrTx/>
              <a:buSzTx/>
              <a:buFontTx/>
              <a:buNone/>
              <a:tabLst/>
              <a:defRPr/>
            </a:pPr>
            <a:fld id="{AA4AB834-F18A-45E9-9ED2-F61AE436CA28}"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23925" rtl="0" eaLnBrk="0" fontAlgn="base" latinLnBrk="0" hangingPunct="0">
                <a:lnSpc>
                  <a:spcPct val="100000"/>
                </a:lnSpc>
                <a:spcBef>
                  <a:spcPct val="0"/>
                </a:spcBef>
                <a:spcAft>
                  <a:spcPct val="0"/>
                </a:spcAft>
                <a:buClrTx/>
                <a:buSzTx/>
                <a:buFontTx/>
                <a:buNone/>
                <a:tabLst/>
                <a:defRPr/>
              </a:pPr>
              <a:t>121</a:t>
            </a:fld>
            <a:endParaRPr kumimoji="0" lang="en-US" altLang="en-US"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2314902600"/>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xfrm>
            <a:off x="701675" y="1154113"/>
            <a:ext cx="5538788" cy="3116262"/>
          </a:xfrm>
          <a:ln/>
        </p:spPr>
      </p:sp>
      <p:sp>
        <p:nvSpPr>
          <p:cNvPr id="14339" name="Notes Placeholder 2"/>
          <p:cNvSpPr>
            <a:spLocks noGrp="1"/>
          </p:cNvSpPr>
          <p:nvPr>
            <p:ph type="body" idx="1"/>
            <p:custDataLst>
              <p:tags r:id="rId1"/>
            </p:custDataLst>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i="1" dirty="0">
                <a:latin typeface="Arial" panose="020B0604020202020204" pitchFamily="34" charset="0"/>
              </a:rPr>
              <a:t>5-FU/LV, 5-fluorouracil/leucovorin; Nal-IRI, nanoliposomal irinotecan.</a:t>
            </a:r>
          </a:p>
        </p:txBody>
      </p:sp>
      <p:sp>
        <p:nvSpPr>
          <p:cNvPr id="1434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MS PGothic" panose="020B0600070205080204" pitchFamily="34" charset="-128"/>
              </a:defRPr>
            </a:lvl1pPr>
            <a:lvl2pPr marL="750974" indent="-288836">
              <a:defRPr b="1">
                <a:solidFill>
                  <a:schemeClr val="tx1"/>
                </a:solidFill>
                <a:latin typeface="Arial" panose="020B0604020202020204" pitchFamily="34" charset="0"/>
                <a:ea typeface="MS PGothic" panose="020B0600070205080204" pitchFamily="34" charset="-128"/>
              </a:defRPr>
            </a:lvl2pPr>
            <a:lvl3pPr marL="1155344" indent="-231069">
              <a:defRPr b="1">
                <a:solidFill>
                  <a:schemeClr val="tx1"/>
                </a:solidFill>
                <a:latin typeface="Arial" panose="020B0604020202020204" pitchFamily="34" charset="0"/>
                <a:ea typeface="MS PGothic" panose="020B0600070205080204" pitchFamily="34" charset="-128"/>
              </a:defRPr>
            </a:lvl3pPr>
            <a:lvl4pPr marL="1617482" indent="-231069">
              <a:defRPr b="1">
                <a:solidFill>
                  <a:schemeClr val="tx1"/>
                </a:solidFill>
                <a:latin typeface="Arial" panose="020B0604020202020204" pitchFamily="34" charset="0"/>
                <a:ea typeface="MS PGothic" panose="020B0600070205080204" pitchFamily="34" charset="-128"/>
              </a:defRPr>
            </a:lvl4pPr>
            <a:lvl5pPr marL="2079620" indent="-231069">
              <a:defRPr b="1">
                <a:solidFill>
                  <a:schemeClr val="tx1"/>
                </a:solidFill>
                <a:latin typeface="Arial" panose="020B0604020202020204" pitchFamily="34" charset="0"/>
                <a:ea typeface="MS PGothic" panose="020B0600070205080204" pitchFamily="34" charset="-128"/>
              </a:defRPr>
            </a:lvl5pPr>
            <a:lvl6pPr marL="2541758" indent="-231069"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3003895" indent="-231069"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66033" indent="-231069"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928171" indent="-231069"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r" defTabSz="923925" rtl="0" eaLnBrk="0" fontAlgn="base" latinLnBrk="0" hangingPunct="0">
              <a:lnSpc>
                <a:spcPct val="100000"/>
              </a:lnSpc>
              <a:spcBef>
                <a:spcPct val="0"/>
              </a:spcBef>
              <a:spcAft>
                <a:spcPct val="0"/>
              </a:spcAft>
              <a:buClrTx/>
              <a:buSzTx/>
              <a:buFontTx/>
              <a:buNone/>
              <a:tabLst/>
              <a:defRPr/>
            </a:pPr>
            <a:fld id="{FA1C21C5-E541-4CAF-9186-74F26155038B}"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pPr marL="0" marR="0" lvl="0" indent="0" algn="r" defTabSz="923925" rtl="0" eaLnBrk="0" fontAlgn="base" latinLnBrk="0" hangingPunct="0">
                <a:lnSpc>
                  <a:spcPct val="100000"/>
                </a:lnSpc>
                <a:spcBef>
                  <a:spcPct val="0"/>
                </a:spcBef>
                <a:spcAft>
                  <a:spcPct val="0"/>
                </a:spcAft>
                <a:buClrTx/>
                <a:buSzTx/>
                <a:buFontTx/>
                <a:buNone/>
                <a:tabLst/>
                <a:defRPr/>
              </a:pPr>
              <a:t>122</a:t>
            </a:fld>
            <a:endPar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298782603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123</a:t>
            </a:fld>
            <a:endParaRPr lang="en-US"/>
          </a:p>
        </p:txBody>
      </p:sp>
    </p:spTree>
    <p:extLst>
      <p:ext uri="{BB962C8B-B14F-4D97-AF65-F5344CB8AC3E}">
        <p14:creationId xmlns:p14="http://schemas.microsoft.com/office/powerpoint/2010/main" val="4236464701"/>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xfrm>
            <a:off x="701675" y="1154113"/>
            <a:ext cx="5538788" cy="3116262"/>
          </a:xfrm>
          <a:ln/>
        </p:spPr>
      </p:sp>
      <p:sp>
        <p:nvSpPr>
          <p:cNvPr id="16387" name="Notes Placeholder 2"/>
          <p:cNvSpPr>
            <a:spLocks noGrp="1"/>
          </p:cNvSpPr>
          <p:nvPr>
            <p:ph type="body" idx="1"/>
            <p:custDataLst>
              <p:tags r:id="rId1"/>
            </p:custDataLst>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i="1" dirty="0">
                <a:latin typeface="Arial" panose="020B0604020202020204" pitchFamily="34" charset="0"/>
              </a:rPr>
              <a:t>5-FU/LV, 5-fluorouracil/leucovorin; AE, adverse event;</a:t>
            </a:r>
            <a:r>
              <a:rPr lang="en-US" altLang="en-US" i="1" baseline="0" dirty="0">
                <a:latin typeface="Arial" panose="020B0604020202020204" pitchFamily="34" charset="0"/>
              </a:rPr>
              <a:t> mPC, metastatic pancreatic cancer; </a:t>
            </a:r>
            <a:r>
              <a:rPr lang="en-US" altLang="en-US" i="1" dirty="0">
                <a:latin typeface="Arial" panose="020B0604020202020204" pitchFamily="34" charset="0"/>
              </a:rPr>
              <a:t>Nal-IRI, nanoliposomal irinotecan.</a:t>
            </a:r>
          </a:p>
        </p:txBody>
      </p:sp>
      <p:sp>
        <p:nvSpPr>
          <p:cNvPr id="1638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b="1">
                <a:solidFill>
                  <a:schemeClr val="tx1"/>
                </a:solidFill>
                <a:latin typeface="Arial" panose="020B0604020202020204" pitchFamily="34" charset="0"/>
                <a:ea typeface="MS PGothic" panose="020B0600070205080204" pitchFamily="34" charset="-128"/>
              </a:defRPr>
            </a:lvl1pPr>
            <a:lvl2pPr marL="750974" indent="-288836">
              <a:defRPr b="1">
                <a:solidFill>
                  <a:schemeClr val="tx1"/>
                </a:solidFill>
                <a:latin typeface="Arial" panose="020B0604020202020204" pitchFamily="34" charset="0"/>
                <a:ea typeface="MS PGothic" panose="020B0600070205080204" pitchFamily="34" charset="-128"/>
              </a:defRPr>
            </a:lvl2pPr>
            <a:lvl3pPr marL="1155344" indent="-231069">
              <a:defRPr b="1">
                <a:solidFill>
                  <a:schemeClr val="tx1"/>
                </a:solidFill>
                <a:latin typeface="Arial" panose="020B0604020202020204" pitchFamily="34" charset="0"/>
                <a:ea typeface="MS PGothic" panose="020B0600070205080204" pitchFamily="34" charset="-128"/>
              </a:defRPr>
            </a:lvl3pPr>
            <a:lvl4pPr marL="1617482" indent="-231069">
              <a:defRPr b="1">
                <a:solidFill>
                  <a:schemeClr val="tx1"/>
                </a:solidFill>
                <a:latin typeface="Arial" panose="020B0604020202020204" pitchFamily="34" charset="0"/>
                <a:ea typeface="MS PGothic" panose="020B0600070205080204" pitchFamily="34" charset="-128"/>
              </a:defRPr>
            </a:lvl4pPr>
            <a:lvl5pPr marL="2079620" indent="-231069">
              <a:defRPr b="1">
                <a:solidFill>
                  <a:schemeClr val="tx1"/>
                </a:solidFill>
                <a:latin typeface="Arial" panose="020B0604020202020204" pitchFamily="34" charset="0"/>
                <a:ea typeface="MS PGothic" panose="020B0600070205080204" pitchFamily="34" charset="-128"/>
              </a:defRPr>
            </a:lvl5pPr>
            <a:lvl6pPr marL="2541758" indent="-231069"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6pPr>
            <a:lvl7pPr marL="3003895" indent="-231069"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7pPr>
            <a:lvl8pPr marL="3466033" indent="-231069"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8pPr>
            <a:lvl9pPr marL="3928171" indent="-231069" eaLnBrk="0" fontAlgn="base" hangingPunct="0">
              <a:spcBef>
                <a:spcPct val="0"/>
              </a:spcBef>
              <a:spcAft>
                <a:spcPct val="0"/>
              </a:spcAft>
              <a:defRPr b="1">
                <a:solidFill>
                  <a:schemeClr val="tx1"/>
                </a:solidFill>
                <a:latin typeface="Arial" panose="020B0604020202020204" pitchFamily="34" charset="0"/>
                <a:ea typeface="MS PGothic" panose="020B0600070205080204" pitchFamily="34" charset="-128"/>
              </a:defRPr>
            </a:lvl9pPr>
          </a:lstStyle>
          <a:p>
            <a:pPr marL="0" marR="0" lvl="0" indent="0" algn="r" defTabSz="923925" rtl="0" eaLnBrk="0" fontAlgn="base" latinLnBrk="0" hangingPunct="0">
              <a:lnSpc>
                <a:spcPct val="100000"/>
              </a:lnSpc>
              <a:spcBef>
                <a:spcPct val="0"/>
              </a:spcBef>
              <a:spcAft>
                <a:spcPct val="0"/>
              </a:spcAft>
              <a:buClrTx/>
              <a:buSzTx/>
              <a:buFontTx/>
              <a:buNone/>
              <a:tabLst/>
              <a:defRPr/>
            </a:pPr>
            <a:fld id="{78A8E056-1ECD-41F5-ABEA-87B5BE549AEF}" type="slidenum">
              <a:rPr kumimoji="0" lang="en-US" altLang="en-US" sz="1200"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mn-cs"/>
              </a:rPr>
              <a:pPr marL="0" marR="0" lvl="0" indent="0" algn="r" defTabSz="923925" rtl="0" eaLnBrk="0" fontAlgn="base" latinLnBrk="0" hangingPunct="0">
                <a:lnSpc>
                  <a:spcPct val="100000"/>
                </a:lnSpc>
                <a:spcBef>
                  <a:spcPct val="0"/>
                </a:spcBef>
                <a:spcAft>
                  <a:spcPct val="0"/>
                </a:spcAft>
                <a:buClrTx/>
                <a:buSzTx/>
                <a:buFontTx/>
                <a:buNone/>
                <a:tabLst/>
                <a:defRPr/>
              </a:pPr>
              <a:t>124</a:t>
            </a:fld>
            <a:endParaRPr kumimoji="0" lang="en-US" altLang="en-US" sz="1200"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214326314"/>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defTabSz="924145">
              <a:defRPr/>
            </a:pPr>
            <a:r>
              <a:rPr lang="en-US" altLang="en-US" i="1" dirty="0"/>
              <a:t>5-FU, 5-fluorouracil; AE, adverse event; FOLFOX, 5-fluorouracil; oxaliplatin, leucovorin; gem, gemcitabine; LV, leucovorin; oxali, oxaliplatin; OFF, 5-FU with oxaliplatin; OS, overall survival; PD, progressive disease.</a:t>
            </a:r>
          </a:p>
          <a:p>
            <a:endParaRPr lang="en-US" dirty="0"/>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1F7499B0-4238-481A-BDF7-F0D21851C9E3}" type="slidenum">
              <a:rPr kumimoji="0" lang="en-US" sz="1200" b="0" i="0" u="none" strike="noStrike" kern="1200" cap="none" spc="0" normalizeH="0" baseline="0" noProof="0" smtClean="0">
                <a:ln>
                  <a:noFill/>
                </a:ln>
                <a:solidFill>
                  <a:srgbClr val="000000"/>
                </a:solidFill>
                <a:effectLst/>
                <a:uLnTx/>
                <a:uFillTx/>
                <a:latin typeface="Times New Roman" pitchFamily="-106" charset="0"/>
                <a:ea typeface="+mn-ea"/>
                <a:cs typeface="+mn-cs"/>
              </a:rPr>
              <a:pPr marL="0" marR="0" lvl="0" indent="0" algn="r" defTabSz="923925" rtl="0" eaLnBrk="0" fontAlgn="base" latinLnBrk="0" hangingPunct="0">
                <a:lnSpc>
                  <a:spcPct val="100000"/>
                </a:lnSpc>
                <a:spcBef>
                  <a:spcPct val="0"/>
                </a:spcBef>
                <a:spcAft>
                  <a:spcPct val="0"/>
                </a:spcAft>
                <a:buClrTx/>
                <a:buSzTx/>
                <a:buFontTx/>
                <a:buNone/>
                <a:tabLst/>
                <a:defRPr/>
              </a:pPr>
              <a:t>125</a:t>
            </a:fld>
            <a:endParaRPr kumimoji="0" lang="en-US" sz="1200" b="0" i="0" u="none" strike="noStrike" kern="1200" cap="none" spc="0" normalizeH="0" baseline="0" noProof="0" dirty="0">
              <a:ln>
                <a:noFill/>
              </a:ln>
              <a:solidFill>
                <a:srgbClr val="000000"/>
              </a:solidFill>
              <a:effectLst/>
              <a:uLnTx/>
              <a:uFillTx/>
              <a:latin typeface="Times New Roman" pitchFamily="-106" charset="0"/>
              <a:ea typeface="+mn-ea"/>
              <a:cs typeface="+mn-cs"/>
            </a:endParaRPr>
          </a:p>
        </p:txBody>
      </p:sp>
    </p:spTree>
    <p:extLst>
      <p:ext uri="{BB962C8B-B14F-4D97-AF65-F5344CB8AC3E}">
        <p14:creationId xmlns:p14="http://schemas.microsoft.com/office/powerpoint/2010/main" val="142221682"/>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126</a:t>
            </a:fld>
            <a:endParaRPr lang="en-US"/>
          </a:p>
        </p:txBody>
      </p:sp>
    </p:spTree>
    <p:extLst>
      <p:ext uri="{BB962C8B-B14F-4D97-AF65-F5344CB8AC3E}">
        <p14:creationId xmlns:p14="http://schemas.microsoft.com/office/powerpoint/2010/main" val="185985590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127</a:t>
            </a:fld>
            <a:endParaRPr lang="en-US"/>
          </a:p>
        </p:txBody>
      </p:sp>
    </p:spTree>
    <p:extLst>
      <p:ext uri="{BB962C8B-B14F-4D97-AF65-F5344CB8AC3E}">
        <p14:creationId xmlns:p14="http://schemas.microsoft.com/office/powerpoint/2010/main" val="405284168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a:noFill/>
          <a:ln/>
        </p:spPr>
        <p:txBody>
          <a:bodyPr/>
          <a:lstStyle/>
          <a:p>
            <a:endParaRPr lang="en-US" dirty="0"/>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44765769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129</a:t>
            </a:fld>
            <a:endParaRPr lang="en-US"/>
          </a:p>
        </p:txBody>
      </p:sp>
    </p:spTree>
    <p:extLst>
      <p:ext uri="{BB962C8B-B14F-4D97-AF65-F5344CB8AC3E}">
        <p14:creationId xmlns:p14="http://schemas.microsoft.com/office/powerpoint/2010/main" val="32385645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dirty="0"/>
          </a:p>
        </p:txBody>
      </p:sp>
    </p:spTree>
    <p:extLst>
      <p:ext uri="{BB962C8B-B14F-4D97-AF65-F5344CB8AC3E}">
        <p14:creationId xmlns:p14="http://schemas.microsoft.com/office/powerpoint/2010/main" val="2670707251"/>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130</a:t>
            </a:fld>
            <a:endParaRPr lang="en-US"/>
          </a:p>
        </p:txBody>
      </p:sp>
    </p:spTree>
    <p:extLst>
      <p:ext uri="{BB962C8B-B14F-4D97-AF65-F5344CB8AC3E}">
        <p14:creationId xmlns:p14="http://schemas.microsoft.com/office/powerpoint/2010/main" val="419808781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7C567ED8-DC3A-6149-9B2A-1EE41D393B08}" type="slidenum">
              <a:rPr kumimoji="0" lang="en-US" sz="1200" b="0" i="0" u="none" strike="noStrike" kern="1200" cap="none" spc="0" normalizeH="0" baseline="0" noProof="0" smtClean="0">
                <a:ln>
                  <a:noFill/>
                </a:ln>
                <a:solidFill>
                  <a:srgbClr val="000000"/>
                </a:solidFill>
                <a:effectLst/>
                <a:uLnTx/>
                <a:uFillTx/>
                <a:latin typeface="Times New Roman" pitchFamily="-106" charset="0"/>
                <a:ea typeface="+mn-ea"/>
                <a:cs typeface="+mn-cs"/>
              </a:rPr>
              <a:pPr marL="0" marR="0" lvl="0" indent="0" algn="r" defTabSz="923925" rtl="0" eaLnBrk="0" fontAlgn="base" latinLnBrk="0" hangingPunct="0">
                <a:lnSpc>
                  <a:spcPct val="100000"/>
                </a:lnSpc>
                <a:spcBef>
                  <a:spcPct val="0"/>
                </a:spcBef>
                <a:spcAft>
                  <a:spcPct val="0"/>
                </a:spcAft>
                <a:buClrTx/>
                <a:buSzTx/>
                <a:buFontTx/>
                <a:buNone/>
                <a:tabLst/>
                <a:defRPr/>
              </a:pPr>
              <a:t>131</a:t>
            </a:fld>
            <a:endParaRPr kumimoji="0" lang="en-US" sz="1200" b="0" i="0" u="none" strike="noStrike" kern="1200" cap="none" spc="0" normalizeH="0" baseline="0" noProof="0">
              <a:ln>
                <a:noFill/>
              </a:ln>
              <a:solidFill>
                <a:srgbClr val="000000"/>
              </a:solidFill>
              <a:effectLst/>
              <a:uLnTx/>
              <a:uFillTx/>
              <a:latin typeface="Times New Roman" pitchFamily="-106" charset="0"/>
              <a:ea typeface="+mn-ea"/>
              <a:cs typeface="+mn-cs"/>
            </a:endParaRPr>
          </a:p>
        </p:txBody>
      </p:sp>
    </p:spTree>
    <p:extLst>
      <p:ext uri="{BB962C8B-B14F-4D97-AF65-F5344CB8AC3E}">
        <p14:creationId xmlns:p14="http://schemas.microsoft.com/office/powerpoint/2010/main" val="809302725"/>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132</a:t>
            </a:fld>
            <a:endParaRPr lang="en-US"/>
          </a:p>
        </p:txBody>
      </p:sp>
    </p:spTree>
    <p:extLst>
      <p:ext uri="{BB962C8B-B14F-4D97-AF65-F5344CB8AC3E}">
        <p14:creationId xmlns:p14="http://schemas.microsoft.com/office/powerpoint/2010/main" val="138729705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a:t>dMMR, defective mismatch repair</a:t>
            </a:r>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29091462-8E76-4F0D-88DC-A1BB93673CA1}" type="slidenum">
              <a:rPr kumimoji="0" lang="en-US" sz="1200" b="0" i="0" u="none" strike="noStrike" kern="1200" cap="none" spc="0" normalizeH="0" baseline="0" noProof="0" smtClean="0">
                <a:ln>
                  <a:noFill/>
                </a:ln>
                <a:solidFill>
                  <a:srgbClr val="000000"/>
                </a:solidFill>
                <a:effectLst/>
                <a:uLnTx/>
                <a:uFillTx/>
                <a:latin typeface="Times New Roman" pitchFamily="-106" charset="0"/>
                <a:ea typeface="+mn-ea"/>
                <a:cs typeface="+mn-cs"/>
              </a:rPr>
              <a:pPr marL="0" marR="0" lvl="0" indent="0" algn="r" defTabSz="923925" rtl="0" eaLnBrk="0" fontAlgn="base" latinLnBrk="0" hangingPunct="0">
                <a:lnSpc>
                  <a:spcPct val="100000"/>
                </a:lnSpc>
                <a:spcBef>
                  <a:spcPct val="0"/>
                </a:spcBef>
                <a:spcAft>
                  <a:spcPct val="0"/>
                </a:spcAft>
                <a:buClrTx/>
                <a:buSzTx/>
                <a:buFontTx/>
                <a:buNone/>
                <a:tabLst/>
                <a:defRPr/>
              </a:pPr>
              <a:t>133</a:t>
            </a:fld>
            <a:endParaRPr kumimoji="0" lang="en-US" sz="1200" b="0" i="0" u="none" strike="noStrike" kern="1200" cap="none" spc="0" normalizeH="0" baseline="0" noProof="0" dirty="0">
              <a:ln>
                <a:noFill/>
              </a:ln>
              <a:solidFill>
                <a:srgbClr val="000000"/>
              </a:solidFill>
              <a:effectLst/>
              <a:uLnTx/>
              <a:uFillTx/>
              <a:latin typeface="Times New Roman" pitchFamily="-106" charset="0"/>
              <a:ea typeface="+mn-ea"/>
              <a:cs typeface="+mn-cs"/>
            </a:endParaRPr>
          </a:p>
        </p:txBody>
      </p:sp>
    </p:spTree>
    <p:extLst>
      <p:ext uri="{BB962C8B-B14F-4D97-AF65-F5344CB8AC3E}">
        <p14:creationId xmlns:p14="http://schemas.microsoft.com/office/powerpoint/2010/main" val="225615175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a:t>BSI-201</a:t>
            </a:r>
          </a:p>
          <a:p>
            <a:r>
              <a:rPr lang="en-US" dirty="0" err="1"/>
              <a:t>Niraparib</a:t>
            </a:r>
            <a:r>
              <a:rPr lang="en-US" dirty="0"/>
              <a:t> (</a:t>
            </a:r>
            <a:r>
              <a:rPr lang="en-US" dirty="0" err="1"/>
              <a:t>Tesaro</a:t>
            </a:r>
            <a:r>
              <a:rPr lang="en-US" dirty="0"/>
              <a:t>)</a:t>
            </a:r>
          </a:p>
          <a:p>
            <a:endParaRPr lang="en-US" dirty="0"/>
          </a:p>
          <a:p>
            <a:r>
              <a:rPr lang="en-US" dirty="0"/>
              <a:t>Other synthetic lethal drugs</a:t>
            </a:r>
          </a:p>
          <a:p>
            <a:r>
              <a:rPr lang="en-US" dirty="0"/>
              <a:t>LY29603618</a:t>
            </a:r>
            <a:r>
              <a:rPr lang="en-US" baseline="0" dirty="0"/>
              <a:t> Eli Lilly Chk1 inhibitor</a:t>
            </a: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30C34F7D-D913-465B-8C8D-0A3DBBC8A812}" type="slidenum">
              <a:rPr kumimoji="0" lang="en-US" sz="1200" b="0" i="0" u="none" strike="noStrike" kern="1200" cap="none" spc="0" normalizeH="0" baseline="0" noProof="0">
                <a:ln>
                  <a:noFill/>
                </a:ln>
                <a:solidFill>
                  <a:srgbClr val="000000"/>
                </a:solidFill>
                <a:effectLst/>
                <a:uLnTx/>
                <a:uFillTx/>
                <a:latin typeface="Times New Roman" pitchFamily="-106" charset="0"/>
                <a:ea typeface="+mn-ea"/>
                <a:cs typeface="+mn-cs"/>
              </a:rPr>
              <a:pPr marL="0" marR="0" lvl="0" indent="0" algn="r" defTabSz="923925" rtl="0" eaLnBrk="0" fontAlgn="base" latinLnBrk="0" hangingPunct="0">
                <a:lnSpc>
                  <a:spcPct val="100000"/>
                </a:lnSpc>
                <a:spcBef>
                  <a:spcPct val="0"/>
                </a:spcBef>
                <a:spcAft>
                  <a:spcPct val="0"/>
                </a:spcAft>
                <a:buClrTx/>
                <a:buSzTx/>
                <a:buFontTx/>
                <a:buNone/>
                <a:tabLst/>
                <a:defRPr/>
              </a:pPr>
              <a:t>134</a:t>
            </a:fld>
            <a:endParaRPr kumimoji="0" lang="en-US" sz="1200" b="0" i="0" u="none" strike="noStrike" kern="1200" cap="none" spc="0" normalizeH="0" baseline="0" noProof="0">
              <a:ln>
                <a:noFill/>
              </a:ln>
              <a:solidFill>
                <a:srgbClr val="000000"/>
              </a:solidFill>
              <a:effectLst/>
              <a:uLnTx/>
              <a:uFillTx/>
              <a:latin typeface="Times New Roman" pitchFamily="-106" charset="0"/>
              <a:ea typeface="+mn-ea"/>
              <a:cs typeface="+mn-cs"/>
            </a:endParaRPr>
          </a:p>
        </p:txBody>
      </p:sp>
    </p:spTree>
    <p:extLst>
      <p:ext uri="{BB962C8B-B14F-4D97-AF65-F5344CB8AC3E}">
        <p14:creationId xmlns:p14="http://schemas.microsoft.com/office/powerpoint/2010/main" val="81514898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135</a:t>
            </a:fld>
            <a:endParaRPr lang="en-US"/>
          </a:p>
        </p:txBody>
      </p:sp>
    </p:spTree>
    <p:extLst>
      <p:ext uri="{BB962C8B-B14F-4D97-AF65-F5344CB8AC3E}">
        <p14:creationId xmlns:p14="http://schemas.microsoft.com/office/powerpoint/2010/main" val="2832161545"/>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normAutofit/>
          </a:bodyPr>
          <a:lstStyle/>
          <a:p>
            <a:pPr defTabSz="462073">
              <a:defRPr/>
            </a:pPr>
            <a:r>
              <a:rPr lang="en-US" dirty="0">
                <a:latin typeface="+mn-lt"/>
                <a:ea typeface="ＭＳ Ｐゴシック" pitchFamily="-1" charset="-128"/>
                <a:cs typeface="ＭＳ Ｐゴシック" pitchFamily="-1" charset="-128"/>
              </a:rPr>
              <a:t>Schematic depicting the </a:t>
            </a:r>
            <a:r>
              <a:rPr lang="en-US" dirty="0" err="1">
                <a:latin typeface="+mn-lt"/>
                <a:ea typeface="ＭＳ Ｐゴシック" pitchFamily="-1" charset="-128"/>
                <a:cs typeface="ＭＳ Ｐゴシック" pitchFamily="-1" charset="-128"/>
              </a:rPr>
              <a:t>intraliposomal</a:t>
            </a:r>
            <a:r>
              <a:rPr lang="en-US" dirty="0">
                <a:latin typeface="+mn-lt"/>
                <a:ea typeface="ＭＳ Ｐゴシック" pitchFamily="-1" charset="-128"/>
                <a:cs typeface="ＭＳ Ｐゴシック" pitchFamily="-1" charset="-128"/>
              </a:rPr>
              <a:t> stabilization strategy for CPT-11 using </a:t>
            </a:r>
            <a:r>
              <a:rPr lang="en-US" dirty="0" err="1">
                <a:latin typeface="+mn-lt"/>
                <a:ea typeface="ＭＳ Ｐゴシック" pitchFamily="-1" charset="-128"/>
                <a:cs typeface="ＭＳ Ｐゴシック" pitchFamily="-1" charset="-128"/>
              </a:rPr>
              <a:t>polyanionic</a:t>
            </a:r>
            <a:r>
              <a:rPr lang="en-US" dirty="0">
                <a:latin typeface="+mn-lt"/>
                <a:ea typeface="ＭＳ Ｐゴシック" pitchFamily="-1" charset="-128"/>
                <a:cs typeface="ＭＳ Ｐゴシック" pitchFamily="-1" charset="-128"/>
              </a:rPr>
              <a:t> trapping agents. The basic molecule CPT-11 forms a </a:t>
            </a:r>
            <a:r>
              <a:rPr lang="en-US" dirty="0" err="1">
                <a:latin typeface="+mn-lt"/>
                <a:ea typeface="ＭＳ Ｐゴシック" pitchFamily="-1" charset="-128"/>
                <a:cs typeface="ＭＳ Ｐゴシック" pitchFamily="-1" charset="-128"/>
              </a:rPr>
              <a:t>nanoscale</a:t>
            </a:r>
            <a:r>
              <a:rPr lang="en-US" dirty="0">
                <a:latin typeface="+mn-lt"/>
                <a:ea typeface="ＭＳ Ｐゴシック" pitchFamily="-1" charset="-128"/>
                <a:cs typeface="ＭＳ Ｐゴシック" pitchFamily="-1" charset="-128"/>
              </a:rPr>
              <a:t> complex with either poly(phosphate) or sucrose </a:t>
            </a:r>
            <a:r>
              <a:rPr lang="en-US" dirty="0" err="1">
                <a:latin typeface="+mn-lt"/>
                <a:ea typeface="ＭＳ Ｐゴシック" pitchFamily="-1" charset="-128"/>
                <a:cs typeface="ＭＳ Ｐゴシック" pitchFamily="-1" charset="-128"/>
              </a:rPr>
              <a:t>octasulfate</a:t>
            </a:r>
            <a:r>
              <a:rPr lang="en-US" dirty="0">
                <a:latin typeface="+mn-lt"/>
                <a:ea typeface="ＭＳ Ｐゴシック" pitchFamily="-1" charset="-128"/>
                <a:cs typeface="ＭＳ Ｐゴシック" pitchFamily="-1" charset="-128"/>
              </a:rPr>
              <a:t> in the liposome interior, thus stabilizing the liposomal formulation to increase drug retention while in circulation. Chemical structures of the </a:t>
            </a:r>
            <a:r>
              <a:rPr lang="en-US" dirty="0" err="1">
                <a:latin typeface="+mn-lt"/>
                <a:ea typeface="ＭＳ Ｐゴシック" pitchFamily="-1" charset="-128"/>
                <a:cs typeface="ＭＳ Ｐゴシック" pitchFamily="-1" charset="-128"/>
              </a:rPr>
              <a:t>triethylammonium</a:t>
            </a:r>
            <a:r>
              <a:rPr lang="en-US" dirty="0">
                <a:latin typeface="+mn-lt"/>
                <a:ea typeface="ＭＳ Ｐゴシック" pitchFamily="-1" charset="-128"/>
                <a:cs typeface="ＭＳ Ｐゴシック" pitchFamily="-1" charset="-128"/>
              </a:rPr>
              <a:t> salts of the </a:t>
            </a:r>
            <a:r>
              <a:rPr lang="en-US" dirty="0" err="1">
                <a:latin typeface="+mn-lt"/>
                <a:ea typeface="ＭＳ Ｐゴシック" pitchFamily="-1" charset="-128"/>
                <a:cs typeface="ＭＳ Ｐゴシック" pitchFamily="-1" charset="-128"/>
              </a:rPr>
              <a:t>polyanionic</a:t>
            </a:r>
            <a:r>
              <a:rPr lang="en-US" dirty="0">
                <a:latin typeface="+mn-lt"/>
                <a:ea typeface="ＭＳ Ｐゴシック" pitchFamily="-1" charset="-128"/>
                <a:cs typeface="ＭＳ Ｐゴシック" pitchFamily="-1" charset="-128"/>
              </a:rPr>
              <a:t> liposome trapping agents, poly(phosphate) </a:t>
            </a:r>
          </a:p>
          <a:p>
            <a:pPr defTabSz="462073">
              <a:defRPr/>
            </a:pPr>
            <a:endParaRPr lang="en-US" dirty="0">
              <a:latin typeface="+mn-lt"/>
              <a:ea typeface="ＭＳ Ｐゴシック" pitchFamily="-1" charset="-128"/>
              <a:cs typeface="ＭＳ Ｐゴシック" pitchFamily="-1" charset="-128"/>
            </a:endParaRPr>
          </a:p>
          <a:p>
            <a:pPr defTabSz="462073">
              <a:defRPr/>
            </a:pPr>
            <a:r>
              <a:rPr lang="en-US" dirty="0"/>
              <a:t>Drummond DC, Noble CO, </a:t>
            </a:r>
            <a:r>
              <a:rPr lang="en-US" dirty="0" err="1"/>
              <a:t>Guo</a:t>
            </a:r>
            <a:r>
              <a:rPr lang="en-US" dirty="0"/>
              <a:t> Z, Hong K, Park JW, </a:t>
            </a:r>
            <a:r>
              <a:rPr lang="en-US" dirty="0" err="1"/>
              <a:t>Kirpotin</a:t>
            </a:r>
            <a:r>
              <a:rPr lang="en-US" dirty="0"/>
              <a:t> DB. Development of a highly active </a:t>
            </a:r>
            <a:r>
              <a:rPr lang="en-US" dirty="0" err="1"/>
              <a:t>nanoliposomal</a:t>
            </a:r>
            <a:r>
              <a:rPr lang="en-US" dirty="0"/>
              <a:t> irinotecan using a novel </a:t>
            </a:r>
            <a:r>
              <a:rPr lang="en-US" dirty="0" err="1"/>
              <a:t>intraliposomal</a:t>
            </a:r>
            <a:r>
              <a:rPr lang="en-US" dirty="0"/>
              <a:t> stabilization strategy. </a:t>
            </a:r>
            <a:r>
              <a:rPr lang="en-US" i="1" dirty="0"/>
              <a:t>Cancer Res</a:t>
            </a:r>
            <a:r>
              <a:rPr lang="en-US" dirty="0"/>
              <a:t>. 2006;66:3271-3277.</a:t>
            </a:r>
          </a:p>
          <a:p>
            <a:pPr defTabSz="462073">
              <a:defRPr/>
            </a:pPr>
            <a:endParaRPr lang="en-US" dirty="0"/>
          </a:p>
          <a:p>
            <a:pPr defTabSz="462073">
              <a:defRPr/>
            </a:pPr>
            <a:endParaRPr lang="en-US" dirty="0"/>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F08815BC-D855-40F1-8889-88401CCA0F94}" type="slidenum">
              <a:rPr kumimoji="0" lang="en-US" altLang="en-US" sz="1200" b="0" i="0" u="none" strike="noStrike" kern="1200" cap="none" spc="0" normalizeH="0" baseline="0" noProof="0" smtClean="0">
                <a:ln>
                  <a:noFill/>
                </a:ln>
                <a:solidFill>
                  <a:srgbClr val="000000"/>
                </a:solidFill>
                <a:effectLst/>
                <a:uLnTx/>
                <a:uFillTx/>
                <a:latin typeface="Times New Roman" pitchFamily="-106" charset="0"/>
                <a:ea typeface="+mn-ea"/>
                <a:cs typeface="+mn-cs"/>
              </a:rPr>
              <a:pPr marL="0" marR="0" lvl="0" indent="0" algn="r" defTabSz="923925" rtl="0" eaLnBrk="0" fontAlgn="base" latinLnBrk="0" hangingPunct="0">
                <a:lnSpc>
                  <a:spcPct val="100000"/>
                </a:lnSpc>
                <a:spcBef>
                  <a:spcPct val="0"/>
                </a:spcBef>
                <a:spcAft>
                  <a:spcPct val="0"/>
                </a:spcAft>
                <a:buClrTx/>
                <a:buSzTx/>
                <a:buFontTx/>
                <a:buNone/>
                <a:tabLst/>
                <a:defRPr/>
              </a:pPr>
              <a:t>136</a:t>
            </a:fld>
            <a:endParaRPr kumimoji="0" lang="en-US" altLang="en-US" sz="1200" b="0" i="0" u="none" strike="noStrike" kern="1200" cap="none" spc="0" normalizeH="0" baseline="0" noProof="0">
              <a:ln>
                <a:noFill/>
              </a:ln>
              <a:solidFill>
                <a:srgbClr val="000000"/>
              </a:solidFill>
              <a:effectLst/>
              <a:uLnTx/>
              <a:uFillTx/>
              <a:latin typeface="Times New Roman" pitchFamily="-106" charset="0"/>
              <a:ea typeface="+mn-ea"/>
              <a:cs typeface="+mn-cs"/>
            </a:endParaRPr>
          </a:p>
        </p:txBody>
      </p:sp>
    </p:spTree>
    <p:extLst>
      <p:ext uri="{BB962C8B-B14F-4D97-AF65-F5344CB8AC3E}">
        <p14:creationId xmlns:p14="http://schemas.microsoft.com/office/powerpoint/2010/main" val="373658523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137</a:t>
            </a:fld>
            <a:endParaRPr lang="en-US"/>
          </a:p>
        </p:txBody>
      </p:sp>
    </p:spTree>
    <p:extLst>
      <p:ext uri="{BB962C8B-B14F-4D97-AF65-F5344CB8AC3E}">
        <p14:creationId xmlns:p14="http://schemas.microsoft.com/office/powerpoint/2010/main" val="7159004"/>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138</a:t>
            </a:fld>
            <a:endParaRPr lang="en-US"/>
          </a:p>
        </p:txBody>
      </p:sp>
    </p:spTree>
    <p:extLst>
      <p:ext uri="{BB962C8B-B14F-4D97-AF65-F5344CB8AC3E}">
        <p14:creationId xmlns:p14="http://schemas.microsoft.com/office/powerpoint/2010/main" val="399346010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139</a:t>
            </a:fld>
            <a:endParaRPr lang="en-US"/>
          </a:p>
        </p:txBody>
      </p:sp>
    </p:spTree>
    <p:extLst>
      <p:ext uri="{BB962C8B-B14F-4D97-AF65-F5344CB8AC3E}">
        <p14:creationId xmlns:p14="http://schemas.microsoft.com/office/powerpoint/2010/main" val="2922455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68330" indent="-168330" defTabSz="448879" eaLnBrk="0" fontAlgn="base" hangingPunct="0">
              <a:spcBef>
                <a:spcPct val="30000"/>
              </a:spcBef>
              <a:spcAft>
                <a:spcPct val="0"/>
              </a:spcAft>
              <a:buClr>
                <a:srgbClr val="000000"/>
              </a:buClr>
              <a:buSzPct val="100000"/>
              <a:buFont typeface="Arial" panose="020B0604020202020204" pitchFamily="34" charset="0"/>
              <a:buChar char="•"/>
              <a:defRPr/>
            </a:pPr>
            <a:endParaRPr lang="de-DE" i="0" baseline="0" noProof="0"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87218858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a:t>O6-methylguaninine DNA MGMT</a:t>
            </a:r>
            <a:r>
              <a:rPr lang="en-US" baseline="0" dirty="0"/>
              <a:t> gene</a:t>
            </a:r>
            <a:endParaRPr lang="en-US" dirty="0"/>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1D9422FD-54B7-4189-A2DA-ABB5E2965388}" type="slidenum">
              <a:rPr kumimoji="0" lang="en-US" sz="1200" b="0" i="0" u="none" strike="noStrike" kern="1200" cap="none" spc="0" normalizeH="0" baseline="0" noProof="0" smtClean="0">
                <a:ln>
                  <a:noFill/>
                </a:ln>
                <a:solidFill>
                  <a:srgbClr val="000000"/>
                </a:solidFill>
                <a:effectLst/>
                <a:uLnTx/>
                <a:uFillTx/>
                <a:latin typeface="Times New Roman" pitchFamily="-106" charset="0"/>
                <a:ea typeface="+mn-ea"/>
                <a:cs typeface="+mn-cs"/>
              </a:rPr>
              <a:pPr marL="0" marR="0" lvl="0" indent="0" algn="r" defTabSz="923925" rtl="0" eaLnBrk="0" fontAlgn="base" latinLnBrk="0" hangingPunct="0">
                <a:lnSpc>
                  <a:spcPct val="100000"/>
                </a:lnSpc>
                <a:spcBef>
                  <a:spcPct val="0"/>
                </a:spcBef>
                <a:spcAft>
                  <a:spcPct val="0"/>
                </a:spcAft>
                <a:buClrTx/>
                <a:buSzTx/>
                <a:buFontTx/>
                <a:buNone/>
                <a:tabLst/>
                <a:defRPr/>
              </a:pPr>
              <a:t>140</a:t>
            </a:fld>
            <a:endParaRPr kumimoji="0" lang="en-US" sz="1200" b="0" i="0" u="none" strike="noStrike" kern="1200" cap="none" spc="0" normalizeH="0" baseline="0" noProof="0">
              <a:ln>
                <a:noFill/>
              </a:ln>
              <a:solidFill>
                <a:srgbClr val="000000"/>
              </a:solidFill>
              <a:effectLst/>
              <a:uLnTx/>
              <a:uFillTx/>
              <a:latin typeface="Times New Roman" pitchFamily="-106" charset="0"/>
              <a:ea typeface="+mn-ea"/>
              <a:cs typeface="+mn-cs"/>
            </a:endParaRPr>
          </a:p>
        </p:txBody>
      </p:sp>
    </p:spTree>
    <p:extLst>
      <p:ext uri="{BB962C8B-B14F-4D97-AF65-F5344CB8AC3E}">
        <p14:creationId xmlns:p14="http://schemas.microsoft.com/office/powerpoint/2010/main" val="66136298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141</a:t>
            </a:fld>
            <a:endParaRPr lang="en-US"/>
          </a:p>
        </p:txBody>
      </p:sp>
    </p:spTree>
    <p:extLst>
      <p:ext uri="{BB962C8B-B14F-4D97-AF65-F5344CB8AC3E}">
        <p14:creationId xmlns:p14="http://schemas.microsoft.com/office/powerpoint/2010/main" val="72027810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a:t>Median PFS of 18 months</a:t>
            </a:r>
          </a:p>
          <a:p>
            <a:r>
              <a:rPr lang="en-US" dirty="0"/>
              <a:t>Overall survival at 2 years was 92%</a:t>
            </a:r>
          </a:p>
          <a:p>
            <a:endParaRPr lang="en-US" dirty="0"/>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1D9422FD-54B7-4189-A2DA-ABB5E2965388}" type="slidenum">
              <a:rPr kumimoji="0" lang="en-US" sz="1200" b="0" i="0" u="none" strike="noStrike" kern="1200" cap="none" spc="0" normalizeH="0" baseline="0" noProof="0" smtClean="0">
                <a:ln>
                  <a:noFill/>
                </a:ln>
                <a:solidFill>
                  <a:srgbClr val="000000"/>
                </a:solidFill>
                <a:effectLst/>
                <a:uLnTx/>
                <a:uFillTx/>
                <a:latin typeface="Times New Roman" pitchFamily="-106" charset="0"/>
                <a:ea typeface="+mn-ea"/>
                <a:cs typeface="+mn-cs"/>
              </a:rPr>
              <a:pPr marL="0" marR="0" lvl="0" indent="0" algn="r" defTabSz="923925" rtl="0" eaLnBrk="0" fontAlgn="base" latinLnBrk="0" hangingPunct="0">
                <a:lnSpc>
                  <a:spcPct val="100000"/>
                </a:lnSpc>
                <a:spcBef>
                  <a:spcPct val="0"/>
                </a:spcBef>
                <a:spcAft>
                  <a:spcPct val="0"/>
                </a:spcAft>
                <a:buClrTx/>
                <a:buSzTx/>
                <a:buFontTx/>
                <a:buNone/>
                <a:tabLst/>
                <a:defRPr/>
              </a:pPr>
              <a:t>142</a:t>
            </a:fld>
            <a:endParaRPr kumimoji="0" lang="en-US" sz="1200" b="0" i="0" u="none" strike="noStrike" kern="1200" cap="none" spc="0" normalizeH="0" baseline="0" noProof="0">
              <a:ln>
                <a:noFill/>
              </a:ln>
              <a:solidFill>
                <a:srgbClr val="000000"/>
              </a:solidFill>
              <a:effectLst/>
              <a:uLnTx/>
              <a:uFillTx/>
              <a:latin typeface="Times New Roman" pitchFamily="-106" charset="0"/>
              <a:ea typeface="+mn-ea"/>
              <a:cs typeface="+mn-cs"/>
            </a:endParaRPr>
          </a:p>
        </p:txBody>
      </p:sp>
    </p:spTree>
    <p:extLst>
      <p:ext uri="{BB962C8B-B14F-4D97-AF65-F5344CB8AC3E}">
        <p14:creationId xmlns:p14="http://schemas.microsoft.com/office/powerpoint/2010/main" val="50989394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143</a:t>
            </a:fld>
            <a:endParaRPr lang="en-US"/>
          </a:p>
        </p:txBody>
      </p:sp>
    </p:spTree>
    <p:extLst>
      <p:ext uri="{BB962C8B-B14F-4D97-AF65-F5344CB8AC3E}">
        <p14:creationId xmlns:p14="http://schemas.microsoft.com/office/powerpoint/2010/main" val="542059598"/>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144</a:t>
            </a:fld>
            <a:endParaRPr lang="en-US"/>
          </a:p>
        </p:txBody>
      </p:sp>
    </p:spTree>
    <p:extLst>
      <p:ext uri="{BB962C8B-B14F-4D97-AF65-F5344CB8AC3E}">
        <p14:creationId xmlns:p14="http://schemas.microsoft.com/office/powerpoint/2010/main" val="3046077813"/>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54685343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References</a:t>
            </a:r>
            <a:endParaRPr lang="en-US" b="0" dirty="0"/>
          </a:p>
          <a:p>
            <a:pPr marL="224439" indent="-224439">
              <a:buFont typeface="+mj-lt"/>
              <a:buAutoNum type="arabicPeriod"/>
            </a:pPr>
            <a:r>
              <a:rPr lang="en-US" b="0" dirty="0"/>
              <a:t>Pelzer U, Blanc JF, </a:t>
            </a:r>
            <a:r>
              <a:rPr lang="en-US" b="0" dirty="0" err="1"/>
              <a:t>Melisi</a:t>
            </a:r>
            <a:r>
              <a:rPr lang="en-US" b="0" dirty="0"/>
              <a:t> D, et al. Quality-adjusted time without symptoms or toxicity (Q-</a:t>
            </a:r>
            <a:r>
              <a:rPr lang="en-US" b="0" dirty="0" err="1"/>
              <a:t>TWiST</a:t>
            </a:r>
            <a:r>
              <a:rPr lang="en-US" b="0" dirty="0"/>
              <a:t>) of liposomal irinotecan (</a:t>
            </a:r>
            <a:r>
              <a:rPr lang="en-US" b="0" dirty="0" err="1"/>
              <a:t>nal</a:t>
            </a:r>
            <a:r>
              <a:rPr lang="en-US" b="0" dirty="0"/>
              <a:t>-IRI; MM-398) plus </a:t>
            </a:r>
            <a:br>
              <a:rPr lang="en-US" b="0" dirty="0"/>
            </a:br>
            <a:r>
              <a:rPr lang="en-US" b="0" dirty="0"/>
              <a:t>5-fluorouracil/</a:t>
            </a:r>
            <a:r>
              <a:rPr lang="en-US" b="0" dirty="0" err="1"/>
              <a:t>leucovorin</a:t>
            </a:r>
            <a:r>
              <a:rPr lang="en-US" b="0" baseline="0" dirty="0"/>
              <a:t> </a:t>
            </a:r>
            <a:r>
              <a:rPr lang="en-US" b="0" dirty="0"/>
              <a:t>(5-FU/LV) vs. 5-FU/LV alone in patients with metastatic pancreatic ductal adenocarcinoma previously treated with gemcitabine-based therapy. </a:t>
            </a:r>
            <a:r>
              <a:rPr lang="en-GB" b="0" dirty="0" err="1"/>
              <a:t>Oncol</a:t>
            </a:r>
            <a:r>
              <a:rPr lang="en-GB" b="0" dirty="0"/>
              <a:t> Res Treat 2016;39(S3):</a:t>
            </a:r>
            <a:r>
              <a:rPr lang="en-GB" b="0" baseline="0" dirty="0"/>
              <a:t> </a:t>
            </a:r>
            <a:r>
              <a:rPr lang="en-GB" b="0" dirty="0"/>
              <a:t>abstract P865 (and poster)</a:t>
            </a:r>
            <a:r>
              <a:rPr lang="en-US" b="1" dirty="0"/>
              <a:t>.</a:t>
            </a:r>
          </a:p>
          <a:p>
            <a:pPr marL="224439" indent="-224439">
              <a:buFont typeface="+mj-lt"/>
              <a:buAutoNum type="arabicPeriod"/>
            </a:pPr>
            <a:r>
              <a:rPr lang="en-GB" b="0" dirty="0" err="1"/>
              <a:t>Goldhirsch</a:t>
            </a:r>
            <a:r>
              <a:rPr lang="en-GB" b="0" dirty="0"/>
              <a:t> A, </a:t>
            </a:r>
            <a:r>
              <a:rPr lang="en-GB" b="0" dirty="0" err="1"/>
              <a:t>Gelber</a:t>
            </a:r>
            <a:r>
              <a:rPr lang="en-GB" b="0" baseline="0" dirty="0"/>
              <a:t> RD, </a:t>
            </a:r>
            <a:r>
              <a:rPr lang="en-GB" b="0" baseline="0" dirty="0" err="1"/>
              <a:t>Simes</a:t>
            </a:r>
            <a:r>
              <a:rPr lang="en-GB" b="0" baseline="0" dirty="0"/>
              <a:t> RJ, et al. Costs and benefits of adjuvant therapy in breast cancer: a quality-adjusted survival analysis. J </a:t>
            </a:r>
            <a:r>
              <a:rPr lang="en-GB" b="0" baseline="0" dirty="0" err="1"/>
              <a:t>Clin</a:t>
            </a:r>
            <a:r>
              <a:rPr lang="en-GB" b="0" baseline="0" dirty="0"/>
              <a:t> </a:t>
            </a:r>
            <a:r>
              <a:rPr lang="en-GB" b="0" baseline="0" dirty="0" err="1"/>
              <a:t>Oncol</a:t>
            </a:r>
            <a:r>
              <a:rPr lang="en-GB" b="0" baseline="0" dirty="0"/>
              <a:t> 1989;7:36–44.</a:t>
            </a:r>
            <a:endParaRPr lang="en-GB" b="0"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933891479"/>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References</a:t>
            </a:r>
            <a:endParaRPr lang="en-US" b="0" dirty="0"/>
          </a:p>
          <a:p>
            <a:pPr marL="224439" indent="-224439">
              <a:buFont typeface="+mj-lt"/>
              <a:buAutoNum type="arabicPeriod"/>
            </a:pPr>
            <a:r>
              <a:rPr lang="en-US" b="0" dirty="0"/>
              <a:t>Pelzer U, Blanc JF, </a:t>
            </a:r>
            <a:r>
              <a:rPr lang="en-US" b="0" dirty="0" err="1"/>
              <a:t>Melisi</a:t>
            </a:r>
            <a:r>
              <a:rPr lang="en-US" b="0" dirty="0"/>
              <a:t> D, et al. Quality-adjusted time without symptoms or toxicity (Q-</a:t>
            </a:r>
            <a:r>
              <a:rPr lang="en-US" b="0" dirty="0" err="1"/>
              <a:t>TWiST</a:t>
            </a:r>
            <a:r>
              <a:rPr lang="en-US" b="0" dirty="0"/>
              <a:t>) of liposomal irinotecan (</a:t>
            </a:r>
            <a:r>
              <a:rPr lang="en-US" b="0" dirty="0" err="1"/>
              <a:t>nal</a:t>
            </a:r>
            <a:r>
              <a:rPr lang="en-US" b="0" dirty="0"/>
              <a:t>-IRI; MM-398) plus </a:t>
            </a:r>
            <a:br>
              <a:rPr lang="en-US" b="0" dirty="0"/>
            </a:br>
            <a:r>
              <a:rPr lang="en-US" b="0" dirty="0"/>
              <a:t>5-fluorouracil/</a:t>
            </a:r>
            <a:r>
              <a:rPr lang="en-US" b="0" dirty="0" err="1"/>
              <a:t>leucovorin</a:t>
            </a:r>
            <a:r>
              <a:rPr lang="en-US" b="0" baseline="0" dirty="0"/>
              <a:t> </a:t>
            </a:r>
            <a:r>
              <a:rPr lang="en-US" b="0" dirty="0"/>
              <a:t>(5-FU/LV) vs. 5-FU/LV alone in patients with metastatic pancreatic ductal adenocarcinoma previously treated with gemcitabine-based therapy. </a:t>
            </a:r>
            <a:r>
              <a:rPr lang="en-GB" b="0" dirty="0" err="1"/>
              <a:t>Oncol</a:t>
            </a:r>
            <a:r>
              <a:rPr lang="en-GB" b="0" dirty="0"/>
              <a:t> Res Treat 2016;39(S3):</a:t>
            </a:r>
            <a:r>
              <a:rPr lang="en-GB" b="0" baseline="0" dirty="0"/>
              <a:t> </a:t>
            </a:r>
            <a:r>
              <a:rPr lang="en-GB" b="0" dirty="0"/>
              <a:t>abstract P865 (and poster)</a:t>
            </a:r>
            <a:r>
              <a:rPr lang="en-US" b="1" dirty="0"/>
              <a:t>.</a:t>
            </a:r>
          </a:p>
          <a:p>
            <a:pPr marL="224439" indent="-224439">
              <a:buFont typeface="+mj-lt"/>
              <a:buAutoNum type="arabicPeriod"/>
            </a:pPr>
            <a:r>
              <a:rPr lang="en-GB" b="0" dirty="0" err="1"/>
              <a:t>Goldhirsch</a:t>
            </a:r>
            <a:r>
              <a:rPr lang="en-GB" b="0" dirty="0"/>
              <a:t> A, </a:t>
            </a:r>
            <a:r>
              <a:rPr lang="en-GB" b="0" dirty="0" err="1"/>
              <a:t>Gelber</a:t>
            </a:r>
            <a:r>
              <a:rPr lang="en-GB" b="0" baseline="0" dirty="0"/>
              <a:t> RD, </a:t>
            </a:r>
            <a:r>
              <a:rPr lang="en-GB" b="0" baseline="0" dirty="0" err="1"/>
              <a:t>Simes</a:t>
            </a:r>
            <a:r>
              <a:rPr lang="en-GB" b="0" baseline="0" dirty="0"/>
              <a:t> RJ, et al. Costs and benefits of adjuvant therapy in breast cancer: a quality-adjusted survival analysis. J </a:t>
            </a:r>
            <a:r>
              <a:rPr lang="en-GB" b="0" baseline="0" dirty="0" err="1"/>
              <a:t>Clin</a:t>
            </a:r>
            <a:r>
              <a:rPr lang="en-GB" b="0" baseline="0" dirty="0"/>
              <a:t> </a:t>
            </a:r>
            <a:r>
              <a:rPr lang="en-GB" b="0" baseline="0" dirty="0" err="1"/>
              <a:t>Oncol</a:t>
            </a:r>
            <a:r>
              <a:rPr lang="en-GB" b="0" baseline="0" dirty="0"/>
              <a:t> 1989;7:36–44.</a:t>
            </a:r>
            <a:endParaRPr lang="en-GB" b="0"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895421569"/>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References</a:t>
            </a:r>
            <a:endParaRPr lang="en-US" b="0" dirty="0"/>
          </a:p>
          <a:p>
            <a:pPr marL="224439" indent="-224439">
              <a:buFont typeface="+mj-lt"/>
              <a:buAutoNum type="arabicPeriod"/>
            </a:pPr>
            <a:r>
              <a:rPr lang="en-US" b="0" dirty="0"/>
              <a:t>Pelzer U, Blanc JF, </a:t>
            </a:r>
            <a:r>
              <a:rPr lang="en-US" b="0" dirty="0" err="1"/>
              <a:t>Melisi</a:t>
            </a:r>
            <a:r>
              <a:rPr lang="en-US" b="0" dirty="0"/>
              <a:t> D, et al. Quality-adjusted time without symptoms or toxicity (Q-</a:t>
            </a:r>
            <a:r>
              <a:rPr lang="en-US" b="0" dirty="0" err="1"/>
              <a:t>TWiST</a:t>
            </a:r>
            <a:r>
              <a:rPr lang="en-US" b="0" dirty="0"/>
              <a:t>) of liposomal irinotecan (</a:t>
            </a:r>
            <a:r>
              <a:rPr lang="en-US" b="0" dirty="0" err="1"/>
              <a:t>nal</a:t>
            </a:r>
            <a:r>
              <a:rPr lang="en-US" b="0" dirty="0"/>
              <a:t>-IRI; MM-398) plus </a:t>
            </a:r>
            <a:br>
              <a:rPr lang="en-US" b="0" dirty="0"/>
            </a:br>
            <a:r>
              <a:rPr lang="en-US" b="0" dirty="0"/>
              <a:t>5-fluorouracil/</a:t>
            </a:r>
            <a:r>
              <a:rPr lang="en-US" b="0" dirty="0" err="1"/>
              <a:t>leucovorin</a:t>
            </a:r>
            <a:r>
              <a:rPr lang="en-US" b="0" baseline="0" dirty="0"/>
              <a:t> </a:t>
            </a:r>
            <a:r>
              <a:rPr lang="en-US" b="0" dirty="0"/>
              <a:t>(5-FU/LV) vs. 5-FU/LV alone in patients with metastatic pancreatic ductal adenocarcinoma previously treated with gemcitabine-based therapy. </a:t>
            </a:r>
            <a:r>
              <a:rPr lang="en-GB" b="0" dirty="0" err="1"/>
              <a:t>Oncol</a:t>
            </a:r>
            <a:r>
              <a:rPr lang="en-GB" b="0" dirty="0"/>
              <a:t> Res Treat 2016;39(S3):</a:t>
            </a:r>
            <a:r>
              <a:rPr lang="en-GB" b="0" baseline="0" dirty="0"/>
              <a:t> </a:t>
            </a:r>
            <a:r>
              <a:rPr lang="en-GB" b="0" dirty="0"/>
              <a:t>abstract P865 (and poster)</a:t>
            </a:r>
            <a:r>
              <a:rPr lang="en-US" b="1" dirty="0"/>
              <a:t>.</a:t>
            </a:r>
          </a:p>
          <a:p>
            <a:pPr marL="224439" indent="-224439">
              <a:buFont typeface="+mj-lt"/>
              <a:buAutoNum type="arabicPeriod"/>
            </a:pPr>
            <a:r>
              <a:rPr lang="en-GB" b="0" dirty="0" err="1"/>
              <a:t>Goldhirsch</a:t>
            </a:r>
            <a:r>
              <a:rPr lang="en-GB" b="0" dirty="0"/>
              <a:t> A, </a:t>
            </a:r>
            <a:r>
              <a:rPr lang="en-GB" b="0" dirty="0" err="1"/>
              <a:t>Gelber</a:t>
            </a:r>
            <a:r>
              <a:rPr lang="en-GB" b="0" baseline="0" dirty="0"/>
              <a:t> RD, </a:t>
            </a:r>
            <a:r>
              <a:rPr lang="en-GB" b="0" baseline="0" dirty="0" err="1"/>
              <a:t>Simes</a:t>
            </a:r>
            <a:r>
              <a:rPr lang="en-GB" b="0" baseline="0" dirty="0"/>
              <a:t> RJ, et al. Costs and benefits of adjuvant therapy in breast cancer: a quality-adjusted survival analysis. J </a:t>
            </a:r>
            <a:r>
              <a:rPr lang="en-GB" b="0" baseline="0" dirty="0" err="1"/>
              <a:t>Clin</a:t>
            </a:r>
            <a:r>
              <a:rPr lang="en-GB" b="0" baseline="0" dirty="0"/>
              <a:t> </a:t>
            </a:r>
            <a:r>
              <a:rPr lang="en-GB" b="0" baseline="0" dirty="0" err="1"/>
              <a:t>Oncol</a:t>
            </a:r>
            <a:r>
              <a:rPr lang="en-GB" b="0" baseline="0" dirty="0"/>
              <a:t> 1989;7:36–44.</a:t>
            </a:r>
            <a:endParaRPr lang="en-GB" b="0"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65611317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References</a:t>
            </a:r>
            <a:endParaRPr lang="en-US" b="0" dirty="0"/>
          </a:p>
          <a:p>
            <a:pPr marL="224439" indent="-224439">
              <a:buFont typeface="+mj-lt"/>
              <a:buAutoNum type="arabicPeriod"/>
            </a:pPr>
            <a:r>
              <a:rPr lang="en-US" b="0" dirty="0"/>
              <a:t>Pelzer U, Blanc JF, </a:t>
            </a:r>
            <a:r>
              <a:rPr lang="en-US" b="0" dirty="0" err="1"/>
              <a:t>Melisi</a:t>
            </a:r>
            <a:r>
              <a:rPr lang="en-US" b="0" dirty="0"/>
              <a:t> D, et al. Quality-adjusted time without symptoms or toxicity (Q-</a:t>
            </a:r>
            <a:r>
              <a:rPr lang="en-US" b="0" dirty="0" err="1"/>
              <a:t>TWiST</a:t>
            </a:r>
            <a:r>
              <a:rPr lang="en-US" b="0" dirty="0"/>
              <a:t>) of liposomal irinotecan (</a:t>
            </a:r>
            <a:r>
              <a:rPr lang="en-US" b="0" dirty="0" err="1"/>
              <a:t>nal</a:t>
            </a:r>
            <a:r>
              <a:rPr lang="en-US" b="0" dirty="0"/>
              <a:t>-IRI; MM-398) plus </a:t>
            </a:r>
            <a:br>
              <a:rPr lang="en-US" b="0" dirty="0"/>
            </a:br>
            <a:r>
              <a:rPr lang="en-US" b="0" dirty="0"/>
              <a:t>5-fluorouracil/</a:t>
            </a:r>
            <a:r>
              <a:rPr lang="en-US" b="0" dirty="0" err="1"/>
              <a:t>leucovorin</a:t>
            </a:r>
            <a:r>
              <a:rPr lang="en-US" b="0" baseline="0" dirty="0"/>
              <a:t> </a:t>
            </a:r>
            <a:r>
              <a:rPr lang="en-US" b="0" dirty="0"/>
              <a:t>(5-FU/LV) vs. 5-FU/LV alone in patients with metastatic pancreatic ductal adenocarcinoma previously treated with gemcitabine-based therapy. </a:t>
            </a:r>
            <a:r>
              <a:rPr lang="en-GB" b="0" dirty="0" err="1"/>
              <a:t>Oncol</a:t>
            </a:r>
            <a:r>
              <a:rPr lang="en-GB" b="0" dirty="0"/>
              <a:t> Res Treat 2016;39(S3):</a:t>
            </a:r>
            <a:r>
              <a:rPr lang="en-GB" b="0" baseline="0" dirty="0"/>
              <a:t> </a:t>
            </a:r>
            <a:r>
              <a:rPr lang="en-GB" b="0" dirty="0"/>
              <a:t>abstract P865 (and poster)</a:t>
            </a:r>
            <a:r>
              <a:rPr lang="en-US" b="1" dirty="0"/>
              <a:t>.</a:t>
            </a:r>
          </a:p>
          <a:p>
            <a:pPr marL="224439" indent="-224439">
              <a:buFont typeface="+mj-lt"/>
              <a:buAutoNum type="arabicPeriod"/>
            </a:pPr>
            <a:r>
              <a:rPr lang="en-GB" b="0" dirty="0" err="1"/>
              <a:t>Goldhirsch</a:t>
            </a:r>
            <a:r>
              <a:rPr lang="en-GB" b="0" dirty="0"/>
              <a:t> A, </a:t>
            </a:r>
            <a:r>
              <a:rPr lang="en-GB" b="0" dirty="0" err="1"/>
              <a:t>Gelber</a:t>
            </a:r>
            <a:r>
              <a:rPr lang="en-GB" b="0" baseline="0" dirty="0"/>
              <a:t> RD, </a:t>
            </a:r>
            <a:r>
              <a:rPr lang="en-GB" b="0" baseline="0" dirty="0" err="1"/>
              <a:t>Simes</a:t>
            </a:r>
            <a:r>
              <a:rPr lang="en-GB" b="0" baseline="0" dirty="0"/>
              <a:t> RJ, et al. Costs and benefits of adjuvant therapy in breast cancer: a quality-adjusted survival analysis. J </a:t>
            </a:r>
            <a:r>
              <a:rPr lang="en-GB" b="0" baseline="0" dirty="0" err="1"/>
              <a:t>Clin</a:t>
            </a:r>
            <a:r>
              <a:rPr lang="en-GB" b="0" baseline="0" dirty="0"/>
              <a:t> </a:t>
            </a:r>
            <a:r>
              <a:rPr lang="en-GB" b="0" baseline="0" dirty="0" err="1"/>
              <a:t>Oncol</a:t>
            </a:r>
            <a:r>
              <a:rPr lang="en-GB" b="0" baseline="0" dirty="0"/>
              <a:t> 1989;7:36–44.</a:t>
            </a:r>
            <a:endParaRPr lang="en-GB" b="0"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7064105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pPr marL="171797" indent="-171797"/>
            <a:endParaRPr lang="en-GB" b="0" dirty="0"/>
          </a:p>
        </p:txBody>
      </p:sp>
      <p:sp>
        <p:nvSpPr>
          <p:cNvPr id="5" name="Slide Number Placeholder 3"/>
          <p:cNvSpPr txBox="1">
            <a:spLocks/>
          </p:cNvSpPr>
          <p:nvPr/>
        </p:nvSpPr>
        <p:spPr>
          <a:xfrm>
            <a:off x="3777608" y="9264229"/>
            <a:ext cx="2889938" cy="489373"/>
          </a:xfrm>
          <a:prstGeom prst="rect">
            <a:avLst/>
          </a:prstGeom>
        </p:spPr>
        <p:txBody>
          <a:bodyPr vert="horz" lIns="91626" tIns="45813" rIns="91626" bIns="45813"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8A1F66C-44C9-4B60-860B-72634C3BFA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7178220"/>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References</a:t>
            </a:r>
            <a:endParaRPr lang="en-US" b="0" dirty="0"/>
          </a:p>
          <a:p>
            <a:pPr marL="224439" indent="-224439">
              <a:buFont typeface="+mj-lt"/>
              <a:buAutoNum type="arabicPeriod"/>
            </a:pPr>
            <a:r>
              <a:rPr lang="en-US" b="0" dirty="0"/>
              <a:t>Pelzer U, Blanc JF, </a:t>
            </a:r>
            <a:r>
              <a:rPr lang="en-US" b="0" dirty="0" err="1"/>
              <a:t>Melisi</a:t>
            </a:r>
            <a:r>
              <a:rPr lang="en-US" b="0" dirty="0"/>
              <a:t> D, et al. Quality-adjusted time without symptoms or toxicity (Q-</a:t>
            </a:r>
            <a:r>
              <a:rPr lang="en-US" b="0" dirty="0" err="1"/>
              <a:t>TWiST</a:t>
            </a:r>
            <a:r>
              <a:rPr lang="en-US" b="0" dirty="0"/>
              <a:t>) of liposomal irinotecan (</a:t>
            </a:r>
            <a:r>
              <a:rPr lang="en-US" b="0" dirty="0" err="1"/>
              <a:t>nal</a:t>
            </a:r>
            <a:r>
              <a:rPr lang="en-US" b="0" dirty="0"/>
              <a:t>-IRI; MM-398) plus </a:t>
            </a:r>
            <a:br>
              <a:rPr lang="en-US" b="0" dirty="0"/>
            </a:br>
            <a:r>
              <a:rPr lang="en-US" b="0" dirty="0"/>
              <a:t>5-fluorouracil/</a:t>
            </a:r>
            <a:r>
              <a:rPr lang="en-US" b="0" dirty="0" err="1"/>
              <a:t>leucovorin</a:t>
            </a:r>
            <a:r>
              <a:rPr lang="en-US" b="0" baseline="0" dirty="0"/>
              <a:t> </a:t>
            </a:r>
            <a:r>
              <a:rPr lang="en-US" b="0" dirty="0"/>
              <a:t>(5-FU/LV) vs. 5-FU/LV alone in patients with metastatic pancreatic ductal adenocarcinoma previously treated with gemcitabine-based therapy. </a:t>
            </a:r>
            <a:r>
              <a:rPr lang="en-GB" b="0" dirty="0" err="1"/>
              <a:t>Oncol</a:t>
            </a:r>
            <a:r>
              <a:rPr lang="en-GB" b="0" dirty="0"/>
              <a:t> Res Treat 2016;39(S3):</a:t>
            </a:r>
            <a:r>
              <a:rPr lang="en-GB" b="0" baseline="0" dirty="0"/>
              <a:t> </a:t>
            </a:r>
            <a:r>
              <a:rPr lang="en-GB" b="0" dirty="0"/>
              <a:t>abstract P865 (and poster)</a:t>
            </a:r>
            <a:r>
              <a:rPr lang="en-US" b="1" dirty="0"/>
              <a:t>.</a:t>
            </a:r>
          </a:p>
          <a:p>
            <a:pPr marL="224439" indent="-224439">
              <a:buFont typeface="+mj-lt"/>
              <a:buAutoNum type="arabicPeriod"/>
            </a:pPr>
            <a:r>
              <a:rPr lang="en-GB" b="0" dirty="0" err="1"/>
              <a:t>Goldhirsch</a:t>
            </a:r>
            <a:r>
              <a:rPr lang="en-GB" b="0" dirty="0"/>
              <a:t> A, </a:t>
            </a:r>
            <a:r>
              <a:rPr lang="en-GB" b="0" dirty="0" err="1"/>
              <a:t>Gelber</a:t>
            </a:r>
            <a:r>
              <a:rPr lang="en-GB" b="0" baseline="0" dirty="0"/>
              <a:t> RD, </a:t>
            </a:r>
            <a:r>
              <a:rPr lang="en-GB" b="0" baseline="0" dirty="0" err="1"/>
              <a:t>Simes</a:t>
            </a:r>
            <a:r>
              <a:rPr lang="en-GB" b="0" baseline="0" dirty="0"/>
              <a:t> RJ, et al. Costs and benefits of adjuvant therapy in breast cancer: a quality-adjusted survival analysis. J </a:t>
            </a:r>
            <a:r>
              <a:rPr lang="en-GB" b="0" baseline="0" dirty="0" err="1"/>
              <a:t>Clin</a:t>
            </a:r>
            <a:r>
              <a:rPr lang="en-GB" b="0" baseline="0" dirty="0"/>
              <a:t> </a:t>
            </a:r>
            <a:r>
              <a:rPr lang="en-GB" b="0" baseline="0" dirty="0" err="1"/>
              <a:t>Oncol</a:t>
            </a:r>
            <a:r>
              <a:rPr lang="en-GB" b="0" baseline="0" dirty="0"/>
              <a:t> 1989;7:36–44.</a:t>
            </a:r>
            <a:endParaRPr lang="en-GB" b="0"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525683657"/>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References</a:t>
            </a:r>
            <a:endParaRPr lang="en-US" b="0" dirty="0"/>
          </a:p>
          <a:p>
            <a:pPr marL="224439" indent="-224439">
              <a:buFont typeface="+mj-lt"/>
              <a:buAutoNum type="arabicPeriod"/>
            </a:pPr>
            <a:r>
              <a:rPr lang="en-US" b="0" dirty="0"/>
              <a:t>Pelzer U, Blanc JF, </a:t>
            </a:r>
            <a:r>
              <a:rPr lang="en-US" b="0" dirty="0" err="1"/>
              <a:t>Melisi</a:t>
            </a:r>
            <a:r>
              <a:rPr lang="en-US" b="0" dirty="0"/>
              <a:t> D, et al. Quality-adjusted time without symptoms or toxicity (Q-</a:t>
            </a:r>
            <a:r>
              <a:rPr lang="en-US" b="0" dirty="0" err="1"/>
              <a:t>TWiST</a:t>
            </a:r>
            <a:r>
              <a:rPr lang="en-US" b="0" dirty="0"/>
              <a:t>) of liposomal irinotecan (</a:t>
            </a:r>
            <a:r>
              <a:rPr lang="en-US" b="0" dirty="0" err="1"/>
              <a:t>nal</a:t>
            </a:r>
            <a:r>
              <a:rPr lang="en-US" b="0" dirty="0"/>
              <a:t>-IRI; MM-398) plus </a:t>
            </a:r>
            <a:br>
              <a:rPr lang="en-US" b="0" dirty="0"/>
            </a:br>
            <a:r>
              <a:rPr lang="en-US" b="0" dirty="0"/>
              <a:t>5-fluorouracil/</a:t>
            </a:r>
            <a:r>
              <a:rPr lang="en-US" b="0" dirty="0" err="1"/>
              <a:t>leucovorin</a:t>
            </a:r>
            <a:r>
              <a:rPr lang="en-US" b="0" baseline="0" dirty="0"/>
              <a:t> </a:t>
            </a:r>
            <a:r>
              <a:rPr lang="en-US" b="0" dirty="0"/>
              <a:t>(5-FU/LV) vs. 5-FU/LV alone in patients with metastatic pancreatic ductal adenocarcinoma previously treated with gemcitabine-based therapy. </a:t>
            </a:r>
            <a:r>
              <a:rPr lang="en-GB" b="0" dirty="0" err="1"/>
              <a:t>Oncol</a:t>
            </a:r>
            <a:r>
              <a:rPr lang="en-GB" b="0" dirty="0"/>
              <a:t> Res Treat 2016;39(S3):</a:t>
            </a:r>
            <a:r>
              <a:rPr lang="en-GB" b="0" baseline="0" dirty="0"/>
              <a:t> </a:t>
            </a:r>
            <a:r>
              <a:rPr lang="en-GB" b="0" dirty="0"/>
              <a:t>abstract P865 (and poster)</a:t>
            </a:r>
            <a:r>
              <a:rPr lang="en-US" b="1" dirty="0"/>
              <a:t>.</a:t>
            </a:r>
          </a:p>
          <a:p>
            <a:pPr marL="224439" indent="-224439">
              <a:buFont typeface="+mj-lt"/>
              <a:buAutoNum type="arabicPeriod"/>
            </a:pPr>
            <a:r>
              <a:rPr lang="en-GB" b="0" dirty="0" err="1"/>
              <a:t>Goldhirsch</a:t>
            </a:r>
            <a:r>
              <a:rPr lang="en-GB" b="0" dirty="0"/>
              <a:t> A, </a:t>
            </a:r>
            <a:r>
              <a:rPr lang="en-GB" b="0" dirty="0" err="1"/>
              <a:t>Gelber</a:t>
            </a:r>
            <a:r>
              <a:rPr lang="en-GB" b="0" baseline="0" dirty="0"/>
              <a:t> RD, </a:t>
            </a:r>
            <a:r>
              <a:rPr lang="en-GB" b="0" baseline="0" dirty="0" err="1"/>
              <a:t>Simes</a:t>
            </a:r>
            <a:r>
              <a:rPr lang="en-GB" b="0" baseline="0" dirty="0"/>
              <a:t> RJ, et al. Costs and benefits of adjuvant therapy in breast cancer: a quality-adjusted survival analysis. J </a:t>
            </a:r>
            <a:r>
              <a:rPr lang="en-GB" b="0" baseline="0" dirty="0" err="1"/>
              <a:t>Clin</a:t>
            </a:r>
            <a:r>
              <a:rPr lang="en-GB" b="0" baseline="0" dirty="0"/>
              <a:t> </a:t>
            </a:r>
            <a:r>
              <a:rPr lang="en-GB" b="0" baseline="0" dirty="0" err="1"/>
              <a:t>Oncol</a:t>
            </a:r>
            <a:r>
              <a:rPr lang="en-GB" b="0" baseline="0" dirty="0"/>
              <a:t> 1989;7:36–44.</a:t>
            </a:r>
            <a:endParaRPr lang="en-GB" b="0"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55158790"/>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241754548"/>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153</a:t>
            </a:fld>
            <a:endParaRPr lang="en-US"/>
          </a:p>
        </p:txBody>
      </p:sp>
    </p:spTree>
    <p:extLst>
      <p:ext uri="{BB962C8B-B14F-4D97-AF65-F5344CB8AC3E}">
        <p14:creationId xmlns:p14="http://schemas.microsoft.com/office/powerpoint/2010/main" val="259720394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ChangeArrowheads="1" noTextEdit="1"/>
          </p:cNvSpPr>
          <p:nvPr>
            <p:ph type="sldImg"/>
          </p:nvPr>
        </p:nvSpPr>
        <p:spPr>
          <a:ln/>
        </p:spPr>
      </p:sp>
      <p:sp>
        <p:nvSpPr>
          <p:cNvPr id="17410" name="Notes Placeholder 2"/>
          <p:cNvSpPr>
            <a:spLocks noGrp="1"/>
          </p:cNvSpPr>
          <p:nvPr>
            <p:ph type="body" idx="1"/>
            <p:custDataLst>
              <p:tags r:id="rId1"/>
            </p:custDataLst>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MS PGothic" charset="0"/>
            </a:endParaRPr>
          </a:p>
        </p:txBody>
      </p:sp>
      <p:sp>
        <p:nvSpPr>
          <p:cNvPr id="1741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600" b="1" i="1">
                <a:solidFill>
                  <a:schemeClr val="tx1"/>
                </a:solidFill>
                <a:latin typeface="Times New Roman" charset="0"/>
                <a:ea typeface="MS PGothic" charset="0"/>
                <a:cs typeface="MS PGothic" charset="0"/>
              </a:defRPr>
            </a:lvl1pPr>
            <a:lvl2pPr marL="736932" indent="-283435">
              <a:defRPr sz="3600" b="1" i="1">
                <a:solidFill>
                  <a:schemeClr val="tx1"/>
                </a:solidFill>
                <a:latin typeface="Times New Roman" charset="0"/>
                <a:ea typeface="MS PGothic" charset="0"/>
                <a:cs typeface="MS PGothic" charset="0"/>
              </a:defRPr>
            </a:lvl2pPr>
            <a:lvl3pPr marL="1133742" indent="-226748">
              <a:defRPr sz="3600" b="1" i="1">
                <a:solidFill>
                  <a:schemeClr val="tx1"/>
                </a:solidFill>
                <a:latin typeface="Times New Roman" charset="0"/>
                <a:ea typeface="MS PGothic" charset="0"/>
                <a:cs typeface="MS PGothic" charset="0"/>
              </a:defRPr>
            </a:lvl3pPr>
            <a:lvl4pPr marL="1587238" indent="-226748">
              <a:defRPr sz="3600" b="1" i="1">
                <a:solidFill>
                  <a:schemeClr val="tx1"/>
                </a:solidFill>
                <a:latin typeface="Times New Roman" charset="0"/>
                <a:ea typeface="MS PGothic" charset="0"/>
                <a:cs typeface="MS PGothic" charset="0"/>
              </a:defRPr>
            </a:lvl4pPr>
            <a:lvl5pPr marL="2040735" indent="-226748">
              <a:defRPr sz="3600" b="1" i="1">
                <a:solidFill>
                  <a:schemeClr val="tx1"/>
                </a:solidFill>
                <a:latin typeface="Times New Roman" charset="0"/>
                <a:ea typeface="MS PGothic" charset="0"/>
                <a:cs typeface="MS PGothic" charset="0"/>
              </a:defRPr>
            </a:lvl5pPr>
            <a:lvl6pPr marL="249423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6pPr>
            <a:lvl7pPr marL="2947728"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7pPr>
            <a:lvl8pPr marL="3401225"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8pPr>
            <a:lvl9pPr marL="385472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D07C6B8-3E0E-2140-B5EF-C3418C576B15}" type="slidenum">
              <a:rPr kumimoji="0" lang="en-US" sz="1200" b="0" i="0" u="none" strike="noStrike" kern="1200" cap="none" spc="0" normalizeH="0" baseline="0" noProof="0">
                <a:ln>
                  <a:noFill/>
                </a:ln>
                <a:solidFill>
                  <a:prstClr val="black"/>
                </a:solidFill>
                <a:effectLst/>
                <a:uLnTx/>
                <a:uFillTx/>
                <a:latin typeface="Arial" charset="0"/>
                <a:ea typeface="MS PGothic" charset="0"/>
              </a:rPr>
              <a:pPr marL="0" marR="0" lvl="0" indent="0" algn="r" defTabSz="914400" rtl="0" eaLnBrk="1" fontAlgn="auto" latinLnBrk="0" hangingPunct="1">
                <a:lnSpc>
                  <a:spcPct val="100000"/>
                </a:lnSpc>
                <a:spcBef>
                  <a:spcPts val="0"/>
                </a:spcBef>
                <a:spcAft>
                  <a:spcPts val="0"/>
                </a:spcAft>
                <a:buClrTx/>
                <a:buSzTx/>
                <a:buFontTx/>
                <a:buNone/>
                <a:tabLst/>
                <a:defRPr/>
              </a:pPr>
              <a:t>154</a:t>
            </a:fld>
            <a:endParaRPr kumimoji="0" lang="en-US" sz="1200" b="0" i="0" u="none" strike="noStrike" kern="1200" cap="none" spc="0" normalizeH="0" baseline="0" noProof="0">
              <a:ln>
                <a:noFill/>
              </a:ln>
              <a:solidFill>
                <a:prstClr val="black"/>
              </a:solidFill>
              <a:effectLst/>
              <a:uLnTx/>
              <a:uFillTx/>
              <a:latin typeface="Arial" charset="0"/>
              <a:ea typeface="MS PGothic" charset="0"/>
            </a:endParaRPr>
          </a:p>
        </p:txBody>
      </p:sp>
    </p:spTree>
    <p:extLst>
      <p:ext uri="{BB962C8B-B14F-4D97-AF65-F5344CB8AC3E}">
        <p14:creationId xmlns:p14="http://schemas.microsoft.com/office/powerpoint/2010/main" val="1494731903"/>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ChangeArrowheads="1" noTextEdit="1"/>
          </p:cNvSpPr>
          <p:nvPr>
            <p:ph type="sldImg"/>
          </p:nvPr>
        </p:nvSpPr>
        <p:spPr>
          <a:ln/>
        </p:spPr>
      </p:sp>
      <p:sp>
        <p:nvSpPr>
          <p:cNvPr id="17410" name="Notes Placeholder 2"/>
          <p:cNvSpPr>
            <a:spLocks noGrp="1"/>
          </p:cNvSpPr>
          <p:nvPr>
            <p:ph type="body" idx="1"/>
            <p:custDataLst>
              <p:tags r:id="rId1"/>
            </p:custDataLst>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r>
              <a:rPr lang="en-US" dirty="0">
                <a:ea typeface="MS PGothic" charset="0"/>
              </a:rPr>
              <a:t>#3</a:t>
            </a:r>
          </a:p>
        </p:txBody>
      </p:sp>
      <p:sp>
        <p:nvSpPr>
          <p:cNvPr id="1741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600" b="1" i="1">
                <a:solidFill>
                  <a:schemeClr val="tx1"/>
                </a:solidFill>
                <a:latin typeface="Times New Roman" charset="0"/>
                <a:ea typeface="MS PGothic" charset="0"/>
                <a:cs typeface="MS PGothic" charset="0"/>
              </a:defRPr>
            </a:lvl1pPr>
            <a:lvl2pPr marL="736932" indent="-283435">
              <a:defRPr sz="3600" b="1" i="1">
                <a:solidFill>
                  <a:schemeClr val="tx1"/>
                </a:solidFill>
                <a:latin typeface="Times New Roman" charset="0"/>
                <a:ea typeface="MS PGothic" charset="0"/>
                <a:cs typeface="MS PGothic" charset="0"/>
              </a:defRPr>
            </a:lvl2pPr>
            <a:lvl3pPr marL="1133742" indent="-226748">
              <a:defRPr sz="3600" b="1" i="1">
                <a:solidFill>
                  <a:schemeClr val="tx1"/>
                </a:solidFill>
                <a:latin typeface="Times New Roman" charset="0"/>
                <a:ea typeface="MS PGothic" charset="0"/>
                <a:cs typeface="MS PGothic" charset="0"/>
              </a:defRPr>
            </a:lvl3pPr>
            <a:lvl4pPr marL="1587238" indent="-226748">
              <a:defRPr sz="3600" b="1" i="1">
                <a:solidFill>
                  <a:schemeClr val="tx1"/>
                </a:solidFill>
                <a:latin typeface="Times New Roman" charset="0"/>
                <a:ea typeface="MS PGothic" charset="0"/>
                <a:cs typeface="MS PGothic" charset="0"/>
              </a:defRPr>
            </a:lvl4pPr>
            <a:lvl5pPr marL="2040735" indent="-226748">
              <a:defRPr sz="3600" b="1" i="1">
                <a:solidFill>
                  <a:schemeClr val="tx1"/>
                </a:solidFill>
                <a:latin typeface="Times New Roman" charset="0"/>
                <a:ea typeface="MS PGothic" charset="0"/>
                <a:cs typeface="MS PGothic" charset="0"/>
              </a:defRPr>
            </a:lvl5pPr>
            <a:lvl6pPr marL="249423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6pPr>
            <a:lvl7pPr marL="2947728"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7pPr>
            <a:lvl8pPr marL="3401225"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8pPr>
            <a:lvl9pPr marL="385472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D07C6B8-3E0E-2140-B5EF-C3418C576B15}" type="slidenum">
              <a:rPr kumimoji="0" lang="en-US" sz="1200" b="0" i="0" u="none" strike="noStrike" kern="1200" cap="none" spc="0" normalizeH="0" baseline="0" noProof="0">
                <a:ln>
                  <a:noFill/>
                </a:ln>
                <a:solidFill>
                  <a:prstClr val="black"/>
                </a:solidFill>
                <a:effectLst/>
                <a:uLnTx/>
                <a:uFillTx/>
                <a:latin typeface="Arial" charset="0"/>
                <a:ea typeface="MS PGothic" charset="0"/>
              </a:rPr>
              <a:pPr marL="0" marR="0" lvl="0" indent="0" algn="r" defTabSz="914400" rtl="0" eaLnBrk="1" fontAlgn="auto" latinLnBrk="0" hangingPunct="1">
                <a:lnSpc>
                  <a:spcPct val="100000"/>
                </a:lnSpc>
                <a:spcBef>
                  <a:spcPts val="0"/>
                </a:spcBef>
                <a:spcAft>
                  <a:spcPts val="0"/>
                </a:spcAft>
                <a:buClrTx/>
                <a:buSzTx/>
                <a:buFontTx/>
                <a:buNone/>
                <a:tabLst/>
                <a:defRPr/>
              </a:pPr>
              <a:t>155</a:t>
            </a:fld>
            <a:endParaRPr kumimoji="0" lang="en-US" sz="1200" b="0" i="0" u="none" strike="noStrike" kern="1200" cap="none" spc="0" normalizeH="0" baseline="0" noProof="0">
              <a:ln>
                <a:noFill/>
              </a:ln>
              <a:solidFill>
                <a:prstClr val="black"/>
              </a:solidFill>
              <a:effectLst/>
              <a:uLnTx/>
              <a:uFillTx/>
              <a:latin typeface="Arial" charset="0"/>
              <a:ea typeface="MS PGothic" charset="0"/>
            </a:endParaRPr>
          </a:p>
        </p:txBody>
      </p:sp>
    </p:spTree>
    <p:extLst>
      <p:ext uri="{BB962C8B-B14F-4D97-AF65-F5344CB8AC3E}">
        <p14:creationId xmlns:p14="http://schemas.microsoft.com/office/powerpoint/2010/main" val="268881340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ChangeArrowheads="1" noTextEdit="1"/>
          </p:cNvSpPr>
          <p:nvPr>
            <p:ph type="sldImg"/>
          </p:nvPr>
        </p:nvSpPr>
        <p:spPr>
          <a:ln/>
        </p:spPr>
      </p:sp>
      <p:sp>
        <p:nvSpPr>
          <p:cNvPr id="17410" name="Notes Placeholder 2"/>
          <p:cNvSpPr>
            <a:spLocks noGrp="1"/>
          </p:cNvSpPr>
          <p:nvPr>
            <p:ph type="body" idx="1"/>
            <p:custDataLst>
              <p:tags r:id="rId1"/>
            </p:custDataLst>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MS PGothic" charset="0"/>
            </a:endParaRPr>
          </a:p>
        </p:txBody>
      </p:sp>
      <p:sp>
        <p:nvSpPr>
          <p:cNvPr id="1741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600" b="1" i="1">
                <a:solidFill>
                  <a:schemeClr val="tx1"/>
                </a:solidFill>
                <a:latin typeface="Times New Roman" charset="0"/>
                <a:ea typeface="MS PGothic" charset="0"/>
                <a:cs typeface="MS PGothic" charset="0"/>
              </a:defRPr>
            </a:lvl1pPr>
            <a:lvl2pPr marL="736932" indent="-283435">
              <a:defRPr sz="3600" b="1" i="1">
                <a:solidFill>
                  <a:schemeClr val="tx1"/>
                </a:solidFill>
                <a:latin typeface="Times New Roman" charset="0"/>
                <a:ea typeface="MS PGothic" charset="0"/>
                <a:cs typeface="MS PGothic" charset="0"/>
              </a:defRPr>
            </a:lvl2pPr>
            <a:lvl3pPr marL="1133742" indent="-226748">
              <a:defRPr sz="3600" b="1" i="1">
                <a:solidFill>
                  <a:schemeClr val="tx1"/>
                </a:solidFill>
                <a:latin typeface="Times New Roman" charset="0"/>
                <a:ea typeface="MS PGothic" charset="0"/>
                <a:cs typeface="MS PGothic" charset="0"/>
              </a:defRPr>
            </a:lvl3pPr>
            <a:lvl4pPr marL="1587238" indent="-226748">
              <a:defRPr sz="3600" b="1" i="1">
                <a:solidFill>
                  <a:schemeClr val="tx1"/>
                </a:solidFill>
                <a:latin typeface="Times New Roman" charset="0"/>
                <a:ea typeface="MS PGothic" charset="0"/>
                <a:cs typeface="MS PGothic" charset="0"/>
              </a:defRPr>
            </a:lvl4pPr>
            <a:lvl5pPr marL="2040735" indent="-226748">
              <a:defRPr sz="3600" b="1" i="1">
                <a:solidFill>
                  <a:schemeClr val="tx1"/>
                </a:solidFill>
                <a:latin typeface="Times New Roman" charset="0"/>
                <a:ea typeface="MS PGothic" charset="0"/>
                <a:cs typeface="MS PGothic" charset="0"/>
              </a:defRPr>
            </a:lvl5pPr>
            <a:lvl6pPr marL="249423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6pPr>
            <a:lvl7pPr marL="2947728"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7pPr>
            <a:lvl8pPr marL="3401225"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8pPr>
            <a:lvl9pPr marL="385472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D07C6B8-3E0E-2140-B5EF-C3418C576B15}" type="slidenum">
              <a:rPr kumimoji="0" lang="en-US" sz="1200" b="0" i="0" u="none" strike="noStrike" kern="1200" cap="none" spc="0" normalizeH="0" baseline="0" noProof="0">
                <a:ln>
                  <a:noFill/>
                </a:ln>
                <a:solidFill>
                  <a:prstClr val="black"/>
                </a:solidFill>
                <a:effectLst/>
                <a:uLnTx/>
                <a:uFillTx/>
                <a:latin typeface="Arial" charset="0"/>
                <a:ea typeface="MS PGothic" charset="0"/>
              </a:rPr>
              <a:pPr marL="0" marR="0" lvl="0" indent="0" algn="r" defTabSz="914400" rtl="0" eaLnBrk="1" fontAlgn="auto" latinLnBrk="0" hangingPunct="1">
                <a:lnSpc>
                  <a:spcPct val="100000"/>
                </a:lnSpc>
                <a:spcBef>
                  <a:spcPts val="0"/>
                </a:spcBef>
                <a:spcAft>
                  <a:spcPts val="0"/>
                </a:spcAft>
                <a:buClrTx/>
                <a:buSzTx/>
                <a:buFontTx/>
                <a:buNone/>
                <a:tabLst/>
                <a:defRPr/>
              </a:pPr>
              <a:t>156</a:t>
            </a:fld>
            <a:endParaRPr kumimoji="0" lang="en-US" sz="1200" b="0" i="0" u="none" strike="noStrike" kern="1200" cap="none" spc="0" normalizeH="0" baseline="0" noProof="0">
              <a:ln>
                <a:noFill/>
              </a:ln>
              <a:solidFill>
                <a:prstClr val="black"/>
              </a:solidFill>
              <a:effectLst/>
              <a:uLnTx/>
              <a:uFillTx/>
              <a:latin typeface="Arial" charset="0"/>
              <a:ea typeface="MS PGothic" charset="0"/>
            </a:endParaRPr>
          </a:p>
        </p:txBody>
      </p:sp>
    </p:spTree>
    <p:extLst>
      <p:ext uri="{BB962C8B-B14F-4D97-AF65-F5344CB8AC3E}">
        <p14:creationId xmlns:p14="http://schemas.microsoft.com/office/powerpoint/2010/main" val="588195646"/>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ChangeArrowheads="1" noTextEdit="1"/>
          </p:cNvSpPr>
          <p:nvPr>
            <p:ph type="sldImg"/>
          </p:nvPr>
        </p:nvSpPr>
        <p:spPr>
          <a:ln/>
        </p:spPr>
      </p:sp>
      <p:sp>
        <p:nvSpPr>
          <p:cNvPr id="17410" name="Notes Placeholder 2"/>
          <p:cNvSpPr>
            <a:spLocks noGrp="1"/>
          </p:cNvSpPr>
          <p:nvPr>
            <p:ph type="body" idx="1"/>
            <p:custDataLst>
              <p:tags r:id="rId1"/>
            </p:custDataLst>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MS PGothic" charset="0"/>
            </a:endParaRPr>
          </a:p>
        </p:txBody>
      </p:sp>
      <p:sp>
        <p:nvSpPr>
          <p:cNvPr id="1741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600" b="1" i="1">
                <a:solidFill>
                  <a:schemeClr val="tx1"/>
                </a:solidFill>
                <a:latin typeface="Times New Roman" charset="0"/>
                <a:ea typeface="MS PGothic" charset="0"/>
                <a:cs typeface="MS PGothic" charset="0"/>
              </a:defRPr>
            </a:lvl1pPr>
            <a:lvl2pPr marL="736932" indent="-283435">
              <a:defRPr sz="3600" b="1" i="1">
                <a:solidFill>
                  <a:schemeClr val="tx1"/>
                </a:solidFill>
                <a:latin typeface="Times New Roman" charset="0"/>
                <a:ea typeface="MS PGothic" charset="0"/>
                <a:cs typeface="MS PGothic" charset="0"/>
              </a:defRPr>
            </a:lvl2pPr>
            <a:lvl3pPr marL="1133742" indent="-226748">
              <a:defRPr sz="3600" b="1" i="1">
                <a:solidFill>
                  <a:schemeClr val="tx1"/>
                </a:solidFill>
                <a:latin typeface="Times New Roman" charset="0"/>
                <a:ea typeface="MS PGothic" charset="0"/>
                <a:cs typeface="MS PGothic" charset="0"/>
              </a:defRPr>
            </a:lvl3pPr>
            <a:lvl4pPr marL="1587238" indent="-226748">
              <a:defRPr sz="3600" b="1" i="1">
                <a:solidFill>
                  <a:schemeClr val="tx1"/>
                </a:solidFill>
                <a:latin typeface="Times New Roman" charset="0"/>
                <a:ea typeface="MS PGothic" charset="0"/>
                <a:cs typeface="MS PGothic" charset="0"/>
              </a:defRPr>
            </a:lvl4pPr>
            <a:lvl5pPr marL="2040735" indent="-226748">
              <a:defRPr sz="3600" b="1" i="1">
                <a:solidFill>
                  <a:schemeClr val="tx1"/>
                </a:solidFill>
                <a:latin typeface="Times New Roman" charset="0"/>
                <a:ea typeface="MS PGothic" charset="0"/>
                <a:cs typeface="MS PGothic" charset="0"/>
              </a:defRPr>
            </a:lvl5pPr>
            <a:lvl6pPr marL="249423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6pPr>
            <a:lvl7pPr marL="2947728"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7pPr>
            <a:lvl8pPr marL="3401225"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8pPr>
            <a:lvl9pPr marL="385472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D07C6B8-3E0E-2140-B5EF-C3418C576B15}" type="slidenum">
              <a:rPr kumimoji="0" lang="en-US" sz="1200" b="0" i="0" u="none" strike="noStrike" kern="1200" cap="none" spc="0" normalizeH="0" baseline="0" noProof="0">
                <a:ln>
                  <a:noFill/>
                </a:ln>
                <a:solidFill>
                  <a:prstClr val="black"/>
                </a:solidFill>
                <a:effectLst/>
                <a:uLnTx/>
                <a:uFillTx/>
                <a:latin typeface="Arial" charset="0"/>
                <a:ea typeface="MS PGothic" charset="0"/>
              </a:rPr>
              <a:pPr marL="0" marR="0" lvl="0" indent="0" algn="r" defTabSz="914400" rtl="0" eaLnBrk="1" fontAlgn="auto" latinLnBrk="0" hangingPunct="1">
                <a:lnSpc>
                  <a:spcPct val="100000"/>
                </a:lnSpc>
                <a:spcBef>
                  <a:spcPts val="0"/>
                </a:spcBef>
                <a:spcAft>
                  <a:spcPts val="0"/>
                </a:spcAft>
                <a:buClrTx/>
                <a:buSzTx/>
                <a:buFontTx/>
                <a:buNone/>
                <a:tabLst/>
                <a:defRPr/>
              </a:pPr>
              <a:t>157</a:t>
            </a:fld>
            <a:endParaRPr kumimoji="0" lang="en-US" sz="1200" b="0" i="0" u="none" strike="noStrike" kern="1200" cap="none" spc="0" normalizeH="0" baseline="0" noProof="0">
              <a:ln>
                <a:noFill/>
              </a:ln>
              <a:solidFill>
                <a:prstClr val="black"/>
              </a:solidFill>
              <a:effectLst/>
              <a:uLnTx/>
              <a:uFillTx/>
              <a:latin typeface="Arial" charset="0"/>
              <a:ea typeface="MS PGothic" charset="0"/>
            </a:endParaRPr>
          </a:p>
        </p:txBody>
      </p:sp>
    </p:spTree>
    <p:extLst>
      <p:ext uri="{BB962C8B-B14F-4D97-AF65-F5344CB8AC3E}">
        <p14:creationId xmlns:p14="http://schemas.microsoft.com/office/powerpoint/2010/main" val="3388369097"/>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ChangeArrowheads="1" noTextEdit="1"/>
          </p:cNvSpPr>
          <p:nvPr>
            <p:ph type="sldImg"/>
          </p:nvPr>
        </p:nvSpPr>
        <p:spPr>
          <a:ln/>
        </p:spPr>
      </p:sp>
      <p:sp>
        <p:nvSpPr>
          <p:cNvPr id="17410" name="Notes Placeholder 2"/>
          <p:cNvSpPr>
            <a:spLocks noGrp="1"/>
          </p:cNvSpPr>
          <p:nvPr>
            <p:ph type="body" idx="1"/>
            <p:custDataLst>
              <p:tags r:id="rId1"/>
            </p:custDataLst>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r>
              <a:rPr lang="en-US" dirty="0">
                <a:ea typeface="MS PGothic" charset="0"/>
              </a:rPr>
              <a:t>#3</a:t>
            </a:r>
          </a:p>
        </p:txBody>
      </p:sp>
      <p:sp>
        <p:nvSpPr>
          <p:cNvPr id="1741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600" b="1" i="1">
                <a:solidFill>
                  <a:schemeClr val="tx1"/>
                </a:solidFill>
                <a:latin typeface="Times New Roman" charset="0"/>
                <a:ea typeface="MS PGothic" charset="0"/>
                <a:cs typeface="MS PGothic" charset="0"/>
              </a:defRPr>
            </a:lvl1pPr>
            <a:lvl2pPr marL="736932" indent="-283435">
              <a:defRPr sz="3600" b="1" i="1">
                <a:solidFill>
                  <a:schemeClr val="tx1"/>
                </a:solidFill>
                <a:latin typeface="Times New Roman" charset="0"/>
                <a:ea typeface="MS PGothic" charset="0"/>
                <a:cs typeface="MS PGothic" charset="0"/>
              </a:defRPr>
            </a:lvl2pPr>
            <a:lvl3pPr marL="1133742" indent="-226748">
              <a:defRPr sz="3600" b="1" i="1">
                <a:solidFill>
                  <a:schemeClr val="tx1"/>
                </a:solidFill>
                <a:latin typeface="Times New Roman" charset="0"/>
                <a:ea typeface="MS PGothic" charset="0"/>
                <a:cs typeface="MS PGothic" charset="0"/>
              </a:defRPr>
            </a:lvl3pPr>
            <a:lvl4pPr marL="1587238" indent="-226748">
              <a:defRPr sz="3600" b="1" i="1">
                <a:solidFill>
                  <a:schemeClr val="tx1"/>
                </a:solidFill>
                <a:latin typeface="Times New Roman" charset="0"/>
                <a:ea typeface="MS PGothic" charset="0"/>
                <a:cs typeface="MS PGothic" charset="0"/>
              </a:defRPr>
            </a:lvl4pPr>
            <a:lvl5pPr marL="2040735" indent="-226748">
              <a:defRPr sz="3600" b="1" i="1">
                <a:solidFill>
                  <a:schemeClr val="tx1"/>
                </a:solidFill>
                <a:latin typeface="Times New Roman" charset="0"/>
                <a:ea typeface="MS PGothic" charset="0"/>
                <a:cs typeface="MS PGothic" charset="0"/>
              </a:defRPr>
            </a:lvl5pPr>
            <a:lvl6pPr marL="249423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6pPr>
            <a:lvl7pPr marL="2947728"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7pPr>
            <a:lvl8pPr marL="3401225"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8pPr>
            <a:lvl9pPr marL="385472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D07C6B8-3E0E-2140-B5EF-C3418C576B15}" type="slidenum">
              <a:rPr kumimoji="0" lang="en-US" sz="1200" b="0" i="0" u="none" strike="noStrike" kern="1200" cap="none" spc="0" normalizeH="0" baseline="0" noProof="0">
                <a:ln>
                  <a:noFill/>
                </a:ln>
                <a:solidFill>
                  <a:prstClr val="black"/>
                </a:solidFill>
                <a:effectLst/>
                <a:uLnTx/>
                <a:uFillTx/>
                <a:latin typeface="Arial" charset="0"/>
                <a:ea typeface="MS PGothic" charset="0"/>
              </a:rPr>
              <a:pPr marL="0" marR="0" lvl="0" indent="0" algn="r" defTabSz="914400" rtl="0" eaLnBrk="1" fontAlgn="auto" latinLnBrk="0" hangingPunct="1">
                <a:lnSpc>
                  <a:spcPct val="100000"/>
                </a:lnSpc>
                <a:spcBef>
                  <a:spcPts val="0"/>
                </a:spcBef>
                <a:spcAft>
                  <a:spcPts val="0"/>
                </a:spcAft>
                <a:buClrTx/>
                <a:buSzTx/>
                <a:buFontTx/>
                <a:buNone/>
                <a:tabLst/>
                <a:defRPr/>
              </a:pPr>
              <a:t>158</a:t>
            </a:fld>
            <a:endParaRPr kumimoji="0" lang="en-US" sz="1200" b="0" i="0" u="none" strike="noStrike" kern="1200" cap="none" spc="0" normalizeH="0" baseline="0" noProof="0">
              <a:ln>
                <a:noFill/>
              </a:ln>
              <a:solidFill>
                <a:prstClr val="black"/>
              </a:solidFill>
              <a:effectLst/>
              <a:uLnTx/>
              <a:uFillTx/>
              <a:latin typeface="Arial" charset="0"/>
              <a:ea typeface="MS PGothic" charset="0"/>
            </a:endParaRPr>
          </a:p>
        </p:txBody>
      </p:sp>
    </p:spTree>
    <p:extLst>
      <p:ext uri="{BB962C8B-B14F-4D97-AF65-F5344CB8AC3E}">
        <p14:creationId xmlns:p14="http://schemas.microsoft.com/office/powerpoint/2010/main" val="4088920392"/>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ChangeArrowheads="1" noTextEdit="1"/>
          </p:cNvSpPr>
          <p:nvPr>
            <p:ph type="sldImg"/>
          </p:nvPr>
        </p:nvSpPr>
        <p:spPr>
          <a:ln/>
        </p:spPr>
      </p:sp>
      <p:sp>
        <p:nvSpPr>
          <p:cNvPr id="17410" name="Notes Placeholder 2"/>
          <p:cNvSpPr>
            <a:spLocks noGrp="1"/>
          </p:cNvSpPr>
          <p:nvPr>
            <p:ph type="body" idx="1"/>
            <p:custDataLst>
              <p:tags r:id="rId1"/>
            </p:custDataLst>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US">
              <a:ea typeface="MS PGothic" charset="0"/>
            </a:endParaRPr>
          </a:p>
        </p:txBody>
      </p:sp>
      <p:sp>
        <p:nvSpPr>
          <p:cNvPr id="1741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600" b="1" i="1">
                <a:solidFill>
                  <a:schemeClr val="tx1"/>
                </a:solidFill>
                <a:latin typeface="Times New Roman" charset="0"/>
                <a:ea typeface="MS PGothic" charset="0"/>
                <a:cs typeface="MS PGothic" charset="0"/>
              </a:defRPr>
            </a:lvl1pPr>
            <a:lvl2pPr marL="736932" indent="-283435">
              <a:defRPr sz="3600" b="1" i="1">
                <a:solidFill>
                  <a:schemeClr val="tx1"/>
                </a:solidFill>
                <a:latin typeface="Times New Roman" charset="0"/>
                <a:ea typeface="MS PGothic" charset="0"/>
                <a:cs typeface="MS PGothic" charset="0"/>
              </a:defRPr>
            </a:lvl2pPr>
            <a:lvl3pPr marL="1133742" indent="-226748">
              <a:defRPr sz="3600" b="1" i="1">
                <a:solidFill>
                  <a:schemeClr val="tx1"/>
                </a:solidFill>
                <a:latin typeface="Times New Roman" charset="0"/>
                <a:ea typeface="MS PGothic" charset="0"/>
                <a:cs typeface="MS PGothic" charset="0"/>
              </a:defRPr>
            </a:lvl3pPr>
            <a:lvl4pPr marL="1587238" indent="-226748">
              <a:defRPr sz="3600" b="1" i="1">
                <a:solidFill>
                  <a:schemeClr val="tx1"/>
                </a:solidFill>
                <a:latin typeface="Times New Roman" charset="0"/>
                <a:ea typeface="MS PGothic" charset="0"/>
                <a:cs typeface="MS PGothic" charset="0"/>
              </a:defRPr>
            </a:lvl4pPr>
            <a:lvl5pPr marL="2040735" indent="-226748">
              <a:defRPr sz="3600" b="1" i="1">
                <a:solidFill>
                  <a:schemeClr val="tx1"/>
                </a:solidFill>
                <a:latin typeface="Times New Roman" charset="0"/>
                <a:ea typeface="MS PGothic" charset="0"/>
                <a:cs typeface="MS PGothic" charset="0"/>
              </a:defRPr>
            </a:lvl5pPr>
            <a:lvl6pPr marL="249423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6pPr>
            <a:lvl7pPr marL="2947728"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7pPr>
            <a:lvl8pPr marL="3401225"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8pPr>
            <a:lvl9pPr marL="385472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D07C6B8-3E0E-2140-B5EF-C3418C576B15}" type="slidenum">
              <a:rPr kumimoji="0" lang="en-US" sz="1200" b="0" i="0" u="none" strike="noStrike" kern="1200" cap="none" spc="0" normalizeH="0" baseline="0" noProof="0">
                <a:ln>
                  <a:noFill/>
                </a:ln>
                <a:solidFill>
                  <a:prstClr val="black"/>
                </a:solidFill>
                <a:effectLst/>
                <a:uLnTx/>
                <a:uFillTx/>
                <a:latin typeface="Arial" charset="0"/>
                <a:ea typeface="MS PGothic" charset="0"/>
              </a:rPr>
              <a:pPr marL="0" marR="0" lvl="0" indent="0" algn="r" defTabSz="914400" rtl="0" eaLnBrk="1" fontAlgn="auto" latinLnBrk="0" hangingPunct="1">
                <a:lnSpc>
                  <a:spcPct val="100000"/>
                </a:lnSpc>
                <a:spcBef>
                  <a:spcPts val="0"/>
                </a:spcBef>
                <a:spcAft>
                  <a:spcPts val="0"/>
                </a:spcAft>
                <a:buClrTx/>
                <a:buSzTx/>
                <a:buFontTx/>
                <a:buNone/>
                <a:tabLst/>
                <a:defRPr/>
              </a:pPr>
              <a:t>159</a:t>
            </a:fld>
            <a:endParaRPr kumimoji="0" lang="en-US" sz="1200" b="0" i="0" u="none" strike="noStrike" kern="1200" cap="none" spc="0" normalizeH="0" baseline="0" noProof="0">
              <a:ln>
                <a:noFill/>
              </a:ln>
              <a:solidFill>
                <a:prstClr val="black"/>
              </a:solidFill>
              <a:effectLst/>
              <a:uLnTx/>
              <a:uFillTx/>
              <a:latin typeface="Arial" charset="0"/>
              <a:ea typeface="MS PGothic" charset="0"/>
            </a:endParaRPr>
          </a:p>
        </p:txBody>
      </p:sp>
    </p:spTree>
    <p:extLst>
      <p:ext uri="{BB962C8B-B14F-4D97-AF65-F5344CB8AC3E}">
        <p14:creationId xmlns:p14="http://schemas.microsoft.com/office/powerpoint/2010/main" val="2177654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609846039"/>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ChangeArrowheads="1" noTextEdit="1"/>
          </p:cNvSpPr>
          <p:nvPr>
            <p:ph type="sldImg"/>
          </p:nvPr>
        </p:nvSpPr>
        <p:spPr>
          <a:ln/>
        </p:spPr>
      </p:sp>
      <p:sp>
        <p:nvSpPr>
          <p:cNvPr id="17410" name="Notes Placeholder 2"/>
          <p:cNvSpPr>
            <a:spLocks noGrp="1"/>
          </p:cNvSpPr>
          <p:nvPr>
            <p:ph type="body" idx="1"/>
            <p:custDataLst>
              <p:tags r:id="rId1"/>
            </p:custDataLst>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r>
              <a:rPr lang="en-US">
                <a:ea typeface="MS PGothic" charset="0"/>
              </a:rPr>
              <a:t>#2</a:t>
            </a:r>
          </a:p>
        </p:txBody>
      </p:sp>
      <p:sp>
        <p:nvSpPr>
          <p:cNvPr id="1741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600" b="1" i="1">
                <a:solidFill>
                  <a:schemeClr val="tx1"/>
                </a:solidFill>
                <a:latin typeface="Times New Roman" charset="0"/>
                <a:ea typeface="MS PGothic" charset="0"/>
                <a:cs typeface="MS PGothic" charset="0"/>
              </a:defRPr>
            </a:lvl1pPr>
            <a:lvl2pPr marL="736932" indent="-283435">
              <a:defRPr sz="3600" b="1" i="1">
                <a:solidFill>
                  <a:schemeClr val="tx1"/>
                </a:solidFill>
                <a:latin typeface="Times New Roman" charset="0"/>
                <a:ea typeface="MS PGothic" charset="0"/>
                <a:cs typeface="MS PGothic" charset="0"/>
              </a:defRPr>
            </a:lvl2pPr>
            <a:lvl3pPr marL="1133742" indent="-226748">
              <a:defRPr sz="3600" b="1" i="1">
                <a:solidFill>
                  <a:schemeClr val="tx1"/>
                </a:solidFill>
                <a:latin typeface="Times New Roman" charset="0"/>
                <a:ea typeface="MS PGothic" charset="0"/>
                <a:cs typeface="MS PGothic" charset="0"/>
              </a:defRPr>
            </a:lvl3pPr>
            <a:lvl4pPr marL="1587238" indent="-226748">
              <a:defRPr sz="3600" b="1" i="1">
                <a:solidFill>
                  <a:schemeClr val="tx1"/>
                </a:solidFill>
                <a:latin typeface="Times New Roman" charset="0"/>
                <a:ea typeface="MS PGothic" charset="0"/>
                <a:cs typeface="MS PGothic" charset="0"/>
              </a:defRPr>
            </a:lvl4pPr>
            <a:lvl5pPr marL="2040735" indent="-226748">
              <a:defRPr sz="3600" b="1" i="1">
                <a:solidFill>
                  <a:schemeClr val="tx1"/>
                </a:solidFill>
                <a:latin typeface="Times New Roman" charset="0"/>
                <a:ea typeface="MS PGothic" charset="0"/>
                <a:cs typeface="MS PGothic" charset="0"/>
              </a:defRPr>
            </a:lvl5pPr>
            <a:lvl6pPr marL="249423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6pPr>
            <a:lvl7pPr marL="2947728"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7pPr>
            <a:lvl8pPr marL="3401225"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8pPr>
            <a:lvl9pPr marL="3854722" indent="-226748" eaLnBrk="0" fontAlgn="base" hangingPunct="0">
              <a:spcBef>
                <a:spcPct val="0"/>
              </a:spcBef>
              <a:spcAft>
                <a:spcPct val="0"/>
              </a:spcAft>
              <a:defRPr sz="3600" b="1" i="1">
                <a:solidFill>
                  <a:schemeClr val="tx1"/>
                </a:solidFill>
                <a:latin typeface="Times New Roman" charset="0"/>
                <a:ea typeface="MS PGothic" charset="0"/>
                <a:cs typeface="MS PGothic"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AD07C6B8-3E0E-2140-B5EF-C3418C576B15}" type="slidenum">
              <a:rPr kumimoji="0" lang="en-US" sz="1200" b="0" i="0" u="none" strike="noStrike" kern="1200" cap="none" spc="0" normalizeH="0" baseline="0" noProof="0">
                <a:ln>
                  <a:noFill/>
                </a:ln>
                <a:solidFill>
                  <a:prstClr val="black"/>
                </a:solidFill>
                <a:effectLst/>
                <a:uLnTx/>
                <a:uFillTx/>
                <a:latin typeface="Arial" charset="0"/>
                <a:ea typeface="MS PGothic" charset="0"/>
              </a:rPr>
              <a:pPr marL="0" marR="0" lvl="0" indent="0" algn="r" defTabSz="914400" rtl="0" eaLnBrk="1" fontAlgn="auto" latinLnBrk="0" hangingPunct="1">
                <a:lnSpc>
                  <a:spcPct val="100000"/>
                </a:lnSpc>
                <a:spcBef>
                  <a:spcPts val="0"/>
                </a:spcBef>
                <a:spcAft>
                  <a:spcPts val="0"/>
                </a:spcAft>
                <a:buClrTx/>
                <a:buSzTx/>
                <a:buFontTx/>
                <a:buNone/>
                <a:tabLst/>
                <a:defRPr/>
              </a:pPr>
              <a:t>160</a:t>
            </a:fld>
            <a:endParaRPr kumimoji="0" lang="en-US" sz="1200" b="0" i="0" u="none" strike="noStrike" kern="1200" cap="none" spc="0" normalizeH="0" baseline="0" noProof="0">
              <a:ln>
                <a:noFill/>
              </a:ln>
              <a:solidFill>
                <a:prstClr val="black"/>
              </a:solidFill>
              <a:effectLst/>
              <a:uLnTx/>
              <a:uFillTx/>
              <a:latin typeface="Arial" charset="0"/>
              <a:ea typeface="MS PGothic" charset="0"/>
            </a:endParaRPr>
          </a:p>
        </p:txBody>
      </p:sp>
    </p:spTree>
    <p:extLst>
      <p:ext uri="{BB962C8B-B14F-4D97-AF65-F5344CB8AC3E}">
        <p14:creationId xmlns:p14="http://schemas.microsoft.com/office/powerpoint/2010/main" val="3284253395"/>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4069104976"/>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162</a:t>
            </a:fld>
            <a:endParaRPr lang="en-US"/>
          </a:p>
        </p:txBody>
      </p:sp>
    </p:spTree>
    <p:extLst>
      <p:ext uri="{BB962C8B-B14F-4D97-AF65-F5344CB8AC3E}">
        <p14:creationId xmlns:p14="http://schemas.microsoft.com/office/powerpoint/2010/main" val="1929174983"/>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a:ln/>
        </p:spPr>
      </p:sp>
      <p:sp>
        <p:nvSpPr>
          <p:cNvPr id="24578"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Our radiologist: Liver mass 5.1x8.9cm, pancreas 6.6x8.7 </a:t>
            </a:r>
          </a:p>
        </p:txBody>
      </p:sp>
      <p:sp>
        <p:nvSpPr>
          <p:cNvPr id="245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Arial" charset="0"/>
                <a:ea typeface="ＭＳ Ｐゴシック" charset="-128"/>
              </a:defRPr>
            </a:lvl1pPr>
            <a:lvl2pPr marL="742950" indent="-285750" defTabSz="931863">
              <a:defRPr sz="2400">
                <a:solidFill>
                  <a:schemeClr val="tx1"/>
                </a:solidFill>
                <a:latin typeface="Arial" charset="0"/>
                <a:ea typeface="ＭＳ Ｐゴシック" charset="-128"/>
              </a:defRPr>
            </a:lvl2pPr>
            <a:lvl3pPr marL="1143000" indent="-228600" defTabSz="931863">
              <a:defRPr sz="2400">
                <a:solidFill>
                  <a:schemeClr val="tx1"/>
                </a:solidFill>
                <a:latin typeface="Arial" charset="0"/>
                <a:ea typeface="ＭＳ Ｐゴシック" charset="-128"/>
              </a:defRPr>
            </a:lvl3pPr>
            <a:lvl4pPr marL="1600200" indent="-228600" defTabSz="931863">
              <a:defRPr sz="2400">
                <a:solidFill>
                  <a:schemeClr val="tx1"/>
                </a:solidFill>
                <a:latin typeface="Arial" charset="0"/>
                <a:ea typeface="ＭＳ Ｐゴシック" charset="-128"/>
              </a:defRPr>
            </a:lvl4pPr>
            <a:lvl5pPr marL="2057400" indent="-228600" defTabSz="931863">
              <a:defRPr sz="2400">
                <a:solidFill>
                  <a:schemeClr val="tx1"/>
                </a:solidFill>
                <a:latin typeface="Arial" charset="0"/>
                <a:ea typeface="ＭＳ Ｐゴシック" charset="-128"/>
              </a:defRPr>
            </a:lvl5pPr>
            <a:lvl6pPr marL="25146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6pPr>
            <a:lvl7pPr marL="29718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7pPr>
            <a:lvl8pPr marL="34290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8pPr>
            <a:lvl9pPr marL="38862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9pPr>
          </a:lstStyle>
          <a:p>
            <a:pPr marL="0" marR="0" lvl="0" indent="0" algn="r" defTabSz="931863" rtl="0" eaLnBrk="0" fontAlgn="base" latinLnBrk="0" hangingPunct="0">
              <a:lnSpc>
                <a:spcPct val="100000"/>
              </a:lnSpc>
              <a:spcBef>
                <a:spcPct val="0"/>
              </a:spcBef>
              <a:spcAft>
                <a:spcPct val="0"/>
              </a:spcAft>
              <a:buClrTx/>
              <a:buSzTx/>
              <a:buFontTx/>
              <a:buNone/>
              <a:tabLst/>
              <a:defRPr/>
            </a:pPr>
            <a:fld id="{D3292893-B238-7348-9B3D-A3D845EF6B98}" type="slidenum">
              <a:rPr kumimoji="0" lang="en-US" altLang="en-US"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31863" rtl="0" eaLnBrk="0" fontAlgn="base" latinLnBrk="0" hangingPunct="0">
                <a:lnSpc>
                  <a:spcPct val="100000"/>
                </a:lnSpc>
                <a:spcBef>
                  <a:spcPct val="0"/>
                </a:spcBef>
                <a:spcAft>
                  <a:spcPct val="0"/>
                </a:spcAft>
                <a:buClrTx/>
                <a:buSzTx/>
                <a:buFontTx/>
                <a:buNone/>
                <a:tabLst/>
                <a:defRPr/>
              </a:pPr>
              <a:t>163</a:t>
            </a:fld>
            <a:endParaRPr kumimoji="0" lang="en-US" altLang="en-US"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4174166758"/>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a:t>Some liver NET</a:t>
            </a:r>
            <a:r>
              <a:rPr lang="en-US" baseline="0" dirty="0"/>
              <a:t> </a:t>
            </a:r>
            <a:r>
              <a:rPr lang="en-US" baseline="0" dirty="0" err="1"/>
              <a:t>mets</a:t>
            </a:r>
            <a:r>
              <a:rPr lang="en-US" baseline="0" dirty="0"/>
              <a:t> are hard to image even with a biphasic scan and are better visualized with and EOVIST MRI</a:t>
            </a:r>
          </a:p>
          <a:p>
            <a:r>
              <a:rPr lang="en-US" baseline="0" dirty="0"/>
              <a:t>Mike: would you like to comment on this?</a:t>
            </a:r>
          </a:p>
          <a:p>
            <a:r>
              <a:rPr lang="en-US" baseline="0" dirty="0"/>
              <a:t>Or should we delete since this is not the same patient (too confusing?)</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706A4EC-1D44-7E4D-8BBA-718012E5E911}" type="slidenum">
              <a:rPr kumimoji="0" lang="en-US" altLang="en-US" sz="1300" b="0" i="0" u="none" strike="noStrike" kern="1200" cap="none" spc="0" normalizeH="0" baseline="0" noProof="0" smtClean="0">
                <a:ln>
                  <a:noFill/>
                </a:ln>
                <a:solidFill>
                  <a:srgbClr val="000000"/>
                </a:solidFill>
                <a:effectLst/>
                <a:uLnTx/>
                <a:uFillTx/>
                <a:latin typeface="Times New Roman" pitchFamily="18"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164</a:t>
            </a:fld>
            <a:endParaRPr kumimoji="0" lang="en-US" altLang="en-US" sz="1300" b="0" i="0" u="none" strike="noStrike" kern="1200" cap="none" spc="0" normalizeH="0" baseline="0" noProof="0">
              <a:ln>
                <a:noFill/>
              </a:ln>
              <a:solidFill>
                <a:srgbClr val="000000"/>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1258009058"/>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p:cNvSpPr>
          <p:nvPr>
            <p:ph type="sldImg"/>
          </p:nvPr>
        </p:nvSpPr>
        <p:spPr>
          <a:ln/>
        </p:spPr>
      </p:sp>
      <p:sp>
        <p:nvSpPr>
          <p:cNvPr id="29698"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Worth</a:t>
            </a:r>
            <a:r>
              <a:rPr lang="en-US" altLang="en-US" baseline="0" dirty="0"/>
              <a:t> noting difference between “functioning” and ”secreting”??</a:t>
            </a:r>
          </a:p>
          <a:p>
            <a:r>
              <a:rPr lang="en-US" altLang="en-US" baseline="0" dirty="0"/>
              <a:t>Patient on omeprazole so probably neither</a:t>
            </a:r>
            <a:r>
              <a:rPr lang="is-IS" altLang="en-US" baseline="0" dirty="0"/>
              <a:t>…</a:t>
            </a:r>
            <a:endParaRPr lang="en-US" altLang="en-US" dirty="0"/>
          </a:p>
        </p:txBody>
      </p:sp>
      <p:sp>
        <p:nvSpPr>
          <p:cNvPr id="2969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Arial" charset="0"/>
                <a:ea typeface="ＭＳ Ｐゴシック" charset="-128"/>
              </a:defRPr>
            </a:lvl1pPr>
            <a:lvl2pPr marL="742950" indent="-285750" defTabSz="931863">
              <a:defRPr sz="2400">
                <a:solidFill>
                  <a:schemeClr val="tx1"/>
                </a:solidFill>
                <a:latin typeface="Arial" charset="0"/>
                <a:ea typeface="ＭＳ Ｐゴシック" charset="-128"/>
              </a:defRPr>
            </a:lvl2pPr>
            <a:lvl3pPr marL="1143000" indent="-228600" defTabSz="931863">
              <a:defRPr sz="2400">
                <a:solidFill>
                  <a:schemeClr val="tx1"/>
                </a:solidFill>
                <a:latin typeface="Arial" charset="0"/>
                <a:ea typeface="ＭＳ Ｐゴシック" charset="-128"/>
              </a:defRPr>
            </a:lvl3pPr>
            <a:lvl4pPr marL="1600200" indent="-228600" defTabSz="931863">
              <a:defRPr sz="2400">
                <a:solidFill>
                  <a:schemeClr val="tx1"/>
                </a:solidFill>
                <a:latin typeface="Arial" charset="0"/>
                <a:ea typeface="ＭＳ Ｐゴシック" charset="-128"/>
              </a:defRPr>
            </a:lvl4pPr>
            <a:lvl5pPr marL="2057400" indent="-228600" defTabSz="931863">
              <a:defRPr sz="2400">
                <a:solidFill>
                  <a:schemeClr val="tx1"/>
                </a:solidFill>
                <a:latin typeface="Arial" charset="0"/>
                <a:ea typeface="ＭＳ Ｐゴシック" charset="-128"/>
              </a:defRPr>
            </a:lvl5pPr>
            <a:lvl6pPr marL="25146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6pPr>
            <a:lvl7pPr marL="29718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7pPr>
            <a:lvl8pPr marL="34290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8pPr>
            <a:lvl9pPr marL="38862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9pPr>
          </a:lstStyle>
          <a:p>
            <a:pPr marL="0" marR="0" lvl="0" indent="0" algn="r" defTabSz="931863" rtl="0" eaLnBrk="0" fontAlgn="base" latinLnBrk="0" hangingPunct="0">
              <a:lnSpc>
                <a:spcPct val="100000"/>
              </a:lnSpc>
              <a:spcBef>
                <a:spcPct val="0"/>
              </a:spcBef>
              <a:spcAft>
                <a:spcPct val="0"/>
              </a:spcAft>
              <a:buClrTx/>
              <a:buSzTx/>
              <a:buFontTx/>
              <a:buNone/>
              <a:tabLst/>
              <a:defRPr/>
            </a:pPr>
            <a:fld id="{EF0A80BD-1B9C-B54A-ABC1-53ECF0AFCBB6}" type="slidenum">
              <a:rPr kumimoji="0" lang="en-US" altLang="en-US"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31863" rtl="0" eaLnBrk="0" fontAlgn="base" latinLnBrk="0" hangingPunct="0">
                <a:lnSpc>
                  <a:spcPct val="100000"/>
                </a:lnSpc>
                <a:spcBef>
                  <a:spcPct val="0"/>
                </a:spcBef>
                <a:spcAft>
                  <a:spcPct val="0"/>
                </a:spcAft>
                <a:buClrTx/>
                <a:buSzTx/>
                <a:buFontTx/>
                <a:buNone/>
                <a:tabLst/>
                <a:defRPr/>
              </a:pPr>
              <a:t>165</a:t>
            </a:fld>
            <a:endParaRPr kumimoji="0" lang="en-US" altLang="en-US"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861342276"/>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a:ln/>
        </p:spPr>
      </p:sp>
      <p:sp>
        <p:nvSpPr>
          <p:cNvPr id="31746"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Cholecystectomy to avoid gallstones on SSA’s</a:t>
            </a:r>
          </a:p>
          <a:p>
            <a:r>
              <a:rPr lang="en-US" altLang="en-US" dirty="0"/>
              <a:t>Jeff: outside case; how</a:t>
            </a:r>
            <a:r>
              <a:rPr lang="en-US" altLang="en-US" baseline="0" dirty="0"/>
              <a:t> do you think differently about SMA involvement in NET for </a:t>
            </a:r>
            <a:r>
              <a:rPr lang="en-US" altLang="en-US" baseline="0" dirty="0" err="1"/>
              <a:t>adenoca</a:t>
            </a:r>
            <a:r>
              <a:rPr lang="en-US" altLang="en-US" baseline="0" dirty="0"/>
              <a:t>?</a:t>
            </a:r>
            <a:endParaRPr lang="en-US" altLang="en-US" dirty="0"/>
          </a:p>
        </p:txBody>
      </p:sp>
      <p:sp>
        <p:nvSpPr>
          <p:cNvPr id="3174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Arial" charset="0"/>
                <a:ea typeface="ＭＳ Ｐゴシック" charset="-128"/>
              </a:defRPr>
            </a:lvl1pPr>
            <a:lvl2pPr marL="742950" indent="-285750" defTabSz="931863">
              <a:defRPr sz="2400">
                <a:solidFill>
                  <a:schemeClr val="tx1"/>
                </a:solidFill>
                <a:latin typeface="Arial" charset="0"/>
                <a:ea typeface="ＭＳ Ｐゴシック" charset="-128"/>
              </a:defRPr>
            </a:lvl2pPr>
            <a:lvl3pPr marL="1143000" indent="-228600" defTabSz="931863">
              <a:defRPr sz="2400">
                <a:solidFill>
                  <a:schemeClr val="tx1"/>
                </a:solidFill>
                <a:latin typeface="Arial" charset="0"/>
                <a:ea typeface="ＭＳ Ｐゴシック" charset="-128"/>
              </a:defRPr>
            </a:lvl3pPr>
            <a:lvl4pPr marL="1600200" indent="-228600" defTabSz="931863">
              <a:defRPr sz="2400">
                <a:solidFill>
                  <a:schemeClr val="tx1"/>
                </a:solidFill>
                <a:latin typeface="Arial" charset="0"/>
                <a:ea typeface="ＭＳ Ｐゴシック" charset="-128"/>
              </a:defRPr>
            </a:lvl4pPr>
            <a:lvl5pPr marL="2057400" indent="-228600" defTabSz="931863">
              <a:defRPr sz="2400">
                <a:solidFill>
                  <a:schemeClr val="tx1"/>
                </a:solidFill>
                <a:latin typeface="Arial" charset="0"/>
                <a:ea typeface="ＭＳ Ｐゴシック" charset="-128"/>
              </a:defRPr>
            </a:lvl5pPr>
            <a:lvl6pPr marL="25146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6pPr>
            <a:lvl7pPr marL="29718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7pPr>
            <a:lvl8pPr marL="34290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8pPr>
            <a:lvl9pPr marL="38862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9pPr>
          </a:lstStyle>
          <a:p>
            <a:pPr marL="0" marR="0" lvl="0" indent="0" algn="r" defTabSz="931863" rtl="0" eaLnBrk="0" fontAlgn="base" latinLnBrk="0" hangingPunct="0">
              <a:lnSpc>
                <a:spcPct val="100000"/>
              </a:lnSpc>
              <a:spcBef>
                <a:spcPct val="0"/>
              </a:spcBef>
              <a:spcAft>
                <a:spcPct val="0"/>
              </a:spcAft>
              <a:buClrTx/>
              <a:buSzTx/>
              <a:buFontTx/>
              <a:buNone/>
              <a:tabLst/>
              <a:defRPr/>
            </a:pPr>
            <a:fld id="{0E089161-3CC4-1143-A731-32FF43450B9B}" type="slidenum">
              <a:rPr kumimoji="0" lang="en-US" altLang="en-US"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31863" rtl="0" eaLnBrk="0" fontAlgn="base" latinLnBrk="0" hangingPunct="0">
                <a:lnSpc>
                  <a:spcPct val="100000"/>
                </a:lnSpc>
                <a:spcBef>
                  <a:spcPct val="0"/>
                </a:spcBef>
                <a:spcAft>
                  <a:spcPct val="0"/>
                </a:spcAft>
                <a:buClrTx/>
                <a:buSzTx/>
                <a:buFontTx/>
                <a:buNone/>
                <a:tabLst/>
                <a:defRPr/>
              </a:pPr>
              <a:t>166</a:t>
            </a:fld>
            <a:endParaRPr kumimoji="0" lang="en-US" altLang="en-US"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2204779802"/>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a:ln/>
        </p:spPr>
      </p:sp>
      <p:sp>
        <p:nvSpPr>
          <p:cNvPr id="33794"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Real question: can he be “</a:t>
            </a:r>
            <a:r>
              <a:rPr lang="en-US" altLang="en-US" dirty="0" err="1"/>
              <a:t>downstaged</a:t>
            </a:r>
            <a:r>
              <a:rPr lang="en-US" altLang="en-US" dirty="0"/>
              <a:t>” (bad term)  to become</a:t>
            </a:r>
            <a:r>
              <a:rPr lang="en-US" altLang="en-US" baseline="0" dirty="0"/>
              <a:t> </a:t>
            </a:r>
            <a:r>
              <a:rPr lang="en-US" altLang="en-US" baseline="0" dirty="0" err="1"/>
              <a:t>resectable</a:t>
            </a:r>
            <a:r>
              <a:rPr lang="en-US" altLang="en-US" baseline="0" dirty="0"/>
              <a:t>?</a:t>
            </a:r>
          </a:p>
          <a:p>
            <a:endParaRPr lang="en-US" altLang="en-US" baseline="0" dirty="0"/>
          </a:p>
          <a:p>
            <a:r>
              <a:rPr lang="en-US" altLang="en-US" baseline="0" dirty="0"/>
              <a:t>Bertram to discuss response rates of SSA’s, </a:t>
            </a:r>
            <a:r>
              <a:rPr lang="en-US" altLang="en-US" baseline="0" dirty="0" err="1"/>
              <a:t>sunitinib</a:t>
            </a:r>
            <a:r>
              <a:rPr lang="en-US" altLang="en-US" baseline="0" dirty="0"/>
              <a:t> and </a:t>
            </a:r>
            <a:r>
              <a:rPr lang="en-US" altLang="en-US" baseline="0" dirty="0" err="1"/>
              <a:t>everolimus</a:t>
            </a:r>
            <a:endParaRPr lang="en-US" altLang="en-US" baseline="0" dirty="0"/>
          </a:p>
          <a:p>
            <a:r>
              <a:rPr lang="en-US" altLang="en-US" baseline="0" dirty="0"/>
              <a:t>Emily to discuss response rate in </a:t>
            </a:r>
            <a:r>
              <a:rPr lang="en-US" altLang="en-US" baseline="0" dirty="0" err="1"/>
              <a:t>Strosberg</a:t>
            </a:r>
            <a:r>
              <a:rPr lang="en-US" altLang="en-US" baseline="0" dirty="0"/>
              <a:t> retrospective study</a:t>
            </a:r>
          </a:p>
          <a:p>
            <a:r>
              <a:rPr lang="en-US" altLang="en-US" baseline="0" dirty="0"/>
              <a:t>Wolfgang: response rates in PNET for PRRT?</a:t>
            </a:r>
          </a:p>
          <a:p>
            <a:endParaRPr lang="en-US" altLang="en-US" baseline="0" dirty="0"/>
          </a:p>
          <a:p>
            <a:endParaRPr lang="en-US" altLang="en-US" dirty="0"/>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Arial" charset="0"/>
                <a:ea typeface="ＭＳ Ｐゴシック" charset="-128"/>
              </a:defRPr>
            </a:lvl1pPr>
            <a:lvl2pPr marL="742950" indent="-285750" defTabSz="931863">
              <a:defRPr sz="2400">
                <a:solidFill>
                  <a:schemeClr val="tx1"/>
                </a:solidFill>
                <a:latin typeface="Arial" charset="0"/>
                <a:ea typeface="ＭＳ Ｐゴシック" charset="-128"/>
              </a:defRPr>
            </a:lvl2pPr>
            <a:lvl3pPr marL="1143000" indent="-228600" defTabSz="931863">
              <a:defRPr sz="2400">
                <a:solidFill>
                  <a:schemeClr val="tx1"/>
                </a:solidFill>
                <a:latin typeface="Arial" charset="0"/>
                <a:ea typeface="ＭＳ Ｐゴシック" charset="-128"/>
              </a:defRPr>
            </a:lvl3pPr>
            <a:lvl4pPr marL="1600200" indent="-228600" defTabSz="931863">
              <a:defRPr sz="2400">
                <a:solidFill>
                  <a:schemeClr val="tx1"/>
                </a:solidFill>
                <a:latin typeface="Arial" charset="0"/>
                <a:ea typeface="ＭＳ Ｐゴシック" charset="-128"/>
              </a:defRPr>
            </a:lvl4pPr>
            <a:lvl5pPr marL="2057400" indent="-228600" defTabSz="931863">
              <a:defRPr sz="2400">
                <a:solidFill>
                  <a:schemeClr val="tx1"/>
                </a:solidFill>
                <a:latin typeface="Arial" charset="0"/>
                <a:ea typeface="ＭＳ Ｐゴシック" charset="-128"/>
              </a:defRPr>
            </a:lvl5pPr>
            <a:lvl6pPr marL="25146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6pPr>
            <a:lvl7pPr marL="29718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7pPr>
            <a:lvl8pPr marL="34290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8pPr>
            <a:lvl9pPr marL="38862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9pPr>
          </a:lstStyle>
          <a:p>
            <a:pPr marL="0" marR="0" lvl="0" indent="0" algn="r" defTabSz="931863" rtl="0" eaLnBrk="0" fontAlgn="base" latinLnBrk="0" hangingPunct="0">
              <a:lnSpc>
                <a:spcPct val="100000"/>
              </a:lnSpc>
              <a:spcBef>
                <a:spcPct val="0"/>
              </a:spcBef>
              <a:spcAft>
                <a:spcPct val="0"/>
              </a:spcAft>
              <a:buClrTx/>
              <a:buSzTx/>
              <a:buFontTx/>
              <a:buNone/>
              <a:tabLst/>
              <a:defRPr/>
            </a:pPr>
            <a:fld id="{CB1B0276-F792-6444-A564-726F3534C7D8}" type="slidenum">
              <a:rPr kumimoji="0" lang="en-US" altLang="en-US"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31863" rtl="0" eaLnBrk="0" fontAlgn="base" latinLnBrk="0" hangingPunct="0">
                <a:lnSpc>
                  <a:spcPct val="100000"/>
                </a:lnSpc>
                <a:spcBef>
                  <a:spcPct val="0"/>
                </a:spcBef>
                <a:spcAft>
                  <a:spcPct val="0"/>
                </a:spcAft>
                <a:buClrTx/>
                <a:buSzTx/>
                <a:buFontTx/>
                <a:buNone/>
                <a:tabLst/>
                <a:defRPr/>
              </a:pPr>
              <a:t>167</a:t>
            </a:fld>
            <a:endParaRPr kumimoji="0" lang="en-US" altLang="en-US"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59651010"/>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a:ln/>
        </p:spPr>
      </p:sp>
      <p:sp>
        <p:nvSpPr>
          <p:cNvPr id="35842"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t>T2 water image, EOVIST</a:t>
            </a:r>
          </a:p>
          <a:p>
            <a:r>
              <a:rPr lang="en-US" altLang="en-US"/>
              <a:t>Can show CT from 6 weeks earlier</a:t>
            </a:r>
          </a:p>
        </p:txBody>
      </p:sp>
      <p:sp>
        <p:nvSpPr>
          <p:cNvPr id="3584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Arial" charset="0"/>
                <a:ea typeface="ＭＳ Ｐゴシック" charset="-128"/>
              </a:defRPr>
            </a:lvl1pPr>
            <a:lvl2pPr marL="742950" indent="-285750" defTabSz="931863">
              <a:defRPr sz="2400">
                <a:solidFill>
                  <a:schemeClr val="tx1"/>
                </a:solidFill>
                <a:latin typeface="Arial" charset="0"/>
                <a:ea typeface="ＭＳ Ｐゴシック" charset="-128"/>
              </a:defRPr>
            </a:lvl2pPr>
            <a:lvl3pPr marL="1143000" indent="-228600" defTabSz="931863">
              <a:defRPr sz="2400">
                <a:solidFill>
                  <a:schemeClr val="tx1"/>
                </a:solidFill>
                <a:latin typeface="Arial" charset="0"/>
                <a:ea typeface="ＭＳ Ｐゴシック" charset="-128"/>
              </a:defRPr>
            </a:lvl3pPr>
            <a:lvl4pPr marL="1600200" indent="-228600" defTabSz="931863">
              <a:defRPr sz="2400">
                <a:solidFill>
                  <a:schemeClr val="tx1"/>
                </a:solidFill>
                <a:latin typeface="Arial" charset="0"/>
                <a:ea typeface="ＭＳ Ｐゴシック" charset="-128"/>
              </a:defRPr>
            </a:lvl4pPr>
            <a:lvl5pPr marL="2057400" indent="-228600" defTabSz="931863">
              <a:defRPr sz="2400">
                <a:solidFill>
                  <a:schemeClr val="tx1"/>
                </a:solidFill>
                <a:latin typeface="Arial" charset="0"/>
                <a:ea typeface="ＭＳ Ｐゴシック" charset="-128"/>
              </a:defRPr>
            </a:lvl5pPr>
            <a:lvl6pPr marL="25146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6pPr>
            <a:lvl7pPr marL="29718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7pPr>
            <a:lvl8pPr marL="34290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8pPr>
            <a:lvl9pPr marL="38862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9pPr>
          </a:lstStyle>
          <a:p>
            <a:pPr marL="0" marR="0" lvl="0" indent="0" algn="r" defTabSz="931863" rtl="0" eaLnBrk="0" fontAlgn="base" latinLnBrk="0" hangingPunct="0">
              <a:lnSpc>
                <a:spcPct val="100000"/>
              </a:lnSpc>
              <a:spcBef>
                <a:spcPct val="0"/>
              </a:spcBef>
              <a:spcAft>
                <a:spcPct val="0"/>
              </a:spcAft>
              <a:buClrTx/>
              <a:buSzTx/>
              <a:buFontTx/>
              <a:buNone/>
              <a:tabLst/>
              <a:defRPr/>
            </a:pPr>
            <a:fld id="{D5EA6DEE-D34E-C347-9782-22C91FB2992A}" type="slidenum">
              <a:rPr kumimoji="0" lang="en-US" altLang="en-US"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31863" rtl="0" eaLnBrk="0" fontAlgn="base" latinLnBrk="0" hangingPunct="0">
                <a:lnSpc>
                  <a:spcPct val="100000"/>
                </a:lnSpc>
                <a:spcBef>
                  <a:spcPct val="0"/>
                </a:spcBef>
                <a:spcAft>
                  <a:spcPct val="0"/>
                </a:spcAft>
                <a:buClrTx/>
                <a:buSzTx/>
                <a:buFontTx/>
                <a:buNone/>
                <a:tabLst/>
                <a:defRPr/>
              </a:pPr>
              <a:t>168</a:t>
            </a:fld>
            <a:endParaRPr kumimoji="0" lang="en-US" altLang="en-US"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937894417"/>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a:t>Mike: med</a:t>
            </a:r>
            <a:r>
              <a:rPr lang="en-US" baseline="0" dirty="0"/>
              <a:t> </a:t>
            </a:r>
            <a:r>
              <a:rPr lang="en-US" baseline="0" dirty="0" err="1"/>
              <a:t>oncs</a:t>
            </a:r>
            <a:r>
              <a:rPr lang="en-US" baseline="0" dirty="0"/>
              <a:t> refer patients to you all the time. How often do you send them back without treatment or change the type of liver directed therapy that was requested in the referral?</a:t>
            </a:r>
          </a:p>
          <a:p>
            <a:r>
              <a:rPr lang="en-US" baseline="0" dirty="0"/>
              <a:t>Emily: any limit to tem-cap? When do you stop it?</a:t>
            </a:r>
          </a:p>
          <a:p>
            <a:r>
              <a:rPr lang="en-US" baseline="0" dirty="0"/>
              <a:t>Jeff: when do you like to be involved</a:t>
            </a:r>
          </a:p>
          <a:p>
            <a:r>
              <a:rPr lang="en-US" baseline="0" dirty="0"/>
              <a:t>Wolfgang: any role for PRRT in a tumor responding to chemo? Could it improve </a:t>
            </a:r>
            <a:r>
              <a:rPr lang="en-US" baseline="0" dirty="0" err="1"/>
              <a:t>resectability</a:t>
            </a:r>
            <a:r>
              <a:rPr lang="en-US" baseline="0" dirty="0"/>
              <a:t> if Jeff felt it needed more shrinkage?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706A4EC-1D44-7E4D-8BBA-718012E5E911}" type="slidenum">
              <a:rPr kumimoji="0" lang="en-US" altLang="en-US" sz="1300" b="0" i="0" u="none" strike="noStrike" kern="1200" cap="none" spc="0" normalizeH="0" baseline="0" noProof="0" smtClean="0">
                <a:ln>
                  <a:noFill/>
                </a:ln>
                <a:solidFill>
                  <a:srgbClr val="000000"/>
                </a:solidFill>
                <a:effectLst/>
                <a:uLnTx/>
                <a:uFillTx/>
                <a:latin typeface="Times New Roman" pitchFamily="18"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169</a:t>
            </a:fld>
            <a:endParaRPr kumimoji="0" lang="en-US" altLang="en-US" sz="1300" b="0" i="0" u="none" strike="noStrike" kern="1200" cap="none" spc="0" normalizeH="0" baseline="0" noProof="0">
              <a:ln>
                <a:noFill/>
              </a:ln>
              <a:solidFill>
                <a:srgbClr val="000000"/>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1643515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xfrm>
            <a:off x="457200" y="720725"/>
            <a:ext cx="6400800" cy="3600450"/>
          </a:xfrm>
          <a:ln/>
        </p:spPr>
      </p:sp>
      <p:sp>
        <p:nvSpPr>
          <p:cNvPr id="13314"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15000"/>
              </a:lnSpc>
              <a:spcBef>
                <a:spcPct val="0"/>
              </a:spcBef>
            </a:pPr>
            <a:endParaRPr lang="en-US" altLang="en-US">
              <a:latin typeface="Calibri" panose="020F0502020204030204" pitchFamily="34"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a:defRPr sz="2400">
                <a:solidFill>
                  <a:schemeClr val="tx1"/>
                </a:solidFill>
                <a:latin typeface="Verdana" panose="020B0604030504040204" pitchFamily="34" charset="0"/>
                <a:ea typeface="MS PGothic" panose="020B0600070205080204" pitchFamily="34" charset="-128"/>
              </a:defRPr>
            </a:lvl1pPr>
            <a:lvl2pPr marL="742950" indent="-285750" defTabSz="982663">
              <a:defRPr sz="2400">
                <a:solidFill>
                  <a:schemeClr val="tx1"/>
                </a:solidFill>
                <a:latin typeface="Verdana" panose="020B0604030504040204" pitchFamily="34" charset="0"/>
                <a:ea typeface="MS PGothic" panose="020B0600070205080204" pitchFamily="34" charset="-128"/>
              </a:defRPr>
            </a:lvl2pPr>
            <a:lvl3pPr marL="1143000" indent="-228600" defTabSz="982663">
              <a:defRPr sz="2400">
                <a:solidFill>
                  <a:schemeClr val="tx1"/>
                </a:solidFill>
                <a:latin typeface="Verdana" panose="020B0604030504040204" pitchFamily="34" charset="0"/>
                <a:ea typeface="MS PGothic" panose="020B0600070205080204" pitchFamily="34" charset="-128"/>
              </a:defRPr>
            </a:lvl3pPr>
            <a:lvl4pPr marL="1600200" indent="-228600" defTabSz="982663">
              <a:defRPr sz="2400">
                <a:solidFill>
                  <a:schemeClr val="tx1"/>
                </a:solidFill>
                <a:latin typeface="Verdana" panose="020B0604030504040204" pitchFamily="34" charset="0"/>
                <a:ea typeface="MS PGothic" panose="020B0600070205080204" pitchFamily="34" charset="-128"/>
              </a:defRPr>
            </a:lvl4pPr>
            <a:lvl5pPr marL="2057400" indent="-228600" defTabSz="982663">
              <a:defRPr sz="2400">
                <a:solidFill>
                  <a:schemeClr val="tx1"/>
                </a:solidFill>
                <a:latin typeface="Verdana" panose="020B0604030504040204" pitchFamily="34" charset="0"/>
                <a:ea typeface="MS PGothic" panose="020B0600070205080204" pitchFamily="34" charset="-128"/>
              </a:defRPr>
            </a:lvl5pPr>
            <a:lvl6pPr marL="2514600" indent="-228600" defTabSz="98266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defTabSz="98266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defTabSz="98266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defTabSz="982663"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algn="r" defTabSz="982663" rtl="0" eaLnBrk="1" fontAlgn="auto" latinLnBrk="0" hangingPunct="1">
              <a:lnSpc>
                <a:spcPct val="100000"/>
              </a:lnSpc>
              <a:spcBef>
                <a:spcPts val="0"/>
              </a:spcBef>
              <a:spcAft>
                <a:spcPts val="0"/>
              </a:spcAft>
              <a:buClrTx/>
              <a:buSzTx/>
              <a:buFontTx/>
              <a:buNone/>
              <a:tabLst/>
              <a:defRPr/>
            </a:pPr>
            <a:fld id="{48122C2B-4578-4F88-8D5E-5E5A7D4A022F}" type="slidenum">
              <a:rPr kumimoji="0" lang="en-US" altLang="en-US" sz="1300" b="0" i="0" u="none" strike="noStrike" kern="0" cap="none" spc="0" normalizeH="0" baseline="0" noProof="0" smtClean="0">
                <a:ln>
                  <a:noFill/>
                </a:ln>
                <a:solidFill>
                  <a:srgbClr val="000000"/>
                </a:solidFill>
                <a:effectLst/>
                <a:uLnTx/>
                <a:uFillTx/>
                <a:latin typeface="News Gothic MT" charset="0"/>
                <a:ea typeface="MS PGothic" panose="020B0600070205080204" pitchFamily="34" charset="-128"/>
                <a:cs typeface="+mn-cs"/>
              </a:rPr>
              <a:pPr marL="0" marR="0" lvl="0" indent="0" algn="r" defTabSz="982663" rtl="0" eaLnBrk="1" fontAlgn="auto" latinLnBrk="0" hangingPunct="1">
                <a:lnSpc>
                  <a:spcPct val="100000"/>
                </a:lnSpc>
                <a:spcBef>
                  <a:spcPts val="0"/>
                </a:spcBef>
                <a:spcAft>
                  <a:spcPts val="0"/>
                </a:spcAft>
                <a:buClrTx/>
                <a:buSzTx/>
                <a:buFontTx/>
                <a:buNone/>
                <a:tabLst/>
                <a:defRPr/>
              </a:pPr>
              <a:t>17</a:t>
            </a:fld>
            <a:endParaRPr kumimoji="0" lang="en-US" altLang="en-US" sz="1300" b="0" i="0" u="none" strike="noStrike" kern="0" cap="none" spc="0" normalizeH="0" baseline="0" noProof="0">
              <a:ln>
                <a:noFill/>
              </a:ln>
              <a:solidFill>
                <a:srgbClr val="000000"/>
              </a:solidFill>
              <a:effectLst/>
              <a:uLnTx/>
              <a:uFillTx/>
              <a:latin typeface="News Gothic MT" charset="0"/>
              <a:ea typeface="MS PGothic" panose="020B0600070205080204" pitchFamily="34" charset="-128"/>
              <a:cs typeface="+mn-cs"/>
            </a:endParaRPr>
          </a:p>
        </p:txBody>
      </p:sp>
    </p:spTree>
    <p:extLst>
      <p:ext uri="{BB962C8B-B14F-4D97-AF65-F5344CB8AC3E}">
        <p14:creationId xmlns:p14="http://schemas.microsoft.com/office/powerpoint/2010/main" val="4247692434"/>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a:ln/>
        </p:spPr>
      </p:sp>
      <p:sp>
        <p:nvSpPr>
          <p:cNvPr id="38914"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dirty="0"/>
              <a:t>Jeff: comment on surgery?</a:t>
            </a:r>
            <a:r>
              <a:rPr lang="en-US" altLang="en-US" baseline="0" dirty="0"/>
              <a:t> Margins? Difference between vascular involvement by NET vs adeno?</a:t>
            </a:r>
            <a:endParaRPr lang="en-US" altLang="en-US" dirty="0"/>
          </a:p>
        </p:txBody>
      </p:sp>
      <p:sp>
        <p:nvSpPr>
          <p:cNvPr id="389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1863">
              <a:defRPr sz="2400">
                <a:solidFill>
                  <a:schemeClr val="tx1"/>
                </a:solidFill>
                <a:latin typeface="Arial" charset="0"/>
                <a:ea typeface="ＭＳ Ｐゴシック" charset="-128"/>
              </a:defRPr>
            </a:lvl1pPr>
            <a:lvl2pPr marL="742950" indent="-285750" defTabSz="931863">
              <a:defRPr sz="2400">
                <a:solidFill>
                  <a:schemeClr val="tx1"/>
                </a:solidFill>
                <a:latin typeface="Arial" charset="0"/>
                <a:ea typeface="ＭＳ Ｐゴシック" charset="-128"/>
              </a:defRPr>
            </a:lvl2pPr>
            <a:lvl3pPr marL="1143000" indent="-228600" defTabSz="931863">
              <a:defRPr sz="2400">
                <a:solidFill>
                  <a:schemeClr val="tx1"/>
                </a:solidFill>
                <a:latin typeface="Arial" charset="0"/>
                <a:ea typeface="ＭＳ Ｐゴシック" charset="-128"/>
              </a:defRPr>
            </a:lvl3pPr>
            <a:lvl4pPr marL="1600200" indent="-228600" defTabSz="931863">
              <a:defRPr sz="2400">
                <a:solidFill>
                  <a:schemeClr val="tx1"/>
                </a:solidFill>
                <a:latin typeface="Arial" charset="0"/>
                <a:ea typeface="ＭＳ Ｐゴシック" charset="-128"/>
              </a:defRPr>
            </a:lvl4pPr>
            <a:lvl5pPr marL="2057400" indent="-228600" defTabSz="931863">
              <a:defRPr sz="2400">
                <a:solidFill>
                  <a:schemeClr val="tx1"/>
                </a:solidFill>
                <a:latin typeface="Arial" charset="0"/>
                <a:ea typeface="ＭＳ Ｐゴシック" charset="-128"/>
              </a:defRPr>
            </a:lvl5pPr>
            <a:lvl6pPr marL="25146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6pPr>
            <a:lvl7pPr marL="29718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7pPr>
            <a:lvl8pPr marL="34290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8pPr>
            <a:lvl9pPr marL="3886200" indent="-228600" algn="ctr" defTabSz="931863" eaLnBrk="0" fontAlgn="base" hangingPunct="0">
              <a:lnSpc>
                <a:spcPct val="90000"/>
              </a:lnSpc>
              <a:spcBef>
                <a:spcPct val="0"/>
              </a:spcBef>
              <a:spcAft>
                <a:spcPct val="0"/>
              </a:spcAft>
              <a:defRPr sz="2400">
                <a:solidFill>
                  <a:schemeClr val="tx1"/>
                </a:solidFill>
                <a:latin typeface="Arial" charset="0"/>
                <a:ea typeface="ＭＳ Ｐゴシック" charset="-128"/>
              </a:defRPr>
            </a:lvl9pPr>
          </a:lstStyle>
          <a:p>
            <a:pPr marL="0" marR="0" lvl="0" indent="0" algn="r" defTabSz="931863" rtl="0" eaLnBrk="0" fontAlgn="base" latinLnBrk="0" hangingPunct="0">
              <a:lnSpc>
                <a:spcPct val="100000"/>
              </a:lnSpc>
              <a:spcBef>
                <a:spcPct val="0"/>
              </a:spcBef>
              <a:spcAft>
                <a:spcPct val="0"/>
              </a:spcAft>
              <a:buClrTx/>
              <a:buSzTx/>
              <a:buFontTx/>
              <a:buNone/>
              <a:tabLst/>
              <a:defRPr/>
            </a:pPr>
            <a:fld id="{18E32881-863B-094F-B055-A03C7C8ED06B}" type="slidenum">
              <a:rPr kumimoji="0" lang="en-US" altLang="en-US" sz="1200" b="0" i="0" u="none" strike="noStrike" kern="1200" cap="none" spc="0" normalizeH="0" baseline="0" noProof="0">
                <a:ln>
                  <a:noFill/>
                </a:ln>
                <a:solidFill>
                  <a:srgbClr val="000000"/>
                </a:solidFill>
                <a:effectLst/>
                <a:uLnTx/>
                <a:uFillTx/>
                <a:latin typeface="Arial" charset="0"/>
                <a:ea typeface="ＭＳ Ｐゴシック" charset="-128"/>
                <a:cs typeface="+mn-cs"/>
              </a:rPr>
              <a:pPr marL="0" marR="0" lvl="0" indent="0" algn="r" defTabSz="931863" rtl="0" eaLnBrk="0" fontAlgn="base" latinLnBrk="0" hangingPunct="0">
                <a:lnSpc>
                  <a:spcPct val="100000"/>
                </a:lnSpc>
                <a:spcBef>
                  <a:spcPct val="0"/>
                </a:spcBef>
                <a:spcAft>
                  <a:spcPct val="0"/>
                </a:spcAft>
                <a:buClrTx/>
                <a:buSzTx/>
                <a:buFontTx/>
                <a:buNone/>
                <a:tabLst/>
                <a:defRPr/>
              </a:pPr>
              <a:t>170</a:t>
            </a:fld>
            <a:endParaRPr kumimoji="0" lang="en-US" altLang="en-US"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1892704757"/>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r>
              <a:rPr lang="en-US" dirty="0"/>
              <a:t>Bertram: European perspective on pre-op / post-op therapy</a:t>
            </a:r>
            <a:r>
              <a:rPr lang="en-US" baseline="0" dirty="0"/>
              <a:t> in general?</a:t>
            </a:r>
          </a:p>
          <a:p>
            <a:r>
              <a:rPr lang="en-US" baseline="0" dirty="0"/>
              <a:t>Emily: would you give adjuvant chemo? I think Jeff still favors adjuvant SSAs. Are others in favor of adjuvant SSA’s?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F706A4EC-1D44-7E4D-8BBA-718012E5E911}" type="slidenum">
              <a:rPr kumimoji="0" lang="en-US" altLang="en-US" sz="1300" b="0" i="0" u="none" strike="noStrike" kern="1200" cap="none" spc="0" normalizeH="0" baseline="0" noProof="0" smtClean="0">
                <a:ln>
                  <a:noFill/>
                </a:ln>
                <a:solidFill>
                  <a:srgbClr val="000000"/>
                </a:solidFill>
                <a:effectLst/>
                <a:uLnTx/>
                <a:uFillTx/>
                <a:latin typeface="Times New Roman" pitchFamily="18"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171</a:t>
            </a:fld>
            <a:endParaRPr kumimoji="0" lang="en-US" altLang="en-US" sz="1300" b="0" i="0" u="none" strike="noStrike" kern="1200" cap="none" spc="0" normalizeH="0" baseline="0" noProof="0">
              <a:ln>
                <a:noFill/>
              </a:ln>
              <a:solidFill>
                <a:srgbClr val="000000"/>
              </a:solidFill>
              <a:effectLst/>
              <a:uLnTx/>
              <a:uFillTx/>
              <a:latin typeface="Times New Roman" pitchFamily="18" charset="0"/>
              <a:ea typeface="MS PGothic" pitchFamily="34" charset="-128"/>
              <a:cs typeface="+mn-cs"/>
            </a:endParaRPr>
          </a:p>
        </p:txBody>
      </p:sp>
    </p:spTree>
    <p:extLst>
      <p:ext uri="{BB962C8B-B14F-4D97-AF65-F5344CB8AC3E}">
        <p14:creationId xmlns:p14="http://schemas.microsoft.com/office/powerpoint/2010/main" val="1762057310"/>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619734719"/>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173</a:t>
            </a:fld>
            <a:endParaRPr lang="en-US"/>
          </a:p>
        </p:txBody>
      </p:sp>
    </p:spTree>
    <p:extLst>
      <p:ext uri="{BB962C8B-B14F-4D97-AF65-F5344CB8AC3E}">
        <p14:creationId xmlns:p14="http://schemas.microsoft.com/office/powerpoint/2010/main" val="1372144367"/>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174</a:t>
            </a:fld>
            <a:endParaRPr lang="en-US"/>
          </a:p>
        </p:txBody>
      </p:sp>
    </p:spTree>
    <p:extLst>
      <p:ext uri="{BB962C8B-B14F-4D97-AF65-F5344CB8AC3E}">
        <p14:creationId xmlns:p14="http://schemas.microsoft.com/office/powerpoint/2010/main" val="1815671993"/>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175</a:t>
            </a:fld>
            <a:endParaRPr lang="en-US"/>
          </a:p>
        </p:txBody>
      </p:sp>
    </p:spTree>
    <p:extLst>
      <p:ext uri="{BB962C8B-B14F-4D97-AF65-F5344CB8AC3E}">
        <p14:creationId xmlns:p14="http://schemas.microsoft.com/office/powerpoint/2010/main" val="1966211360"/>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176</a:t>
            </a:fld>
            <a:endParaRPr lang="en-US"/>
          </a:p>
        </p:txBody>
      </p:sp>
    </p:spTree>
    <p:extLst>
      <p:ext uri="{BB962C8B-B14F-4D97-AF65-F5344CB8AC3E}">
        <p14:creationId xmlns:p14="http://schemas.microsoft.com/office/powerpoint/2010/main" val="525795445"/>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177</a:t>
            </a:fld>
            <a:endParaRPr lang="en-US"/>
          </a:p>
        </p:txBody>
      </p:sp>
    </p:spTree>
    <p:extLst>
      <p:ext uri="{BB962C8B-B14F-4D97-AF65-F5344CB8AC3E}">
        <p14:creationId xmlns:p14="http://schemas.microsoft.com/office/powerpoint/2010/main" val="1225451185"/>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178</a:t>
            </a:fld>
            <a:endParaRPr lang="en-US"/>
          </a:p>
        </p:txBody>
      </p:sp>
    </p:spTree>
    <p:extLst>
      <p:ext uri="{BB962C8B-B14F-4D97-AF65-F5344CB8AC3E}">
        <p14:creationId xmlns:p14="http://schemas.microsoft.com/office/powerpoint/2010/main" val="1203992487"/>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179</a:t>
            </a:fld>
            <a:endParaRPr lang="en-US"/>
          </a:p>
        </p:txBody>
      </p:sp>
    </p:spTree>
    <p:extLst>
      <p:ext uri="{BB962C8B-B14F-4D97-AF65-F5344CB8AC3E}">
        <p14:creationId xmlns:p14="http://schemas.microsoft.com/office/powerpoint/2010/main" val="26311463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p:cNvSpPr>
            <a:spLocks noGrp="1" noRot="1" noChangeAspect="1" noTextEdit="1"/>
          </p:cNvSpPr>
          <p:nvPr>
            <p:ph type="sldImg"/>
          </p:nvPr>
        </p:nvSpPr>
        <p:spPr>
          <a:xfrm>
            <a:off x="457200" y="720725"/>
            <a:ext cx="6400800" cy="3600450"/>
          </a:xfrm>
          <a:ln/>
        </p:spPr>
      </p:sp>
      <p:sp>
        <p:nvSpPr>
          <p:cNvPr id="19458" name="Notes Placeholder 2"/>
          <p:cNvSpPr>
            <a:spLocks noGrp="1"/>
          </p:cNvSpPr>
          <p:nvPr>
            <p:ph type="body" idx="1"/>
            <p:custDataLst>
              <p:tags r:id="rId1"/>
            </p:custDataLst>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
        <p:nvSpPr>
          <p:cNvPr id="19459"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644BE14-E81B-4001-AB66-F5FE430880A7}" type="slidenum">
              <a:rPr kumimoji="0" lang="en-US" altLang="en-US" sz="13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altLang="en-US" sz="13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1713671938"/>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180</a:t>
            </a:fld>
            <a:endParaRPr lang="en-US"/>
          </a:p>
        </p:txBody>
      </p:sp>
    </p:spTree>
    <p:extLst>
      <p:ext uri="{BB962C8B-B14F-4D97-AF65-F5344CB8AC3E}">
        <p14:creationId xmlns:p14="http://schemas.microsoft.com/office/powerpoint/2010/main" val="1566617930"/>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181</a:t>
            </a:fld>
            <a:endParaRPr lang="en-US"/>
          </a:p>
        </p:txBody>
      </p:sp>
    </p:spTree>
    <p:extLst>
      <p:ext uri="{BB962C8B-B14F-4D97-AF65-F5344CB8AC3E}">
        <p14:creationId xmlns:p14="http://schemas.microsoft.com/office/powerpoint/2010/main" val="3936361464"/>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182</a:t>
            </a:fld>
            <a:endParaRPr lang="en-US"/>
          </a:p>
        </p:txBody>
      </p:sp>
    </p:spTree>
    <p:extLst>
      <p:ext uri="{BB962C8B-B14F-4D97-AF65-F5344CB8AC3E}">
        <p14:creationId xmlns:p14="http://schemas.microsoft.com/office/powerpoint/2010/main" val="2763966805"/>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183</a:t>
            </a:fld>
            <a:endParaRPr lang="en-US"/>
          </a:p>
        </p:txBody>
      </p:sp>
    </p:spTree>
    <p:extLst>
      <p:ext uri="{BB962C8B-B14F-4D97-AF65-F5344CB8AC3E}">
        <p14:creationId xmlns:p14="http://schemas.microsoft.com/office/powerpoint/2010/main" val="1520460582"/>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184</a:t>
            </a:fld>
            <a:endParaRPr lang="en-US"/>
          </a:p>
        </p:txBody>
      </p:sp>
    </p:spTree>
    <p:extLst>
      <p:ext uri="{BB962C8B-B14F-4D97-AF65-F5344CB8AC3E}">
        <p14:creationId xmlns:p14="http://schemas.microsoft.com/office/powerpoint/2010/main" val="1103693052"/>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185</a:t>
            </a:fld>
            <a:endParaRPr lang="en-US"/>
          </a:p>
        </p:txBody>
      </p:sp>
    </p:spTree>
    <p:extLst>
      <p:ext uri="{BB962C8B-B14F-4D97-AF65-F5344CB8AC3E}">
        <p14:creationId xmlns:p14="http://schemas.microsoft.com/office/powerpoint/2010/main" val="37808670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19</a:t>
            </a:fld>
            <a:endParaRPr lang="en-US"/>
          </a:p>
        </p:txBody>
      </p:sp>
    </p:spTree>
    <p:extLst>
      <p:ext uri="{BB962C8B-B14F-4D97-AF65-F5344CB8AC3E}">
        <p14:creationId xmlns:p14="http://schemas.microsoft.com/office/powerpoint/2010/main" val="1665972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2</a:t>
            </a:fld>
            <a:endParaRPr lang="en-US"/>
          </a:p>
        </p:txBody>
      </p:sp>
    </p:spTree>
    <p:extLst>
      <p:ext uri="{BB962C8B-B14F-4D97-AF65-F5344CB8AC3E}">
        <p14:creationId xmlns:p14="http://schemas.microsoft.com/office/powerpoint/2010/main" val="865518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20</a:t>
            </a:fld>
            <a:endParaRPr lang="en-US"/>
          </a:p>
        </p:txBody>
      </p:sp>
    </p:spTree>
    <p:extLst>
      <p:ext uri="{BB962C8B-B14F-4D97-AF65-F5344CB8AC3E}">
        <p14:creationId xmlns:p14="http://schemas.microsoft.com/office/powerpoint/2010/main" val="871101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886B40D-180C-4315-880F-6255418ECBC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93550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22</a:t>
            </a:fld>
            <a:endParaRPr lang="en-US"/>
          </a:p>
        </p:txBody>
      </p:sp>
    </p:spTree>
    <p:extLst>
      <p:ext uri="{BB962C8B-B14F-4D97-AF65-F5344CB8AC3E}">
        <p14:creationId xmlns:p14="http://schemas.microsoft.com/office/powerpoint/2010/main" val="8320204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custDataLst>
              <p:tags r:id="rId1"/>
            </p:custDataLst>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826D25-9302-1E44-8925-01F725DB16C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29681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a:xfrm>
            <a:off x="457200" y="720725"/>
            <a:ext cx="6400800" cy="3600450"/>
          </a:xfrm>
          <a:ln/>
        </p:spPr>
      </p:sp>
      <p:sp>
        <p:nvSpPr>
          <p:cNvPr id="21506"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ndParaRPr>
          </a:p>
        </p:txBody>
      </p:sp>
      <p:sp>
        <p:nvSpPr>
          <p:cNvPr id="2150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2C547939-9C19-4F2F-91E0-714294899CB7}" type="slidenum">
              <a:rPr kumimoji="0" lang="en-US" altLang="en-US" sz="13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altLang="en-US" sz="1300" b="0" i="0" u="none" strike="noStrike" kern="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11342983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25</a:t>
            </a:fld>
            <a:endParaRPr lang="en-US"/>
          </a:p>
        </p:txBody>
      </p:sp>
    </p:spTree>
    <p:extLst>
      <p:ext uri="{BB962C8B-B14F-4D97-AF65-F5344CB8AC3E}">
        <p14:creationId xmlns:p14="http://schemas.microsoft.com/office/powerpoint/2010/main" val="22812710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noTextEdit="1"/>
          </p:cNvSpPr>
          <p:nvPr>
            <p:ph type="sldImg"/>
          </p:nvPr>
        </p:nvSpPr>
        <p:spPr>
          <a:xfrm>
            <a:off x="457200" y="720725"/>
            <a:ext cx="6400800" cy="3600450"/>
          </a:xfrm>
          <a:ln/>
        </p:spPr>
      </p:sp>
      <p:sp>
        <p:nvSpPr>
          <p:cNvPr id="33794" name="Notes Placeholder 2"/>
          <p:cNvSpPr>
            <a:spLocks noGrp="1"/>
          </p:cNvSpPr>
          <p:nvPr>
            <p:ph type="body" idx="1"/>
            <p:custDataLst>
              <p:tags r:id="rId1"/>
            </p:custDataLst>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latin typeface="Times New Roman" panose="02020603050405020304" pitchFamily="18" charset="0"/>
            </a:endParaRPr>
          </a:p>
        </p:txBody>
      </p:sp>
      <p:sp>
        <p:nvSpPr>
          <p:cNvPr id="3379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B3309CF-0900-4613-93F5-1442E4FE3852}" type="slidenum">
              <a:rPr kumimoji="0" lang="en-US" altLang="en-US" sz="1300" b="0" i="0" u="none" strike="noStrike" kern="0" cap="none" spc="0" normalizeH="0" baseline="0" noProof="0" smtClean="0">
                <a:ln>
                  <a:noFill/>
                </a:ln>
                <a:solidFill>
                  <a:srgbClr val="000000"/>
                </a:solidFill>
                <a:effectLst/>
                <a:uLnTx/>
                <a:uFillTx/>
                <a:latin typeface="Calibri" panose="020F0502020204030204" pitchFamily="34"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altLang="en-US" sz="1300" b="0" i="0" u="none" strike="noStrike" kern="0" cap="none" spc="0" normalizeH="0" baseline="0" noProof="0">
              <a:ln>
                <a:noFill/>
              </a:ln>
              <a:solidFill>
                <a:srgbClr val="000000"/>
              </a:solidFill>
              <a:effectLst/>
              <a:uLnTx/>
              <a:uFillTx/>
              <a:latin typeface="Calibri" panose="020F0502020204030204" pitchFamily="34" charset="0"/>
              <a:ea typeface="MS PGothic" panose="020B0600070205080204" pitchFamily="34" charset="-128"/>
              <a:cs typeface="+mn-cs"/>
            </a:endParaRPr>
          </a:p>
        </p:txBody>
      </p:sp>
    </p:spTree>
    <p:extLst>
      <p:ext uri="{BB962C8B-B14F-4D97-AF65-F5344CB8AC3E}">
        <p14:creationId xmlns:p14="http://schemas.microsoft.com/office/powerpoint/2010/main" val="28608151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27</a:t>
            </a:fld>
            <a:endParaRPr lang="en-US"/>
          </a:p>
        </p:txBody>
      </p:sp>
    </p:spTree>
    <p:extLst>
      <p:ext uri="{BB962C8B-B14F-4D97-AF65-F5344CB8AC3E}">
        <p14:creationId xmlns:p14="http://schemas.microsoft.com/office/powerpoint/2010/main" val="90545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8519471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129523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hdr" sz="quarter"/>
          </p:nvPr>
        </p:nvSpPr>
        <p:spPr>
          <a:extLst/>
        </p:spPr>
        <p:txBody>
          <a:bodyPr lIns="91422" tIns="45712" rIns="91422" bIns="45712"/>
          <a:lstStyle>
            <a:lvl1pPr>
              <a:defRPr>
                <a:solidFill>
                  <a:schemeClr val="tx1"/>
                </a:solidFill>
                <a:latin typeface="Verdana" pitchFamily="34" charset="0"/>
                <a:cs typeface="Tahoma" pitchFamily="34" charset="0"/>
              </a:defRPr>
            </a:lvl1pPr>
            <a:lvl2pPr marL="785290" indent="-302035">
              <a:defRPr>
                <a:solidFill>
                  <a:schemeClr val="tx1"/>
                </a:solidFill>
                <a:latin typeface="Verdana" pitchFamily="34" charset="0"/>
                <a:cs typeface="Tahoma" pitchFamily="34" charset="0"/>
              </a:defRPr>
            </a:lvl2pPr>
            <a:lvl3pPr marL="1208138" indent="-241628">
              <a:defRPr>
                <a:solidFill>
                  <a:schemeClr val="tx1"/>
                </a:solidFill>
                <a:latin typeface="Verdana" pitchFamily="34" charset="0"/>
                <a:cs typeface="Tahoma" pitchFamily="34" charset="0"/>
              </a:defRPr>
            </a:lvl3pPr>
            <a:lvl4pPr marL="1691393" indent="-241628">
              <a:defRPr>
                <a:solidFill>
                  <a:schemeClr val="tx1"/>
                </a:solidFill>
                <a:latin typeface="Verdana" pitchFamily="34" charset="0"/>
                <a:cs typeface="Tahoma" pitchFamily="34" charset="0"/>
              </a:defRPr>
            </a:lvl4pPr>
            <a:lvl5pPr marL="2174649" indent="-241628">
              <a:defRPr>
                <a:solidFill>
                  <a:schemeClr val="tx1"/>
                </a:solidFill>
                <a:latin typeface="Verdana" pitchFamily="34" charset="0"/>
                <a:cs typeface="Tahoma" pitchFamily="34" charset="0"/>
              </a:defRPr>
            </a:lvl5pPr>
            <a:lvl6pPr marL="2657905" indent="-241628" eaLnBrk="0" fontAlgn="base" hangingPunct="0">
              <a:spcBef>
                <a:spcPct val="0"/>
              </a:spcBef>
              <a:spcAft>
                <a:spcPct val="0"/>
              </a:spcAft>
              <a:defRPr>
                <a:solidFill>
                  <a:schemeClr val="tx1"/>
                </a:solidFill>
                <a:latin typeface="Verdana" pitchFamily="34" charset="0"/>
                <a:cs typeface="Tahoma" pitchFamily="34" charset="0"/>
              </a:defRPr>
            </a:lvl6pPr>
            <a:lvl7pPr marL="3141160" indent="-241628" eaLnBrk="0" fontAlgn="base" hangingPunct="0">
              <a:spcBef>
                <a:spcPct val="0"/>
              </a:spcBef>
              <a:spcAft>
                <a:spcPct val="0"/>
              </a:spcAft>
              <a:defRPr>
                <a:solidFill>
                  <a:schemeClr val="tx1"/>
                </a:solidFill>
                <a:latin typeface="Verdana" pitchFamily="34" charset="0"/>
                <a:cs typeface="Tahoma" pitchFamily="34" charset="0"/>
              </a:defRPr>
            </a:lvl7pPr>
            <a:lvl8pPr marL="3624415" indent="-241628" eaLnBrk="0" fontAlgn="base" hangingPunct="0">
              <a:spcBef>
                <a:spcPct val="0"/>
              </a:spcBef>
              <a:spcAft>
                <a:spcPct val="0"/>
              </a:spcAft>
              <a:defRPr>
                <a:solidFill>
                  <a:schemeClr val="tx1"/>
                </a:solidFill>
                <a:latin typeface="Verdana" pitchFamily="34" charset="0"/>
                <a:cs typeface="Tahoma" pitchFamily="34" charset="0"/>
              </a:defRPr>
            </a:lvl8pPr>
            <a:lvl9pPr marL="4107670" indent="-241628"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Tahoma" pitchFamily="34" charset="0"/>
            </a:endParaRPr>
          </a:p>
        </p:txBody>
      </p:sp>
      <p:sp>
        <p:nvSpPr>
          <p:cNvPr id="303107" name="Rectangle 3"/>
          <p:cNvSpPr>
            <a:spLocks noGrp="1" noChangeArrowheads="1"/>
          </p:cNvSpPr>
          <p:nvPr>
            <p:ph type="dt" sz="quarter" idx="1"/>
          </p:nvPr>
        </p:nvSpPr>
        <p:spPr>
          <a:extLst/>
        </p:spPr>
        <p:txBody>
          <a:bodyPr lIns="91422" tIns="45712" rIns="91422" bIns="45712"/>
          <a:lstStyle>
            <a:lvl1pPr>
              <a:defRPr>
                <a:solidFill>
                  <a:schemeClr val="tx1"/>
                </a:solidFill>
                <a:latin typeface="Verdana" pitchFamily="34" charset="0"/>
                <a:cs typeface="Tahoma" pitchFamily="34" charset="0"/>
              </a:defRPr>
            </a:lvl1pPr>
            <a:lvl2pPr marL="785290" indent="-302035">
              <a:defRPr>
                <a:solidFill>
                  <a:schemeClr val="tx1"/>
                </a:solidFill>
                <a:latin typeface="Verdana" pitchFamily="34" charset="0"/>
                <a:cs typeface="Tahoma" pitchFamily="34" charset="0"/>
              </a:defRPr>
            </a:lvl2pPr>
            <a:lvl3pPr marL="1208138" indent="-241628">
              <a:defRPr>
                <a:solidFill>
                  <a:schemeClr val="tx1"/>
                </a:solidFill>
                <a:latin typeface="Verdana" pitchFamily="34" charset="0"/>
                <a:cs typeface="Tahoma" pitchFamily="34" charset="0"/>
              </a:defRPr>
            </a:lvl3pPr>
            <a:lvl4pPr marL="1691393" indent="-241628">
              <a:defRPr>
                <a:solidFill>
                  <a:schemeClr val="tx1"/>
                </a:solidFill>
                <a:latin typeface="Verdana" pitchFamily="34" charset="0"/>
                <a:cs typeface="Tahoma" pitchFamily="34" charset="0"/>
              </a:defRPr>
            </a:lvl4pPr>
            <a:lvl5pPr marL="2174649" indent="-241628">
              <a:defRPr>
                <a:solidFill>
                  <a:schemeClr val="tx1"/>
                </a:solidFill>
                <a:latin typeface="Verdana" pitchFamily="34" charset="0"/>
                <a:cs typeface="Tahoma" pitchFamily="34" charset="0"/>
              </a:defRPr>
            </a:lvl5pPr>
            <a:lvl6pPr marL="2657905" indent="-241628" eaLnBrk="0" fontAlgn="base" hangingPunct="0">
              <a:spcBef>
                <a:spcPct val="0"/>
              </a:spcBef>
              <a:spcAft>
                <a:spcPct val="0"/>
              </a:spcAft>
              <a:defRPr>
                <a:solidFill>
                  <a:schemeClr val="tx1"/>
                </a:solidFill>
                <a:latin typeface="Verdana" pitchFamily="34" charset="0"/>
                <a:cs typeface="Tahoma" pitchFamily="34" charset="0"/>
              </a:defRPr>
            </a:lvl6pPr>
            <a:lvl7pPr marL="3141160" indent="-241628" eaLnBrk="0" fontAlgn="base" hangingPunct="0">
              <a:spcBef>
                <a:spcPct val="0"/>
              </a:spcBef>
              <a:spcAft>
                <a:spcPct val="0"/>
              </a:spcAft>
              <a:defRPr>
                <a:solidFill>
                  <a:schemeClr val="tx1"/>
                </a:solidFill>
                <a:latin typeface="Verdana" pitchFamily="34" charset="0"/>
                <a:cs typeface="Tahoma" pitchFamily="34" charset="0"/>
              </a:defRPr>
            </a:lvl7pPr>
            <a:lvl8pPr marL="3624415" indent="-241628" eaLnBrk="0" fontAlgn="base" hangingPunct="0">
              <a:spcBef>
                <a:spcPct val="0"/>
              </a:spcBef>
              <a:spcAft>
                <a:spcPct val="0"/>
              </a:spcAft>
              <a:defRPr>
                <a:solidFill>
                  <a:schemeClr val="tx1"/>
                </a:solidFill>
                <a:latin typeface="Verdana" pitchFamily="34" charset="0"/>
                <a:cs typeface="Tahoma" pitchFamily="34" charset="0"/>
              </a:defRPr>
            </a:lvl8pPr>
            <a:lvl9pPr marL="4107670" indent="-241628"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Tahoma" pitchFamily="34" charset="0"/>
            </a:endParaRPr>
          </a:p>
        </p:txBody>
      </p:sp>
      <p:sp>
        <p:nvSpPr>
          <p:cNvPr id="303108" name="Rectangle 6"/>
          <p:cNvSpPr>
            <a:spLocks noGrp="1" noChangeArrowheads="1"/>
          </p:cNvSpPr>
          <p:nvPr>
            <p:ph type="ftr" sz="quarter" idx="4"/>
          </p:nvPr>
        </p:nvSpPr>
        <p:spPr>
          <a:extLst/>
        </p:spPr>
        <p:txBody>
          <a:bodyPr lIns="91422" tIns="45712" rIns="91422" bIns="45712"/>
          <a:lstStyle>
            <a:lvl1pPr>
              <a:defRPr>
                <a:solidFill>
                  <a:schemeClr val="tx1"/>
                </a:solidFill>
                <a:latin typeface="Verdana" pitchFamily="34" charset="0"/>
                <a:cs typeface="Tahoma" pitchFamily="34" charset="0"/>
              </a:defRPr>
            </a:lvl1pPr>
            <a:lvl2pPr marL="785290" indent="-302035">
              <a:defRPr>
                <a:solidFill>
                  <a:schemeClr val="tx1"/>
                </a:solidFill>
                <a:latin typeface="Verdana" pitchFamily="34" charset="0"/>
                <a:cs typeface="Tahoma" pitchFamily="34" charset="0"/>
              </a:defRPr>
            </a:lvl2pPr>
            <a:lvl3pPr marL="1208138" indent="-241628">
              <a:defRPr>
                <a:solidFill>
                  <a:schemeClr val="tx1"/>
                </a:solidFill>
                <a:latin typeface="Verdana" pitchFamily="34" charset="0"/>
                <a:cs typeface="Tahoma" pitchFamily="34" charset="0"/>
              </a:defRPr>
            </a:lvl3pPr>
            <a:lvl4pPr marL="1691393" indent="-241628">
              <a:defRPr>
                <a:solidFill>
                  <a:schemeClr val="tx1"/>
                </a:solidFill>
                <a:latin typeface="Verdana" pitchFamily="34" charset="0"/>
                <a:cs typeface="Tahoma" pitchFamily="34" charset="0"/>
              </a:defRPr>
            </a:lvl4pPr>
            <a:lvl5pPr marL="2174649" indent="-241628">
              <a:defRPr>
                <a:solidFill>
                  <a:schemeClr val="tx1"/>
                </a:solidFill>
                <a:latin typeface="Verdana" pitchFamily="34" charset="0"/>
                <a:cs typeface="Tahoma" pitchFamily="34" charset="0"/>
              </a:defRPr>
            </a:lvl5pPr>
            <a:lvl6pPr marL="2657905" indent="-241628" eaLnBrk="0" fontAlgn="base" hangingPunct="0">
              <a:spcBef>
                <a:spcPct val="0"/>
              </a:spcBef>
              <a:spcAft>
                <a:spcPct val="0"/>
              </a:spcAft>
              <a:defRPr>
                <a:solidFill>
                  <a:schemeClr val="tx1"/>
                </a:solidFill>
                <a:latin typeface="Verdana" pitchFamily="34" charset="0"/>
                <a:cs typeface="Tahoma" pitchFamily="34" charset="0"/>
              </a:defRPr>
            </a:lvl6pPr>
            <a:lvl7pPr marL="3141160" indent="-241628" eaLnBrk="0" fontAlgn="base" hangingPunct="0">
              <a:spcBef>
                <a:spcPct val="0"/>
              </a:spcBef>
              <a:spcAft>
                <a:spcPct val="0"/>
              </a:spcAft>
              <a:defRPr>
                <a:solidFill>
                  <a:schemeClr val="tx1"/>
                </a:solidFill>
                <a:latin typeface="Verdana" pitchFamily="34" charset="0"/>
                <a:cs typeface="Tahoma" pitchFamily="34" charset="0"/>
              </a:defRPr>
            </a:lvl7pPr>
            <a:lvl8pPr marL="3624415" indent="-241628" eaLnBrk="0" fontAlgn="base" hangingPunct="0">
              <a:spcBef>
                <a:spcPct val="0"/>
              </a:spcBef>
              <a:spcAft>
                <a:spcPct val="0"/>
              </a:spcAft>
              <a:defRPr>
                <a:solidFill>
                  <a:schemeClr val="tx1"/>
                </a:solidFill>
                <a:latin typeface="Verdana" pitchFamily="34" charset="0"/>
                <a:cs typeface="Tahoma" pitchFamily="34" charset="0"/>
              </a:defRPr>
            </a:lvl8pPr>
            <a:lvl9pPr marL="4107670" indent="-241628"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Tahoma" pitchFamily="34" charset="0"/>
            </a:endParaRPr>
          </a:p>
        </p:txBody>
      </p:sp>
      <p:sp>
        <p:nvSpPr>
          <p:cNvPr id="67588" name="Rectangle 7"/>
          <p:cNvSpPr>
            <a:spLocks noGrp="1" noChangeArrowheads="1"/>
          </p:cNvSpPr>
          <p:nvPr>
            <p:ph type="sldNum" sz="quarter" idx="5"/>
          </p:nvPr>
        </p:nvSpPr>
        <p:spPr>
          <a:noFill/>
        </p:spPr>
        <p:txBody>
          <a:bodyPr lIns="91422" tIns="45712" rIns="91422" bIns="45712"/>
          <a:lstStyle/>
          <a:p>
            <a:pPr marL="0" marR="0" lvl="0" indent="0" algn="r" defTabSz="914400" rtl="0" eaLnBrk="1" fontAlgn="auto" latinLnBrk="0" hangingPunct="1">
              <a:lnSpc>
                <a:spcPct val="100000"/>
              </a:lnSpc>
              <a:spcBef>
                <a:spcPts val="0"/>
              </a:spcBef>
              <a:spcAft>
                <a:spcPts val="0"/>
              </a:spcAft>
              <a:buClrTx/>
              <a:buSzTx/>
              <a:buFontTx/>
              <a:buNone/>
              <a:tabLst/>
              <a:defRPr/>
            </a:pPr>
            <a:fld id="{3362F852-D8FC-48D0-B0ED-F1473140147D}"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a:ea typeface="MS PGothic"/>
                <a:cs typeface="MS PGothic"/>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altLang="en-US" sz="1200" b="0" i="0" u="none" strike="noStrike" kern="1200" cap="none" spc="0" normalizeH="0" baseline="0" noProof="0">
              <a:ln>
                <a:noFill/>
              </a:ln>
              <a:solidFill>
                <a:srgbClr val="000000"/>
              </a:solidFill>
              <a:effectLst/>
              <a:uLnTx/>
              <a:uFillTx/>
              <a:latin typeface="Calibri" panose="020F0502020204030204"/>
              <a:ea typeface="MS PGothic"/>
              <a:cs typeface="MS PGothic"/>
            </a:endParaRPr>
          </a:p>
        </p:txBody>
      </p:sp>
      <p:sp>
        <p:nvSpPr>
          <p:cNvPr id="67589" name="Rectangle 2"/>
          <p:cNvSpPr>
            <a:spLocks noGrp="1" noRot="1" noChangeAspect="1" noChangeArrowheads="1" noTextEdit="1"/>
          </p:cNvSpPr>
          <p:nvPr>
            <p:ph type="sldImg"/>
          </p:nvPr>
        </p:nvSpPr>
        <p:spPr>
          <a:xfrm>
            <a:off x="469900" y="725488"/>
            <a:ext cx="6375400" cy="3587750"/>
          </a:xfrm>
          <a:ln/>
        </p:spPr>
      </p:sp>
      <p:sp>
        <p:nvSpPr>
          <p:cNvPr id="67590" name="Rectangle 3"/>
          <p:cNvSpPr>
            <a:spLocks noGrp="1" noChangeArrowheads="1"/>
          </p:cNvSpPr>
          <p:nvPr>
            <p:ph type="body" idx="1"/>
          </p:nvPr>
        </p:nvSpPr>
        <p:spPr>
          <a:xfrm>
            <a:off x="973138" y="4560888"/>
            <a:ext cx="5368925" cy="277812"/>
          </a:xfrm>
          <a:noFill/>
          <a:ln/>
        </p:spPr>
        <p:txBody>
          <a:bodyPr lIns="91398" tIns="45699" rIns="91398" bIns="45699"/>
          <a:lstStyle/>
          <a:p>
            <a:endParaRPr lang="en-US" altLang="en-US">
              <a:latin typeface="Times New Roman" pitchFamily="18" charset="0"/>
              <a:ea typeface="MS PGothic"/>
              <a:cs typeface="MS PGothic"/>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4516825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41188202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7347649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6992706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9117255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7009362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4171013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92566267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8125951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5868051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4208718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hdr" sz="quarter"/>
          </p:nvPr>
        </p:nvSpPr>
        <p:spPr>
          <a:extLst/>
        </p:spPr>
        <p:txBody>
          <a:bodyPr lIns="91422" tIns="45712" rIns="91422" bIns="45712"/>
          <a:lstStyle>
            <a:lvl1pPr>
              <a:defRPr>
                <a:solidFill>
                  <a:schemeClr val="tx1"/>
                </a:solidFill>
                <a:latin typeface="Verdana" pitchFamily="34" charset="0"/>
                <a:cs typeface="Tahoma" pitchFamily="34" charset="0"/>
              </a:defRPr>
            </a:lvl1pPr>
            <a:lvl2pPr marL="785290" indent="-302035">
              <a:defRPr>
                <a:solidFill>
                  <a:schemeClr val="tx1"/>
                </a:solidFill>
                <a:latin typeface="Verdana" pitchFamily="34" charset="0"/>
                <a:cs typeface="Tahoma" pitchFamily="34" charset="0"/>
              </a:defRPr>
            </a:lvl2pPr>
            <a:lvl3pPr marL="1208138" indent="-241628">
              <a:defRPr>
                <a:solidFill>
                  <a:schemeClr val="tx1"/>
                </a:solidFill>
                <a:latin typeface="Verdana" pitchFamily="34" charset="0"/>
                <a:cs typeface="Tahoma" pitchFamily="34" charset="0"/>
              </a:defRPr>
            </a:lvl3pPr>
            <a:lvl4pPr marL="1691393" indent="-241628">
              <a:defRPr>
                <a:solidFill>
                  <a:schemeClr val="tx1"/>
                </a:solidFill>
                <a:latin typeface="Verdana" pitchFamily="34" charset="0"/>
                <a:cs typeface="Tahoma" pitchFamily="34" charset="0"/>
              </a:defRPr>
            </a:lvl4pPr>
            <a:lvl5pPr marL="2174649" indent="-241628">
              <a:defRPr>
                <a:solidFill>
                  <a:schemeClr val="tx1"/>
                </a:solidFill>
                <a:latin typeface="Verdana" pitchFamily="34" charset="0"/>
                <a:cs typeface="Tahoma" pitchFamily="34" charset="0"/>
              </a:defRPr>
            </a:lvl5pPr>
            <a:lvl6pPr marL="2657905" indent="-241628" eaLnBrk="0" fontAlgn="base" hangingPunct="0">
              <a:spcBef>
                <a:spcPct val="0"/>
              </a:spcBef>
              <a:spcAft>
                <a:spcPct val="0"/>
              </a:spcAft>
              <a:defRPr>
                <a:solidFill>
                  <a:schemeClr val="tx1"/>
                </a:solidFill>
                <a:latin typeface="Verdana" pitchFamily="34" charset="0"/>
                <a:cs typeface="Tahoma" pitchFamily="34" charset="0"/>
              </a:defRPr>
            </a:lvl6pPr>
            <a:lvl7pPr marL="3141160" indent="-241628" eaLnBrk="0" fontAlgn="base" hangingPunct="0">
              <a:spcBef>
                <a:spcPct val="0"/>
              </a:spcBef>
              <a:spcAft>
                <a:spcPct val="0"/>
              </a:spcAft>
              <a:defRPr>
                <a:solidFill>
                  <a:schemeClr val="tx1"/>
                </a:solidFill>
                <a:latin typeface="Verdana" pitchFamily="34" charset="0"/>
                <a:cs typeface="Tahoma" pitchFamily="34" charset="0"/>
              </a:defRPr>
            </a:lvl7pPr>
            <a:lvl8pPr marL="3624415" indent="-241628" eaLnBrk="0" fontAlgn="base" hangingPunct="0">
              <a:spcBef>
                <a:spcPct val="0"/>
              </a:spcBef>
              <a:spcAft>
                <a:spcPct val="0"/>
              </a:spcAft>
              <a:defRPr>
                <a:solidFill>
                  <a:schemeClr val="tx1"/>
                </a:solidFill>
                <a:latin typeface="Verdana" pitchFamily="34" charset="0"/>
                <a:cs typeface="Tahoma" pitchFamily="34" charset="0"/>
              </a:defRPr>
            </a:lvl8pPr>
            <a:lvl9pPr marL="4107670" indent="-241628"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Tahoma" pitchFamily="34" charset="0"/>
            </a:endParaRPr>
          </a:p>
        </p:txBody>
      </p:sp>
      <p:sp>
        <p:nvSpPr>
          <p:cNvPr id="303107" name="Rectangle 3"/>
          <p:cNvSpPr>
            <a:spLocks noGrp="1" noChangeArrowheads="1"/>
          </p:cNvSpPr>
          <p:nvPr>
            <p:ph type="dt" sz="quarter" idx="1"/>
          </p:nvPr>
        </p:nvSpPr>
        <p:spPr>
          <a:extLst/>
        </p:spPr>
        <p:txBody>
          <a:bodyPr lIns="91422" tIns="45712" rIns="91422" bIns="45712"/>
          <a:lstStyle>
            <a:lvl1pPr>
              <a:defRPr>
                <a:solidFill>
                  <a:schemeClr val="tx1"/>
                </a:solidFill>
                <a:latin typeface="Verdana" pitchFamily="34" charset="0"/>
                <a:cs typeface="Tahoma" pitchFamily="34" charset="0"/>
              </a:defRPr>
            </a:lvl1pPr>
            <a:lvl2pPr marL="785290" indent="-302035">
              <a:defRPr>
                <a:solidFill>
                  <a:schemeClr val="tx1"/>
                </a:solidFill>
                <a:latin typeface="Verdana" pitchFamily="34" charset="0"/>
                <a:cs typeface="Tahoma" pitchFamily="34" charset="0"/>
              </a:defRPr>
            </a:lvl2pPr>
            <a:lvl3pPr marL="1208138" indent="-241628">
              <a:defRPr>
                <a:solidFill>
                  <a:schemeClr val="tx1"/>
                </a:solidFill>
                <a:latin typeface="Verdana" pitchFamily="34" charset="0"/>
                <a:cs typeface="Tahoma" pitchFamily="34" charset="0"/>
              </a:defRPr>
            </a:lvl3pPr>
            <a:lvl4pPr marL="1691393" indent="-241628">
              <a:defRPr>
                <a:solidFill>
                  <a:schemeClr val="tx1"/>
                </a:solidFill>
                <a:latin typeface="Verdana" pitchFamily="34" charset="0"/>
                <a:cs typeface="Tahoma" pitchFamily="34" charset="0"/>
              </a:defRPr>
            </a:lvl4pPr>
            <a:lvl5pPr marL="2174649" indent="-241628">
              <a:defRPr>
                <a:solidFill>
                  <a:schemeClr val="tx1"/>
                </a:solidFill>
                <a:latin typeface="Verdana" pitchFamily="34" charset="0"/>
                <a:cs typeface="Tahoma" pitchFamily="34" charset="0"/>
              </a:defRPr>
            </a:lvl5pPr>
            <a:lvl6pPr marL="2657905" indent="-241628" eaLnBrk="0" fontAlgn="base" hangingPunct="0">
              <a:spcBef>
                <a:spcPct val="0"/>
              </a:spcBef>
              <a:spcAft>
                <a:spcPct val="0"/>
              </a:spcAft>
              <a:defRPr>
                <a:solidFill>
                  <a:schemeClr val="tx1"/>
                </a:solidFill>
                <a:latin typeface="Verdana" pitchFamily="34" charset="0"/>
                <a:cs typeface="Tahoma" pitchFamily="34" charset="0"/>
              </a:defRPr>
            </a:lvl6pPr>
            <a:lvl7pPr marL="3141160" indent="-241628" eaLnBrk="0" fontAlgn="base" hangingPunct="0">
              <a:spcBef>
                <a:spcPct val="0"/>
              </a:spcBef>
              <a:spcAft>
                <a:spcPct val="0"/>
              </a:spcAft>
              <a:defRPr>
                <a:solidFill>
                  <a:schemeClr val="tx1"/>
                </a:solidFill>
                <a:latin typeface="Verdana" pitchFamily="34" charset="0"/>
                <a:cs typeface="Tahoma" pitchFamily="34" charset="0"/>
              </a:defRPr>
            </a:lvl7pPr>
            <a:lvl8pPr marL="3624415" indent="-241628" eaLnBrk="0" fontAlgn="base" hangingPunct="0">
              <a:spcBef>
                <a:spcPct val="0"/>
              </a:spcBef>
              <a:spcAft>
                <a:spcPct val="0"/>
              </a:spcAft>
              <a:defRPr>
                <a:solidFill>
                  <a:schemeClr val="tx1"/>
                </a:solidFill>
                <a:latin typeface="Verdana" pitchFamily="34" charset="0"/>
                <a:cs typeface="Tahoma" pitchFamily="34" charset="0"/>
              </a:defRPr>
            </a:lvl8pPr>
            <a:lvl9pPr marL="4107670" indent="-241628"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Tahoma" pitchFamily="34" charset="0"/>
            </a:endParaRPr>
          </a:p>
        </p:txBody>
      </p:sp>
      <p:sp>
        <p:nvSpPr>
          <p:cNvPr id="303108" name="Rectangle 6"/>
          <p:cNvSpPr>
            <a:spLocks noGrp="1" noChangeArrowheads="1"/>
          </p:cNvSpPr>
          <p:nvPr>
            <p:ph type="ftr" sz="quarter" idx="4"/>
          </p:nvPr>
        </p:nvSpPr>
        <p:spPr>
          <a:extLst/>
        </p:spPr>
        <p:txBody>
          <a:bodyPr lIns="91422" tIns="45712" rIns="91422" bIns="45712"/>
          <a:lstStyle>
            <a:lvl1pPr>
              <a:defRPr>
                <a:solidFill>
                  <a:schemeClr val="tx1"/>
                </a:solidFill>
                <a:latin typeface="Verdana" pitchFamily="34" charset="0"/>
                <a:cs typeface="Tahoma" pitchFamily="34" charset="0"/>
              </a:defRPr>
            </a:lvl1pPr>
            <a:lvl2pPr marL="785290" indent="-302035">
              <a:defRPr>
                <a:solidFill>
                  <a:schemeClr val="tx1"/>
                </a:solidFill>
                <a:latin typeface="Verdana" pitchFamily="34" charset="0"/>
                <a:cs typeface="Tahoma" pitchFamily="34" charset="0"/>
              </a:defRPr>
            </a:lvl2pPr>
            <a:lvl3pPr marL="1208138" indent="-241628">
              <a:defRPr>
                <a:solidFill>
                  <a:schemeClr val="tx1"/>
                </a:solidFill>
                <a:latin typeface="Verdana" pitchFamily="34" charset="0"/>
                <a:cs typeface="Tahoma" pitchFamily="34" charset="0"/>
              </a:defRPr>
            </a:lvl3pPr>
            <a:lvl4pPr marL="1691393" indent="-241628">
              <a:defRPr>
                <a:solidFill>
                  <a:schemeClr val="tx1"/>
                </a:solidFill>
                <a:latin typeface="Verdana" pitchFamily="34" charset="0"/>
                <a:cs typeface="Tahoma" pitchFamily="34" charset="0"/>
              </a:defRPr>
            </a:lvl4pPr>
            <a:lvl5pPr marL="2174649" indent="-241628">
              <a:defRPr>
                <a:solidFill>
                  <a:schemeClr val="tx1"/>
                </a:solidFill>
                <a:latin typeface="Verdana" pitchFamily="34" charset="0"/>
                <a:cs typeface="Tahoma" pitchFamily="34" charset="0"/>
              </a:defRPr>
            </a:lvl5pPr>
            <a:lvl6pPr marL="2657905" indent="-241628" eaLnBrk="0" fontAlgn="base" hangingPunct="0">
              <a:spcBef>
                <a:spcPct val="0"/>
              </a:spcBef>
              <a:spcAft>
                <a:spcPct val="0"/>
              </a:spcAft>
              <a:defRPr>
                <a:solidFill>
                  <a:schemeClr val="tx1"/>
                </a:solidFill>
                <a:latin typeface="Verdana" pitchFamily="34" charset="0"/>
                <a:cs typeface="Tahoma" pitchFamily="34" charset="0"/>
              </a:defRPr>
            </a:lvl6pPr>
            <a:lvl7pPr marL="3141160" indent="-241628" eaLnBrk="0" fontAlgn="base" hangingPunct="0">
              <a:spcBef>
                <a:spcPct val="0"/>
              </a:spcBef>
              <a:spcAft>
                <a:spcPct val="0"/>
              </a:spcAft>
              <a:defRPr>
                <a:solidFill>
                  <a:schemeClr val="tx1"/>
                </a:solidFill>
                <a:latin typeface="Verdana" pitchFamily="34" charset="0"/>
                <a:cs typeface="Tahoma" pitchFamily="34" charset="0"/>
              </a:defRPr>
            </a:lvl7pPr>
            <a:lvl8pPr marL="3624415" indent="-241628" eaLnBrk="0" fontAlgn="base" hangingPunct="0">
              <a:spcBef>
                <a:spcPct val="0"/>
              </a:spcBef>
              <a:spcAft>
                <a:spcPct val="0"/>
              </a:spcAft>
              <a:defRPr>
                <a:solidFill>
                  <a:schemeClr val="tx1"/>
                </a:solidFill>
                <a:latin typeface="Verdana" pitchFamily="34" charset="0"/>
                <a:cs typeface="Tahoma" pitchFamily="34" charset="0"/>
              </a:defRPr>
            </a:lvl8pPr>
            <a:lvl9pPr marL="4107670" indent="-241628" eaLnBrk="0" fontAlgn="base" hangingPunct="0">
              <a:spcBef>
                <a:spcPct val="0"/>
              </a:spcBef>
              <a:spcAft>
                <a:spcPct val="0"/>
              </a:spcAft>
              <a:defRPr>
                <a:solidFill>
                  <a:schemeClr val="tx1"/>
                </a:solidFill>
                <a:latin typeface="Verdana" pitchFamily="34" charset="0"/>
                <a:cs typeface="Tahoma"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200" b="0" i="0" u="none" strike="noStrike" kern="1200" cap="none" spc="0" normalizeH="0" baseline="0" noProof="0">
              <a:ln>
                <a:noFill/>
              </a:ln>
              <a:solidFill>
                <a:prstClr val="black"/>
              </a:solidFill>
              <a:effectLst/>
              <a:uLnTx/>
              <a:uFillTx/>
              <a:latin typeface="Times New Roman" pitchFamily="18" charset="0"/>
              <a:ea typeface="+mn-ea"/>
              <a:cs typeface="Tahoma" pitchFamily="34" charset="0"/>
            </a:endParaRPr>
          </a:p>
        </p:txBody>
      </p:sp>
      <p:sp>
        <p:nvSpPr>
          <p:cNvPr id="69636" name="Rectangle 7"/>
          <p:cNvSpPr>
            <a:spLocks noGrp="1" noChangeArrowheads="1"/>
          </p:cNvSpPr>
          <p:nvPr>
            <p:ph type="sldNum" sz="quarter" idx="5"/>
          </p:nvPr>
        </p:nvSpPr>
        <p:spPr>
          <a:noFill/>
        </p:spPr>
        <p:txBody>
          <a:bodyPr lIns="91422" tIns="45712" rIns="91422" bIns="45712"/>
          <a:lstStyle/>
          <a:p>
            <a:pPr marL="0" marR="0" lvl="0" indent="0" algn="r" defTabSz="914400" rtl="0" eaLnBrk="1" fontAlgn="auto" latinLnBrk="0" hangingPunct="1">
              <a:lnSpc>
                <a:spcPct val="100000"/>
              </a:lnSpc>
              <a:spcBef>
                <a:spcPts val="0"/>
              </a:spcBef>
              <a:spcAft>
                <a:spcPts val="0"/>
              </a:spcAft>
              <a:buClrTx/>
              <a:buSzTx/>
              <a:buFontTx/>
              <a:buNone/>
              <a:tabLst/>
              <a:defRPr/>
            </a:pPr>
            <a:fld id="{F5FD7F2F-5489-474D-929F-2D4B62C28B04}" type="slidenum">
              <a:rPr kumimoji="0" lang="en-US" altLang="en-US" sz="1200" b="0" i="0" u="none" strike="noStrike" kern="1200" cap="none" spc="0" normalizeH="0" baseline="0" noProof="0" smtClean="0">
                <a:ln>
                  <a:noFill/>
                </a:ln>
                <a:solidFill>
                  <a:srgbClr val="000000"/>
                </a:solidFill>
                <a:effectLst/>
                <a:uLnTx/>
                <a:uFillTx/>
                <a:latin typeface="Calibri" panose="020F0502020204030204"/>
                <a:ea typeface="MS PGothic"/>
                <a:cs typeface="MS PGothic"/>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altLang="en-US" sz="1200" b="0" i="0" u="none" strike="noStrike" kern="1200" cap="none" spc="0" normalizeH="0" baseline="0" noProof="0">
              <a:ln>
                <a:noFill/>
              </a:ln>
              <a:solidFill>
                <a:srgbClr val="000000"/>
              </a:solidFill>
              <a:effectLst/>
              <a:uLnTx/>
              <a:uFillTx/>
              <a:latin typeface="Calibri" panose="020F0502020204030204"/>
              <a:ea typeface="MS PGothic"/>
              <a:cs typeface="MS PGothic"/>
            </a:endParaRPr>
          </a:p>
        </p:txBody>
      </p:sp>
      <p:sp>
        <p:nvSpPr>
          <p:cNvPr id="69637" name="Rectangle 2"/>
          <p:cNvSpPr>
            <a:spLocks noGrp="1" noRot="1" noChangeAspect="1" noChangeArrowheads="1" noTextEdit="1"/>
          </p:cNvSpPr>
          <p:nvPr>
            <p:ph type="sldImg"/>
          </p:nvPr>
        </p:nvSpPr>
        <p:spPr>
          <a:xfrm>
            <a:off x="469900" y="725488"/>
            <a:ext cx="6375400" cy="3587750"/>
          </a:xfrm>
          <a:ln/>
        </p:spPr>
      </p:sp>
      <p:sp>
        <p:nvSpPr>
          <p:cNvPr id="69638" name="Rectangle 3"/>
          <p:cNvSpPr>
            <a:spLocks noGrp="1" noChangeArrowheads="1"/>
          </p:cNvSpPr>
          <p:nvPr>
            <p:ph type="body" idx="1"/>
          </p:nvPr>
        </p:nvSpPr>
        <p:spPr>
          <a:xfrm>
            <a:off x="973138" y="4560888"/>
            <a:ext cx="5368925" cy="277812"/>
          </a:xfrm>
          <a:noFill/>
          <a:ln/>
        </p:spPr>
        <p:txBody>
          <a:bodyPr lIns="91398" tIns="45699" rIns="91398" bIns="45699"/>
          <a:lstStyle/>
          <a:p>
            <a:endParaRPr lang="en-US" altLang="en-US">
              <a:latin typeface="Times New Roman" pitchFamily="18" charset="0"/>
              <a:ea typeface="MS PGothic"/>
              <a:cs typeface="MS PGothic"/>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7472831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2312975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06870397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96474821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38580159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44</a:t>
            </a:fld>
            <a:endParaRPr lang="en-US"/>
          </a:p>
        </p:txBody>
      </p:sp>
    </p:spTree>
    <p:extLst>
      <p:ext uri="{BB962C8B-B14F-4D97-AF65-F5344CB8AC3E}">
        <p14:creationId xmlns:p14="http://schemas.microsoft.com/office/powerpoint/2010/main" val="18557069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797" indent="-171797"/>
            <a:endParaRPr lang="en-GB" b="0"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8815253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82444755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5715" name="Notes Placeholder 2"/>
          <p:cNvSpPr>
            <a:spLocks noGrp="1"/>
          </p:cNvSpPr>
          <p:nvPr>
            <p:ph type="body" idx="1"/>
            <p:custDataLst>
              <p:tags r:id="rId1"/>
            </p:custDataLst>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5" name="Slide Number Placeholder 3"/>
          <p:cNvSpPr txBox="1">
            <a:spLocks/>
          </p:cNvSpPr>
          <p:nvPr/>
        </p:nvSpPr>
        <p:spPr>
          <a:xfrm>
            <a:off x="3777608" y="9264229"/>
            <a:ext cx="2889938" cy="489373"/>
          </a:xfrm>
          <a:prstGeom prst="rect">
            <a:avLst/>
          </a:prstGeom>
        </p:spPr>
        <p:txBody>
          <a:bodyPr vert="horz" lIns="91626" tIns="45813" rIns="91626" bIns="45813"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8A1F66C-44C9-4B60-860B-72634C3BFA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821516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15715" name="Notes Placeholder 2"/>
          <p:cNvSpPr>
            <a:spLocks noGrp="1"/>
          </p:cNvSpPr>
          <p:nvPr>
            <p:ph type="body" idx="1"/>
            <p:custDataLst>
              <p:tags r:id="rId1"/>
            </p:custDataLst>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a:p>
        </p:txBody>
      </p:sp>
      <p:sp>
        <p:nvSpPr>
          <p:cNvPr id="5" name="Slide Number Placeholder 3"/>
          <p:cNvSpPr txBox="1">
            <a:spLocks/>
          </p:cNvSpPr>
          <p:nvPr/>
        </p:nvSpPr>
        <p:spPr>
          <a:xfrm>
            <a:off x="3777608" y="9264229"/>
            <a:ext cx="2889938" cy="489373"/>
          </a:xfrm>
          <a:prstGeom prst="rect">
            <a:avLst/>
          </a:prstGeom>
        </p:spPr>
        <p:txBody>
          <a:bodyPr vert="horz" lIns="91626" tIns="45813" rIns="91626" bIns="45813" rtlCol="0" anchor="b"/>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48A1F66C-44C9-4B60-860B-72634C3BFAF7}"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36910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483160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hdr" sz="quarter"/>
          </p:nvPr>
        </p:nvSpPr>
        <p:spPr>
          <a:xfrm>
            <a:off x="0" y="0"/>
            <a:ext cx="3170238" cy="481013"/>
          </a:xfrm>
          <a:noFill/>
        </p:spPr>
        <p:txBody>
          <a:bodyPr lIns="91076" tIns="45538" rIns="91076" bIns="4553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2200" b="0" i="0" u="none" strike="noStrike" kern="1200" cap="none" spc="0" normalizeH="0" baseline="0" noProof="0">
              <a:ln>
                <a:noFill/>
              </a:ln>
              <a:solidFill>
                <a:srgbClr val="000000"/>
              </a:solidFill>
              <a:effectLst/>
              <a:uLnTx/>
              <a:uFillTx/>
              <a:latin typeface="Times New Roman" pitchFamily="18" charset="0"/>
              <a:ea typeface="MS PGothic"/>
              <a:cs typeface="MS PGothic"/>
            </a:endParaRPr>
          </a:p>
        </p:txBody>
      </p:sp>
      <p:sp>
        <p:nvSpPr>
          <p:cNvPr id="71682" name="Rectangle 3"/>
          <p:cNvSpPr>
            <a:spLocks noGrp="1" noChangeArrowheads="1"/>
          </p:cNvSpPr>
          <p:nvPr>
            <p:ph type="dt" sz="quarter" idx="1"/>
          </p:nvPr>
        </p:nvSpPr>
        <p:spPr>
          <a:xfrm>
            <a:off x="4143375" y="0"/>
            <a:ext cx="3170238" cy="481013"/>
          </a:xfrm>
          <a:noFill/>
        </p:spPr>
        <p:txBody>
          <a:bodyPr lIns="91076" tIns="45538" rIns="91076" bIns="45538"/>
          <a:lstStyle/>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US" altLang="en-US" sz="2200" b="0" i="0" u="none" strike="noStrike" kern="1200" cap="none" spc="0" normalizeH="0" baseline="0" noProof="0">
              <a:ln>
                <a:noFill/>
              </a:ln>
              <a:solidFill>
                <a:srgbClr val="000000"/>
              </a:solidFill>
              <a:effectLst/>
              <a:uLnTx/>
              <a:uFillTx/>
              <a:latin typeface="Times New Roman" pitchFamily="18" charset="0"/>
              <a:ea typeface="MS PGothic"/>
              <a:cs typeface="MS PGothic"/>
            </a:endParaRPr>
          </a:p>
        </p:txBody>
      </p:sp>
      <p:sp>
        <p:nvSpPr>
          <p:cNvPr id="71683" name="Rectangle 6"/>
          <p:cNvSpPr>
            <a:spLocks noGrp="1" noChangeArrowheads="1"/>
          </p:cNvSpPr>
          <p:nvPr>
            <p:ph type="ftr" sz="quarter" idx="4"/>
          </p:nvPr>
        </p:nvSpPr>
        <p:spPr>
          <a:xfrm>
            <a:off x="0" y="9118600"/>
            <a:ext cx="3170238" cy="481013"/>
          </a:xfrm>
          <a:noFill/>
        </p:spPr>
        <p:txBody>
          <a:bodyPr lIns="91076" tIns="45538" rIns="91076" bIns="45538"/>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2200" b="0" i="0" u="none" strike="noStrike" kern="1200" cap="none" spc="0" normalizeH="0" baseline="0" noProof="0">
              <a:ln>
                <a:noFill/>
              </a:ln>
              <a:solidFill>
                <a:srgbClr val="000000"/>
              </a:solidFill>
              <a:effectLst/>
              <a:uLnTx/>
              <a:uFillTx/>
              <a:latin typeface="Times New Roman" pitchFamily="18" charset="0"/>
              <a:ea typeface="MS PGothic"/>
              <a:cs typeface="MS PGothic"/>
            </a:endParaRPr>
          </a:p>
        </p:txBody>
      </p:sp>
      <p:sp>
        <p:nvSpPr>
          <p:cNvPr id="71684" name="Rectangle 7"/>
          <p:cNvSpPr>
            <a:spLocks noGrp="1" noChangeArrowheads="1"/>
          </p:cNvSpPr>
          <p:nvPr>
            <p:ph type="sldNum" sz="quarter" idx="5"/>
          </p:nvPr>
        </p:nvSpPr>
        <p:spPr>
          <a:xfrm>
            <a:off x="4143375" y="9118600"/>
            <a:ext cx="3170238" cy="481013"/>
          </a:xfrm>
          <a:noFill/>
        </p:spPr>
        <p:txBody>
          <a:bodyPr lIns="91076" tIns="45538" rIns="91076" bIns="45538"/>
          <a:lstStyle/>
          <a:p>
            <a:pPr marL="0" marR="0" lvl="0" indent="0" algn="r" defTabSz="914400" rtl="0" eaLnBrk="1" fontAlgn="auto" latinLnBrk="0" hangingPunct="1">
              <a:lnSpc>
                <a:spcPct val="100000"/>
              </a:lnSpc>
              <a:spcBef>
                <a:spcPts val="0"/>
              </a:spcBef>
              <a:spcAft>
                <a:spcPts val="0"/>
              </a:spcAft>
              <a:buClrTx/>
              <a:buSzTx/>
              <a:buFontTx/>
              <a:buNone/>
              <a:tabLst/>
              <a:defRPr/>
            </a:pPr>
            <a:fld id="{83CC7DA5-EF41-47F2-9EAE-29691AF77306}" type="slidenum">
              <a:rPr kumimoji="0" lang="en-US" altLang="en-US" sz="2200" b="0" i="0" u="none" strike="noStrike" kern="1200" cap="none" spc="0" normalizeH="0" baseline="0" noProof="0" smtClean="0">
                <a:ln>
                  <a:noFill/>
                </a:ln>
                <a:solidFill>
                  <a:srgbClr val="000000"/>
                </a:solidFill>
                <a:effectLst/>
                <a:uLnTx/>
                <a:uFillTx/>
                <a:latin typeface="Calibri" panose="020F0502020204030204"/>
                <a:ea typeface="MS PGothic"/>
                <a:cs typeface="MS PGothic"/>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altLang="en-US" sz="2200" b="0" i="0" u="none" strike="noStrike" kern="1200" cap="none" spc="0" normalizeH="0" baseline="0" noProof="0">
              <a:ln>
                <a:noFill/>
              </a:ln>
              <a:solidFill>
                <a:srgbClr val="000000"/>
              </a:solidFill>
              <a:effectLst/>
              <a:uLnTx/>
              <a:uFillTx/>
              <a:latin typeface="Calibri" panose="020F0502020204030204"/>
              <a:ea typeface="MS PGothic"/>
              <a:cs typeface="MS PGothic"/>
            </a:endParaRPr>
          </a:p>
        </p:txBody>
      </p:sp>
      <p:sp>
        <p:nvSpPr>
          <p:cNvPr id="71685" name="Rectangle 2"/>
          <p:cNvSpPr>
            <a:spLocks noGrp="1" noRot="1" noChangeAspect="1" noChangeArrowheads="1" noTextEdit="1"/>
          </p:cNvSpPr>
          <p:nvPr>
            <p:ph type="sldImg"/>
          </p:nvPr>
        </p:nvSpPr>
        <p:spPr>
          <a:xfrm>
            <a:off x="468313" y="725488"/>
            <a:ext cx="6378575" cy="3589337"/>
          </a:xfrm>
          <a:ln>
            <a:noFill/>
          </a:ln>
        </p:spPr>
      </p:sp>
      <p:sp>
        <p:nvSpPr>
          <p:cNvPr id="71686" name="Rectangle 3"/>
          <p:cNvSpPr>
            <a:spLocks noGrp="1" noChangeArrowheads="1"/>
          </p:cNvSpPr>
          <p:nvPr>
            <p:ph type="body" idx="1"/>
          </p:nvPr>
        </p:nvSpPr>
        <p:spPr>
          <a:xfrm>
            <a:off x="973138" y="4560888"/>
            <a:ext cx="5368925" cy="279400"/>
          </a:xfrm>
          <a:noFill/>
          <a:ln/>
        </p:spPr>
        <p:txBody>
          <a:bodyPr lIns="91051" tIns="45527" rIns="91051" bIns="45527"/>
          <a:lstStyle/>
          <a:p>
            <a:endParaRPr lang="en-US" altLang="en-US">
              <a:latin typeface="Times New Roman" pitchFamily="18" charset="0"/>
              <a:ea typeface="MS PGothic"/>
              <a:cs typeface="MS PGothic"/>
            </a:endParaRP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58999998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GB" b="1" dirty="0"/>
              <a:t>Novel </a:t>
            </a:r>
            <a:r>
              <a:rPr lang="en-GB" b="1" dirty="0" err="1"/>
              <a:t>intraliposomal</a:t>
            </a:r>
            <a:r>
              <a:rPr lang="en-GB" b="1" dirty="0"/>
              <a:t> drug stabilization technology encapsulating irinotecan hydrochloride providing:</a:t>
            </a:r>
            <a:r>
              <a:rPr lang="en-GB" b="1" baseline="30000" dirty="0"/>
              <a:t>1</a:t>
            </a:r>
            <a:endParaRPr lang="en-GB" b="1" dirty="0"/>
          </a:p>
          <a:p>
            <a:pPr marL="176049" indent="-176049">
              <a:buFont typeface="Arial" panose="020B0604020202020204" pitchFamily="34" charset="0"/>
              <a:buChar char="•"/>
            </a:pPr>
            <a:r>
              <a:rPr lang="en-GB" dirty="0"/>
              <a:t>Long-circulating liposome-based nanoparticles. </a:t>
            </a:r>
          </a:p>
          <a:p>
            <a:pPr marL="176049" indent="-176049">
              <a:buFont typeface="Arial" panose="020B0604020202020204" pitchFamily="34" charset="0"/>
              <a:buChar char="•"/>
            </a:pPr>
            <a:r>
              <a:rPr lang="en-GB" dirty="0"/>
              <a:t>High drug load. </a:t>
            </a:r>
          </a:p>
          <a:p>
            <a:pPr marL="176049" indent="-176049">
              <a:buFont typeface="Arial" panose="020B0604020202020204" pitchFamily="34" charset="0"/>
              <a:buChar char="•"/>
            </a:pPr>
            <a:r>
              <a:rPr lang="en-GB" dirty="0"/>
              <a:t>High </a:t>
            </a:r>
            <a:r>
              <a:rPr lang="en-GB" i="1" dirty="0"/>
              <a:t>in vivo </a:t>
            </a:r>
            <a:r>
              <a:rPr lang="en-GB" dirty="0"/>
              <a:t>stability.</a:t>
            </a:r>
          </a:p>
          <a:p>
            <a:endParaRPr lang="en-GB" b="1" dirty="0"/>
          </a:p>
          <a:p>
            <a:r>
              <a:rPr lang="en-GB" b="1" dirty="0"/>
              <a:t>The liposomal formulation was rationally designed to:</a:t>
            </a:r>
            <a:r>
              <a:rPr lang="en-GB" b="1" baseline="30000" dirty="0"/>
              <a:t>1,2</a:t>
            </a:r>
            <a:endParaRPr lang="en-GB" b="1" dirty="0"/>
          </a:p>
          <a:p>
            <a:pPr marL="176049" indent="-176049">
              <a:buFont typeface="Arial" panose="020B0604020202020204" pitchFamily="34" charset="0"/>
              <a:buChar char="•"/>
            </a:pPr>
            <a:r>
              <a:rPr lang="en-GB" dirty="0"/>
              <a:t>Increase drug deposition. </a:t>
            </a:r>
          </a:p>
          <a:p>
            <a:pPr marL="176049" indent="-176049">
              <a:buFont typeface="Arial" panose="020B0604020202020204" pitchFamily="34" charset="0"/>
              <a:buChar char="•"/>
            </a:pPr>
            <a:r>
              <a:rPr lang="en-GB" dirty="0"/>
              <a:t>Prolong of tumour-specific cytotoxic effects resulting in significant efficacy benefits.</a:t>
            </a:r>
          </a:p>
          <a:p>
            <a:pPr marL="176049" indent="-176049">
              <a:buFont typeface="Arial" panose="020B0604020202020204" pitchFamily="34" charset="0"/>
              <a:buChar char="•"/>
            </a:pPr>
            <a:endParaRPr lang="en-GB" dirty="0"/>
          </a:p>
          <a:p>
            <a:pPr>
              <a:buClr>
                <a:srgbClr val="0050B4"/>
              </a:buClr>
            </a:pPr>
            <a:r>
              <a:rPr lang="en-GB" b="1" dirty="0"/>
              <a:t>Encapsulation of irinotecan into a liposome alters the delivery pathway of irinotecan into a tumour and therefore the sensitivity profile of patients to </a:t>
            </a:r>
            <a:r>
              <a:rPr lang="en-GB" b="1" dirty="0" err="1"/>
              <a:t>nal</a:t>
            </a:r>
            <a:r>
              <a:rPr lang="en-GB" b="1" dirty="0"/>
              <a:t>-IRI</a:t>
            </a:r>
          </a:p>
          <a:p>
            <a:pPr marL="176049" indent="-176049">
              <a:buClr>
                <a:srgbClr val="0050B4"/>
              </a:buClr>
              <a:buFont typeface="Arial" panose="020B0604020202020204" pitchFamily="34" charset="0"/>
              <a:buChar char="•"/>
            </a:pPr>
            <a:r>
              <a:rPr lang="en-GB" dirty="0"/>
              <a:t>Almost all irinotecan remains encapsulated inside liposomes during deposition into a tumour.</a:t>
            </a:r>
            <a:r>
              <a:rPr lang="en-GB" baseline="30000" dirty="0"/>
              <a:t>1</a:t>
            </a:r>
          </a:p>
          <a:p>
            <a:pPr marL="176049" indent="-176049">
              <a:buClr>
                <a:srgbClr val="0050B4"/>
              </a:buClr>
              <a:buFont typeface="Arial" panose="020B0604020202020204" pitchFamily="34" charset="0"/>
              <a:buChar char="•"/>
            </a:pPr>
            <a:r>
              <a:rPr lang="en-GB" dirty="0"/>
              <a:t>Liposome deposition is facilitated by the immature and leaky nature of tumour vasculature.</a:t>
            </a:r>
            <a:r>
              <a:rPr lang="en-GB" baseline="30000" dirty="0"/>
              <a:t>2,3</a:t>
            </a:r>
            <a:r>
              <a:rPr lang="en-GB" dirty="0"/>
              <a:t> </a:t>
            </a:r>
          </a:p>
          <a:p>
            <a:endParaRPr lang="en-GB" dirty="0"/>
          </a:p>
          <a:p>
            <a:r>
              <a:rPr lang="en-GB" b="1" dirty="0"/>
              <a:t>References</a:t>
            </a:r>
          </a:p>
          <a:p>
            <a:pPr marL="234733" indent="-234733">
              <a:buAutoNum type="arabicPeriod"/>
            </a:pPr>
            <a:r>
              <a:rPr lang="en-GB" dirty="0"/>
              <a:t>Drummond DC, Noble CO, </a:t>
            </a:r>
            <a:r>
              <a:rPr lang="en-GB" dirty="0" err="1"/>
              <a:t>Gui</a:t>
            </a:r>
            <a:r>
              <a:rPr lang="en-GB" dirty="0"/>
              <a:t>, Z, et al. </a:t>
            </a:r>
            <a:r>
              <a:rPr lang="en-US" dirty="0"/>
              <a:t>Development of a highly active nanoliposomal irinotecan using a </a:t>
            </a:r>
            <a:r>
              <a:rPr lang="en-GB" dirty="0"/>
              <a:t>novel </a:t>
            </a:r>
            <a:r>
              <a:rPr lang="en-GB" dirty="0" err="1"/>
              <a:t>intraliposomal</a:t>
            </a:r>
            <a:r>
              <a:rPr lang="en-GB" dirty="0"/>
              <a:t> stabilization strategy. Cancer Res 2006;66:3271–7.</a:t>
            </a:r>
          </a:p>
          <a:p>
            <a:pPr marL="234733" indent="-234733" defTabSz="938929">
              <a:buFont typeface="Arial" panose="020B0604020202020204" pitchFamily="34" charset="0"/>
              <a:buAutoNum type="arabicPeriod"/>
              <a:defRPr/>
            </a:pPr>
            <a:r>
              <a:rPr lang="en-GB" dirty="0" err="1"/>
              <a:t>Kalra</a:t>
            </a:r>
            <a:r>
              <a:rPr lang="en-GB" dirty="0"/>
              <a:t> AV, Kim J, </a:t>
            </a:r>
            <a:r>
              <a:rPr lang="en-GB" dirty="0" err="1"/>
              <a:t>Klinz</a:t>
            </a:r>
            <a:r>
              <a:rPr lang="en-GB" dirty="0"/>
              <a:t> SG, et al. Preclinical activity of nanoliposomal irinotecan is governed by </a:t>
            </a:r>
            <a:r>
              <a:rPr lang="en-GB" dirty="0" err="1"/>
              <a:t>tumor</a:t>
            </a:r>
            <a:r>
              <a:rPr lang="en-GB" dirty="0"/>
              <a:t> deposition and </a:t>
            </a:r>
            <a:r>
              <a:rPr lang="en-GB" dirty="0" err="1"/>
              <a:t>intratumor</a:t>
            </a:r>
            <a:r>
              <a:rPr lang="en-GB" dirty="0"/>
              <a:t> prodrug conversion. Cancer Res 2014;74:7003–13.</a:t>
            </a:r>
          </a:p>
          <a:p>
            <a:pPr marL="234733" indent="-234733" defTabSz="938929">
              <a:buFont typeface="Arial" panose="020B0604020202020204" pitchFamily="34" charset="0"/>
              <a:buAutoNum type="arabicPeriod"/>
              <a:defRPr/>
            </a:pPr>
            <a:r>
              <a:rPr lang="en-GB" dirty="0" err="1"/>
              <a:t>Hashizume</a:t>
            </a:r>
            <a:r>
              <a:rPr lang="en-GB" dirty="0"/>
              <a:t> H, </a:t>
            </a:r>
            <a:r>
              <a:rPr lang="en-GB" dirty="0" err="1"/>
              <a:t>Baluk</a:t>
            </a:r>
            <a:r>
              <a:rPr lang="en-GB" dirty="0"/>
              <a:t> P, </a:t>
            </a:r>
            <a:r>
              <a:rPr lang="en-GB" dirty="0" err="1"/>
              <a:t>Morikawa</a:t>
            </a:r>
            <a:r>
              <a:rPr lang="en-GB" dirty="0"/>
              <a:t> S, et al. </a:t>
            </a:r>
            <a:r>
              <a:rPr lang="en-US" dirty="0"/>
              <a:t>Openings between defective endothelial cells </a:t>
            </a:r>
            <a:r>
              <a:rPr lang="en-GB" dirty="0"/>
              <a:t>explain </a:t>
            </a:r>
            <a:r>
              <a:rPr lang="en-GB" dirty="0" err="1"/>
              <a:t>tumor</a:t>
            </a:r>
            <a:r>
              <a:rPr lang="en-GB" dirty="0"/>
              <a:t> vessel leakiness. Am J </a:t>
            </a:r>
            <a:r>
              <a:rPr lang="en-GB" dirty="0" err="1"/>
              <a:t>Pathol</a:t>
            </a:r>
            <a:r>
              <a:rPr lang="en-GB" dirty="0"/>
              <a:t> 2000;156:1363–80.</a:t>
            </a:r>
          </a:p>
          <a:p>
            <a:pPr marL="234733" indent="-234733" defTabSz="938929">
              <a:buFont typeface="Arial" panose="020B0604020202020204" pitchFamily="34" charset="0"/>
              <a:buAutoNum type="arabicPeriod"/>
              <a:defRPr/>
            </a:pPr>
            <a:endParaRPr lang="en-GB" dirty="0"/>
          </a:p>
          <a:p>
            <a:endParaRPr lang="en-GB"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8244135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GB" b="1" dirty="0">
                <a:solidFill>
                  <a:schemeClr val="tx1"/>
                </a:solidFill>
              </a:rPr>
              <a:t>nal-IRI binds to and is taken up by tumour-associated macrophages</a:t>
            </a:r>
          </a:p>
          <a:p>
            <a:pPr marL="176033" indent="-176033">
              <a:buFont typeface="Arial" panose="020B0604020202020204" pitchFamily="34" charset="0"/>
              <a:buChar char="•"/>
            </a:pPr>
            <a:r>
              <a:rPr lang="en-GB" dirty="0">
                <a:solidFill>
                  <a:schemeClr val="tx1"/>
                </a:solidFill>
              </a:rPr>
              <a:t>Once deposited in tumours, liposomes are known to be taken up readily by tumour-resident macrophages (also known as TAMs, tumour-associated macrophages).</a:t>
            </a:r>
            <a:r>
              <a:rPr lang="en-GB" baseline="30000" dirty="0">
                <a:solidFill>
                  <a:schemeClr val="tx1"/>
                </a:solidFill>
              </a:rPr>
              <a:t>1</a:t>
            </a:r>
          </a:p>
          <a:p>
            <a:pPr marL="176033" indent="-176033" defTabSz="926239">
              <a:buFont typeface="Arial" panose="020B0604020202020204" pitchFamily="34" charset="0"/>
              <a:buChar char="•"/>
            </a:pPr>
            <a:r>
              <a:rPr lang="en-GB" dirty="0">
                <a:solidFill>
                  <a:schemeClr val="tx1"/>
                </a:solidFill>
              </a:rPr>
              <a:t>Tumour SN-38 duration correlates with nal-IRI </a:t>
            </a:r>
            <a:r>
              <a:rPr lang="en-GB" i="1" dirty="0">
                <a:solidFill>
                  <a:schemeClr val="tx1"/>
                </a:solidFill>
              </a:rPr>
              <a:t>in vivo </a:t>
            </a:r>
            <a:r>
              <a:rPr lang="en-GB" dirty="0">
                <a:solidFill>
                  <a:schemeClr val="tx1"/>
                </a:solidFill>
              </a:rPr>
              <a:t>activity.</a:t>
            </a:r>
            <a:r>
              <a:rPr lang="en-GB" b="0" i="0" baseline="30000" noProof="0" dirty="0">
                <a:solidFill>
                  <a:schemeClr val="tx1"/>
                </a:solidFill>
              </a:rPr>
              <a:t> 2</a:t>
            </a:r>
            <a:endParaRPr lang="en-GB" dirty="0">
              <a:solidFill>
                <a:schemeClr val="tx1"/>
              </a:solidFill>
            </a:endParaRPr>
          </a:p>
          <a:p>
            <a:pPr marL="176033" indent="-176033" defTabSz="926239">
              <a:buFont typeface="Arial" panose="020B0604020202020204" pitchFamily="34" charset="0"/>
              <a:buChar char="•"/>
            </a:pPr>
            <a:r>
              <a:rPr lang="en-GB" dirty="0">
                <a:solidFill>
                  <a:schemeClr val="tx1"/>
                </a:solidFill>
              </a:rPr>
              <a:t>With </a:t>
            </a:r>
            <a:r>
              <a:rPr lang="en-GB" kern="0" dirty="0">
                <a:solidFill>
                  <a:schemeClr val="tx1"/>
                </a:solidFill>
              </a:rPr>
              <a:t>enhanced permeability and retention (</a:t>
            </a:r>
            <a:r>
              <a:rPr lang="en-GB" dirty="0">
                <a:solidFill>
                  <a:schemeClr val="tx1"/>
                </a:solidFill>
              </a:rPr>
              <a:t>EPR), nal-IRI creates a large depot of irinotecan only in tumours, thereby prolonging tumour SN-38 duration. In contrast, conventional irinotecan can easily be transported in and out of the tissues with a short plasma half-life, resulting in minimal SN-38 duration in tumours.</a:t>
            </a:r>
            <a:r>
              <a:rPr lang="en-GB" b="0" i="0" baseline="30000" noProof="0" dirty="0">
                <a:solidFill>
                  <a:schemeClr val="tx1"/>
                </a:solidFill>
              </a:rPr>
              <a:t> 2</a:t>
            </a:r>
            <a:endParaRPr lang="en-GB" dirty="0">
              <a:solidFill>
                <a:schemeClr val="tx1"/>
              </a:solidFill>
            </a:endParaRPr>
          </a:p>
          <a:p>
            <a:pPr marL="176033" indent="-176033" defTabSz="926239">
              <a:buFont typeface="Arial" panose="020B0604020202020204" pitchFamily="34" charset="0"/>
              <a:buChar char="•"/>
            </a:pPr>
            <a:r>
              <a:rPr lang="en-GB" dirty="0">
                <a:solidFill>
                  <a:schemeClr val="tx1"/>
                </a:solidFill>
              </a:rPr>
              <a:t>CES activity is a key parameter influencing SN-38 activity.</a:t>
            </a:r>
            <a:r>
              <a:rPr lang="en-GB" b="0" i="0" baseline="30000" noProof="0" dirty="0">
                <a:solidFill>
                  <a:schemeClr val="tx1"/>
                </a:solidFill>
              </a:rPr>
              <a:t> 2</a:t>
            </a:r>
            <a:endParaRPr lang="en-GB" dirty="0">
              <a:solidFill>
                <a:schemeClr val="tx1"/>
              </a:solidFill>
            </a:endParaRPr>
          </a:p>
          <a:p>
            <a:pPr marL="645456" lvl="1" indent="-176033">
              <a:buFont typeface="Arial" panose="020B0604020202020204" pitchFamily="34" charset="0"/>
              <a:buChar char="•"/>
            </a:pPr>
            <a:r>
              <a:rPr lang="en-GB" dirty="0">
                <a:solidFill>
                  <a:schemeClr val="tx1"/>
                </a:solidFill>
              </a:rPr>
              <a:t>Tumour models that displayed high ability to activate irinotecan, achieved high tumour SN-38 concentrations despite limited irinotecan</a:t>
            </a:r>
            <a:r>
              <a:rPr lang="en-GB" baseline="0" dirty="0">
                <a:solidFill>
                  <a:schemeClr val="tx1"/>
                </a:solidFill>
              </a:rPr>
              <a:t> </a:t>
            </a:r>
            <a:r>
              <a:rPr lang="en-GB" dirty="0">
                <a:solidFill>
                  <a:schemeClr val="tx1"/>
                </a:solidFill>
              </a:rPr>
              <a:t>deposition.</a:t>
            </a:r>
          </a:p>
          <a:p>
            <a:pPr marL="645456" lvl="1" indent="-176033">
              <a:buFont typeface="Arial" panose="020B0604020202020204" pitchFamily="34" charset="0"/>
              <a:buChar char="•"/>
            </a:pPr>
            <a:r>
              <a:rPr lang="en-GB" dirty="0">
                <a:solidFill>
                  <a:schemeClr val="tx1"/>
                </a:solidFill>
              </a:rPr>
              <a:t>This suggests the importance of local tumour CES enzyme expression in facilitating longer SN-38 exposure following nal-IRI administration.</a:t>
            </a:r>
          </a:p>
          <a:p>
            <a:pPr marL="645456" lvl="1" indent="-176033">
              <a:buFont typeface="Arial" panose="020B0604020202020204" pitchFamily="34" charset="0"/>
              <a:buChar char="•"/>
            </a:pPr>
            <a:r>
              <a:rPr lang="en-GB" dirty="0">
                <a:solidFill>
                  <a:schemeClr val="tx1"/>
                </a:solidFill>
              </a:rPr>
              <a:t>Tumour CES activity is enhanced through CES activity from tumour-associated macrophages (TAMs), which are known to process irinotecan to the active metabolite SN-38.</a:t>
            </a:r>
          </a:p>
          <a:p>
            <a:pPr marL="176033" indent="-176033">
              <a:buFont typeface="Arial" panose="020B0604020202020204" pitchFamily="34" charset="0"/>
              <a:buChar char="•"/>
            </a:pPr>
            <a:r>
              <a:rPr lang="en-GB" dirty="0">
                <a:solidFill>
                  <a:schemeClr val="tx1"/>
                </a:solidFill>
              </a:rPr>
              <a:t>TAM depletion experiments in mouse tumour models suggest TAMs take up the majority of available nal-IRI, with their depletion causing a reduction in overall nal-IRI and SN-38 tumour levels</a:t>
            </a:r>
            <a:r>
              <a:rPr lang="en-GB" b="0" i="0" baseline="0" noProof="0" dirty="0">
                <a:solidFill>
                  <a:schemeClr val="tx1"/>
                </a:solidFill>
              </a:rPr>
              <a:t>.</a:t>
            </a:r>
            <a:r>
              <a:rPr lang="en-GB" b="0" i="0" baseline="30000" noProof="0" dirty="0">
                <a:solidFill>
                  <a:schemeClr val="tx1"/>
                </a:solidFill>
              </a:rPr>
              <a:t>3</a:t>
            </a:r>
          </a:p>
          <a:p>
            <a:endParaRPr lang="en-GB" dirty="0">
              <a:solidFill>
                <a:schemeClr val="tx1"/>
              </a:solidFill>
            </a:endParaRPr>
          </a:p>
          <a:p>
            <a:r>
              <a:rPr lang="en-GB" b="1" dirty="0">
                <a:solidFill>
                  <a:schemeClr val="tx1"/>
                </a:solidFill>
              </a:rPr>
              <a:t>References</a:t>
            </a:r>
            <a:endParaRPr lang="en-GB" dirty="0">
              <a:solidFill>
                <a:schemeClr val="tx1"/>
              </a:solidFill>
            </a:endParaRPr>
          </a:p>
          <a:p>
            <a:pPr marL="232502" indent="-232502">
              <a:buFont typeface="+mj-lt"/>
              <a:buAutoNum type="arabicPeriod"/>
            </a:pPr>
            <a:r>
              <a:rPr lang="en-GB" dirty="0">
                <a:solidFill>
                  <a:schemeClr val="tx1"/>
                </a:solidFill>
              </a:rPr>
              <a:t>Drummond DC, Noble CO, </a:t>
            </a:r>
            <a:r>
              <a:rPr lang="en-GB" dirty="0" err="1">
                <a:solidFill>
                  <a:schemeClr val="tx1"/>
                </a:solidFill>
              </a:rPr>
              <a:t>Guo</a:t>
            </a:r>
            <a:r>
              <a:rPr lang="en-GB" dirty="0">
                <a:solidFill>
                  <a:schemeClr val="tx1"/>
                </a:solidFill>
              </a:rPr>
              <a:t> Z, et al. Development of a highly active nanoliposomal irinotecan using a novel </a:t>
            </a:r>
            <a:r>
              <a:rPr lang="en-GB" dirty="0" err="1">
                <a:solidFill>
                  <a:schemeClr val="tx1"/>
                </a:solidFill>
              </a:rPr>
              <a:t>intraliposomal</a:t>
            </a:r>
            <a:r>
              <a:rPr lang="en-GB" dirty="0">
                <a:solidFill>
                  <a:schemeClr val="tx1"/>
                </a:solidFill>
              </a:rPr>
              <a:t> stabilization strategy. Cancer Res 2006;66:3271–7.</a:t>
            </a:r>
          </a:p>
          <a:p>
            <a:pPr marL="232502" indent="-232502" defTabSz="926239">
              <a:buFont typeface="+mj-lt"/>
              <a:buAutoNum type="arabicPeriod"/>
            </a:pPr>
            <a:r>
              <a:rPr lang="en-GB" dirty="0" err="1">
                <a:solidFill>
                  <a:schemeClr val="tx1"/>
                </a:solidFill>
              </a:rPr>
              <a:t>Kalra</a:t>
            </a:r>
            <a:r>
              <a:rPr lang="en-GB" dirty="0">
                <a:solidFill>
                  <a:schemeClr val="tx1"/>
                </a:solidFill>
              </a:rPr>
              <a:t> AV, Kim J, </a:t>
            </a:r>
            <a:r>
              <a:rPr lang="en-GB" dirty="0" err="1">
                <a:solidFill>
                  <a:schemeClr val="tx1"/>
                </a:solidFill>
              </a:rPr>
              <a:t>Klinz</a:t>
            </a:r>
            <a:r>
              <a:rPr lang="en-GB" dirty="0">
                <a:solidFill>
                  <a:schemeClr val="tx1"/>
                </a:solidFill>
              </a:rPr>
              <a:t> SG, et al. Preclinical activity of nanoliposomal irinotecan is governed by </a:t>
            </a:r>
            <a:r>
              <a:rPr lang="en-GB" dirty="0" err="1">
                <a:solidFill>
                  <a:schemeClr val="tx1"/>
                </a:solidFill>
              </a:rPr>
              <a:t>tumor</a:t>
            </a:r>
            <a:r>
              <a:rPr lang="en-GB" dirty="0">
                <a:solidFill>
                  <a:schemeClr val="tx1"/>
                </a:solidFill>
              </a:rPr>
              <a:t> deposition and </a:t>
            </a:r>
            <a:r>
              <a:rPr lang="en-GB" dirty="0" err="1">
                <a:solidFill>
                  <a:schemeClr val="tx1"/>
                </a:solidFill>
              </a:rPr>
              <a:t>intratumor</a:t>
            </a:r>
            <a:r>
              <a:rPr lang="en-GB" dirty="0">
                <a:solidFill>
                  <a:schemeClr val="tx1"/>
                </a:solidFill>
              </a:rPr>
              <a:t> prodrug conversion. Cancer Res 2014;74:7003–13.</a:t>
            </a:r>
          </a:p>
          <a:p>
            <a:pPr marL="234711" indent="-234711" defTabSz="938843">
              <a:buFont typeface="+mj-lt"/>
              <a:buAutoNum type="arabicPeriod"/>
              <a:defRPr/>
            </a:pPr>
            <a:r>
              <a:rPr lang="en-GB" dirty="0" err="1">
                <a:solidFill>
                  <a:schemeClr val="tx1"/>
                </a:solidFill>
              </a:rPr>
              <a:t>Kalra</a:t>
            </a:r>
            <a:r>
              <a:rPr lang="en-GB" dirty="0">
                <a:solidFill>
                  <a:schemeClr val="tx1"/>
                </a:solidFill>
              </a:rPr>
              <a:t> A, Kim J, </a:t>
            </a:r>
            <a:r>
              <a:rPr lang="en-GB" dirty="0" err="1">
                <a:solidFill>
                  <a:schemeClr val="tx1"/>
                </a:solidFill>
              </a:rPr>
              <a:t>Klinz</a:t>
            </a:r>
            <a:r>
              <a:rPr lang="en-GB" dirty="0">
                <a:solidFill>
                  <a:schemeClr val="tx1"/>
                </a:solidFill>
              </a:rPr>
              <a:t> S, et al. The </a:t>
            </a:r>
            <a:r>
              <a:rPr lang="en-GB" dirty="0" err="1">
                <a:solidFill>
                  <a:schemeClr val="tx1"/>
                </a:solidFill>
              </a:rPr>
              <a:t>tumor</a:t>
            </a:r>
            <a:r>
              <a:rPr lang="en-GB" dirty="0">
                <a:solidFill>
                  <a:schemeClr val="tx1"/>
                </a:solidFill>
              </a:rPr>
              <a:t> microenvironment modulates the delivery and activation of liposomal encapsulated irinotecan, MM-398. AACR 2013 (abstract 5622 and poster).</a:t>
            </a:r>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52770633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defTabSz="938929">
              <a:defRPr/>
            </a:pPr>
            <a:r>
              <a:rPr lang="en-GB" b="1" dirty="0">
                <a:solidFill>
                  <a:schemeClr val="tx1"/>
                </a:solidFill>
              </a:rPr>
              <a:t>Cross-section of a tumour-associated macrophage showing breakdown of nanoliposomes, release and activation of irinotecan</a:t>
            </a:r>
            <a:endParaRPr lang="en-GB" dirty="0">
              <a:solidFill>
                <a:schemeClr val="tx1"/>
              </a:solidFill>
            </a:endParaRPr>
          </a:p>
          <a:p>
            <a:pPr marL="176033" indent="-176033">
              <a:buFont typeface="Arial" panose="020B0604020202020204" pitchFamily="34" charset="0"/>
              <a:buChar char="•"/>
            </a:pPr>
            <a:r>
              <a:rPr lang="en-GB" dirty="0">
                <a:solidFill>
                  <a:schemeClr val="tx1"/>
                </a:solidFill>
              </a:rPr>
              <a:t>Irinotecan is mainly metabolised by CES</a:t>
            </a:r>
            <a:r>
              <a:rPr lang="en-GB" baseline="0" dirty="0">
                <a:solidFill>
                  <a:schemeClr val="tx1"/>
                </a:solidFill>
              </a:rPr>
              <a:t> forming active SN-38. This is subsequently deactivated by UGT1A1. Alternatively, irinotecan is inactivated to NPC and APC via cytochrome P-450 </a:t>
            </a:r>
            <a:br>
              <a:rPr lang="en-GB" baseline="0" dirty="0">
                <a:solidFill>
                  <a:schemeClr val="tx1"/>
                </a:solidFill>
              </a:rPr>
            </a:br>
            <a:r>
              <a:rPr lang="en-GB" baseline="0" dirty="0">
                <a:solidFill>
                  <a:schemeClr val="tx1"/>
                </a:solidFill>
              </a:rPr>
              <a:t>3A-mediated oxidation and these can be activated by CES.</a:t>
            </a:r>
            <a:r>
              <a:rPr lang="en-GB" baseline="30000" dirty="0">
                <a:solidFill>
                  <a:schemeClr val="tx1"/>
                </a:solidFill>
              </a:rPr>
              <a:t>1,2</a:t>
            </a:r>
          </a:p>
          <a:p>
            <a:pPr marL="176033" indent="-176033" defTabSz="926239">
              <a:buFont typeface="Arial" panose="020B0604020202020204" pitchFamily="34" charset="0"/>
              <a:buChar char="•"/>
            </a:pPr>
            <a:r>
              <a:rPr lang="en-GB" dirty="0">
                <a:solidFill>
                  <a:schemeClr val="tx1"/>
                </a:solidFill>
              </a:rPr>
              <a:t>CES activity is a key parameter influencing SN-38 activity.</a:t>
            </a:r>
            <a:r>
              <a:rPr lang="en-GB" baseline="30000" dirty="0">
                <a:solidFill>
                  <a:schemeClr val="tx1"/>
                </a:solidFill>
              </a:rPr>
              <a:t>3</a:t>
            </a:r>
            <a:endParaRPr lang="en-GB" dirty="0">
              <a:solidFill>
                <a:schemeClr val="tx1"/>
              </a:solidFill>
            </a:endParaRPr>
          </a:p>
          <a:p>
            <a:pPr marL="645456" lvl="1" indent="-176033">
              <a:buFont typeface="Arial" panose="020B0604020202020204" pitchFamily="34" charset="0"/>
              <a:buChar char="•"/>
            </a:pPr>
            <a:r>
              <a:rPr lang="en-GB" dirty="0">
                <a:solidFill>
                  <a:schemeClr val="tx1"/>
                </a:solidFill>
              </a:rPr>
              <a:t>Tumour models that displayed high ability to activate irinotecan, achieved high tumour SN-38 concentrations despite limited irinotecan deposition.</a:t>
            </a:r>
          </a:p>
          <a:p>
            <a:pPr marL="645456" lvl="1" indent="-176033">
              <a:buFont typeface="Arial" panose="020B0604020202020204" pitchFamily="34" charset="0"/>
              <a:buChar char="•"/>
            </a:pPr>
            <a:r>
              <a:rPr lang="en-GB" dirty="0">
                <a:solidFill>
                  <a:schemeClr val="tx1"/>
                </a:solidFill>
              </a:rPr>
              <a:t>This suggests the importance of local tumour CES enzyme expression in facilitating longer SN-38 exposure following nal-IRI administration.</a:t>
            </a:r>
          </a:p>
          <a:p>
            <a:pPr marL="645456" lvl="1" indent="-176033">
              <a:buFont typeface="Arial" panose="020B0604020202020204" pitchFamily="34" charset="0"/>
              <a:buChar char="•"/>
            </a:pPr>
            <a:r>
              <a:rPr lang="en-GB" dirty="0">
                <a:solidFill>
                  <a:schemeClr val="tx1"/>
                </a:solidFill>
              </a:rPr>
              <a:t>Tumour CES activity is enhanced through CES activity from tumour-associated macrophages (TAMs), which are known to process irinotecan to the active metabolite SN-38.</a:t>
            </a:r>
          </a:p>
          <a:p>
            <a:pPr marL="176033" indent="-176033" defTabSz="926239">
              <a:buFont typeface="Arial" panose="020B0604020202020204" pitchFamily="34" charset="0"/>
              <a:buChar char="•"/>
            </a:pPr>
            <a:r>
              <a:rPr lang="en-GB" dirty="0">
                <a:solidFill>
                  <a:schemeClr val="tx1"/>
                </a:solidFill>
              </a:rPr>
              <a:t>TAM depletion experiments in mouse tumour models suggest TAMs take up the majority of available nal-IRI, with their depletion causing a reduction in overall nal-IRI and SN-38 tumour levels</a:t>
            </a:r>
            <a:r>
              <a:rPr lang="en-GB" b="0" i="0" baseline="0" noProof="0" dirty="0">
                <a:solidFill>
                  <a:schemeClr val="tx1"/>
                </a:solidFill>
              </a:rPr>
              <a:t>.</a:t>
            </a:r>
            <a:r>
              <a:rPr lang="en-GB" b="0" i="0" baseline="30000" noProof="0" dirty="0">
                <a:solidFill>
                  <a:schemeClr val="tx1"/>
                </a:solidFill>
              </a:rPr>
              <a:t>4</a:t>
            </a:r>
            <a:endParaRPr lang="en-GB" baseline="30000" dirty="0">
              <a:solidFill>
                <a:schemeClr val="tx1"/>
              </a:solidFill>
            </a:endParaRPr>
          </a:p>
          <a:p>
            <a:pPr marL="176033" indent="-176033">
              <a:buFont typeface="Arial" panose="020B0604020202020204" pitchFamily="34" charset="0"/>
              <a:buChar char="•"/>
            </a:pPr>
            <a:endParaRPr lang="en-GB" b="0" i="0" baseline="0" noProof="0" dirty="0">
              <a:solidFill>
                <a:schemeClr val="tx1"/>
              </a:solidFill>
            </a:endParaRPr>
          </a:p>
          <a:p>
            <a:endParaRPr lang="en-GB" dirty="0">
              <a:solidFill>
                <a:schemeClr val="tx1"/>
              </a:solidFill>
            </a:endParaRPr>
          </a:p>
          <a:p>
            <a:r>
              <a:rPr lang="en-GB" b="1" dirty="0">
                <a:solidFill>
                  <a:schemeClr val="tx1"/>
                </a:solidFill>
              </a:rPr>
              <a:t>References</a:t>
            </a:r>
          </a:p>
          <a:p>
            <a:pPr marL="234733" indent="-234733" defTabSz="926239">
              <a:buFontTx/>
              <a:buAutoNum type="arabicPeriod"/>
            </a:pPr>
            <a:r>
              <a:rPr lang="en-GB" dirty="0">
                <a:solidFill>
                  <a:schemeClr val="tx1"/>
                </a:solidFill>
              </a:rPr>
              <a:t>de Jong FA, de </a:t>
            </a:r>
            <a:r>
              <a:rPr lang="en-GB" dirty="0" err="1">
                <a:solidFill>
                  <a:schemeClr val="tx1"/>
                </a:solidFill>
              </a:rPr>
              <a:t>Jonge</a:t>
            </a:r>
            <a:r>
              <a:rPr lang="en-GB" dirty="0">
                <a:solidFill>
                  <a:schemeClr val="tx1"/>
                </a:solidFill>
              </a:rPr>
              <a:t> MJA, </a:t>
            </a:r>
            <a:r>
              <a:rPr lang="en-GB" dirty="0" err="1">
                <a:solidFill>
                  <a:schemeClr val="tx1"/>
                </a:solidFill>
              </a:rPr>
              <a:t>Verweij</a:t>
            </a:r>
            <a:r>
              <a:rPr lang="en-GB" dirty="0">
                <a:solidFill>
                  <a:schemeClr val="tx1"/>
                </a:solidFill>
              </a:rPr>
              <a:t> J, et al. Role of pharmacogenetics in irinotecan therapy. Cancer Lett 2006;234:90–106. </a:t>
            </a:r>
          </a:p>
          <a:p>
            <a:pPr marL="234733" indent="-234733" defTabSz="926239">
              <a:buFontTx/>
              <a:buAutoNum type="arabicPeriod"/>
            </a:pPr>
            <a:r>
              <a:rPr lang="nl-NL" dirty="0">
                <a:solidFill>
                  <a:schemeClr val="tx1"/>
                </a:solidFill>
              </a:rPr>
              <a:t>van der Bol JM, Mathijssen RH, Loos WJ,</a:t>
            </a:r>
            <a:r>
              <a:rPr lang="en-GB" dirty="0">
                <a:solidFill>
                  <a:schemeClr val="tx1"/>
                </a:solidFill>
              </a:rPr>
              <a:t> et al. </a:t>
            </a:r>
            <a:r>
              <a:rPr lang="en-US" dirty="0">
                <a:solidFill>
                  <a:schemeClr val="tx1"/>
                </a:solidFill>
              </a:rPr>
              <a:t>Cigarette smoking and irinotecan treatment: pharmacokinetic interaction and effects on neutropenia.</a:t>
            </a:r>
            <a:r>
              <a:rPr lang="en-GB" dirty="0">
                <a:solidFill>
                  <a:schemeClr val="tx1"/>
                </a:solidFill>
              </a:rPr>
              <a:t> J </a:t>
            </a:r>
            <a:r>
              <a:rPr lang="en-GB" dirty="0" err="1">
                <a:solidFill>
                  <a:schemeClr val="tx1"/>
                </a:solidFill>
              </a:rPr>
              <a:t>Clin</a:t>
            </a:r>
            <a:r>
              <a:rPr lang="en-GB" dirty="0">
                <a:solidFill>
                  <a:schemeClr val="tx1"/>
                </a:solidFill>
              </a:rPr>
              <a:t> </a:t>
            </a:r>
            <a:r>
              <a:rPr lang="en-GB" dirty="0" err="1">
                <a:solidFill>
                  <a:schemeClr val="tx1"/>
                </a:solidFill>
              </a:rPr>
              <a:t>Oncol</a:t>
            </a:r>
            <a:r>
              <a:rPr lang="en-GB" dirty="0">
                <a:solidFill>
                  <a:schemeClr val="tx1"/>
                </a:solidFill>
              </a:rPr>
              <a:t> 2007;25:2719–26.</a:t>
            </a:r>
          </a:p>
          <a:p>
            <a:pPr marL="234733" indent="-234733">
              <a:buAutoNum type="arabicPeriod"/>
            </a:pPr>
            <a:r>
              <a:rPr lang="en-GB" dirty="0" err="1">
                <a:solidFill>
                  <a:schemeClr val="tx1"/>
                </a:solidFill>
              </a:rPr>
              <a:t>Kalra</a:t>
            </a:r>
            <a:r>
              <a:rPr lang="en-GB" dirty="0">
                <a:solidFill>
                  <a:schemeClr val="tx1"/>
                </a:solidFill>
              </a:rPr>
              <a:t> AV, Kim J, </a:t>
            </a:r>
            <a:r>
              <a:rPr lang="en-GB" dirty="0" err="1">
                <a:solidFill>
                  <a:schemeClr val="tx1"/>
                </a:solidFill>
              </a:rPr>
              <a:t>Klinz</a:t>
            </a:r>
            <a:r>
              <a:rPr lang="en-GB" dirty="0">
                <a:solidFill>
                  <a:schemeClr val="tx1"/>
                </a:solidFill>
              </a:rPr>
              <a:t> SG, et al. Preclinical activity of nanoliposomal irinotecan is governed by </a:t>
            </a:r>
            <a:r>
              <a:rPr lang="en-GB" dirty="0" err="1">
                <a:solidFill>
                  <a:schemeClr val="tx1"/>
                </a:solidFill>
              </a:rPr>
              <a:t>tumor</a:t>
            </a:r>
            <a:r>
              <a:rPr lang="en-GB" dirty="0">
                <a:solidFill>
                  <a:schemeClr val="tx1"/>
                </a:solidFill>
              </a:rPr>
              <a:t> deposition and </a:t>
            </a:r>
            <a:r>
              <a:rPr lang="en-GB" dirty="0" err="1">
                <a:solidFill>
                  <a:schemeClr val="tx1"/>
                </a:solidFill>
              </a:rPr>
              <a:t>intratumor</a:t>
            </a:r>
            <a:r>
              <a:rPr lang="en-GB" dirty="0">
                <a:solidFill>
                  <a:schemeClr val="tx1"/>
                </a:solidFill>
              </a:rPr>
              <a:t> prodrug conversion. Cancer Res 2014;74:7003–13.</a:t>
            </a:r>
          </a:p>
          <a:p>
            <a:pPr marL="234711" indent="-234711" defTabSz="938843">
              <a:buFont typeface="+mj-lt"/>
              <a:buAutoNum type="arabicPeriod"/>
              <a:defRPr/>
            </a:pPr>
            <a:r>
              <a:rPr lang="en-GB" dirty="0" err="1">
                <a:solidFill>
                  <a:schemeClr val="tx1"/>
                </a:solidFill>
              </a:rPr>
              <a:t>Kalra</a:t>
            </a:r>
            <a:r>
              <a:rPr lang="en-GB" dirty="0">
                <a:solidFill>
                  <a:schemeClr val="tx1"/>
                </a:solidFill>
              </a:rPr>
              <a:t> A, Kim J, </a:t>
            </a:r>
            <a:r>
              <a:rPr lang="en-GB" dirty="0" err="1">
                <a:solidFill>
                  <a:schemeClr val="tx1"/>
                </a:solidFill>
              </a:rPr>
              <a:t>Klinz</a:t>
            </a:r>
            <a:r>
              <a:rPr lang="en-GB" dirty="0">
                <a:solidFill>
                  <a:schemeClr val="tx1"/>
                </a:solidFill>
              </a:rPr>
              <a:t> S, et al. The </a:t>
            </a:r>
            <a:r>
              <a:rPr lang="en-GB" dirty="0" err="1">
                <a:solidFill>
                  <a:schemeClr val="tx1"/>
                </a:solidFill>
              </a:rPr>
              <a:t>tumor</a:t>
            </a:r>
            <a:r>
              <a:rPr lang="en-GB" dirty="0">
                <a:solidFill>
                  <a:schemeClr val="tx1"/>
                </a:solidFill>
              </a:rPr>
              <a:t> microenvironment modulates the delivery and activation of liposomal encapsulated irinotecan, MM-398. AACR 2013 (abstract 5622 and poster).</a:t>
            </a:r>
          </a:p>
          <a:p>
            <a:pPr marL="234711" indent="-234711" defTabSz="938843">
              <a:buFont typeface="+mj-lt"/>
              <a:buAutoNum type="arabicPeriod"/>
              <a:defRPr/>
            </a:pPr>
            <a:endParaRPr lang="en-GB"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021894651"/>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66909" y="4693920"/>
            <a:ext cx="5335270" cy="4936037"/>
          </a:xfrm>
        </p:spPr>
        <p:txBody>
          <a:bodyPr>
            <a:noAutofit/>
          </a:bodyPr>
          <a:lstStyle/>
          <a:p>
            <a:r>
              <a:rPr lang="en-GB" sz="1000" b="1" dirty="0"/>
              <a:t>Tumour-associated macrophages</a:t>
            </a:r>
          </a:p>
          <a:p>
            <a:pPr marL="175037" indent="-175037">
              <a:spcBef>
                <a:spcPts val="36"/>
              </a:spcBef>
              <a:buFont typeface="Arial" panose="020B0604020202020204" pitchFamily="34" charset="0"/>
              <a:buChar char="•"/>
              <a:defRPr/>
            </a:pPr>
            <a:r>
              <a:rPr lang="en-GB" sz="1000" kern="0" dirty="0"/>
              <a:t>Once deposited in tumours, liposomes are known to be taken up readily by tumour-resident macrophages (also known as TAMs, tumour-associated macrophages).</a:t>
            </a:r>
            <a:r>
              <a:rPr lang="en-GB" sz="1000" kern="0" baseline="30000" dirty="0"/>
              <a:t>1</a:t>
            </a:r>
            <a:endParaRPr lang="en-GB" sz="1000" kern="0" dirty="0"/>
          </a:p>
          <a:p>
            <a:pPr marL="175037" indent="-175037" defTabSz="938929">
              <a:spcBef>
                <a:spcPts val="36"/>
              </a:spcBef>
              <a:buFont typeface="Arial" panose="020B0604020202020204" pitchFamily="34" charset="0"/>
              <a:buChar char="•"/>
              <a:defRPr/>
            </a:pPr>
            <a:r>
              <a:rPr lang="en-GB" sz="1000" kern="0" dirty="0"/>
              <a:t>nal-IRI is taken up by tumour-associated macrophages that convert irinotecan to SN-38 via carboxylesterases</a:t>
            </a:r>
            <a:r>
              <a:rPr lang="en-GB" sz="1000" kern="0" baseline="30000" dirty="0"/>
              <a:t>1,2</a:t>
            </a:r>
            <a:r>
              <a:rPr lang="en-GB" sz="1000" kern="0" dirty="0"/>
              <a:t> and release SN-38 to tumour cells or nal-IRI is taken up directly by the tumour cells after which irinotecan is released.</a:t>
            </a:r>
            <a:r>
              <a:rPr lang="en-GB" sz="1000" kern="0" baseline="30000" dirty="0"/>
              <a:t>1</a:t>
            </a:r>
          </a:p>
          <a:p>
            <a:pPr marL="175037" indent="-175037" defTabSz="926239">
              <a:spcBef>
                <a:spcPts val="36"/>
              </a:spcBef>
              <a:buFont typeface="Arial" panose="020B0604020202020204" pitchFamily="34" charset="0"/>
              <a:buChar char="•"/>
              <a:defRPr/>
            </a:pPr>
            <a:r>
              <a:rPr lang="en-GB" sz="1000" kern="0" dirty="0"/>
              <a:t>Tumour SN-38 duration correlates with nal-IRI in vivo activity.</a:t>
            </a:r>
            <a:r>
              <a:rPr lang="en-GB" sz="1000" kern="0" baseline="30000" dirty="0"/>
              <a:t>3</a:t>
            </a:r>
          </a:p>
          <a:p>
            <a:pPr marL="175037" indent="-175037" defTabSz="926239">
              <a:spcBef>
                <a:spcPts val="36"/>
              </a:spcBef>
              <a:buFont typeface="Arial" panose="020B0604020202020204" pitchFamily="34" charset="0"/>
              <a:buChar char="•"/>
              <a:defRPr/>
            </a:pPr>
            <a:r>
              <a:rPr lang="en-GB" sz="1000" kern="0" dirty="0"/>
              <a:t>With EPR, nal-IRI creates a large depot of irinotecan only in tumours, thereby prolonging tumour SN-38 duration. In contrast, conventional irinotecan can easily be transported in and out of the tissues with a short plasma half-life, resulting in minimal SN-38 duration in tumours.</a:t>
            </a:r>
            <a:r>
              <a:rPr lang="en-GB" sz="1000" kern="0" baseline="30000" dirty="0"/>
              <a:t>3</a:t>
            </a:r>
          </a:p>
          <a:p>
            <a:pPr marL="175037" indent="-175037">
              <a:spcBef>
                <a:spcPts val="36"/>
              </a:spcBef>
              <a:buFont typeface="Arial" panose="020B0604020202020204" pitchFamily="34" charset="0"/>
              <a:buChar char="•"/>
              <a:defRPr/>
            </a:pPr>
            <a:r>
              <a:rPr lang="en-GB" sz="1000" kern="0" dirty="0"/>
              <a:t>CES activity is a key parameter influencing SN-38 activity.</a:t>
            </a:r>
            <a:r>
              <a:rPr lang="en-GB" sz="1000" kern="0" baseline="30000" dirty="0"/>
              <a:t>3</a:t>
            </a:r>
          </a:p>
          <a:p>
            <a:pPr marL="638156" lvl="2" indent="-175037">
              <a:spcBef>
                <a:spcPts val="36"/>
              </a:spcBef>
              <a:buFont typeface="Arial" panose="020B0604020202020204" pitchFamily="34" charset="0"/>
              <a:buChar char="•"/>
            </a:pPr>
            <a:r>
              <a:rPr lang="en-GB" sz="1000" dirty="0"/>
              <a:t>Tumour models that displayed high ability to activate irinotecan, achieved high tumour SN-38 concentrations despite limited irinotecan deposition.</a:t>
            </a:r>
          </a:p>
          <a:p>
            <a:pPr marL="638156" lvl="2" indent="-175037">
              <a:spcBef>
                <a:spcPts val="36"/>
              </a:spcBef>
              <a:buFont typeface="Arial" panose="020B0604020202020204" pitchFamily="34" charset="0"/>
              <a:buChar char="•"/>
            </a:pPr>
            <a:r>
              <a:rPr lang="en-GB" sz="1000" dirty="0"/>
              <a:t>This suggests the importance of local tumour CES enzyme expression in facilitating longer SN-38 exposure following nal-IRI administration.</a:t>
            </a:r>
          </a:p>
          <a:p>
            <a:pPr marL="638156" lvl="2" indent="-175037">
              <a:spcBef>
                <a:spcPts val="36"/>
              </a:spcBef>
              <a:buFont typeface="Arial" panose="020B0604020202020204" pitchFamily="34" charset="0"/>
              <a:buChar char="•"/>
            </a:pPr>
            <a:r>
              <a:rPr lang="en-GB" sz="1000" dirty="0"/>
              <a:t>Tumour CES activity is enhanced through CES activity from tumour-associated macrophages (TAMs), which are known to process irinotecan to the active metabolite SN-38.</a:t>
            </a:r>
          </a:p>
          <a:p>
            <a:pPr marL="175037" indent="-175037" defTabSz="926239">
              <a:spcBef>
                <a:spcPts val="36"/>
              </a:spcBef>
              <a:buFont typeface="Arial" panose="020B0604020202020204" pitchFamily="34" charset="0"/>
              <a:buChar char="•"/>
              <a:defRPr/>
            </a:pPr>
            <a:r>
              <a:rPr lang="en-GB" sz="1000" kern="0" dirty="0"/>
              <a:t>TAM depletion experiments in mouse tumour models suggest TAMs take up the majority of available nal-IRI, with their depletion causing a reduction in overall nal-IRI and SN-38 tumour levels.</a:t>
            </a:r>
            <a:r>
              <a:rPr lang="en-GB" sz="1000" kern="0" baseline="30000" dirty="0"/>
              <a:t>4</a:t>
            </a:r>
          </a:p>
          <a:p>
            <a:pPr marL="175037" indent="-175037">
              <a:spcBef>
                <a:spcPts val="36"/>
              </a:spcBef>
              <a:buFont typeface="Arial" panose="020B0604020202020204" pitchFamily="34" charset="0"/>
              <a:buChar char="•"/>
              <a:defRPr/>
            </a:pPr>
            <a:endParaRPr lang="en-GB" sz="1000" kern="0" dirty="0"/>
          </a:p>
          <a:p>
            <a:r>
              <a:rPr lang="en-GB" sz="1000" b="1" dirty="0"/>
              <a:t>References</a:t>
            </a:r>
          </a:p>
          <a:p>
            <a:pPr marL="182570" indent="-182570" defTabSz="926239">
              <a:buFont typeface="+mj-lt"/>
              <a:buAutoNum type="arabicPeriod"/>
            </a:pPr>
            <a:r>
              <a:rPr lang="en-GB" sz="1000" dirty="0"/>
              <a:t>Drummond DC, Noble CO, </a:t>
            </a:r>
            <a:r>
              <a:rPr lang="en-GB" sz="1000" dirty="0" err="1"/>
              <a:t>Guo</a:t>
            </a:r>
            <a:r>
              <a:rPr lang="en-GB" sz="1000" dirty="0"/>
              <a:t> Z, et al. Development of a highly active nanoliposomal irinotecan using a novel </a:t>
            </a:r>
            <a:r>
              <a:rPr lang="en-GB" sz="1000" dirty="0" err="1"/>
              <a:t>intraliposomal</a:t>
            </a:r>
            <a:r>
              <a:rPr lang="en-GB" sz="1000" dirty="0"/>
              <a:t> stabilization strategy. Cancer Res 2006;66:3271–7.</a:t>
            </a:r>
          </a:p>
          <a:p>
            <a:pPr marL="182570" indent="-182570" defTabSz="926239">
              <a:buFont typeface="+mj-lt"/>
              <a:buAutoNum type="arabicPeriod"/>
            </a:pPr>
            <a:r>
              <a:rPr lang="en-GB" sz="1000" dirty="0" err="1"/>
              <a:t>Kalra</a:t>
            </a:r>
            <a:r>
              <a:rPr lang="en-GB" sz="1000" dirty="0"/>
              <a:t> A, Kim J, </a:t>
            </a:r>
            <a:r>
              <a:rPr lang="en-GB" sz="1000" dirty="0" err="1"/>
              <a:t>Chalishazar</a:t>
            </a:r>
            <a:r>
              <a:rPr lang="en-GB" sz="1000" dirty="0"/>
              <a:t> M, et al. Evaluating determinants for enhanced activity of MM-398/PEP02; a novel </a:t>
            </a:r>
            <a:r>
              <a:rPr lang="en-GB" sz="1000" dirty="0" err="1"/>
              <a:t>nanotherapeutic</a:t>
            </a:r>
            <a:r>
              <a:rPr lang="en-GB" sz="1000" dirty="0"/>
              <a:t> encapsulation of irinotecan (CPT-11). AARC 2012 (abstract 5696 and poster).</a:t>
            </a:r>
          </a:p>
          <a:p>
            <a:pPr marL="182570" indent="-182570">
              <a:buFont typeface="+mj-lt"/>
              <a:buAutoNum type="arabicPeriod"/>
            </a:pPr>
            <a:r>
              <a:rPr lang="en-GB" sz="1000" dirty="0" err="1"/>
              <a:t>Kalra</a:t>
            </a:r>
            <a:r>
              <a:rPr lang="en-GB" sz="1000" dirty="0"/>
              <a:t> AV, Kim J, </a:t>
            </a:r>
            <a:r>
              <a:rPr lang="en-GB" sz="1000" dirty="0" err="1"/>
              <a:t>Klinz</a:t>
            </a:r>
            <a:r>
              <a:rPr lang="en-GB" sz="1000" dirty="0"/>
              <a:t> SG, et al. Preclinical activity of nanoliposomal irinotecan is governed by </a:t>
            </a:r>
            <a:r>
              <a:rPr lang="en-GB" sz="1000" dirty="0" err="1"/>
              <a:t>tumor</a:t>
            </a:r>
            <a:r>
              <a:rPr lang="en-GB" sz="1000" dirty="0"/>
              <a:t> deposition and </a:t>
            </a:r>
            <a:r>
              <a:rPr lang="en-GB" sz="1000" dirty="0" err="1"/>
              <a:t>intratumor</a:t>
            </a:r>
            <a:r>
              <a:rPr lang="en-GB" sz="1000" dirty="0"/>
              <a:t> prodrug conversion. Cancer Res 2014;74:7003–13.</a:t>
            </a:r>
          </a:p>
          <a:p>
            <a:pPr marL="182570" indent="-182570" defTabSz="926239">
              <a:buFont typeface="+mj-lt"/>
              <a:buAutoNum type="arabicPeriod"/>
            </a:pPr>
            <a:r>
              <a:rPr lang="en-GB" sz="1000" dirty="0" err="1"/>
              <a:t>Kalra</a:t>
            </a:r>
            <a:r>
              <a:rPr lang="en-GB" sz="1000" dirty="0"/>
              <a:t> A, Kim J, </a:t>
            </a:r>
            <a:r>
              <a:rPr lang="en-GB" sz="1000" dirty="0" err="1"/>
              <a:t>Klinz</a:t>
            </a:r>
            <a:r>
              <a:rPr lang="en-GB" sz="1000" dirty="0"/>
              <a:t> S, et al. The </a:t>
            </a:r>
            <a:r>
              <a:rPr lang="en-GB" sz="1000" dirty="0" err="1"/>
              <a:t>tumor</a:t>
            </a:r>
            <a:r>
              <a:rPr lang="en-GB" sz="1000" dirty="0"/>
              <a:t> microenvironment modulates the delivery and activation of liposomal encapsulated irinotecan, MM-398. AACR 2013 (abstract 5622 and poster).</a:t>
            </a:r>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7480725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76049" indent="-176049">
              <a:buFont typeface="Arial" panose="020B0604020202020204" pitchFamily="34" charset="0"/>
              <a:buChar char="•"/>
            </a:pPr>
            <a:r>
              <a:rPr lang="en-GB" dirty="0">
                <a:solidFill>
                  <a:schemeClr val="tx1"/>
                </a:solidFill>
              </a:rPr>
              <a:t>nal-IRI shows prolonged tumour exposure vs. plasma compared to conventional irinotecan.</a:t>
            </a:r>
          </a:p>
          <a:p>
            <a:pPr marL="176049" indent="-176049">
              <a:buFont typeface="Arial" panose="020B0604020202020204" pitchFamily="34" charset="0"/>
              <a:buChar char="•"/>
            </a:pPr>
            <a:r>
              <a:rPr lang="en-GB" dirty="0">
                <a:solidFill>
                  <a:schemeClr val="tx1"/>
                </a:solidFill>
              </a:rPr>
              <a:t>nal-IRI shows longer tumour exposure above threshold compared to conventional irinotecan.</a:t>
            </a:r>
          </a:p>
          <a:p>
            <a:pPr marL="176049" indent="-176049">
              <a:buFont typeface="Arial" panose="020B0604020202020204" pitchFamily="34" charset="0"/>
              <a:buChar char="•"/>
            </a:pPr>
            <a:endParaRPr lang="en-GB" dirty="0">
              <a:solidFill>
                <a:schemeClr val="tx1"/>
              </a:solidFill>
            </a:endParaRPr>
          </a:p>
          <a:p>
            <a:pPr marL="176049" indent="-176049">
              <a:buFont typeface="Arial" panose="020B0604020202020204" pitchFamily="34" charset="0"/>
              <a:buChar char="•"/>
            </a:pPr>
            <a:r>
              <a:rPr lang="en-GB" dirty="0">
                <a:solidFill>
                  <a:schemeClr val="tx1"/>
                </a:solidFill>
              </a:rPr>
              <a:t>At similar doses of both conventional irinotecan and nal-IRI:</a:t>
            </a:r>
          </a:p>
          <a:p>
            <a:pPr marL="645514" lvl="1" indent="-176049">
              <a:buFont typeface="Arial" panose="020B0604020202020204" pitchFamily="34" charset="0"/>
              <a:buChar char="•"/>
            </a:pPr>
            <a:r>
              <a:rPr lang="en-GB" dirty="0">
                <a:solidFill>
                  <a:schemeClr val="tx1"/>
                </a:solidFill>
              </a:rPr>
              <a:t>Within 8 hours of injection of conventional irinotecan, the irinotecan and SN-38 plasma levels were cleared rapidly from circulation and 90% irinotecan was cleared from tumours within 24 hours.</a:t>
            </a:r>
          </a:p>
          <a:p>
            <a:pPr marL="645514" lvl="1" indent="-176049">
              <a:buFont typeface="Arial" panose="020B0604020202020204" pitchFamily="34" charset="0"/>
              <a:buChar char="•"/>
            </a:pPr>
            <a:r>
              <a:rPr lang="en-GB" dirty="0">
                <a:solidFill>
                  <a:schemeClr val="tx1"/>
                </a:solidFill>
              </a:rPr>
              <a:t>Following nal-IRI administration, the levels of irinotecan and SN-38 were persistent and remained in circulation for over 50 hours; however, irinotecan levels persisted above 10,000 </a:t>
            </a:r>
            <a:r>
              <a:rPr lang="en-GB" dirty="0" err="1">
                <a:solidFill>
                  <a:schemeClr val="tx1"/>
                </a:solidFill>
              </a:rPr>
              <a:t>nmol</a:t>
            </a:r>
            <a:r>
              <a:rPr lang="en-GB" dirty="0">
                <a:solidFill>
                  <a:schemeClr val="tx1"/>
                </a:solidFill>
              </a:rPr>
              <a:t>/l levels for 168 hours in tumours.</a:t>
            </a:r>
          </a:p>
          <a:p>
            <a:pPr marL="645514" lvl="1" indent="-176049">
              <a:buFont typeface="Arial" panose="020B0604020202020204" pitchFamily="34" charset="0"/>
              <a:buChar char="•"/>
            </a:pPr>
            <a:r>
              <a:rPr lang="en-GB" dirty="0">
                <a:solidFill>
                  <a:schemeClr val="tx1"/>
                </a:solidFill>
              </a:rPr>
              <a:t>Irinotecan and SN-38 were still present in tumours at 168 hours following </a:t>
            </a:r>
            <a:r>
              <a:rPr lang="en-GB" dirty="0" err="1">
                <a:solidFill>
                  <a:schemeClr val="tx1"/>
                </a:solidFill>
              </a:rPr>
              <a:t>naI</a:t>
            </a:r>
            <a:r>
              <a:rPr lang="en-GB" dirty="0">
                <a:solidFill>
                  <a:schemeClr val="tx1"/>
                </a:solidFill>
              </a:rPr>
              <a:t>-IRI administration, though both irinotecan and SN-38 had cleared from plasma.</a:t>
            </a:r>
          </a:p>
          <a:p>
            <a:pPr marL="645514" lvl="1" indent="-176049">
              <a:buFont typeface="Arial" panose="020B0604020202020204" pitchFamily="34" charset="0"/>
              <a:buChar char="•"/>
            </a:pPr>
            <a:endParaRPr lang="de-DE" dirty="0">
              <a:solidFill>
                <a:schemeClr val="tx1"/>
              </a:solidFill>
            </a:endParaRPr>
          </a:p>
          <a:p>
            <a:pPr defTabSz="938929">
              <a:defRPr/>
            </a:pPr>
            <a:r>
              <a:rPr lang="en-GB" b="1" dirty="0">
                <a:solidFill>
                  <a:schemeClr val="tx1"/>
                </a:solidFill>
              </a:rPr>
              <a:t>Reference</a:t>
            </a:r>
          </a:p>
          <a:p>
            <a:pPr defTabSz="938929">
              <a:defRPr/>
            </a:pPr>
            <a:r>
              <a:rPr lang="en-GB" dirty="0" err="1">
                <a:solidFill>
                  <a:schemeClr val="tx1"/>
                </a:solidFill>
              </a:rPr>
              <a:t>Kalra</a:t>
            </a:r>
            <a:r>
              <a:rPr lang="en-GB" dirty="0">
                <a:solidFill>
                  <a:schemeClr val="tx1"/>
                </a:solidFill>
              </a:rPr>
              <a:t> AV, Kim J, </a:t>
            </a:r>
            <a:r>
              <a:rPr lang="en-GB" dirty="0" err="1">
                <a:solidFill>
                  <a:schemeClr val="tx1"/>
                </a:solidFill>
              </a:rPr>
              <a:t>Klinz</a:t>
            </a:r>
            <a:r>
              <a:rPr lang="en-GB" dirty="0">
                <a:solidFill>
                  <a:schemeClr val="tx1"/>
                </a:solidFill>
              </a:rPr>
              <a:t> SG, et al. Preclinical activity of nanoliposomal irinotecan is governed by </a:t>
            </a:r>
            <a:r>
              <a:rPr lang="en-GB" dirty="0" err="1">
                <a:solidFill>
                  <a:schemeClr val="tx1"/>
                </a:solidFill>
              </a:rPr>
              <a:t>tumor</a:t>
            </a:r>
            <a:r>
              <a:rPr lang="en-GB" dirty="0">
                <a:solidFill>
                  <a:schemeClr val="tx1"/>
                </a:solidFill>
              </a:rPr>
              <a:t> deposition and </a:t>
            </a:r>
            <a:r>
              <a:rPr lang="en-GB" dirty="0" err="1">
                <a:solidFill>
                  <a:schemeClr val="tx1"/>
                </a:solidFill>
              </a:rPr>
              <a:t>intratumor</a:t>
            </a:r>
            <a:r>
              <a:rPr lang="en-GB" dirty="0">
                <a:solidFill>
                  <a:schemeClr val="tx1"/>
                </a:solidFill>
              </a:rPr>
              <a:t> prodrug conversion. Cancer Res 2014;74:7003–13.</a:t>
            </a:r>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6837570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6314145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7049056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88534234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049" indent="-176049" defTabSz="938929">
              <a:buFont typeface="Arial" panose="020B0604020202020204" pitchFamily="34" charset="0"/>
              <a:buChar char="•"/>
              <a:defRPr/>
            </a:pPr>
            <a:r>
              <a:rPr lang="en-GB" dirty="0">
                <a:solidFill>
                  <a:schemeClr val="tx1"/>
                </a:solidFill>
                <a:latin typeface="+mn-lt"/>
              </a:rPr>
              <a:t>The NAPOLI-1 study design was </a:t>
            </a:r>
            <a:r>
              <a:rPr lang="en-GB" altLang="en-US" dirty="0">
                <a:solidFill>
                  <a:schemeClr val="tx1"/>
                </a:solidFill>
                <a:latin typeface="+mn-lt"/>
                <a:cs typeface="Arial" pitchFamily="34" charset="0"/>
              </a:rPr>
              <a:t>amended to add the nal-IRI+5-FU/LV arm (NAPOLI regimen) once safety data on the combination treatment became available from the PEPCOL study.</a:t>
            </a:r>
            <a:endParaRPr lang="en-GB" altLang="en-US" baseline="30000" dirty="0">
              <a:solidFill>
                <a:schemeClr val="tx1"/>
              </a:solidFill>
              <a:latin typeface="+mn-lt"/>
              <a:cs typeface="Arial" pitchFamily="34" charset="0"/>
            </a:endParaRPr>
          </a:p>
          <a:p>
            <a:pPr marL="645514" lvl="1" indent="-176049" defTabSz="938929">
              <a:buFont typeface="Arial" panose="020B0604020202020204" pitchFamily="34" charset="0"/>
              <a:buChar char="•"/>
              <a:defRPr/>
            </a:pPr>
            <a:r>
              <a:rPr lang="en-GB" altLang="en-US" dirty="0">
                <a:solidFill>
                  <a:schemeClr val="tx1"/>
                </a:solidFill>
                <a:latin typeface="+mn-lt"/>
                <a:cs typeface="Arial" pitchFamily="34" charset="0"/>
              </a:rPr>
              <a:t>The decision to add the third arm was made shortly after the trial was initiated, and 63 patients were enrolled under protocol version 1 before all sites switched to version 2.</a:t>
            </a:r>
            <a:endParaRPr lang="en-GB" altLang="en-US" baseline="30000" dirty="0">
              <a:solidFill>
                <a:schemeClr val="tx1"/>
              </a:solidFill>
              <a:latin typeface="+mn-lt"/>
              <a:cs typeface="Arial" pitchFamily="34" charset="0"/>
            </a:endParaRPr>
          </a:p>
          <a:p>
            <a:pPr marL="176049" indent="-176049" defTabSz="938929">
              <a:buFont typeface="Arial" panose="020B0604020202020204" pitchFamily="34" charset="0"/>
              <a:buChar char="•"/>
              <a:defRPr/>
            </a:pPr>
            <a:r>
              <a:rPr lang="en-GB" altLang="en-US" dirty="0">
                <a:solidFill>
                  <a:schemeClr val="tx1"/>
                </a:solidFill>
                <a:latin typeface="+mn-lt"/>
                <a:cs typeface="Arial" pitchFamily="34" charset="0"/>
              </a:rPr>
              <a:t>All patients underwent UGT1A1 genotype testing.</a:t>
            </a:r>
          </a:p>
          <a:p>
            <a:pPr marL="645514" lvl="1" indent="-176049" defTabSz="938929">
              <a:buFont typeface="Arial" panose="020B0604020202020204" pitchFamily="34" charset="0"/>
              <a:buChar char="•"/>
              <a:defRPr/>
            </a:pPr>
            <a:r>
              <a:rPr lang="en-GB" altLang="en-US" dirty="0">
                <a:solidFill>
                  <a:schemeClr val="tx1"/>
                </a:solidFill>
                <a:latin typeface="+mn-lt"/>
                <a:cs typeface="Arial" pitchFamily="34" charset="0"/>
              </a:rPr>
              <a:t>Initial </a:t>
            </a:r>
            <a:r>
              <a:rPr lang="en-GB" altLang="en-US" dirty="0" err="1">
                <a:solidFill>
                  <a:schemeClr val="tx1"/>
                </a:solidFill>
                <a:latin typeface="+mn-lt"/>
                <a:cs typeface="Arial" pitchFamily="34" charset="0"/>
              </a:rPr>
              <a:t>nal</a:t>
            </a:r>
            <a:r>
              <a:rPr lang="en-GB" altLang="en-US" dirty="0">
                <a:solidFill>
                  <a:schemeClr val="tx1"/>
                </a:solidFill>
                <a:latin typeface="+mn-lt"/>
                <a:cs typeface="Arial" pitchFamily="34" charset="0"/>
              </a:rPr>
              <a:t>-IRI doses for patients homozygous for the UGT1A1*28 allele were reduced by 20 mg/m</a:t>
            </a:r>
            <a:r>
              <a:rPr lang="en-GB" altLang="en-US" baseline="30000" dirty="0">
                <a:solidFill>
                  <a:schemeClr val="tx1"/>
                </a:solidFill>
                <a:latin typeface="+mn-lt"/>
                <a:cs typeface="Arial" pitchFamily="34" charset="0"/>
              </a:rPr>
              <a:t>2</a:t>
            </a:r>
            <a:r>
              <a:rPr lang="en-GB" altLang="en-US" dirty="0">
                <a:solidFill>
                  <a:schemeClr val="tx1"/>
                </a:solidFill>
                <a:latin typeface="+mn-lt"/>
                <a:cs typeface="Arial" pitchFamily="34" charset="0"/>
              </a:rPr>
              <a:t> and then increased to the standard dose after the first cycle in the absence of drug-related toxicities.</a:t>
            </a:r>
          </a:p>
          <a:p>
            <a:pPr marL="645514" lvl="1" indent="-176049" defTabSz="938929">
              <a:buFont typeface="Arial" panose="020B0604020202020204" pitchFamily="34" charset="0"/>
              <a:buChar char="•"/>
              <a:defRPr/>
            </a:pPr>
            <a:endParaRPr lang="en-GB" altLang="en-US" dirty="0">
              <a:solidFill>
                <a:schemeClr val="tx1"/>
              </a:solidFill>
              <a:latin typeface="+mn-lt"/>
              <a:cs typeface="Arial" pitchFamily="34" charset="0"/>
            </a:endParaRPr>
          </a:p>
          <a:p>
            <a:r>
              <a:rPr lang="en-GB" b="1" i="0" noProof="0" dirty="0">
                <a:solidFill>
                  <a:schemeClr val="tx1"/>
                </a:solidFill>
                <a:latin typeface="+mn-lt"/>
              </a:rPr>
              <a:t>Reference</a:t>
            </a:r>
          </a:p>
          <a:p>
            <a:r>
              <a:rPr lang="en-GB" b="0" i="0" noProof="0" dirty="0">
                <a:solidFill>
                  <a:schemeClr val="tx1"/>
                </a:solidFill>
                <a:latin typeface="+mn-lt"/>
              </a:rPr>
              <a:t>Wang-Gillam A, Li CP, </a:t>
            </a:r>
            <a:r>
              <a:rPr lang="en-GB" b="0" i="0" noProof="0" dirty="0" err="1">
                <a:solidFill>
                  <a:schemeClr val="tx1"/>
                </a:solidFill>
                <a:latin typeface="+mn-lt"/>
              </a:rPr>
              <a:t>Bodoky</a:t>
            </a:r>
            <a:r>
              <a:rPr lang="en-GB" b="0" i="0" noProof="0" dirty="0">
                <a:solidFill>
                  <a:schemeClr val="tx1"/>
                </a:solidFill>
                <a:latin typeface="+mn-lt"/>
              </a:rPr>
              <a:t> G, et al. </a:t>
            </a:r>
            <a:r>
              <a:rPr lang="en-GB" b="0" i="0" noProof="0" dirty="0" err="1">
                <a:solidFill>
                  <a:schemeClr val="tx1"/>
                </a:solidFill>
                <a:latin typeface="+mn-lt"/>
              </a:rPr>
              <a:t>Nanoliposomal</a:t>
            </a:r>
            <a:r>
              <a:rPr lang="en-GB" b="0" i="0" noProof="0" dirty="0">
                <a:solidFill>
                  <a:schemeClr val="tx1"/>
                </a:solidFill>
                <a:latin typeface="+mn-lt"/>
              </a:rPr>
              <a:t> irinotecan with fluorouracil and folinic acid in metastatic pancreatic cancer after previous gemcitabine-based therapy (NAPOLI-1): a global, randomised, open-label, phase 3 trial. Lancet 2016:</a:t>
            </a:r>
            <a:r>
              <a:rPr lang="en-GB" dirty="0">
                <a:solidFill>
                  <a:schemeClr val="tx1"/>
                </a:solidFill>
                <a:latin typeface="+mn-lt"/>
              </a:rPr>
              <a:t>387:545–57.</a:t>
            </a:r>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47072024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049" indent="-176049">
              <a:buFont typeface="Arial" panose="020B0604020202020204" pitchFamily="34" charset="0"/>
              <a:buChar char="•"/>
            </a:pPr>
            <a:r>
              <a:rPr lang="en-GB" altLang="en-US" dirty="0">
                <a:solidFill>
                  <a:schemeClr val="tx1"/>
                </a:solidFill>
                <a:cs typeface="Arial" pitchFamily="34" charset="0"/>
              </a:rPr>
              <a:t>CA19-9 data were missing for 3 patients in the nal-IRI+5-FU/LV group and in 5 patients each in the </a:t>
            </a:r>
            <a:r>
              <a:rPr lang="en-GB" altLang="en-US" dirty="0" err="1">
                <a:solidFill>
                  <a:schemeClr val="tx1"/>
                </a:solidFill>
                <a:cs typeface="Arial" pitchFamily="34" charset="0"/>
              </a:rPr>
              <a:t>nal</a:t>
            </a:r>
            <a:r>
              <a:rPr lang="en-GB" altLang="en-US" dirty="0">
                <a:solidFill>
                  <a:schemeClr val="tx1"/>
                </a:solidFill>
                <a:cs typeface="Arial" pitchFamily="34" charset="0"/>
              </a:rPr>
              <a:t>-IRI monotherapy and 5-FU/LV groups (enrolled under protocol 2). </a:t>
            </a:r>
            <a:endParaRPr lang="en-GB" dirty="0">
              <a:solidFill>
                <a:schemeClr val="tx1"/>
              </a:solidFill>
            </a:endParaRPr>
          </a:p>
          <a:p>
            <a:endParaRPr lang="en-GB" dirty="0">
              <a:solidFill>
                <a:schemeClr val="tx1"/>
              </a:solidFill>
            </a:endParaRPr>
          </a:p>
          <a:p>
            <a:r>
              <a:rPr lang="en-GB" b="1" i="0" noProof="0" dirty="0">
                <a:solidFill>
                  <a:schemeClr val="tx1"/>
                </a:solidFill>
              </a:rPr>
              <a:t>Reference</a:t>
            </a:r>
          </a:p>
          <a:p>
            <a:r>
              <a:rPr lang="en-GB" b="0" i="0" noProof="0" dirty="0">
                <a:solidFill>
                  <a:schemeClr val="tx1"/>
                </a:solidFill>
              </a:rPr>
              <a:t>Wang-Gillam A, Li CP, </a:t>
            </a:r>
            <a:r>
              <a:rPr lang="en-GB" b="0" i="0" noProof="0" dirty="0" err="1">
                <a:solidFill>
                  <a:schemeClr val="tx1"/>
                </a:solidFill>
              </a:rPr>
              <a:t>Bodoky</a:t>
            </a:r>
            <a:r>
              <a:rPr lang="en-GB" b="0" i="0" noProof="0" dirty="0">
                <a:solidFill>
                  <a:schemeClr val="tx1"/>
                </a:solidFill>
              </a:rPr>
              <a:t> G, et al. </a:t>
            </a:r>
            <a:r>
              <a:rPr lang="en-GB" b="0" i="0" noProof="0" dirty="0" err="1">
                <a:solidFill>
                  <a:schemeClr val="tx1"/>
                </a:solidFill>
              </a:rPr>
              <a:t>Nanoliposomal</a:t>
            </a:r>
            <a:r>
              <a:rPr lang="en-GB" b="0" i="0" noProof="0" dirty="0">
                <a:solidFill>
                  <a:schemeClr val="tx1"/>
                </a:solidFill>
              </a:rPr>
              <a:t> irinotecan with fluorouracil and folinic acid in metastatic pancreatic cancer after previous gemcitabine-based therapy (NAPOLI-1): a global, randomised, open-label, phase 3 trial. Lancet 2016:</a:t>
            </a:r>
            <a:r>
              <a:rPr lang="en-GB" dirty="0">
                <a:solidFill>
                  <a:schemeClr val="tx1"/>
                </a:solidFill>
              </a:rPr>
              <a:t>387:545–57.</a:t>
            </a:r>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3346996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6</a:t>
            </a:fld>
            <a:endParaRPr lang="en-US"/>
          </a:p>
        </p:txBody>
      </p:sp>
    </p:spTree>
    <p:extLst>
      <p:ext uri="{BB962C8B-B14F-4D97-AF65-F5344CB8AC3E}">
        <p14:creationId xmlns:p14="http://schemas.microsoft.com/office/powerpoint/2010/main" val="201509935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049" indent="-176049" defTabSz="938929">
              <a:buFont typeface="Arial" panose="020B0604020202020204" pitchFamily="34" charset="0"/>
              <a:buChar char="•"/>
              <a:defRPr/>
            </a:pPr>
            <a:r>
              <a:rPr lang="en-GB" dirty="0">
                <a:solidFill>
                  <a:schemeClr val="tx1"/>
                </a:solidFill>
              </a:rPr>
              <a:t>Previous anticancer therapy columns add up to greater than 100% because some patients received more than one line of therapy and are listed in more than one group, and regimens might include multiple drug classes, but at least one gemcitabine-based.</a:t>
            </a:r>
          </a:p>
          <a:p>
            <a:endParaRPr lang="en-GB" dirty="0">
              <a:solidFill>
                <a:schemeClr val="tx1"/>
              </a:solidFill>
            </a:endParaRPr>
          </a:p>
          <a:p>
            <a:r>
              <a:rPr lang="en-GB" b="1" i="0" noProof="0" dirty="0">
                <a:solidFill>
                  <a:schemeClr val="tx1"/>
                </a:solidFill>
              </a:rPr>
              <a:t>Reference</a:t>
            </a:r>
          </a:p>
          <a:p>
            <a:r>
              <a:rPr lang="en-GB" b="0" i="0" noProof="0" dirty="0">
                <a:solidFill>
                  <a:schemeClr val="tx1"/>
                </a:solidFill>
              </a:rPr>
              <a:t>Wang-Gillam A, Li CP, </a:t>
            </a:r>
            <a:r>
              <a:rPr lang="en-GB" b="0" i="0" noProof="0" dirty="0" err="1">
                <a:solidFill>
                  <a:schemeClr val="tx1"/>
                </a:solidFill>
              </a:rPr>
              <a:t>Bodoky</a:t>
            </a:r>
            <a:r>
              <a:rPr lang="en-GB" b="0" i="0" noProof="0" dirty="0">
                <a:solidFill>
                  <a:schemeClr val="tx1"/>
                </a:solidFill>
              </a:rPr>
              <a:t> G, et al. </a:t>
            </a:r>
            <a:r>
              <a:rPr lang="en-GB" b="0" i="0" noProof="0" dirty="0" err="1">
                <a:solidFill>
                  <a:schemeClr val="tx1"/>
                </a:solidFill>
              </a:rPr>
              <a:t>Nanoliposomal</a:t>
            </a:r>
            <a:r>
              <a:rPr lang="en-GB" b="0" i="0" noProof="0" dirty="0">
                <a:solidFill>
                  <a:schemeClr val="tx1"/>
                </a:solidFill>
              </a:rPr>
              <a:t> irinotecan with fluorouracil and folinic acid in metastatic pancreatic cancer after previous gemcitabine-based therapy (NAPOLI-1): a global, randomised, open-label, phase 3 trial. Lancet 2016:</a:t>
            </a:r>
            <a:r>
              <a:rPr lang="en-GB" dirty="0">
                <a:solidFill>
                  <a:schemeClr val="tx1"/>
                </a:solidFill>
              </a:rPr>
              <a:t>387:545–57.</a:t>
            </a:r>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01914368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221795" indent="-221795">
              <a:buFont typeface="Arial" pitchFamily="34" charset="0"/>
              <a:buChar char="•"/>
              <a:defRPr/>
            </a:pPr>
            <a:r>
              <a:rPr lang="en-GB" dirty="0">
                <a:solidFill>
                  <a:schemeClr val="tx1"/>
                </a:solidFill>
              </a:rPr>
              <a:t>The combination of nal-IRI+5-FU/LV achieved an overall survival of 6.1 months vs. the 4.2 month survival demonstrated by the control arm of 5-FU/LV alone.</a:t>
            </a:r>
            <a:r>
              <a:rPr lang="en-GB" baseline="30000" dirty="0">
                <a:solidFill>
                  <a:schemeClr val="tx1"/>
                </a:solidFill>
              </a:rPr>
              <a:t>1</a:t>
            </a:r>
          </a:p>
          <a:p>
            <a:pPr marL="691258" lvl="1" indent="-221795">
              <a:buFont typeface="Arial" pitchFamily="34" charset="0"/>
              <a:buChar char="•"/>
              <a:defRPr/>
            </a:pPr>
            <a:r>
              <a:rPr lang="en-GB" dirty="0">
                <a:solidFill>
                  <a:schemeClr val="tx1"/>
                </a:solidFill>
              </a:rPr>
              <a:t>This was a statistically significant benefit with a stratified HR of 0.57 (P = 0.0009) and an </a:t>
            </a:r>
            <a:r>
              <a:rPr lang="en-GB" dirty="0" err="1">
                <a:solidFill>
                  <a:schemeClr val="tx1"/>
                </a:solidFill>
              </a:rPr>
              <a:t>unstratified</a:t>
            </a:r>
            <a:r>
              <a:rPr lang="en-GB" dirty="0">
                <a:solidFill>
                  <a:schemeClr val="tx1"/>
                </a:solidFill>
              </a:rPr>
              <a:t> HR of 0.67 (P = 0.012) for the primary log-rank analysis.</a:t>
            </a:r>
            <a:r>
              <a:rPr lang="en-GB" baseline="30000" dirty="0">
                <a:solidFill>
                  <a:schemeClr val="tx1"/>
                </a:solidFill>
              </a:rPr>
              <a:t>1</a:t>
            </a:r>
            <a:endParaRPr lang="en-GB" dirty="0">
              <a:solidFill>
                <a:schemeClr val="tx1"/>
              </a:solidFill>
            </a:endParaRPr>
          </a:p>
          <a:p>
            <a:pPr marL="221795" indent="-221795" defTabSz="938929">
              <a:buFont typeface="Arial" pitchFamily="34" charset="0"/>
              <a:buChar char="•"/>
              <a:defRPr/>
            </a:pPr>
            <a:r>
              <a:rPr lang="en-GB" altLang="en-US" kern="0" dirty="0" err="1">
                <a:solidFill>
                  <a:schemeClr val="tx1"/>
                </a:solidFill>
              </a:rPr>
              <a:t>nal</a:t>
            </a:r>
            <a:r>
              <a:rPr lang="en-GB" altLang="en-US" kern="0" dirty="0">
                <a:solidFill>
                  <a:schemeClr val="tx1"/>
                </a:solidFill>
              </a:rPr>
              <a:t>-IRI as monotherapy showed clinical activity, however did not significantly increase OS compared to 5-FU/LV.</a:t>
            </a:r>
            <a:r>
              <a:rPr lang="en-GB" baseline="30000" dirty="0">
                <a:solidFill>
                  <a:schemeClr val="tx1"/>
                </a:solidFill>
              </a:rPr>
              <a:t>1</a:t>
            </a:r>
          </a:p>
          <a:p>
            <a:pPr marL="221795" indent="-221795">
              <a:buFont typeface="Arial" pitchFamily="34" charset="0"/>
              <a:buChar char="•"/>
              <a:defRPr/>
            </a:pPr>
            <a:r>
              <a:rPr lang="en-GB" dirty="0">
                <a:solidFill>
                  <a:schemeClr val="tx1"/>
                </a:solidFill>
              </a:rPr>
              <a:t>The NAPOLI-1 trial showed a benefit in OS in adult patients with metastatic pancreatic cancer who had progressed following gemcitabine-based therapy </a:t>
            </a:r>
            <a:r>
              <a:rPr lang="en-GB" altLang="en-US" dirty="0">
                <a:solidFill>
                  <a:schemeClr val="tx1"/>
                </a:solidFill>
                <a:cs typeface="Arial" pitchFamily="34" charset="0"/>
              </a:rPr>
              <a:t>with nal-IRI+5-FU/LV combination therapy</a:t>
            </a:r>
            <a:r>
              <a:rPr lang="en-GB" dirty="0">
                <a:solidFill>
                  <a:schemeClr val="tx1"/>
                </a:solidFill>
              </a:rPr>
              <a:t> vs. </a:t>
            </a:r>
            <a:r>
              <a:rPr lang="en-GB" altLang="en-US" dirty="0">
                <a:solidFill>
                  <a:schemeClr val="tx1"/>
                </a:solidFill>
                <a:cs typeface="Arial" pitchFamily="34" charset="0"/>
              </a:rPr>
              <a:t>5-FU/LV alone.</a:t>
            </a:r>
            <a:r>
              <a:rPr lang="en-GB" baseline="30000" dirty="0">
                <a:solidFill>
                  <a:schemeClr val="tx1"/>
                </a:solidFill>
              </a:rPr>
              <a:t>1</a:t>
            </a:r>
            <a:endParaRPr lang="en-GB" altLang="en-US" dirty="0">
              <a:solidFill>
                <a:schemeClr val="tx1"/>
              </a:solidFill>
              <a:cs typeface="Arial" pitchFamily="34" charset="0"/>
            </a:endParaRPr>
          </a:p>
          <a:p>
            <a:pPr marL="221795" indent="-221795" defTabSz="916252" fontAlgn="base">
              <a:spcBef>
                <a:spcPct val="30000"/>
              </a:spcBef>
              <a:spcAft>
                <a:spcPct val="0"/>
              </a:spcAft>
              <a:buFont typeface="Arial" pitchFamily="34" charset="0"/>
              <a:buChar char="•"/>
              <a:defRPr/>
            </a:pPr>
            <a:r>
              <a:rPr lang="en-GB" altLang="en-US" dirty="0">
                <a:solidFill>
                  <a:schemeClr val="tx1"/>
                </a:solidFill>
              </a:rPr>
              <a:t>*Protocol defined primary analysis data cut–off (14 February 2014, after 305 events).</a:t>
            </a:r>
            <a:r>
              <a:rPr lang="en-GB" baseline="30000" dirty="0">
                <a:solidFill>
                  <a:schemeClr val="tx1"/>
                </a:solidFill>
              </a:rPr>
              <a:t>1</a:t>
            </a:r>
            <a:endParaRPr lang="en-GB" altLang="en-US" dirty="0">
              <a:solidFill>
                <a:schemeClr val="tx1"/>
              </a:solidFill>
            </a:endParaRPr>
          </a:p>
          <a:p>
            <a:pPr marL="221795" indent="-221795" defTabSz="916252" fontAlgn="base">
              <a:spcBef>
                <a:spcPct val="30000"/>
              </a:spcBef>
              <a:spcAft>
                <a:spcPct val="0"/>
              </a:spcAft>
              <a:buFont typeface="Arial" pitchFamily="34" charset="0"/>
              <a:buChar char="•"/>
              <a:defRPr/>
            </a:pPr>
            <a:r>
              <a:rPr lang="en-GB" altLang="en-US" dirty="0">
                <a:solidFill>
                  <a:schemeClr val="tx1"/>
                </a:solidFill>
              </a:rPr>
              <a:t>Survival follow-up is ongoing and the final results will be reported once all patients are off treatment and at least 90% events have taken place.</a:t>
            </a:r>
            <a:r>
              <a:rPr lang="en-GB" altLang="en-US" baseline="30000" dirty="0">
                <a:solidFill>
                  <a:schemeClr val="tx1"/>
                </a:solidFill>
              </a:rPr>
              <a:t>2</a:t>
            </a:r>
            <a:endParaRPr lang="en-GB" baseline="30000" dirty="0">
              <a:solidFill>
                <a:schemeClr val="tx1"/>
              </a:solidFill>
            </a:endParaRPr>
          </a:p>
          <a:p>
            <a:pPr marL="221795" indent="-221795">
              <a:buFont typeface="Arial" pitchFamily="34" charset="0"/>
              <a:buChar char="•"/>
              <a:defRPr/>
            </a:pPr>
            <a:endParaRPr lang="en-GB" altLang="en-US" dirty="0">
              <a:solidFill>
                <a:schemeClr val="tx1"/>
              </a:solidFill>
            </a:endParaRPr>
          </a:p>
          <a:p>
            <a:r>
              <a:rPr lang="en-GB" b="1" dirty="0">
                <a:solidFill>
                  <a:schemeClr val="tx1"/>
                </a:solidFill>
              </a:rPr>
              <a:t>References</a:t>
            </a:r>
          </a:p>
          <a:p>
            <a:pPr marL="234733" indent="-234733" defTabSz="938929" eaLnBrk="0" fontAlgn="base" hangingPunct="0">
              <a:spcBef>
                <a:spcPct val="30000"/>
              </a:spcBef>
              <a:spcAft>
                <a:spcPct val="0"/>
              </a:spcAft>
              <a:buFont typeface="+mj-lt"/>
              <a:buAutoNum type="arabicPeriod"/>
              <a:defRPr/>
            </a:pPr>
            <a:r>
              <a:rPr lang="en-GB" dirty="0">
                <a:solidFill>
                  <a:schemeClr val="tx1"/>
                </a:solidFill>
              </a:rPr>
              <a:t>Wang-Gillam A, Li CP, </a:t>
            </a:r>
            <a:r>
              <a:rPr lang="en-GB" dirty="0" err="1">
                <a:solidFill>
                  <a:schemeClr val="tx1"/>
                </a:solidFill>
              </a:rPr>
              <a:t>Bodoky</a:t>
            </a:r>
            <a:r>
              <a:rPr lang="en-GB" dirty="0">
                <a:solidFill>
                  <a:schemeClr val="tx1"/>
                </a:solidFill>
              </a:rPr>
              <a:t> G, et al. </a:t>
            </a:r>
            <a:r>
              <a:rPr lang="en-GB" dirty="0" err="1">
                <a:solidFill>
                  <a:schemeClr val="tx1"/>
                </a:solidFill>
              </a:rPr>
              <a:t>Nanoliposomal</a:t>
            </a:r>
            <a:r>
              <a:rPr lang="en-GB" dirty="0">
                <a:solidFill>
                  <a:schemeClr val="tx1"/>
                </a:solidFill>
              </a:rPr>
              <a:t> irinotecan with fluorouracil and folinic acid in metastatic pancreatic cancer after previous gemcitabine-based therapy (NAPOLI-1): a global, randomised, open-label, phase 3 trial. Lancet 2016:387:545–57.</a:t>
            </a:r>
          </a:p>
          <a:p>
            <a:pPr marL="234733" indent="-234733" defTabSz="938929" eaLnBrk="0" fontAlgn="base" hangingPunct="0">
              <a:spcBef>
                <a:spcPct val="30000"/>
              </a:spcBef>
              <a:spcAft>
                <a:spcPct val="0"/>
              </a:spcAft>
              <a:buFont typeface="+mj-lt"/>
              <a:buAutoNum type="arabicPeriod"/>
              <a:defRPr/>
            </a:pPr>
            <a:r>
              <a:rPr lang="en-GB" dirty="0">
                <a:solidFill>
                  <a:schemeClr val="tx1"/>
                </a:solidFill>
              </a:rPr>
              <a:t>Chen LT, von Hoff DD, Li CP, et al. Expanded analyses of NAPOLI-1: phase 3 study of MM-398 (</a:t>
            </a:r>
            <a:r>
              <a:rPr lang="en-GB" dirty="0" err="1">
                <a:solidFill>
                  <a:schemeClr val="tx1"/>
                </a:solidFill>
              </a:rPr>
              <a:t>nal</a:t>
            </a:r>
            <a:r>
              <a:rPr lang="en-GB" dirty="0">
                <a:solidFill>
                  <a:schemeClr val="tx1"/>
                </a:solidFill>
              </a:rPr>
              <a:t>-IRI), with or without 5-Fluorouracil and leucovorin, versus 5-fluoreouracil and leucovorin, in metastatic pancreatic cancer (</a:t>
            </a:r>
            <a:r>
              <a:rPr lang="en-GB" dirty="0" err="1">
                <a:solidFill>
                  <a:schemeClr val="tx1"/>
                </a:solidFill>
              </a:rPr>
              <a:t>mPAC</a:t>
            </a:r>
            <a:r>
              <a:rPr lang="en-GB" dirty="0">
                <a:solidFill>
                  <a:schemeClr val="tx1"/>
                </a:solidFill>
              </a:rPr>
              <a:t>) previously treated with gemcitabine-based therapy. J </a:t>
            </a:r>
            <a:r>
              <a:rPr lang="en-GB" dirty="0" err="1">
                <a:solidFill>
                  <a:schemeClr val="tx1"/>
                </a:solidFill>
              </a:rPr>
              <a:t>Clin</a:t>
            </a:r>
            <a:r>
              <a:rPr lang="en-GB" dirty="0">
                <a:solidFill>
                  <a:schemeClr val="tx1"/>
                </a:solidFill>
              </a:rPr>
              <a:t> </a:t>
            </a:r>
            <a:r>
              <a:rPr lang="en-GB" dirty="0" err="1">
                <a:solidFill>
                  <a:schemeClr val="tx1"/>
                </a:solidFill>
              </a:rPr>
              <a:t>Oncol</a:t>
            </a:r>
            <a:r>
              <a:rPr lang="en-GB" dirty="0">
                <a:solidFill>
                  <a:schemeClr val="tx1"/>
                </a:solidFill>
              </a:rPr>
              <a:t> 2015;33(S3):abstract 234 (and poster; presentation).</a:t>
            </a:r>
          </a:p>
          <a:p>
            <a:pPr marL="234733" indent="-234733" defTabSz="938929" eaLnBrk="0" fontAlgn="base" hangingPunct="0">
              <a:spcBef>
                <a:spcPct val="30000"/>
              </a:spcBef>
              <a:spcAft>
                <a:spcPct val="0"/>
              </a:spcAft>
              <a:buFont typeface="+mj-lt"/>
              <a:buAutoNum type="arabicPeriod"/>
              <a:defRPr/>
            </a:pPr>
            <a:endParaRPr lang="en-GB" dirty="0"/>
          </a:p>
          <a:p>
            <a:pPr marL="234733" indent="-234733" defTabSz="938929">
              <a:buFont typeface="+mj-lt"/>
              <a:buAutoNum type="arabicPeriod"/>
              <a:defRPr/>
            </a:pPr>
            <a:endParaRPr lang="en-GB"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08019832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marL="221795" indent="-221795">
              <a:buFont typeface="Arial" pitchFamily="34" charset="0"/>
              <a:buChar char="•"/>
              <a:defRPr/>
            </a:pPr>
            <a:r>
              <a:rPr lang="en-GB" noProof="0" dirty="0">
                <a:solidFill>
                  <a:schemeClr val="tx1"/>
                </a:solidFill>
              </a:rPr>
              <a:t>The combination of nal-IRI+5-FU/LV also demonstrated a statistically significant advantage in PFS, with a median of 3.1 months compared to 1.5 months in the control arm (unstratified HR = 0.56, P = 0.0001).</a:t>
            </a:r>
          </a:p>
          <a:p>
            <a:pPr eaLnBrk="1" hangingPunct="1">
              <a:defRPr/>
            </a:pPr>
            <a:endParaRPr lang="en-GB" b="1" noProof="0" dirty="0">
              <a:solidFill>
                <a:schemeClr val="tx1"/>
              </a:solidFill>
            </a:endParaRPr>
          </a:p>
          <a:p>
            <a:r>
              <a:rPr lang="en-GB" b="1" i="0" noProof="0" dirty="0">
                <a:solidFill>
                  <a:schemeClr val="tx1"/>
                </a:solidFill>
              </a:rPr>
              <a:t>Reference</a:t>
            </a:r>
          </a:p>
          <a:p>
            <a:r>
              <a:rPr lang="en-GB" b="0" i="0" noProof="0" dirty="0">
                <a:solidFill>
                  <a:schemeClr val="tx1"/>
                </a:solidFill>
              </a:rPr>
              <a:t>Wang-Gillam A, Li CP, </a:t>
            </a:r>
            <a:r>
              <a:rPr lang="en-GB" b="0" i="0" noProof="0" dirty="0" err="1">
                <a:solidFill>
                  <a:schemeClr val="tx1"/>
                </a:solidFill>
              </a:rPr>
              <a:t>Bodoky</a:t>
            </a:r>
            <a:r>
              <a:rPr lang="en-GB" b="0" i="0" noProof="0" dirty="0">
                <a:solidFill>
                  <a:schemeClr val="tx1"/>
                </a:solidFill>
              </a:rPr>
              <a:t> G, et al. Nanoliposomal irinotecan with fluorouracil and folinic acid in metastatic pancreatic cancer after previous gemcitabine-based therapy (NAPOLI-1): a global, randomised, open-label, phase 3 trial. Lancet 2016:</a:t>
            </a:r>
            <a:r>
              <a:rPr lang="en-GB" dirty="0">
                <a:solidFill>
                  <a:schemeClr val="tx1"/>
                </a:solidFill>
              </a:rPr>
              <a:t>387:545–57.</a:t>
            </a: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7763360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6049" indent="-176049" defTabSz="916252" eaLnBrk="0" fontAlgn="base" hangingPunct="0">
              <a:spcBef>
                <a:spcPct val="30000"/>
              </a:spcBef>
              <a:spcAft>
                <a:spcPct val="0"/>
              </a:spcAft>
              <a:buFont typeface="Arial" pitchFamily="34" charset="0"/>
              <a:buChar char="•"/>
              <a:defRPr/>
            </a:pPr>
            <a:r>
              <a:rPr lang="en-GB" altLang="en-US" dirty="0">
                <a:solidFill>
                  <a:schemeClr val="tx1"/>
                </a:solidFill>
                <a:latin typeface="+mn-lt"/>
                <a:cs typeface="Arial" pitchFamily="34" charset="0"/>
              </a:rPr>
              <a:t>*Per RECIST version 1.1.</a:t>
            </a:r>
          </a:p>
          <a:p>
            <a:pPr marL="176049" indent="-176049" defTabSz="916252" eaLnBrk="0" fontAlgn="base" hangingPunct="0">
              <a:spcBef>
                <a:spcPct val="30000"/>
              </a:spcBef>
              <a:spcAft>
                <a:spcPct val="0"/>
              </a:spcAft>
              <a:buFont typeface="Arial" pitchFamily="34" charset="0"/>
              <a:buChar char="•"/>
              <a:defRPr/>
            </a:pPr>
            <a:r>
              <a:rPr lang="en-GB" altLang="en-US" dirty="0">
                <a:solidFill>
                  <a:schemeClr val="tx1"/>
                </a:solidFill>
                <a:latin typeface="+mn-lt"/>
                <a:cs typeface="Arial" pitchFamily="34" charset="0"/>
              </a:rPr>
              <a:t>**Response defined as ≥50% reduction in baseline CA19-9 levels in patients with baseline levels ˃ 30 U/ml and at least one post-baseline CA19-9 measurement.</a:t>
            </a:r>
            <a:endParaRPr lang="en-GB" b="0" noProof="0" dirty="0">
              <a:solidFill>
                <a:schemeClr val="tx1"/>
              </a:solidFill>
              <a:latin typeface="+mn-lt"/>
            </a:endParaRPr>
          </a:p>
          <a:p>
            <a:pPr marL="221795" indent="-221795">
              <a:buFont typeface="Arial" pitchFamily="34" charset="0"/>
              <a:buChar char="•"/>
            </a:pPr>
            <a:r>
              <a:rPr lang="en-GB" b="0" noProof="0" dirty="0">
                <a:solidFill>
                  <a:schemeClr val="tx1"/>
                </a:solidFill>
                <a:latin typeface="+mn-lt"/>
              </a:rPr>
              <a:t>In addition</a:t>
            </a:r>
            <a:r>
              <a:rPr lang="en-GB" b="0" baseline="0" noProof="0" dirty="0">
                <a:solidFill>
                  <a:schemeClr val="tx1"/>
                </a:solidFill>
                <a:latin typeface="+mn-lt"/>
              </a:rPr>
              <a:t> to improvements in OS and PFS, </a:t>
            </a:r>
            <a:r>
              <a:rPr lang="en-GB" dirty="0">
                <a:solidFill>
                  <a:schemeClr val="tx1"/>
                </a:solidFill>
                <a:latin typeface="+mn-lt"/>
              </a:rPr>
              <a:t>the combination arm also showed a statistically significant difference in ORR compared to 5-FU/LV alone (16% and 1%, respectively, P &lt;0.001).</a:t>
            </a:r>
            <a:endParaRPr lang="en-GB" baseline="30000" dirty="0">
              <a:solidFill>
                <a:schemeClr val="tx1"/>
              </a:solidFill>
              <a:latin typeface="+mn-lt"/>
            </a:endParaRPr>
          </a:p>
          <a:p>
            <a:pPr>
              <a:defRPr/>
            </a:pPr>
            <a:endParaRPr lang="en-GB" b="1" noProof="0" dirty="0">
              <a:solidFill>
                <a:schemeClr val="tx1"/>
              </a:solidFill>
              <a:latin typeface="+mn-lt"/>
            </a:endParaRPr>
          </a:p>
          <a:p>
            <a:r>
              <a:rPr lang="en-GB" b="1" i="0" noProof="0" dirty="0">
                <a:solidFill>
                  <a:schemeClr val="tx1"/>
                </a:solidFill>
                <a:latin typeface="+mn-lt"/>
              </a:rPr>
              <a:t>Reference</a:t>
            </a:r>
          </a:p>
          <a:p>
            <a:r>
              <a:rPr lang="en-GB" b="0" i="0" noProof="0" dirty="0">
                <a:solidFill>
                  <a:schemeClr val="tx1"/>
                </a:solidFill>
                <a:latin typeface="+mn-lt"/>
              </a:rPr>
              <a:t>Wang-Gillam A, Li CP, </a:t>
            </a:r>
            <a:r>
              <a:rPr lang="en-GB" b="0" i="0" noProof="0" dirty="0" err="1">
                <a:solidFill>
                  <a:schemeClr val="tx1"/>
                </a:solidFill>
                <a:latin typeface="+mn-lt"/>
              </a:rPr>
              <a:t>Bodoky</a:t>
            </a:r>
            <a:r>
              <a:rPr lang="en-GB" b="0" i="0" noProof="0" dirty="0">
                <a:solidFill>
                  <a:schemeClr val="tx1"/>
                </a:solidFill>
                <a:latin typeface="+mn-lt"/>
              </a:rPr>
              <a:t> G, et al. Nanoliposomal irinotecan with fluorouracil and folinic acid in metastatic pancreatic cancer after previous gemcitabine-based therapy (NAPOLI-1): a global, randomised, open-label, phase 3 trial. Lancet 2016:</a:t>
            </a:r>
            <a:r>
              <a:rPr lang="en-GB" dirty="0">
                <a:solidFill>
                  <a:schemeClr val="tx1"/>
                </a:solidFill>
                <a:latin typeface="+mn-lt"/>
              </a:rPr>
              <a:t>387:545–57.</a:t>
            </a:r>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63720728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176049" indent="-176049">
              <a:buFont typeface="Arial" panose="020B0604020202020204" pitchFamily="34" charset="0"/>
              <a:buChar char="•"/>
            </a:pPr>
            <a:r>
              <a:rPr lang="en-GB" dirty="0">
                <a:solidFill>
                  <a:schemeClr val="tx1"/>
                </a:solidFill>
              </a:rPr>
              <a:t>The table shows grade 3 and 4 adverse events reported in ≥5% of patients whose treatment included </a:t>
            </a:r>
            <a:r>
              <a:rPr lang="en-GB" dirty="0" err="1">
                <a:solidFill>
                  <a:schemeClr val="tx1"/>
                </a:solidFill>
              </a:rPr>
              <a:t>nal</a:t>
            </a:r>
            <a:r>
              <a:rPr lang="en-GB" dirty="0">
                <a:solidFill>
                  <a:schemeClr val="tx1"/>
                </a:solidFill>
              </a:rPr>
              <a:t>-IRI with ≥2% incidence vs. 5-FU/LV. </a:t>
            </a:r>
          </a:p>
          <a:p>
            <a:pPr marL="176049" indent="-176049">
              <a:buFont typeface="Arial" panose="020B0604020202020204" pitchFamily="34" charset="0"/>
              <a:buChar char="•"/>
            </a:pPr>
            <a:r>
              <a:rPr lang="en-GB" dirty="0">
                <a:solidFill>
                  <a:schemeClr val="tx1"/>
                </a:solidFill>
              </a:rPr>
              <a:t>The most common treatment-emergent adverse events of all grades in patients whose treatment included </a:t>
            </a:r>
            <a:r>
              <a:rPr lang="en-GB" dirty="0" err="1">
                <a:solidFill>
                  <a:schemeClr val="tx1"/>
                </a:solidFill>
              </a:rPr>
              <a:t>nal</a:t>
            </a:r>
            <a:r>
              <a:rPr lang="en-GB" dirty="0">
                <a:solidFill>
                  <a:schemeClr val="tx1"/>
                </a:solidFill>
              </a:rPr>
              <a:t>-IRI were diarrhoea, nausea, and vomiting.</a:t>
            </a:r>
          </a:p>
          <a:p>
            <a:pPr marL="176049" indent="-176049">
              <a:buFont typeface="Arial" panose="020B0604020202020204" pitchFamily="34" charset="0"/>
              <a:buChar char="•"/>
            </a:pPr>
            <a:r>
              <a:rPr lang="en-GB" dirty="0">
                <a:solidFill>
                  <a:schemeClr val="tx1"/>
                </a:solidFill>
              </a:rPr>
              <a:t>Grade 3 or 4 neutropenic sepsis (including febrile neutropenia) was noted in three (3%) patients in nal-IRI+5-FU/LV arm and six (4%) individuals with </a:t>
            </a:r>
            <a:r>
              <a:rPr lang="en-GB" dirty="0" err="1">
                <a:solidFill>
                  <a:schemeClr val="tx1"/>
                </a:solidFill>
              </a:rPr>
              <a:t>nal</a:t>
            </a:r>
            <a:r>
              <a:rPr lang="en-GB" dirty="0">
                <a:solidFill>
                  <a:schemeClr val="tx1"/>
                </a:solidFill>
              </a:rPr>
              <a:t>-IRI monotherapy, with no events of this type reported in the control group.</a:t>
            </a:r>
          </a:p>
          <a:p>
            <a:pPr marL="176049" indent="-176049">
              <a:buFont typeface="Arial" panose="020B0604020202020204" pitchFamily="34" charset="0"/>
              <a:buChar char="•"/>
            </a:pPr>
            <a:r>
              <a:rPr lang="en-GB" dirty="0">
                <a:solidFill>
                  <a:schemeClr val="tx1"/>
                </a:solidFill>
              </a:rPr>
              <a:t>Granulocyte colony-stimulating factor was administered to 20 (17%) patients receiving nal-IRI+5-FU/LV and 17 (12%) of those treated with </a:t>
            </a:r>
            <a:r>
              <a:rPr lang="en-GB" dirty="0" err="1">
                <a:solidFill>
                  <a:schemeClr val="tx1"/>
                </a:solidFill>
              </a:rPr>
              <a:t>nal</a:t>
            </a:r>
            <a:r>
              <a:rPr lang="en-GB" dirty="0">
                <a:solidFill>
                  <a:schemeClr val="tx1"/>
                </a:solidFill>
              </a:rPr>
              <a:t>-IRI monotherapy, compared with one (1%) patient in the 5-FU/LV group.</a:t>
            </a:r>
          </a:p>
          <a:p>
            <a:endParaRPr lang="en-GB" b="1" dirty="0">
              <a:solidFill>
                <a:schemeClr val="tx1"/>
              </a:solidFill>
            </a:endParaRPr>
          </a:p>
          <a:p>
            <a:r>
              <a:rPr lang="en-GB" b="1" dirty="0">
                <a:solidFill>
                  <a:schemeClr val="tx1"/>
                </a:solidFill>
              </a:rPr>
              <a:t>Safety analysis </a:t>
            </a:r>
          </a:p>
          <a:p>
            <a:pPr marL="176049" indent="-176049">
              <a:buFont typeface="Arial" panose="020B0604020202020204" pitchFamily="34" charset="0"/>
              <a:buChar char="•"/>
            </a:pPr>
            <a:r>
              <a:rPr lang="en-GB" dirty="0">
                <a:solidFill>
                  <a:schemeClr val="tx1"/>
                </a:solidFill>
              </a:rPr>
              <a:t>In patients who received ≥1 dose of study treatment.</a:t>
            </a:r>
          </a:p>
          <a:p>
            <a:pPr marL="176049" indent="-176049">
              <a:buFont typeface="Arial" panose="020B0604020202020204" pitchFamily="34" charset="0"/>
              <a:buChar char="•"/>
            </a:pPr>
            <a:r>
              <a:rPr lang="en-GB" dirty="0">
                <a:solidFill>
                  <a:schemeClr val="tx1"/>
                </a:solidFill>
              </a:rPr>
              <a:t>398 (95%) of the 417 patients randomly assigned received at least one dose of study drug and were included in the safety analysis population.</a:t>
            </a:r>
          </a:p>
          <a:p>
            <a:pPr marL="176049" indent="-176049">
              <a:buFont typeface="Arial" panose="020B0604020202020204" pitchFamily="34" charset="0"/>
              <a:buChar char="•"/>
            </a:pPr>
            <a:endParaRPr lang="en-GB" dirty="0">
              <a:solidFill>
                <a:schemeClr val="tx1"/>
              </a:solidFill>
            </a:endParaRPr>
          </a:p>
          <a:p>
            <a:r>
              <a:rPr lang="en-GB" dirty="0">
                <a:solidFill>
                  <a:schemeClr val="tx1"/>
                </a:solidFill>
              </a:rPr>
              <a:t>According to the CTCAE, version 4, alopecia can only be grade 1 or 2, depending on the severity.</a:t>
            </a:r>
          </a:p>
          <a:p>
            <a:endParaRPr lang="en-GB" dirty="0">
              <a:solidFill>
                <a:schemeClr val="tx1"/>
              </a:solidFill>
            </a:endParaRPr>
          </a:p>
          <a:p>
            <a:r>
              <a:rPr lang="en-GB" b="1" dirty="0">
                <a:solidFill>
                  <a:schemeClr val="tx1"/>
                </a:solidFill>
              </a:rPr>
              <a:t>References</a:t>
            </a:r>
          </a:p>
          <a:p>
            <a:pPr marL="234733" indent="-234733">
              <a:buFont typeface="+mj-lt"/>
              <a:buAutoNum type="arabicPeriod"/>
            </a:pPr>
            <a:r>
              <a:rPr lang="en-GB" dirty="0">
                <a:solidFill>
                  <a:schemeClr val="tx1"/>
                </a:solidFill>
              </a:rPr>
              <a:t>Wang-Gillam A, Li CP, </a:t>
            </a:r>
            <a:r>
              <a:rPr lang="en-GB" dirty="0" err="1">
                <a:solidFill>
                  <a:schemeClr val="tx1"/>
                </a:solidFill>
              </a:rPr>
              <a:t>Bodoky</a:t>
            </a:r>
            <a:r>
              <a:rPr lang="en-GB" dirty="0">
                <a:solidFill>
                  <a:schemeClr val="tx1"/>
                </a:solidFill>
              </a:rPr>
              <a:t> G, et al. </a:t>
            </a:r>
            <a:r>
              <a:rPr lang="en-GB" dirty="0" err="1">
                <a:solidFill>
                  <a:schemeClr val="tx1"/>
                </a:solidFill>
              </a:rPr>
              <a:t>Nanoliposomal</a:t>
            </a:r>
            <a:r>
              <a:rPr lang="en-GB" dirty="0">
                <a:solidFill>
                  <a:schemeClr val="tx1"/>
                </a:solidFill>
              </a:rPr>
              <a:t> irinotecan with fluorouracil and folinic acid in metastatic pancreatic cancer after previous gemcitabine-based therapy (NAPOLI-1): a global, randomised, open-label, phase 3 trial. Lancet 2016:387:545–57.</a:t>
            </a:r>
          </a:p>
          <a:p>
            <a:pPr marL="234733" indent="-234733">
              <a:buFont typeface="+mj-lt"/>
              <a:buAutoNum type="arabicPeriod"/>
            </a:pPr>
            <a:r>
              <a:rPr lang="en-GB" dirty="0">
                <a:solidFill>
                  <a:schemeClr val="tx1"/>
                </a:solidFill>
              </a:rPr>
              <a:t>CTCAE v4.03, June 2010 (accessed at http://evs.nci.nih.gov/ftp1/CTCAE/CTCAE_4.03_2010-06-14_QuickReference_5x7.pdf on 10/3/16).</a:t>
            </a:r>
          </a:p>
          <a:p>
            <a:pPr marL="234733" indent="-234733">
              <a:buFont typeface="+mj-lt"/>
              <a:buAutoNum type="arabicPeriod"/>
            </a:pPr>
            <a:endParaRPr lang="en-GB"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65855275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049" indent="-176049">
              <a:buFont typeface="Arial" panose="020B0604020202020204" pitchFamily="34" charset="0"/>
              <a:buChar char="•"/>
            </a:pPr>
            <a:r>
              <a:rPr lang="en-GB" dirty="0">
                <a:solidFill>
                  <a:schemeClr val="tx1"/>
                </a:solidFill>
              </a:rPr>
              <a:t>Exceptions to this</a:t>
            </a:r>
            <a:r>
              <a:rPr lang="en-GB" baseline="0" dirty="0">
                <a:solidFill>
                  <a:schemeClr val="tx1"/>
                </a:solidFill>
              </a:rPr>
              <a:t> were the following categories: ethnic origin – other; previous therapy with irinotecan; previous Whipple procedure.</a:t>
            </a:r>
          </a:p>
          <a:p>
            <a:pPr marL="176049" indent="-176049">
              <a:buFont typeface="Arial" panose="020B0604020202020204" pitchFamily="34" charset="0"/>
              <a:buChar char="•"/>
            </a:pPr>
            <a:endParaRPr lang="en-GB" baseline="0" dirty="0">
              <a:solidFill>
                <a:schemeClr val="tx1"/>
              </a:solidFill>
            </a:endParaRPr>
          </a:p>
          <a:p>
            <a:r>
              <a:rPr lang="en-GB" b="1" i="0" noProof="0" dirty="0">
                <a:solidFill>
                  <a:schemeClr val="tx1"/>
                </a:solidFill>
              </a:rPr>
              <a:t>Reference</a:t>
            </a:r>
          </a:p>
          <a:p>
            <a:r>
              <a:rPr lang="en-GB" b="0" i="0" noProof="0" dirty="0">
                <a:solidFill>
                  <a:schemeClr val="tx1"/>
                </a:solidFill>
              </a:rPr>
              <a:t>Wang-Gillam A, Li CP, </a:t>
            </a:r>
            <a:r>
              <a:rPr lang="en-GB" b="0" i="0" noProof="0" dirty="0" err="1">
                <a:solidFill>
                  <a:schemeClr val="tx1"/>
                </a:solidFill>
              </a:rPr>
              <a:t>Bodoky</a:t>
            </a:r>
            <a:r>
              <a:rPr lang="en-GB" b="0" i="0" noProof="0" dirty="0">
                <a:solidFill>
                  <a:schemeClr val="tx1"/>
                </a:solidFill>
              </a:rPr>
              <a:t> G, et al. </a:t>
            </a:r>
            <a:r>
              <a:rPr lang="en-GB" b="0" i="0" noProof="0" dirty="0" err="1">
                <a:solidFill>
                  <a:schemeClr val="tx1"/>
                </a:solidFill>
              </a:rPr>
              <a:t>Nanoliposomal</a:t>
            </a:r>
            <a:r>
              <a:rPr lang="en-GB" b="0" i="0" noProof="0" dirty="0">
                <a:solidFill>
                  <a:schemeClr val="tx1"/>
                </a:solidFill>
              </a:rPr>
              <a:t> irinotecan with fluorouracil and folinic acid in metastatic pancreatic cancer after previous gemcitabine-based therapy (NAPOLI-1): a global, randomised, open-label, phase 3 trial. Lancet 2016:</a:t>
            </a:r>
            <a:r>
              <a:rPr lang="en-GB" dirty="0">
                <a:solidFill>
                  <a:schemeClr val="tx1"/>
                </a:solidFill>
              </a:rPr>
              <a:t>387:545–57.</a:t>
            </a:r>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7266082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151" indent="-174151">
              <a:buFont typeface="Arial" panose="020B0604020202020204" pitchFamily="34" charset="0"/>
              <a:buChar char="•"/>
            </a:pPr>
            <a:r>
              <a:rPr lang="en-GB" dirty="0">
                <a:solidFill>
                  <a:schemeClr val="tx1"/>
                </a:solidFill>
              </a:rPr>
              <a:t>Exceptions to this</a:t>
            </a:r>
            <a:r>
              <a:rPr lang="en-GB" baseline="0" dirty="0">
                <a:solidFill>
                  <a:schemeClr val="tx1"/>
                </a:solidFill>
              </a:rPr>
              <a:t> were the following categories: ethnic origin – other; previous therapy with irinotecan; previous Whipple procedure.</a:t>
            </a:r>
          </a:p>
          <a:p>
            <a:pPr marL="174151" indent="-174151">
              <a:buFont typeface="Arial" panose="020B0604020202020204" pitchFamily="34" charset="0"/>
              <a:buChar char="•"/>
            </a:pPr>
            <a:endParaRPr lang="en-GB" baseline="0" dirty="0">
              <a:solidFill>
                <a:schemeClr val="tx1"/>
              </a:solidFill>
            </a:endParaRPr>
          </a:p>
          <a:p>
            <a:r>
              <a:rPr lang="en-GB" b="1" i="0" noProof="0" dirty="0">
                <a:solidFill>
                  <a:schemeClr val="tx1"/>
                </a:solidFill>
              </a:rPr>
              <a:t>Reference</a:t>
            </a:r>
          </a:p>
          <a:p>
            <a:r>
              <a:rPr lang="en-GB" b="0" i="0" noProof="0" dirty="0">
                <a:solidFill>
                  <a:schemeClr val="tx1"/>
                </a:solidFill>
              </a:rPr>
              <a:t>Wang-Gillam A, Li CP, </a:t>
            </a:r>
            <a:r>
              <a:rPr lang="en-GB" b="0" i="0" noProof="0" dirty="0" err="1">
                <a:solidFill>
                  <a:schemeClr val="tx1"/>
                </a:solidFill>
              </a:rPr>
              <a:t>Bodoky</a:t>
            </a:r>
            <a:r>
              <a:rPr lang="en-GB" b="0" i="0" noProof="0" dirty="0">
                <a:solidFill>
                  <a:schemeClr val="tx1"/>
                </a:solidFill>
              </a:rPr>
              <a:t> G, et al. </a:t>
            </a:r>
            <a:r>
              <a:rPr lang="en-GB" b="0" i="0" noProof="0" dirty="0" err="1">
                <a:solidFill>
                  <a:schemeClr val="tx1"/>
                </a:solidFill>
              </a:rPr>
              <a:t>Nanoliposomal</a:t>
            </a:r>
            <a:r>
              <a:rPr lang="en-GB" b="0" i="0" noProof="0" dirty="0">
                <a:solidFill>
                  <a:schemeClr val="tx1"/>
                </a:solidFill>
              </a:rPr>
              <a:t> irinotecan with fluorouracil and folinic acid in metastatic pancreatic cancer after previous gemcitabine-based therapy (NAPOLI-1): a global, randomised, open-label, phase 3 trial. Lancet 2016:</a:t>
            </a:r>
            <a:r>
              <a:rPr lang="en-GB" dirty="0">
                <a:solidFill>
                  <a:schemeClr val="tx1"/>
                </a:solidFill>
              </a:rPr>
              <a:t>387:545–57.</a:t>
            </a:r>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79292296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049" indent="-176049">
              <a:buFont typeface="Arial" panose="020B0604020202020204" pitchFamily="34" charset="0"/>
              <a:buChar char="•"/>
            </a:pPr>
            <a:r>
              <a:rPr lang="en-GB" dirty="0">
                <a:solidFill>
                  <a:schemeClr val="tx1"/>
                </a:solidFill>
              </a:rPr>
              <a:t>Exceptions to this</a:t>
            </a:r>
            <a:r>
              <a:rPr lang="en-GB" baseline="0" dirty="0">
                <a:solidFill>
                  <a:schemeClr val="tx1"/>
                </a:solidFill>
              </a:rPr>
              <a:t> were the following categories: ethnic origin – other; previous therapy with irinotecan; previous Whipple procedure.</a:t>
            </a:r>
          </a:p>
          <a:p>
            <a:pPr marL="176049" indent="-176049">
              <a:buFont typeface="Arial" panose="020B0604020202020204" pitchFamily="34" charset="0"/>
              <a:buChar char="•"/>
            </a:pPr>
            <a:endParaRPr lang="en-GB" baseline="0" dirty="0">
              <a:solidFill>
                <a:schemeClr val="tx1"/>
              </a:solidFill>
            </a:endParaRPr>
          </a:p>
          <a:p>
            <a:r>
              <a:rPr lang="en-GB" b="1" i="0" noProof="0" dirty="0">
                <a:solidFill>
                  <a:schemeClr val="tx1"/>
                </a:solidFill>
              </a:rPr>
              <a:t>Reference</a:t>
            </a:r>
          </a:p>
          <a:p>
            <a:r>
              <a:rPr lang="en-GB" b="0" i="0" noProof="0" dirty="0">
                <a:solidFill>
                  <a:schemeClr val="tx1"/>
                </a:solidFill>
              </a:rPr>
              <a:t>Wang-Gillam A, Li CP, </a:t>
            </a:r>
            <a:r>
              <a:rPr lang="en-GB" b="0" i="0" noProof="0" dirty="0" err="1">
                <a:solidFill>
                  <a:schemeClr val="tx1"/>
                </a:solidFill>
              </a:rPr>
              <a:t>Bodoky</a:t>
            </a:r>
            <a:r>
              <a:rPr lang="en-GB" b="0" i="0" noProof="0" dirty="0">
                <a:solidFill>
                  <a:schemeClr val="tx1"/>
                </a:solidFill>
              </a:rPr>
              <a:t> G, et al. </a:t>
            </a:r>
            <a:r>
              <a:rPr lang="en-GB" b="0" i="0" noProof="0" dirty="0" err="1">
                <a:solidFill>
                  <a:schemeClr val="tx1"/>
                </a:solidFill>
              </a:rPr>
              <a:t>Nanoliposomal</a:t>
            </a:r>
            <a:r>
              <a:rPr lang="en-GB" b="0" i="0" noProof="0" dirty="0">
                <a:solidFill>
                  <a:schemeClr val="tx1"/>
                </a:solidFill>
              </a:rPr>
              <a:t> irinotecan with fluorouracil and folinic acid in metastatic pancreatic cancer after previous gemcitabine-based therapy (NAPOLI-1): a global, randomised, open-label, phase 3 trial. Lancet 2016:</a:t>
            </a:r>
            <a:r>
              <a:rPr lang="en-GB" dirty="0">
                <a:solidFill>
                  <a:schemeClr val="tx1"/>
                </a:solidFill>
              </a:rPr>
              <a:t>387:545–57.</a:t>
            </a:r>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11065540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5037" indent="-175037" defTabSz="938929">
              <a:spcBef>
                <a:spcPts val="36"/>
              </a:spcBef>
              <a:defRPr/>
            </a:pPr>
            <a:r>
              <a:rPr lang="en-GB" b="1" dirty="0">
                <a:solidFill>
                  <a:schemeClr val="tx1"/>
                </a:solidFill>
              </a:rPr>
              <a:t>Analysis of the Per protocol (PP) population</a:t>
            </a:r>
          </a:p>
          <a:p>
            <a:pPr marL="175037" indent="-175037" defTabSz="938929">
              <a:spcBef>
                <a:spcPts val="36"/>
              </a:spcBef>
              <a:buFont typeface="Arial" pitchFamily="34" charset="0"/>
              <a:buChar char="•"/>
              <a:defRPr/>
            </a:pPr>
            <a:r>
              <a:rPr lang="en-GB" dirty="0">
                <a:solidFill>
                  <a:schemeClr val="tx1"/>
                </a:solidFill>
              </a:rPr>
              <a:t>Data from a protocol-defined primary analysis data cut on 14 February 2014, after 305 events.</a:t>
            </a:r>
          </a:p>
          <a:p>
            <a:pPr marL="175037" indent="-175037" defTabSz="938929">
              <a:spcBef>
                <a:spcPts val="36"/>
              </a:spcBef>
              <a:buFont typeface="Arial" pitchFamily="34" charset="0"/>
              <a:buChar char="•"/>
              <a:defRPr/>
            </a:pPr>
            <a:r>
              <a:rPr lang="en-GB" dirty="0">
                <a:solidFill>
                  <a:schemeClr val="tx1"/>
                </a:solidFill>
              </a:rPr>
              <a:t>The PP population is defined as eligible patients who received ≥80% dose intensity of the protocol defined treatment during the first 6 weeks of treatment and did not have protocol deviations related to inclusion/exclusion criteria, receiving prohibited therapies or not receiving treatment as randomised.</a:t>
            </a:r>
          </a:p>
          <a:p>
            <a:pPr eaLnBrk="1" hangingPunct="1">
              <a:defRPr/>
            </a:pPr>
            <a:endParaRPr lang="en-GB" b="1" dirty="0">
              <a:solidFill>
                <a:schemeClr val="tx1"/>
              </a:solidFill>
            </a:endParaRPr>
          </a:p>
          <a:p>
            <a:pPr eaLnBrk="1" hangingPunct="1">
              <a:defRPr/>
            </a:pPr>
            <a:r>
              <a:rPr lang="en-GB" b="1" dirty="0">
                <a:solidFill>
                  <a:schemeClr val="tx1"/>
                </a:solidFill>
              </a:rPr>
              <a:t>References</a:t>
            </a:r>
          </a:p>
          <a:p>
            <a:pPr defTabSz="938929">
              <a:defRPr/>
            </a:pPr>
            <a:r>
              <a:rPr lang="en-GB" dirty="0">
                <a:solidFill>
                  <a:schemeClr val="tx1"/>
                </a:solidFill>
              </a:rPr>
              <a:t>Chen LT, von Hoff DD, Li CP, et al. Expanded analyses of NAPOLI-1: phase 3 study of MM-398 (</a:t>
            </a:r>
            <a:r>
              <a:rPr lang="en-GB" dirty="0" err="1">
                <a:solidFill>
                  <a:schemeClr val="tx1"/>
                </a:solidFill>
              </a:rPr>
              <a:t>nal</a:t>
            </a:r>
            <a:r>
              <a:rPr lang="en-GB" dirty="0">
                <a:solidFill>
                  <a:schemeClr val="tx1"/>
                </a:solidFill>
              </a:rPr>
              <a:t>-IRI), with or without 5-Fluorouracil and leucovorin, versus </a:t>
            </a:r>
            <a:br>
              <a:rPr lang="en-GB" dirty="0">
                <a:solidFill>
                  <a:schemeClr val="tx1"/>
                </a:solidFill>
              </a:rPr>
            </a:br>
            <a:r>
              <a:rPr lang="en-GB" dirty="0">
                <a:solidFill>
                  <a:schemeClr val="tx1"/>
                </a:solidFill>
              </a:rPr>
              <a:t>5-fluoreouracil and leucovorin, in metastatic pancreatic cancer (</a:t>
            </a:r>
            <a:r>
              <a:rPr lang="en-GB" dirty="0" err="1">
                <a:solidFill>
                  <a:schemeClr val="tx1"/>
                </a:solidFill>
              </a:rPr>
              <a:t>mPAC</a:t>
            </a:r>
            <a:r>
              <a:rPr lang="en-GB" dirty="0">
                <a:solidFill>
                  <a:schemeClr val="tx1"/>
                </a:solidFill>
              </a:rPr>
              <a:t>) previously treated with gemcitabine-based therapy. J </a:t>
            </a:r>
            <a:r>
              <a:rPr lang="en-GB" dirty="0" err="1">
                <a:solidFill>
                  <a:schemeClr val="tx1"/>
                </a:solidFill>
              </a:rPr>
              <a:t>Clin</a:t>
            </a:r>
            <a:r>
              <a:rPr lang="en-GB" dirty="0">
                <a:solidFill>
                  <a:schemeClr val="tx1"/>
                </a:solidFill>
              </a:rPr>
              <a:t> </a:t>
            </a:r>
            <a:r>
              <a:rPr lang="en-GB" dirty="0" err="1">
                <a:solidFill>
                  <a:schemeClr val="tx1"/>
                </a:solidFill>
              </a:rPr>
              <a:t>Oncol</a:t>
            </a:r>
            <a:r>
              <a:rPr lang="en-GB" dirty="0">
                <a:solidFill>
                  <a:schemeClr val="tx1"/>
                </a:solidFill>
              </a:rPr>
              <a:t> 2015;33(S3):abstract 234 (and presentation).</a:t>
            </a:r>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126214824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77270" y="4700047"/>
            <a:ext cx="5415032" cy="4807572"/>
          </a:xfrm>
        </p:spPr>
        <p:txBody>
          <a:bodyPr>
            <a:normAutofit fontScale="77500" lnSpcReduction="20000"/>
          </a:bodyPr>
          <a:lstStyle/>
          <a:p>
            <a:pPr marL="175037" indent="-175037">
              <a:spcBef>
                <a:spcPts val="36"/>
              </a:spcBef>
              <a:defRPr/>
            </a:pPr>
            <a:r>
              <a:rPr lang="en-GB" b="1" dirty="0"/>
              <a:t>Analysis of the Per protocol (PP) population</a:t>
            </a:r>
          </a:p>
          <a:p>
            <a:pPr marL="175037" indent="-175037">
              <a:spcBef>
                <a:spcPts val="36"/>
              </a:spcBef>
              <a:buFont typeface="Arial" pitchFamily="34" charset="0"/>
              <a:buChar char="•"/>
              <a:defRPr/>
            </a:pPr>
            <a:r>
              <a:rPr lang="en-GB" dirty="0"/>
              <a:t>Data from a protocol-defined primary analysis data cut on 14 February 2014, after 305 events.</a:t>
            </a:r>
          </a:p>
          <a:p>
            <a:pPr marL="175037" indent="-175037">
              <a:spcBef>
                <a:spcPts val="36"/>
              </a:spcBef>
              <a:buFont typeface="Arial" pitchFamily="34" charset="0"/>
              <a:buChar char="•"/>
              <a:defRPr/>
            </a:pPr>
            <a:r>
              <a:rPr lang="en-GB" dirty="0"/>
              <a:t>The PP population is defined as eligible patients who received ≥80% dose intensity of the protocol defined treatment during the first 6 weeks of treatment and did not have protocol deviations related to inclusion/exclusion criteria, receiving prohibited therapies or not receiving treatment as randomised.</a:t>
            </a:r>
          </a:p>
          <a:p>
            <a:pPr marL="175037" indent="-175037">
              <a:spcBef>
                <a:spcPts val="36"/>
              </a:spcBef>
              <a:buFont typeface="Arial" pitchFamily="34" charset="0"/>
              <a:buChar char="•"/>
              <a:defRPr/>
            </a:pPr>
            <a:r>
              <a:rPr lang="en-GB" dirty="0"/>
              <a:t>For the nal-IRI+5-FU/LV combination group:</a:t>
            </a:r>
          </a:p>
          <a:p>
            <a:pPr marL="638156" lvl="2" indent="-175037">
              <a:spcBef>
                <a:spcPts val="36"/>
              </a:spcBef>
              <a:buFont typeface="Arial" pitchFamily="34" charset="0"/>
              <a:buChar char="•"/>
              <a:defRPr/>
            </a:pPr>
            <a:r>
              <a:rPr lang="en-GB" dirty="0"/>
              <a:t>The ITT population consisted of n = 117 (post-amendment population).</a:t>
            </a:r>
          </a:p>
          <a:p>
            <a:pPr marL="638156" lvl="2" indent="-175037">
              <a:spcBef>
                <a:spcPts val="36"/>
              </a:spcBef>
              <a:buFont typeface="Arial" pitchFamily="34" charset="0"/>
              <a:buChar char="•"/>
              <a:defRPr/>
            </a:pPr>
            <a:r>
              <a:rPr lang="en-GB" dirty="0"/>
              <a:t>Patients eligible for, or who received, randomised treatment were n = 113.</a:t>
            </a:r>
          </a:p>
          <a:p>
            <a:pPr marL="638156" lvl="3" indent="-175037">
              <a:spcBef>
                <a:spcPts val="36"/>
              </a:spcBef>
              <a:buFont typeface="Arial" pitchFamily="34" charset="0"/>
              <a:buChar char="•"/>
              <a:defRPr/>
            </a:pPr>
            <a:r>
              <a:rPr lang="en-GB" dirty="0"/>
              <a:t>Patients from the ITT that were excluded from this group included those not eligible </a:t>
            </a:r>
            <a:br>
              <a:rPr lang="en-GB" dirty="0"/>
            </a:br>
            <a:r>
              <a:rPr lang="en-GB" dirty="0"/>
              <a:t>(n = 2) and those who did not receive any drug (n = 2).</a:t>
            </a:r>
          </a:p>
          <a:p>
            <a:pPr marL="638156" lvl="2" indent="-175037">
              <a:spcBef>
                <a:spcPts val="36"/>
              </a:spcBef>
              <a:buFont typeface="Arial" pitchFamily="34" charset="0"/>
              <a:buChar char="•"/>
              <a:defRPr/>
            </a:pPr>
            <a:r>
              <a:rPr lang="en-GB" dirty="0"/>
              <a:t>After the first 6 weeks of treatment, the PP population was n = 66.</a:t>
            </a:r>
          </a:p>
          <a:p>
            <a:pPr marL="638156" lvl="3" indent="-175037">
              <a:spcBef>
                <a:spcPts val="36"/>
              </a:spcBef>
              <a:buFont typeface="Arial" pitchFamily="34" charset="0"/>
              <a:buChar char="•"/>
              <a:defRPr/>
            </a:pPr>
            <a:r>
              <a:rPr lang="en-GB" dirty="0"/>
              <a:t>Patients from the eligible group who were excluded from this group included patients with early progression, clinical deterioration, or death (n = 8); patients who withdrew consent (n = 4); and, patients with adverse events that led to dose reduction or interruption  and a resulting dose intensity of ≥80% (n = 35).</a:t>
            </a:r>
          </a:p>
          <a:p>
            <a:pPr marL="175037" indent="-175037">
              <a:spcBef>
                <a:spcPts val="36"/>
              </a:spcBef>
              <a:buFont typeface="Arial" pitchFamily="34" charset="0"/>
              <a:buChar char="•"/>
              <a:defRPr/>
            </a:pPr>
            <a:r>
              <a:rPr lang="en-GB" dirty="0"/>
              <a:t>For the 5-FU/LV alone treatment group:</a:t>
            </a:r>
          </a:p>
          <a:p>
            <a:pPr marL="638156" lvl="2" indent="-175037">
              <a:spcBef>
                <a:spcPts val="36"/>
              </a:spcBef>
              <a:buFont typeface="Arial" pitchFamily="34" charset="0"/>
              <a:buChar char="•"/>
              <a:defRPr/>
            </a:pPr>
            <a:r>
              <a:rPr lang="en-GB" dirty="0"/>
              <a:t>The ITT population consisted of n = 119 (post-amendment population).</a:t>
            </a:r>
          </a:p>
          <a:p>
            <a:pPr marL="638156" lvl="2" indent="-175037">
              <a:spcBef>
                <a:spcPts val="36"/>
              </a:spcBef>
              <a:buFont typeface="Arial" pitchFamily="34" charset="0"/>
              <a:buChar char="•"/>
              <a:defRPr/>
            </a:pPr>
            <a:r>
              <a:rPr lang="en-GB" dirty="0"/>
              <a:t>Patients eligible for, or who received, randomised treatment were n = 102.</a:t>
            </a:r>
          </a:p>
          <a:p>
            <a:pPr marL="638156" lvl="3" indent="-175037" defTabSz="938929">
              <a:spcBef>
                <a:spcPts val="36"/>
              </a:spcBef>
              <a:buFont typeface="Arial" pitchFamily="34" charset="0"/>
              <a:buChar char="•"/>
              <a:defRPr/>
            </a:pPr>
            <a:r>
              <a:rPr lang="en-GB" dirty="0"/>
              <a:t>Patients from the ITT that were excluded from this group included those not eligible </a:t>
            </a:r>
            <a:br>
              <a:rPr lang="en-GB" dirty="0"/>
            </a:br>
            <a:r>
              <a:rPr lang="en-GB" dirty="0"/>
              <a:t>(n = 3); those who did not receive any drug (n = 13); and those not treated as randomised (n = 1).</a:t>
            </a:r>
          </a:p>
          <a:p>
            <a:pPr marL="638156" lvl="2" indent="-175037">
              <a:spcBef>
                <a:spcPts val="36"/>
              </a:spcBef>
              <a:buFont typeface="Arial" pitchFamily="34" charset="0"/>
              <a:buChar char="•"/>
              <a:defRPr/>
            </a:pPr>
            <a:r>
              <a:rPr lang="en-GB" dirty="0"/>
              <a:t>After the first 6 weeks of treatment, the PP population was n = 71.</a:t>
            </a:r>
          </a:p>
          <a:p>
            <a:pPr marL="638156" lvl="3" indent="-175037" defTabSz="938929">
              <a:spcBef>
                <a:spcPts val="36"/>
              </a:spcBef>
              <a:buFont typeface="Arial" pitchFamily="34" charset="0"/>
              <a:buChar char="•"/>
              <a:defRPr/>
            </a:pPr>
            <a:r>
              <a:rPr lang="en-GB" dirty="0"/>
              <a:t>Patients from the eligible group who were excluded from this group included patients with early progression, clinical deterioration, or death (n = 8); patients who withdrew consent (n = 6); and, patients with adverse events that led to dose reduction or interruption  and a resulting dose intensity of ≥80% (n = 17).</a:t>
            </a:r>
          </a:p>
          <a:p>
            <a:pPr marL="221795" indent="-221795" defTabSz="938929">
              <a:defRPr/>
            </a:pPr>
            <a:endParaRPr lang="en-GB" b="1" dirty="0"/>
          </a:p>
          <a:p>
            <a:pPr marL="221795" indent="-221795" defTabSz="938929">
              <a:defRPr/>
            </a:pPr>
            <a:r>
              <a:rPr lang="en-GB" b="1" dirty="0"/>
              <a:t>Outcome</a:t>
            </a:r>
          </a:p>
          <a:p>
            <a:pPr marL="91285" indent="-91285" defTabSz="938929">
              <a:buFont typeface="Arial" pitchFamily="34" charset="0"/>
              <a:buChar char="•"/>
              <a:defRPr/>
            </a:pPr>
            <a:r>
              <a:rPr lang="en-GB" dirty="0">
                <a:cs typeface="Arial" pitchFamily="34" charset="0"/>
              </a:rPr>
              <a:t>A significant benefit to OS was observed in the </a:t>
            </a:r>
            <a:r>
              <a:rPr lang="en-GB" dirty="0"/>
              <a:t>nal-IRI</a:t>
            </a:r>
            <a:r>
              <a:rPr lang="en-GB" dirty="0">
                <a:cs typeface="Arial" pitchFamily="34" charset="0"/>
              </a:rPr>
              <a:t>+5-FU/LV combination groups vs. 5-FU/LV alone for the PP population.</a:t>
            </a:r>
          </a:p>
          <a:p>
            <a:pPr marL="273854" lvl="1" indent="-182570" defTabSz="938929">
              <a:buFont typeface="Arial" pitchFamily="34" charset="0"/>
              <a:buChar char="•"/>
              <a:defRPr/>
            </a:pPr>
            <a:r>
              <a:rPr lang="en-GB" dirty="0">
                <a:cs typeface="Arial" pitchFamily="34" charset="0"/>
              </a:rPr>
              <a:t>In the PP population, the combination treatment achieved an OS of 8.9 months vs. 5.1 in the </a:t>
            </a:r>
            <a:br>
              <a:rPr lang="en-GB" dirty="0">
                <a:cs typeface="Arial" pitchFamily="34" charset="0"/>
              </a:rPr>
            </a:br>
            <a:r>
              <a:rPr lang="en-GB" dirty="0">
                <a:cs typeface="Arial" pitchFamily="34" charset="0"/>
              </a:rPr>
              <a:t>5-FU/LV group (HR = 0.47, 95% CI 0.29</a:t>
            </a:r>
            <a:r>
              <a:rPr lang="en-GB" dirty="0"/>
              <a:t>–</a:t>
            </a:r>
            <a:r>
              <a:rPr lang="en-GB" dirty="0">
                <a:cs typeface="Arial" pitchFamily="34" charset="0"/>
              </a:rPr>
              <a:t>0.77; P = 0.0018).</a:t>
            </a:r>
          </a:p>
          <a:p>
            <a:pPr marL="273854" lvl="1" indent="-182570" defTabSz="938929">
              <a:buFont typeface="Arial" pitchFamily="34" charset="0"/>
              <a:buChar char="•"/>
              <a:defRPr/>
            </a:pPr>
            <a:endParaRPr lang="en-GB" dirty="0"/>
          </a:p>
          <a:p>
            <a:r>
              <a:rPr lang="en-GB" b="1" dirty="0"/>
              <a:t>Reference</a:t>
            </a:r>
          </a:p>
          <a:p>
            <a:pPr defTabSz="938929">
              <a:defRPr/>
            </a:pPr>
            <a:r>
              <a:rPr lang="en-GB" dirty="0"/>
              <a:t>Chen LT, von Hoff DD, Li CP, et al. Expanded analyses of NAPOLI-1: phase 3 study of MM-398 (</a:t>
            </a:r>
            <a:r>
              <a:rPr lang="en-GB" dirty="0" err="1"/>
              <a:t>nal</a:t>
            </a:r>
            <a:r>
              <a:rPr lang="en-GB" dirty="0"/>
              <a:t>-IRI), with or without 5-fluorouracil and leucovorin, versus 5-fluoreouracil and leucovorin, in metastatic pancreatic cancer (</a:t>
            </a:r>
            <a:r>
              <a:rPr lang="en-GB" dirty="0" err="1"/>
              <a:t>mPAC</a:t>
            </a:r>
            <a:r>
              <a:rPr lang="en-GB" dirty="0"/>
              <a:t>) previously treated with gemcitabine-based therapy. J </a:t>
            </a:r>
            <a:r>
              <a:rPr lang="en-GB" dirty="0" err="1"/>
              <a:t>Clin</a:t>
            </a:r>
            <a:r>
              <a:rPr lang="en-GB" dirty="0"/>
              <a:t> </a:t>
            </a:r>
            <a:r>
              <a:rPr lang="en-GB" dirty="0" err="1"/>
              <a:t>Oncol</a:t>
            </a:r>
            <a:r>
              <a:rPr lang="en-GB" dirty="0"/>
              <a:t> 2015;33(S3): abstract 234 (and presentation).</a:t>
            </a:r>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99195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448879" eaLnBrk="0" fontAlgn="base" hangingPunct="0">
              <a:spcBef>
                <a:spcPct val="30000"/>
              </a:spcBef>
              <a:spcAft>
                <a:spcPct val="0"/>
              </a:spcAft>
              <a:buClr>
                <a:srgbClr val="000000"/>
              </a:buClr>
              <a:buSzPct val="100000"/>
              <a:defRPr/>
            </a:pPr>
            <a:endParaRPr lang="de-DE" dirty="0"/>
          </a:p>
          <a:p>
            <a:endParaRPr lang="de-DE" dirty="0"/>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44277583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175037" indent="-175037" defTabSz="938929">
              <a:spcBef>
                <a:spcPts val="36"/>
              </a:spcBef>
              <a:buFont typeface="Arial" panose="020B0604020202020204" pitchFamily="34" charset="0"/>
              <a:buChar char="•"/>
              <a:defRPr/>
            </a:pPr>
            <a:r>
              <a:rPr lang="en-GB" kern="0" dirty="0"/>
              <a:t>In the PP population, nal-IRI+5-FU/LV increased OS by 75% compared with 5-FU/LV alone (8.9 vs. 5.1 months).</a:t>
            </a:r>
          </a:p>
          <a:p>
            <a:pPr marL="175037" indent="-175037" defTabSz="938929">
              <a:spcBef>
                <a:spcPts val="36"/>
              </a:spcBef>
              <a:buFont typeface="Arial" panose="020B0604020202020204" pitchFamily="34" charset="0"/>
              <a:buChar char="•"/>
              <a:defRPr/>
            </a:pPr>
            <a:endParaRPr lang="en-GB" kern="0" dirty="0"/>
          </a:p>
          <a:p>
            <a:pPr marL="175037" indent="-175037">
              <a:spcBef>
                <a:spcPts val="36"/>
              </a:spcBef>
              <a:defRPr/>
            </a:pPr>
            <a:r>
              <a:rPr lang="en-GB" b="1" dirty="0"/>
              <a:t>Per protocol (PP) population</a:t>
            </a:r>
          </a:p>
          <a:p>
            <a:pPr marL="175037" indent="-175037">
              <a:spcBef>
                <a:spcPts val="36"/>
              </a:spcBef>
              <a:buFont typeface="Arial" pitchFamily="34" charset="0"/>
              <a:buChar char="•"/>
              <a:defRPr/>
            </a:pPr>
            <a:r>
              <a:rPr lang="en-GB" dirty="0"/>
              <a:t>The PP population is defined as eligible patients who received ≥80% dose intensity of the protocol defined treatment during the first 6 weeks of treatment and did not have protocol deviations related to inclusion/exclusion criteria, receiving prohibited therapies or not receiving treatment as randomised.</a:t>
            </a:r>
          </a:p>
          <a:p>
            <a:pPr marL="175037" indent="-175037">
              <a:spcBef>
                <a:spcPts val="36"/>
              </a:spcBef>
              <a:buFont typeface="Arial" pitchFamily="34" charset="0"/>
              <a:buChar char="•"/>
              <a:defRPr/>
            </a:pPr>
            <a:r>
              <a:rPr lang="en-GB" dirty="0"/>
              <a:t>For the nal-IRI+5-FU/LV combination group:</a:t>
            </a:r>
          </a:p>
          <a:p>
            <a:pPr marL="638156" lvl="2" indent="-175037">
              <a:spcBef>
                <a:spcPts val="36"/>
              </a:spcBef>
              <a:buFont typeface="Arial" pitchFamily="34" charset="0"/>
              <a:buChar char="•"/>
              <a:defRPr/>
            </a:pPr>
            <a:r>
              <a:rPr lang="en-GB" dirty="0"/>
              <a:t>The ITT population consisted of n = 117 (post-amendment population).</a:t>
            </a:r>
          </a:p>
          <a:p>
            <a:pPr marL="638156" lvl="2" indent="-175037">
              <a:spcBef>
                <a:spcPts val="36"/>
              </a:spcBef>
              <a:buFont typeface="Arial" pitchFamily="34" charset="0"/>
              <a:buChar char="•"/>
              <a:defRPr/>
            </a:pPr>
            <a:r>
              <a:rPr lang="en-GB" dirty="0"/>
              <a:t>Patients eligible for, or who received, randomised treatment were n = 113.</a:t>
            </a:r>
          </a:p>
          <a:p>
            <a:pPr marL="638156" lvl="3" indent="-175037">
              <a:spcBef>
                <a:spcPts val="36"/>
              </a:spcBef>
              <a:buFont typeface="Arial" pitchFamily="34" charset="0"/>
              <a:buChar char="•"/>
              <a:defRPr/>
            </a:pPr>
            <a:r>
              <a:rPr lang="en-GB" dirty="0"/>
              <a:t>Patients from the ITT that were excluded from this group included those not eligible (n = 2) and those who did not receive any drug (n = 2).</a:t>
            </a:r>
          </a:p>
          <a:p>
            <a:pPr marL="638156" lvl="2" indent="-175037">
              <a:spcBef>
                <a:spcPts val="36"/>
              </a:spcBef>
              <a:buFont typeface="Arial" pitchFamily="34" charset="0"/>
              <a:buChar char="•"/>
              <a:defRPr/>
            </a:pPr>
            <a:r>
              <a:rPr lang="en-GB" dirty="0"/>
              <a:t>After the first 6 weeks of treatment, the PP population was n = 66.</a:t>
            </a:r>
          </a:p>
          <a:p>
            <a:pPr marL="638156" lvl="3" indent="-175037">
              <a:spcBef>
                <a:spcPts val="36"/>
              </a:spcBef>
              <a:buFont typeface="Arial" pitchFamily="34" charset="0"/>
              <a:buChar char="•"/>
              <a:defRPr/>
            </a:pPr>
            <a:r>
              <a:rPr lang="en-GB" dirty="0"/>
              <a:t>Patients from the eligible group who were excluded from this group included patients with early progression, clinical deterioration, or death (n = 8); patients who withdrew consent (n = 4); and, patients with adverse events that led to dose reduction or interruption  and a resulting dose intensity of ≥80% (n = 35).</a:t>
            </a:r>
          </a:p>
          <a:p>
            <a:pPr marL="175037" indent="-175037">
              <a:spcBef>
                <a:spcPts val="36"/>
              </a:spcBef>
              <a:buFont typeface="Arial" pitchFamily="34" charset="0"/>
              <a:buChar char="•"/>
              <a:defRPr/>
            </a:pPr>
            <a:r>
              <a:rPr lang="en-GB" dirty="0"/>
              <a:t>For the 5-FU/LV alone treatment group:</a:t>
            </a:r>
          </a:p>
          <a:p>
            <a:pPr marL="638156" lvl="2" indent="-175037">
              <a:spcBef>
                <a:spcPts val="36"/>
              </a:spcBef>
              <a:buFont typeface="Arial" pitchFamily="34" charset="0"/>
              <a:buChar char="•"/>
              <a:defRPr/>
            </a:pPr>
            <a:r>
              <a:rPr lang="en-GB" dirty="0"/>
              <a:t>The ITT population consisted of n = 119 (post-amendment population).</a:t>
            </a:r>
          </a:p>
          <a:p>
            <a:pPr marL="638156" lvl="2" indent="-175037">
              <a:spcBef>
                <a:spcPts val="36"/>
              </a:spcBef>
              <a:buFont typeface="Arial" pitchFamily="34" charset="0"/>
              <a:buChar char="•"/>
              <a:defRPr/>
            </a:pPr>
            <a:r>
              <a:rPr lang="en-GB" dirty="0"/>
              <a:t>Patients eligible for, or who received, randomised treatment were n = 102.</a:t>
            </a:r>
          </a:p>
          <a:p>
            <a:pPr marL="638156" lvl="3" indent="-175037" defTabSz="938929">
              <a:spcBef>
                <a:spcPts val="36"/>
              </a:spcBef>
              <a:buFont typeface="Arial" pitchFamily="34" charset="0"/>
              <a:buChar char="•"/>
              <a:defRPr/>
            </a:pPr>
            <a:r>
              <a:rPr lang="en-GB" dirty="0"/>
              <a:t>Patients from the ITT that were excluded from this group included those not eligible (n = 3); those who did not receive any drug (n = 13); and those not treated as randomised (n = 1).</a:t>
            </a:r>
          </a:p>
          <a:p>
            <a:pPr marL="638156" lvl="2" indent="-175037">
              <a:spcBef>
                <a:spcPts val="36"/>
              </a:spcBef>
              <a:buFont typeface="Arial" pitchFamily="34" charset="0"/>
              <a:buChar char="•"/>
              <a:defRPr/>
            </a:pPr>
            <a:r>
              <a:rPr lang="en-GB" dirty="0"/>
              <a:t>After the first 6 weeks of treatment, the PP population was n = 71.</a:t>
            </a:r>
          </a:p>
          <a:p>
            <a:pPr marL="638156" lvl="3" indent="-175037" defTabSz="938929">
              <a:spcBef>
                <a:spcPts val="36"/>
              </a:spcBef>
              <a:buFont typeface="Arial" pitchFamily="34" charset="0"/>
              <a:buChar char="•"/>
              <a:defRPr/>
            </a:pPr>
            <a:r>
              <a:rPr lang="en-GB" dirty="0"/>
              <a:t>Patients from the eligible group who were excluded from this group included patients with early progression, clinical deterioration, or death (n = 8); patients who withdrew consent (n = 6); and, patients with adverse events that led to dose reduction or interruption  and a resulting dose intensity of ≥80% (n = 17).</a:t>
            </a:r>
          </a:p>
          <a:p>
            <a:pPr marL="175037" lvl="2" indent="-175037" defTabSz="938929">
              <a:spcBef>
                <a:spcPts val="36"/>
              </a:spcBef>
              <a:buFont typeface="Arial" pitchFamily="34" charset="0"/>
              <a:buChar char="•"/>
              <a:defRPr/>
            </a:pPr>
            <a:endParaRPr lang="en-GB" dirty="0"/>
          </a:p>
          <a:p>
            <a:pPr marL="175037" indent="-175037" defTabSz="938929">
              <a:spcBef>
                <a:spcPts val="36"/>
              </a:spcBef>
              <a:defRPr/>
            </a:pPr>
            <a:r>
              <a:rPr lang="en-GB" b="1" dirty="0"/>
              <a:t>Outcome</a:t>
            </a:r>
          </a:p>
          <a:p>
            <a:pPr marL="175037" indent="-175037" defTabSz="938929">
              <a:spcBef>
                <a:spcPts val="36"/>
              </a:spcBef>
              <a:buFont typeface="Arial" pitchFamily="34" charset="0"/>
              <a:buChar char="•"/>
              <a:defRPr/>
            </a:pPr>
            <a:r>
              <a:rPr lang="en-GB" dirty="0">
                <a:cs typeface="Arial" pitchFamily="34" charset="0"/>
              </a:rPr>
              <a:t>A significant benefit to OS was observed in the </a:t>
            </a:r>
            <a:r>
              <a:rPr lang="en-GB" dirty="0"/>
              <a:t>nal-IRI</a:t>
            </a:r>
            <a:r>
              <a:rPr lang="en-GB" dirty="0">
                <a:cs typeface="Arial" pitchFamily="34" charset="0"/>
              </a:rPr>
              <a:t>+5-FU/LV combination groups vs. 5-FU/LV alone for the PP population.</a:t>
            </a:r>
          </a:p>
          <a:p>
            <a:pPr marL="175037" lvl="1" indent="-175037" defTabSz="938929">
              <a:spcBef>
                <a:spcPts val="36"/>
              </a:spcBef>
              <a:buFont typeface="Arial" pitchFamily="34" charset="0"/>
              <a:buChar char="•"/>
              <a:defRPr/>
            </a:pPr>
            <a:r>
              <a:rPr lang="en-GB" dirty="0">
                <a:cs typeface="Arial" pitchFamily="34" charset="0"/>
              </a:rPr>
              <a:t>In the PP population, the combination treatment achieved an OS of 8.9 months vs. 5.1 in the 5-FU/LV group (HR = 0.47, 95% CI 0.29</a:t>
            </a:r>
            <a:r>
              <a:rPr lang="en-GB" dirty="0"/>
              <a:t>–</a:t>
            </a:r>
            <a:r>
              <a:rPr lang="en-GB" dirty="0">
                <a:cs typeface="Arial" pitchFamily="34" charset="0"/>
              </a:rPr>
              <a:t>0.77; P = 0.0018).</a:t>
            </a:r>
          </a:p>
          <a:p>
            <a:pPr marL="221795" indent="-221795">
              <a:buFont typeface="Arial" pitchFamily="34" charset="0"/>
              <a:buChar char="•"/>
            </a:pPr>
            <a:endParaRPr lang="en-GB" dirty="0"/>
          </a:p>
          <a:p>
            <a:pPr eaLnBrk="1" hangingPunct="1">
              <a:defRPr/>
            </a:pPr>
            <a:r>
              <a:rPr lang="en-GB" b="1" dirty="0"/>
              <a:t>Reference</a:t>
            </a:r>
          </a:p>
          <a:p>
            <a:pPr>
              <a:defRPr/>
            </a:pPr>
            <a:r>
              <a:rPr lang="en-GB" dirty="0"/>
              <a:t>Chen LT, von Hoff DD, Li CP, et al. Expanded analyses of NAPOLI-1: phase 3 study of MM-398 (</a:t>
            </a:r>
            <a:r>
              <a:rPr lang="en-GB" dirty="0" err="1"/>
              <a:t>nal</a:t>
            </a:r>
            <a:r>
              <a:rPr lang="en-GB" dirty="0"/>
              <a:t>-IRI), with or without 5-Fluorouracil and leucovorin, versus 5-fluoreouracil and leucovorin, in metastatic pancreatic cancer (</a:t>
            </a:r>
            <a:r>
              <a:rPr lang="en-GB" dirty="0" err="1"/>
              <a:t>mPAC</a:t>
            </a:r>
            <a:r>
              <a:rPr lang="en-GB" dirty="0"/>
              <a:t>) previously treated with gemcitabine-based therapy. J </a:t>
            </a:r>
            <a:r>
              <a:rPr lang="en-GB" dirty="0" err="1"/>
              <a:t>Clin</a:t>
            </a:r>
            <a:r>
              <a:rPr lang="en-GB" dirty="0"/>
              <a:t> </a:t>
            </a:r>
            <a:r>
              <a:rPr lang="en-GB" dirty="0" err="1"/>
              <a:t>Oncol</a:t>
            </a:r>
            <a:r>
              <a:rPr lang="en-GB" dirty="0"/>
              <a:t> 2015;33(S3):abstract 234 (and presentation).</a:t>
            </a:r>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71484711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02433879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72</a:t>
            </a:fld>
            <a:endParaRPr lang="en-US"/>
          </a:p>
        </p:txBody>
      </p:sp>
    </p:spTree>
    <p:extLst>
      <p:ext uri="{BB962C8B-B14F-4D97-AF65-F5344CB8AC3E}">
        <p14:creationId xmlns:p14="http://schemas.microsoft.com/office/powerpoint/2010/main" val="145101102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73</a:t>
            </a:fld>
            <a:endParaRPr lang="en-US"/>
          </a:p>
        </p:txBody>
      </p:sp>
    </p:spTree>
    <p:extLst>
      <p:ext uri="{BB962C8B-B14F-4D97-AF65-F5344CB8AC3E}">
        <p14:creationId xmlns:p14="http://schemas.microsoft.com/office/powerpoint/2010/main" val="162844673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74</a:t>
            </a:fld>
            <a:endParaRPr lang="en-US"/>
          </a:p>
        </p:txBody>
      </p:sp>
    </p:spTree>
    <p:extLst>
      <p:ext uri="{BB962C8B-B14F-4D97-AF65-F5344CB8AC3E}">
        <p14:creationId xmlns:p14="http://schemas.microsoft.com/office/powerpoint/2010/main" val="114810336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75</a:t>
            </a:fld>
            <a:endParaRPr lang="en-US"/>
          </a:p>
        </p:txBody>
      </p:sp>
    </p:spTree>
    <p:extLst>
      <p:ext uri="{BB962C8B-B14F-4D97-AF65-F5344CB8AC3E}">
        <p14:creationId xmlns:p14="http://schemas.microsoft.com/office/powerpoint/2010/main" val="77554142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76</a:t>
            </a:fld>
            <a:endParaRPr lang="en-US"/>
          </a:p>
        </p:txBody>
      </p:sp>
    </p:spTree>
    <p:extLst>
      <p:ext uri="{BB962C8B-B14F-4D97-AF65-F5344CB8AC3E}">
        <p14:creationId xmlns:p14="http://schemas.microsoft.com/office/powerpoint/2010/main" val="33441966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xfrm>
            <a:off x="457200" y="720725"/>
            <a:ext cx="6400800" cy="3600450"/>
          </a:xfrm>
          <a:ln/>
        </p:spPr>
      </p:sp>
      <p:sp>
        <p:nvSpPr>
          <p:cNvPr id="82947" name="Notes Placeholder 2"/>
          <p:cNvSpPr>
            <a:spLocks noGrp="1"/>
          </p:cNvSpPr>
          <p:nvPr>
            <p:ph type="body" idx="1"/>
            <p:custDataLst>
              <p:tags r:id="rId1"/>
            </p:custDataLst>
          </p:nvPr>
        </p:nvSpPr>
        <p:spPr>
          <a:xfrm>
            <a:off x="730250" y="4560888"/>
            <a:ext cx="5854700" cy="3913187"/>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altLang="en-US" dirty="0">
              <a:latin typeface="Times New Roman" panose="02020603050405020304" pitchFamily="18" charset="0"/>
              <a:cs typeface="Arial" panose="020B0604020202020204" pitchFamily="34" charset="0"/>
            </a:endParaRPr>
          </a:p>
        </p:txBody>
      </p:sp>
      <p:sp>
        <p:nvSpPr>
          <p:cNvPr id="8294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10A885A3-EFDA-4E92-9904-A675EAD0D19E}"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357782144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xfrm>
            <a:off x="457200" y="720725"/>
            <a:ext cx="6400800" cy="3600450"/>
          </a:xfrm>
          <a:ln/>
        </p:spPr>
      </p:sp>
      <p:sp>
        <p:nvSpPr>
          <p:cNvPr id="89091" name="Notes Placeholder 2"/>
          <p:cNvSpPr>
            <a:spLocks noGrp="1"/>
          </p:cNvSpPr>
          <p:nvPr>
            <p:ph type="body" idx="1"/>
            <p:custDataLst>
              <p:tags r:id="rId1"/>
            </p:custDataLst>
          </p:nvPr>
        </p:nvSpPr>
        <p:spPr>
          <a:xfrm>
            <a:off x="730250" y="4560888"/>
            <a:ext cx="5854700" cy="4564062"/>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GB" altLang="en-US" dirty="0">
              <a:latin typeface="Times New Roman" panose="02020603050405020304" pitchFamily="18" charset="0"/>
              <a:cs typeface="Arial" panose="020B0604020202020204" pitchFamily="34" charset="0"/>
            </a:endParaRPr>
          </a:p>
        </p:txBody>
      </p:sp>
      <p:sp>
        <p:nvSpPr>
          <p:cNvPr id="8909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EE158ED2-D534-4F78-80B0-90BA2F537AF6}"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17566176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a:xfrm>
            <a:off x="457200" y="720725"/>
            <a:ext cx="6400800" cy="3600450"/>
          </a:xfrm>
          <a:ln/>
        </p:spPr>
      </p:sp>
      <p:sp>
        <p:nvSpPr>
          <p:cNvPr id="99331" name="Notes Placeholder 2"/>
          <p:cNvSpPr>
            <a:spLocks noGrp="1"/>
          </p:cNvSpPr>
          <p:nvPr>
            <p:ph type="body" idx="1"/>
            <p:custDataLst>
              <p:tags r:id="rId1"/>
            </p:custDataLst>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endParaRPr>
          </a:p>
        </p:txBody>
      </p:sp>
      <p:sp>
        <p:nvSpPr>
          <p:cNvPr id="9933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221C2D1-8FBE-4094-AE4C-3F75B548182E}" type="slidenum">
              <a:rPr kumimoji="0" lang="en-US"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39807516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p:cNvSpPr>
            <a:spLocks noGrp="1"/>
          </p:cNvSpPr>
          <p:nvPr>
            <p:ph type="body" idx="1"/>
          </p:nvPr>
        </p:nvSpPr>
        <p:spPr/>
        <p:txBody>
          <a:bodyPr/>
          <a:lstStyle/>
          <a:p>
            <a:pPr>
              <a:defRPr/>
            </a:pPr>
            <a:endParaRPr lang="de-DE" dirty="0"/>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604528425"/>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xfrm>
            <a:off x="457200" y="720725"/>
            <a:ext cx="6400800" cy="3600450"/>
          </a:xfrm>
          <a:ln/>
        </p:spPr>
      </p:sp>
      <p:sp>
        <p:nvSpPr>
          <p:cNvPr id="101379" name="Notes Placeholder 2"/>
          <p:cNvSpPr>
            <a:spLocks noGrp="1"/>
          </p:cNvSpPr>
          <p:nvPr>
            <p:ph type="body" idx="1"/>
            <p:custDataLst>
              <p:tags r:id="rId1"/>
            </p:custDataLst>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en-US" dirty="0">
              <a:latin typeface="Times New Roman" panose="02020603050405020304" pitchFamily="18" charset="0"/>
              <a:cs typeface="Arial" panose="020B0604020202020204" pitchFamily="34" charset="0"/>
            </a:endParaRPr>
          </a:p>
        </p:txBody>
      </p:sp>
      <p:sp>
        <p:nvSpPr>
          <p:cNvPr id="10138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EA3AC61-430B-4D75-AD6E-C7112F5D4918}"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1726384016"/>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xfrm>
            <a:off x="457200" y="720725"/>
            <a:ext cx="6400800" cy="3600450"/>
          </a:xfrm>
          <a:ln/>
        </p:spPr>
      </p:sp>
      <p:sp>
        <p:nvSpPr>
          <p:cNvPr id="3" name="Notes Placeholder 2"/>
          <p:cNvSpPr>
            <a:spLocks noGrp="1"/>
          </p:cNvSpPr>
          <p:nvPr>
            <p:ph type="body" idx="1"/>
            <p:custDataLst>
              <p:tags r:id="rId1"/>
            </p:custDataLst>
          </p:nvPr>
        </p:nvSpPr>
        <p:spPr>
          <a:xfrm>
            <a:off x="730250" y="4560888"/>
            <a:ext cx="5854700" cy="2974975"/>
          </a:xfrm>
        </p:spPr>
        <p:txBody>
          <a:bodyPr>
            <a:noAutofit/>
          </a:bodyPr>
          <a:lstStyle/>
          <a:p>
            <a:pPr>
              <a:defRPr/>
            </a:pPr>
            <a:endParaRPr lang="en-US" dirty="0">
              <a:ea typeface="+mn-ea"/>
              <a:cs typeface="Arial"/>
            </a:endParaRPr>
          </a:p>
        </p:txBody>
      </p:sp>
      <p:sp>
        <p:nvSpPr>
          <p:cNvPr id="10547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3713ED56-931F-4269-BA8B-967AE9613FB0}"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234487174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82</a:t>
            </a:fld>
            <a:endParaRPr lang="en-US"/>
          </a:p>
        </p:txBody>
      </p:sp>
    </p:spTree>
    <p:extLst>
      <p:ext uri="{BB962C8B-B14F-4D97-AF65-F5344CB8AC3E}">
        <p14:creationId xmlns:p14="http://schemas.microsoft.com/office/powerpoint/2010/main" val="306860245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a:xfrm>
            <a:off x="457200" y="720725"/>
            <a:ext cx="6400800" cy="3600450"/>
          </a:xfrm>
          <a:ln/>
        </p:spPr>
      </p:sp>
      <p:sp>
        <p:nvSpPr>
          <p:cNvPr id="111619" name="Notes Placeholder 2"/>
          <p:cNvSpPr>
            <a:spLocks noGrp="1"/>
          </p:cNvSpPr>
          <p:nvPr>
            <p:ph type="body" idx="1"/>
            <p:custDataLst>
              <p:tags r:id="rId1"/>
            </p:custDataLst>
          </p:nvPr>
        </p:nvSpPr>
        <p:spPr>
          <a:xfrm>
            <a:off x="668338" y="4560888"/>
            <a:ext cx="5978525" cy="4321175"/>
          </a:xfr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r>
              <a:rPr lang="en-US" altLang="en-US" sz="1000" dirty="0">
                <a:latin typeface="Times New Roman" panose="02020603050405020304" pitchFamily="18" charset="0"/>
                <a:cs typeface="Arial" panose="020B0604020202020204" pitchFamily="34" charset="0"/>
              </a:rPr>
              <a:t>ELECT was a phase 3 randomized, double-blind, placebo-controlled, parallel-group, multinational study, conducted at numerous centers across the world, including the United States, Eastern Europe, Asia, South America, and South Africa.</a:t>
            </a:r>
            <a:r>
              <a:rPr lang="en-US" altLang="en-US" sz="1000" baseline="30000" dirty="0">
                <a:latin typeface="Times New Roman" panose="02020603050405020304" pitchFamily="18" charset="0"/>
                <a:cs typeface="Arial" panose="020B0604020202020204" pitchFamily="34" charset="0"/>
              </a:rPr>
              <a:t>1,2</a:t>
            </a:r>
            <a:endParaRPr lang="en-US" altLang="en-US" sz="1000" dirty="0">
              <a:latin typeface="Times New Roman" panose="02020603050405020304" pitchFamily="18" charset="0"/>
              <a:cs typeface="Arial" panose="020B0604020202020204" pitchFamily="34" charset="0"/>
            </a:endParaRPr>
          </a:p>
          <a:p>
            <a:endParaRPr lang="en-US" altLang="en-US" sz="1000" baseline="30000" dirty="0">
              <a:latin typeface="Times New Roman" panose="02020603050405020304" pitchFamily="18" charset="0"/>
              <a:cs typeface="Arial" panose="020B0604020202020204" pitchFamily="34" charset="0"/>
            </a:endParaRPr>
          </a:p>
          <a:p>
            <a:r>
              <a:rPr lang="en-US" altLang="en-US" sz="1000" dirty="0">
                <a:latin typeface="Times New Roman" panose="02020603050405020304" pitchFamily="18" charset="0"/>
                <a:cs typeface="Arial" panose="020B0604020202020204" pitchFamily="34" charset="0"/>
              </a:rPr>
              <a:t>The ELECT study was divided into 3 parts: (1) the core, double-blind, phase of ELECT was 16 weeks in duration; (2) an initial 32-week open-label extension, and for patients in countries where lanreotide Depot was not yet approved, (3) a long-term open-label study of at least 2 years in duration.</a:t>
            </a:r>
            <a:r>
              <a:rPr lang="en-US" altLang="en-US" sz="1000" baseline="30000" dirty="0">
                <a:latin typeface="Times New Roman" panose="02020603050405020304" pitchFamily="18" charset="0"/>
                <a:cs typeface="Arial" panose="020B0604020202020204" pitchFamily="34" charset="0"/>
              </a:rPr>
              <a:t>1,2</a:t>
            </a:r>
            <a:r>
              <a:rPr lang="en-US" altLang="en-US" sz="1000" dirty="0">
                <a:latin typeface="Times New Roman" panose="02020603050405020304" pitchFamily="18" charset="0"/>
                <a:cs typeface="Arial" panose="020B0604020202020204" pitchFamily="34" charset="0"/>
              </a:rPr>
              <a:t> Patient who required octreotide acetate for 21 out of 28 consecutive days, and who required octreotide at a dose of 300 micrograms or more for 14 out of 21 days during the double-blind phase, were rolled over earlier into the initial open-label extension.</a:t>
            </a:r>
            <a:r>
              <a:rPr lang="en-US" altLang="en-US" sz="1000" baseline="30000" dirty="0">
                <a:latin typeface="Times New Roman" panose="02020603050405020304" pitchFamily="18" charset="0"/>
                <a:cs typeface="Arial" panose="020B0604020202020204" pitchFamily="34" charset="0"/>
              </a:rPr>
              <a:t>2</a:t>
            </a:r>
            <a:r>
              <a:rPr lang="en-US" altLang="en-US" sz="1000" dirty="0">
                <a:latin typeface="Times New Roman" panose="02020603050405020304" pitchFamily="18" charset="0"/>
                <a:cs typeface="Arial" panose="020B0604020202020204" pitchFamily="34" charset="0"/>
              </a:rPr>
              <a:t> </a:t>
            </a:r>
            <a:endParaRPr lang="en-US" altLang="en-US" sz="1000" baseline="30000" dirty="0">
              <a:latin typeface="Times New Roman" panose="02020603050405020304" pitchFamily="18" charset="0"/>
              <a:cs typeface="Arial" panose="020B0604020202020204" pitchFamily="34" charset="0"/>
            </a:endParaRPr>
          </a:p>
          <a:p>
            <a:endParaRPr lang="en-US" altLang="en-US" sz="1000" dirty="0">
              <a:latin typeface="Times New Roman" panose="02020603050405020304" pitchFamily="18" charset="0"/>
              <a:cs typeface="Arial" panose="020B0604020202020204" pitchFamily="34" charset="0"/>
            </a:endParaRPr>
          </a:p>
          <a:p>
            <a:r>
              <a:rPr lang="en-US" altLang="en-US" sz="1000" dirty="0">
                <a:latin typeface="Times New Roman" panose="02020603050405020304" pitchFamily="18" charset="0"/>
              </a:rPr>
              <a:t>Adult patients with histopathologically confirmed </a:t>
            </a:r>
            <a:r>
              <a:rPr lang="nl-NL" altLang="en-US" sz="1000" dirty="0">
                <a:latin typeface="Times New Roman" panose="02020603050405020304" pitchFamily="18" charset="0"/>
              </a:rPr>
              <a:t>GEP-NETs or </a:t>
            </a:r>
            <a:r>
              <a:rPr lang="en-US" altLang="en-US" sz="1000" dirty="0">
                <a:latin typeface="Times New Roman" panose="02020603050405020304" pitchFamily="18" charset="0"/>
              </a:rPr>
              <a:t>NETs of unknown location with liver metastases and history of carcinoid syndrome (flushing and/or diarrhea), were included in the study.</a:t>
            </a:r>
            <a:r>
              <a:rPr lang="en-US" altLang="en-US" sz="1000" baseline="30000" dirty="0">
                <a:latin typeface="Times New Roman" panose="02020603050405020304" pitchFamily="18" charset="0"/>
                <a:cs typeface="Arial" panose="020B0604020202020204" pitchFamily="34" charset="0"/>
              </a:rPr>
              <a:t>2</a:t>
            </a:r>
            <a:endParaRPr lang="en-US" altLang="en-US" sz="1000" dirty="0">
              <a:latin typeface="Times New Roman" panose="02020603050405020304" pitchFamily="18" charset="0"/>
            </a:endParaRPr>
          </a:p>
          <a:p>
            <a:endParaRPr lang="en-US" altLang="en-US" sz="1000" dirty="0">
              <a:latin typeface="Times New Roman" panose="02020603050405020304" pitchFamily="18" charset="0"/>
              <a:cs typeface="Arial" panose="020B0604020202020204" pitchFamily="34" charset="0"/>
            </a:endParaRPr>
          </a:p>
          <a:p>
            <a:pPr eaLnBrk="1" hangingPunct="1">
              <a:spcBef>
                <a:spcPct val="0"/>
              </a:spcBef>
            </a:pPr>
            <a:r>
              <a:rPr lang="en-US" altLang="en-US" sz="1000" dirty="0">
                <a:latin typeface="Times New Roman" panose="02020603050405020304" pitchFamily="18" charset="0"/>
                <a:cs typeface="Arial" panose="020B0604020202020204" pitchFamily="34" charset="0"/>
              </a:rPr>
              <a:t>Patients entered into the double-blind study received a 120 mg dose of lanreotide Depot or placebo every 28 days for 16 weeks. These patients had access to short-acting octreotide as a rescue medication for breakthrough symptoms; more on this to follow.</a:t>
            </a:r>
            <a:r>
              <a:rPr lang="en-US" altLang="en-US" sz="1000" baseline="30000" dirty="0">
                <a:latin typeface="Times New Roman" panose="02020603050405020304" pitchFamily="18" charset="0"/>
                <a:cs typeface="Arial" panose="020B0604020202020204" pitchFamily="34" charset="0"/>
              </a:rPr>
              <a:t>3</a:t>
            </a:r>
          </a:p>
          <a:p>
            <a:endParaRPr lang="en-US" altLang="en-US" sz="1000" dirty="0">
              <a:latin typeface="Times New Roman" panose="02020603050405020304" pitchFamily="18" charset="0"/>
              <a:cs typeface="Arial" panose="020B0604020202020204" pitchFamily="34" charset="0"/>
            </a:endParaRPr>
          </a:p>
          <a:p>
            <a:r>
              <a:rPr lang="en-GB" altLang="en-US" sz="1000" dirty="0">
                <a:latin typeface="Times New Roman" panose="02020603050405020304" pitchFamily="18" charset="0"/>
                <a:cs typeface="Arial" panose="020B0604020202020204" pitchFamily="34" charset="0"/>
              </a:rPr>
              <a:t>References:</a:t>
            </a:r>
          </a:p>
          <a:p>
            <a:pPr>
              <a:buFontTx/>
              <a:buAutoNum type="arabicPeriod"/>
            </a:pPr>
            <a:r>
              <a:rPr lang="en-US" altLang="en-US" sz="1000" dirty="0">
                <a:latin typeface="Times New Roman" panose="02020603050405020304" pitchFamily="18" charset="0"/>
                <a:cs typeface="Arial" panose="020B0604020202020204" pitchFamily="34" charset="0"/>
              </a:rPr>
              <a:t>ClinicalTrials.gov. An Efficacy and Safety Study of Somatuline Depot (Lanreotide) Injection to Treat Carcinoid Syndrome (ELECT). Accessed April 8, 2014. http://clinicaltrials.gov/ct2/show/NCT00774930. </a:t>
            </a:r>
          </a:p>
          <a:p>
            <a:pPr>
              <a:buFontTx/>
              <a:buAutoNum type="arabicPeriod"/>
            </a:pPr>
            <a:r>
              <a:rPr lang="en-US" altLang="en-US" sz="1000" dirty="0">
                <a:latin typeface="Times New Roman" panose="02020603050405020304" pitchFamily="18" charset="0"/>
                <a:cs typeface="Arial" panose="020B0604020202020204" pitchFamily="34" charset="0"/>
              </a:rPr>
              <a:t>Gomez-Panzani E, Vinik AI, Wolin EM, Audry H; on behalf of the ELECT investigators. Efficacy and safety of lanreotide Autogel for carcinoid syndrome in patients with gastroenteropancreatic neuroendocrine tumours: the phase 3 ELECT study. Poster presented at: 11th Annual ENETS Conference. March 5-7, 2014; Barcelona, Spain.</a:t>
            </a:r>
          </a:p>
          <a:p>
            <a:pPr>
              <a:buFontTx/>
              <a:buAutoNum type="arabicPeriod"/>
            </a:pPr>
            <a:r>
              <a:rPr lang="en-US" altLang="en-US" sz="1000" dirty="0">
                <a:latin typeface="Times New Roman" panose="02020603050405020304" pitchFamily="18" charset="0"/>
                <a:cs typeface="Arial" panose="020B0604020202020204" pitchFamily="34" charset="0"/>
              </a:rPr>
              <a:t>Vinik A, Wolin EM, Audry H, Gomez-Panzani EL, ELECT Study Group. ELECT: a phase 3 study of efficacy and safety of lanreotide autogel/depot (LAN) treatment for carcinoid syndrome in patients with neuroendocrine tumors (NETs). Abstract presented at: 2014 ASCO Gastrointestinal Cancers Symposium. January 16-18, 2014; San Francisco, CA.</a:t>
            </a:r>
          </a:p>
        </p:txBody>
      </p:sp>
      <p:sp>
        <p:nvSpPr>
          <p:cNvPr id="11162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FF594763-7C6D-4ABA-8639-4789884DA999}" type="slidenum">
              <a:rPr kumimoji="0" lang="en-GB" altLang="en-US" sz="1800" b="0" i="0" u="none" strike="noStrike" kern="0" cap="none" spc="0" normalizeH="0" baseline="0" noProof="0" smtClean="0">
                <a:ln>
                  <a:noFill/>
                </a:ln>
                <a:solidFill>
                  <a:srgbClr val="000000"/>
                </a:solidFill>
                <a:effectLst/>
                <a:uLnTx/>
                <a:uFillTx/>
                <a:latin typeface="Times New Roman" panose="02020603050405020304" pitchFamily="18" charset="0"/>
                <a:ea typeface="MS PGothic" panose="020B0600070205080204" pitchFamily="34"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GB" altLang="en-US" sz="1800" b="0" i="0" u="none" strike="noStrike" kern="0" cap="none" spc="0" normalizeH="0" baseline="0" noProof="0" dirty="0">
              <a:ln>
                <a:noFill/>
              </a:ln>
              <a:solidFill>
                <a:srgbClr val="000000"/>
              </a:solidFill>
              <a:effectLst/>
              <a:uLnTx/>
              <a:uFillTx/>
              <a:latin typeface="Times New Roman" panose="02020603050405020304" pitchFamily="18" charset="0"/>
              <a:ea typeface="MS PGothic" panose="020B0600070205080204" pitchFamily="34" charset="-128"/>
              <a:cs typeface="+mn-cs"/>
            </a:endParaRPr>
          </a:p>
        </p:txBody>
      </p:sp>
    </p:spTree>
    <p:extLst>
      <p:ext uri="{BB962C8B-B14F-4D97-AF65-F5344CB8AC3E}">
        <p14:creationId xmlns:p14="http://schemas.microsoft.com/office/powerpoint/2010/main" val="90736695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84</a:t>
            </a:fld>
            <a:endParaRPr lang="en-US"/>
          </a:p>
        </p:txBody>
      </p:sp>
    </p:spTree>
    <p:extLst>
      <p:ext uri="{BB962C8B-B14F-4D97-AF65-F5344CB8AC3E}">
        <p14:creationId xmlns:p14="http://schemas.microsoft.com/office/powerpoint/2010/main" val="97790648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85</a:t>
            </a:fld>
            <a:endParaRPr lang="en-US"/>
          </a:p>
        </p:txBody>
      </p:sp>
    </p:spTree>
    <p:extLst>
      <p:ext uri="{BB962C8B-B14F-4D97-AF65-F5344CB8AC3E}">
        <p14:creationId xmlns:p14="http://schemas.microsoft.com/office/powerpoint/2010/main" val="104120904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marL="0" marR="0" lvl="0" indent="0" algn="r" defTabSz="914400" rtl="0" eaLnBrk="0" fontAlgn="auto" latinLnBrk="0" hangingPunct="0">
              <a:lnSpc>
                <a:spcPct val="100000"/>
              </a:lnSpc>
              <a:spcBef>
                <a:spcPts val="0"/>
              </a:spcBef>
              <a:spcAft>
                <a:spcPts val="0"/>
              </a:spcAft>
              <a:buClrTx/>
              <a:buSzTx/>
              <a:buFontTx/>
              <a:buNone/>
              <a:tabLst/>
              <a:defRPr/>
            </a:pPr>
            <a:fld id="{8D30C66A-B168-4747-8B85-64AE901CFEF4}" type="slidenum">
              <a:rPr kumimoji="0" lang="en-US" sz="1200" b="0" i="0" u="none" strike="noStrike" kern="1200" cap="none" spc="0" normalizeH="0" baseline="0" noProof="0" smtClean="0">
                <a:ln>
                  <a:noFill/>
                </a:ln>
                <a:solidFill>
                  <a:srgbClr val="000000"/>
                </a:solidFill>
                <a:effectLst/>
                <a:uLnTx/>
                <a:uFillTx/>
                <a:latin typeface="Times New Roman" pitchFamily="18" charset="0"/>
                <a:ea typeface="+mn-ea"/>
                <a:cs typeface="Arial" pitchFamily="34" charset="0"/>
              </a:rPr>
              <a:pPr marL="0" marR="0" lvl="0" indent="0" algn="r" defTabSz="914400" rtl="0" eaLnBrk="0" fontAlgn="auto" latinLnBrk="0" hangingPunct="0">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
        <p:nvSpPr>
          <p:cNvPr id="423939" name="Form 4"/>
          <p:cNvSpPr txBox="1">
            <a:spLocks noGrp="1" noChangeArrowheads="1"/>
          </p:cNvSpPr>
          <p:nvPr/>
        </p:nvSpPr>
        <p:spPr bwMode="auto">
          <a:xfrm>
            <a:off x="3884421" y="8684826"/>
            <a:ext cx="2971961" cy="4577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325" tIns="45663" rIns="91325" bIns="45663" anchor="b"/>
          <a:lstStyle>
            <a:lvl1pPr defTabSz="912813" eaLnBrk="0" hangingPunct="0">
              <a:defRPr sz="2400">
                <a:solidFill>
                  <a:schemeClr val="tx1"/>
                </a:solidFill>
                <a:latin typeface="Times New Roman" pitchFamily="18" charset="0"/>
                <a:cs typeface="Arial" pitchFamily="34" charset="0"/>
              </a:defRPr>
            </a:lvl1pPr>
            <a:lvl2pPr marL="742950" indent="-285750" defTabSz="912813" eaLnBrk="0" hangingPunct="0">
              <a:defRPr sz="2400">
                <a:solidFill>
                  <a:schemeClr val="tx1"/>
                </a:solidFill>
                <a:latin typeface="Times New Roman" pitchFamily="18" charset="0"/>
                <a:cs typeface="Arial" pitchFamily="34" charset="0"/>
              </a:defRPr>
            </a:lvl2pPr>
            <a:lvl3pPr marL="1143000" indent="-228600" defTabSz="912813" eaLnBrk="0" hangingPunct="0">
              <a:defRPr sz="2400">
                <a:solidFill>
                  <a:schemeClr val="tx1"/>
                </a:solidFill>
                <a:latin typeface="Times New Roman" pitchFamily="18" charset="0"/>
                <a:cs typeface="Arial" pitchFamily="34" charset="0"/>
              </a:defRPr>
            </a:lvl3pPr>
            <a:lvl4pPr marL="1600200" indent="-228600" defTabSz="912813" eaLnBrk="0" hangingPunct="0">
              <a:defRPr sz="2400">
                <a:solidFill>
                  <a:schemeClr val="tx1"/>
                </a:solidFill>
                <a:latin typeface="Times New Roman" pitchFamily="18" charset="0"/>
                <a:cs typeface="Arial" pitchFamily="34" charset="0"/>
              </a:defRPr>
            </a:lvl4pPr>
            <a:lvl5pPr marL="2057400" indent="-228600" defTabSz="912813" eaLnBrk="0" hangingPunct="0">
              <a:defRPr sz="2400">
                <a:solidFill>
                  <a:schemeClr val="tx1"/>
                </a:solidFill>
                <a:latin typeface="Times New Roman" pitchFamily="18" charset="0"/>
                <a:cs typeface="Arial" pitchFamily="34" charset="0"/>
              </a:defRPr>
            </a:lvl5pPr>
            <a:lvl6pPr marL="2514600" indent="-228600" defTabSz="912813"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defTabSz="912813"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defTabSz="912813"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defTabSz="912813"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marL="0" marR="0" lvl="0" indent="0" algn="r" defTabSz="912813" rtl="0" eaLnBrk="1" fontAlgn="auto" latinLnBrk="0" hangingPunct="1">
              <a:lnSpc>
                <a:spcPct val="100000"/>
              </a:lnSpc>
              <a:spcBef>
                <a:spcPts val="0"/>
              </a:spcBef>
              <a:spcAft>
                <a:spcPts val="0"/>
              </a:spcAft>
              <a:buClrTx/>
              <a:buSzTx/>
              <a:buFontTx/>
              <a:buNone/>
              <a:tabLst/>
              <a:defRPr/>
            </a:pPr>
            <a:fld id="{7346583F-439C-4494-96BC-62C89AF82727}" type="slidenum">
              <a:rPr kumimoji="0" lang="de-CH"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rPr>
              <a:pPr marL="0" marR="0" lvl="0" indent="0" algn="r" defTabSz="912813"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a:ln>
                <a:noFill/>
              </a:ln>
              <a:solidFill>
                <a:srgbClr val="000000"/>
              </a:solidFill>
              <a:effectLst/>
              <a:uLnTx/>
              <a:uFillTx/>
              <a:latin typeface="Times New Roman" pitchFamily="18" charset="0"/>
              <a:ea typeface="+mn-ea"/>
              <a:cs typeface="Arial" pitchFamily="34" charset="0"/>
            </a:endParaRPr>
          </a:p>
        </p:txBody>
      </p:sp>
      <p:sp>
        <p:nvSpPr>
          <p:cNvPr id="423940" name="Rechteck 547841"/>
          <p:cNvSpPr>
            <a:spLocks noGrp="1" noRot="1" noChangeAspect="1" noChangeArrowheads="1" noTextEdit="1"/>
          </p:cNvSpPr>
          <p:nvPr>
            <p:ph type="sldImg"/>
          </p:nvPr>
        </p:nvSpPr>
        <p:spPr>
          <a:xfrm>
            <a:off x="384175" y="685800"/>
            <a:ext cx="6091238" cy="3427413"/>
          </a:xfrm>
          <a:ln cap="flat" algn="ctr">
            <a:headEnd type="none" w="med" len="med"/>
            <a:tailEnd type="none" w="med" len="med"/>
          </a:ln>
        </p:spPr>
      </p:sp>
      <p:sp>
        <p:nvSpPr>
          <p:cNvPr id="423941" name="Rechteck 547842"/>
          <p:cNvSpPr>
            <a:spLocks noGrp="1" noChangeArrowheads="1"/>
          </p:cNvSpPr>
          <p:nvPr>
            <p:ph type="body" idx="1"/>
          </p:nvPr>
        </p:nvSpPr>
        <p:spPr>
          <a:xfrm>
            <a:off x="685962" y="4341682"/>
            <a:ext cx="5484458" cy="4116481"/>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325" tIns="45663" rIns="91325" bIns="45663"/>
          <a:lstStyle/>
          <a:p>
            <a:pPr>
              <a:spcBef>
                <a:spcPct val="0"/>
              </a:spcBef>
            </a:pPr>
            <a:endParaRPr lang="en-GB" sz="2400"/>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95475905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39970" name="Shape 70"/>
          <p:cNvSpPr txBox="1">
            <a:spLocks noGrp="1"/>
          </p:cNvSpPr>
          <p:nvPr>
            <p:ph type="body" idx="1"/>
          </p:nvPr>
        </p:nvSpPr>
        <p:spPr>
          <a:xfrm>
            <a:off x="849809" y="4458608"/>
            <a:ext cx="4673203" cy="4224262"/>
          </a:xfrm>
          <a:noFill/>
        </p:spPr>
        <p:txBody>
          <a:bodyPr lIns="91417" tIns="91417" rIns="91417" bIns="91417" anchor="ctr"/>
          <a:lstStyle/>
          <a:p>
            <a:endParaRPr lang="fr-FR" altLang="en-US" dirty="0">
              <a:latin typeface="Arial" panose="020B0604020202020204" pitchFamily="34" charset="0"/>
            </a:endParaRPr>
          </a:p>
        </p:txBody>
      </p:sp>
      <p:sp>
        <p:nvSpPr>
          <p:cNvPr id="339971" name="Shape 71"/>
          <p:cNvSpPr>
            <a:spLocks noGrp="1" noRot="1" noChangeAspect="1" noTextEdit="1"/>
          </p:cNvSpPr>
          <p:nvPr>
            <p:ph type="sldImg" idx="2"/>
          </p:nvPr>
        </p:nvSpPr>
        <p:spPr>
          <a:xfrm>
            <a:off x="58738" y="704850"/>
            <a:ext cx="6256337" cy="3519488"/>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cap="flat">
            <a:round/>
            <a:headEnd type="none" w="med" len="med"/>
            <a:tailEnd type="none" w="med" len="med"/>
          </a:ln>
        </p:spPr>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26354176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46114" name="Shape 144"/>
          <p:cNvSpPr txBox="1">
            <a:spLocks noGrp="1"/>
          </p:cNvSpPr>
          <p:nvPr>
            <p:ph type="body" idx="1"/>
          </p:nvPr>
        </p:nvSpPr>
        <p:spPr>
          <a:xfrm>
            <a:off x="849809" y="4458608"/>
            <a:ext cx="4673203" cy="4224262"/>
          </a:xfrm>
          <a:noFill/>
        </p:spPr>
        <p:txBody>
          <a:bodyPr lIns="91417" tIns="91417" rIns="91417" bIns="91417" anchor="ctr"/>
          <a:lstStyle/>
          <a:p>
            <a:pPr eaLnBrk="1" hangingPunct="1">
              <a:spcBef>
                <a:spcPct val="0"/>
              </a:spcBef>
            </a:pPr>
            <a:endParaRPr lang="en-US" altLang="en-US" dirty="0">
              <a:latin typeface="Arial" panose="020B0604020202020204" pitchFamily="34" charset="0"/>
            </a:endParaRPr>
          </a:p>
        </p:txBody>
      </p:sp>
      <p:sp>
        <p:nvSpPr>
          <p:cNvPr id="346115" name="Shape 145"/>
          <p:cNvSpPr>
            <a:spLocks noGrp="1" noRot="1" noChangeAspect="1" noTextEdit="1"/>
          </p:cNvSpPr>
          <p:nvPr>
            <p:ph type="sldImg" idx="2"/>
          </p:nvPr>
        </p:nvSpPr>
        <p:spPr>
          <a:xfrm>
            <a:off x="58738" y="704850"/>
            <a:ext cx="6256337" cy="3519488"/>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 name="T10" fmla="*/ 0 w 120000"/>
              <a:gd name="T11" fmla="*/ 0 h 120000"/>
              <a:gd name="T12" fmla="*/ 120000 w 120000"/>
              <a:gd name="T13" fmla="*/ 120000 h 120000"/>
            </a:gdLst>
            <a:ahLst/>
            <a:cxnLst>
              <a:cxn ang="0">
                <a:pos x="T0" y="T1"/>
              </a:cxn>
              <a:cxn ang="0">
                <a:pos x="T2" y="T3"/>
              </a:cxn>
              <a:cxn ang="0">
                <a:pos x="T4" y="T5"/>
              </a:cxn>
              <a:cxn ang="0">
                <a:pos x="T6" y="T7"/>
              </a:cxn>
              <a:cxn ang="0">
                <a:pos x="T8" y="T9"/>
              </a:cxn>
            </a:cxnLst>
            <a:rect l="T10" t="T11" r="T12" b="T13"/>
            <a:pathLst>
              <a:path w="120000" h="120000" extrusionOk="0">
                <a:moveTo>
                  <a:pt x="0" y="0"/>
                </a:moveTo>
                <a:lnTo>
                  <a:pt x="120000" y="0"/>
                </a:lnTo>
                <a:lnTo>
                  <a:pt x="120000" y="120000"/>
                </a:lnTo>
                <a:lnTo>
                  <a:pt x="0" y="120000"/>
                </a:lnTo>
                <a:lnTo>
                  <a:pt x="0" y="0"/>
                </a:lnTo>
                <a:close/>
              </a:path>
            </a:pathLst>
          </a:custGeom>
          <a:noFill/>
          <a:ln cap="flat">
            <a:round/>
            <a:headEnd type="none" w="med" len="med"/>
            <a:tailEnd type="none" w="med" len="med"/>
          </a:ln>
        </p:spPr>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7489759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txBox="1">
            <a:spLocks noGrp="1"/>
          </p:cNvSpPr>
          <p:nvPr>
            <p:ph type="body" idx="1"/>
          </p:nvPr>
        </p:nvSpPr>
        <p:spPr>
          <a:xfrm>
            <a:off x="914402" y="4343400"/>
            <a:ext cx="5029199" cy="4114800"/>
          </a:xfrm>
          <a:prstGeom prst="rect">
            <a:avLst/>
          </a:prstGeom>
        </p:spPr>
        <p:txBody>
          <a:bodyPr lIns="96645" tIns="96645" rIns="96645" bIns="96645" anchor="ctr" anchorCtr="0">
            <a:noAutofit/>
          </a:bodyPr>
          <a:lstStyle/>
          <a:p>
            <a:endParaRPr/>
          </a:p>
        </p:txBody>
      </p:sp>
      <p:sp>
        <p:nvSpPr>
          <p:cNvPr id="195" name="Shape 19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055300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TextBox 3"/>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774283887"/>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txBox="1">
            <a:spLocks noGrp="1"/>
          </p:cNvSpPr>
          <p:nvPr>
            <p:ph type="body" idx="1"/>
          </p:nvPr>
        </p:nvSpPr>
        <p:spPr>
          <a:xfrm>
            <a:off x="914402" y="4343400"/>
            <a:ext cx="5029199" cy="4114800"/>
          </a:xfrm>
          <a:prstGeom prst="rect">
            <a:avLst/>
          </a:prstGeom>
        </p:spPr>
        <p:txBody>
          <a:bodyPr lIns="96645" tIns="96645" rIns="96645" bIns="96645" anchor="ctr" anchorCtr="0">
            <a:noAutofit/>
          </a:bodyPr>
          <a:lstStyle/>
          <a:p>
            <a:endParaRPr/>
          </a:p>
        </p:txBody>
      </p:sp>
      <p:sp>
        <p:nvSpPr>
          <p:cNvPr id="212" name="Shape 21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84638488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91</a:t>
            </a:fld>
            <a:endParaRPr lang="en-US"/>
          </a:p>
        </p:txBody>
      </p:sp>
    </p:spTree>
    <p:extLst>
      <p:ext uri="{BB962C8B-B14F-4D97-AF65-F5344CB8AC3E}">
        <p14:creationId xmlns:p14="http://schemas.microsoft.com/office/powerpoint/2010/main" val="21111429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92</a:t>
            </a:fld>
            <a:endParaRPr lang="en-US"/>
          </a:p>
        </p:txBody>
      </p:sp>
    </p:spTree>
    <p:extLst>
      <p:ext uri="{BB962C8B-B14F-4D97-AF65-F5344CB8AC3E}">
        <p14:creationId xmlns:p14="http://schemas.microsoft.com/office/powerpoint/2010/main" val="293960475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93</a:t>
            </a:fld>
            <a:endParaRPr lang="en-US"/>
          </a:p>
        </p:txBody>
      </p:sp>
    </p:spTree>
    <p:extLst>
      <p:ext uri="{BB962C8B-B14F-4D97-AF65-F5344CB8AC3E}">
        <p14:creationId xmlns:p14="http://schemas.microsoft.com/office/powerpoint/2010/main" val="263868213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94</a:t>
            </a:fld>
            <a:endParaRPr lang="en-US"/>
          </a:p>
        </p:txBody>
      </p:sp>
    </p:spTree>
    <p:extLst>
      <p:ext uri="{BB962C8B-B14F-4D97-AF65-F5344CB8AC3E}">
        <p14:creationId xmlns:p14="http://schemas.microsoft.com/office/powerpoint/2010/main" val="167495308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29057" indent="-280406" eaLnBrk="0" hangingPunct="0">
              <a:defRPr>
                <a:solidFill>
                  <a:schemeClr val="tx1"/>
                </a:solidFill>
                <a:latin typeface="Arial" charset="0"/>
                <a:ea typeface="ＭＳ Ｐゴシック" charset="0"/>
              </a:defRPr>
            </a:lvl2pPr>
            <a:lvl3pPr marL="1121626" indent="-224325" eaLnBrk="0" hangingPunct="0">
              <a:defRPr>
                <a:solidFill>
                  <a:schemeClr val="tx1"/>
                </a:solidFill>
                <a:latin typeface="Arial" charset="0"/>
                <a:ea typeface="ＭＳ Ｐゴシック" charset="0"/>
              </a:defRPr>
            </a:lvl3pPr>
            <a:lvl4pPr marL="1570276" indent="-224325" eaLnBrk="0" hangingPunct="0">
              <a:defRPr>
                <a:solidFill>
                  <a:schemeClr val="tx1"/>
                </a:solidFill>
                <a:latin typeface="Arial" charset="0"/>
                <a:ea typeface="ＭＳ Ｐゴシック" charset="0"/>
              </a:defRPr>
            </a:lvl4pPr>
            <a:lvl5pPr marL="2018927" indent="-224325" eaLnBrk="0" hangingPunct="0">
              <a:defRPr>
                <a:solidFill>
                  <a:schemeClr val="tx1"/>
                </a:solidFill>
                <a:latin typeface="Arial" charset="0"/>
                <a:ea typeface="ＭＳ Ｐゴシック" charset="0"/>
              </a:defRPr>
            </a:lvl5pPr>
            <a:lvl6pPr marL="2467577" indent="-224325" eaLnBrk="0" fontAlgn="base" hangingPunct="0">
              <a:spcBef>
                <a:spcPct val="0"/>
              </a:spcBef>
              <a:spcAft>
                <a:spcPct val="0"/>
              </a:spcAft>
              <a:defRPr>
                <a:solidFill>
                  <a:schemeClr val="tx1"/>
                </a:solidFill>
                <a:latin typeface="Arial" charset="0"/>
                <a:ea typeface="ＭＳ Ｐゴシック" charset="0"/>
              </a:defRPr>
            </a:lvl6pPr>
            <a:lvl7pPr marL="2916227" indent="-224325" eaLnBrk="0" fontAlgn="base" hangingPunct="0">
              <a:spcBef>
                <a:spcPct val="0"/>
              </a:spcBef>
              <a:spcAft>
                <a:spcPct val="0"/>
              </a:spcAft>
              <a:defRPr>
                <a:solidFill>
                  <a:schemeClr val="tx1"/>
                </a:solidFill>
                <a:latin typeface="Arial" charset="0"/>
                <a:ea typeface="ＭＳ Ｐゴシック" charset="0"/>
              </a:defRPr>
            </a:lvl7pPr>
            <a:lvl8pPr marL="3364878" indent="-224325" eaLnBrk="0" fontAlgn="base" hangingPunct="0">
              <a:spcBef>
                <a:spcPct val="0"/>
              </a:spcBef>
              <a:spcAft>
                <a:spcPct val="0"/>
              </a:spcAft>
              <a:defRPr>
                <a:solidFill>
                  <a:schemeClr val="tx1"/>
                </a:solidFill>
                <a:latin typeface="Arial" charset="0"/>
                <a:ea typeface="ＭＳ Ｐゴシック" charset="0"/>
              </a:defRPr>
            </a:lvl8pPr>
            <a:lvl9pPr marL="3813528" indent="-224325"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A0EE66B-2F35-CE4D-AE1A-04FBE88CF826}" type="slidenum">
              <a:rPr kumimoji="0" lang="de-DE" sz="1200" b="0" i="0" u="none" strike="noStrike" kern="1200" cap="none" spc="0" normalizeH="0" baseline="0" noProof="0">
                <a:ln>
                  <a:noFill/>
                </a:ln>
                <a:solidFill>
                  <a:srgbClr val="000000"/>
                </a:solidFill>
                <a:effectLst/>
                <a:uLnTx/>
                <a:uFillTx/>
                <a:latin typeface="Arial" charset="0"/>
                <a:ea typeface="ＭＳ Ｐゴシック" charset="0"/>
                <a:cs typeface="Arial" charset="0"/>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0"/>
              <a:cs typeface="Arial" charset="0"/>
            </a:endParaRPr>
          </a:p>
        </p:txBody>
      </p:sp>
      <p:sp>
        <p:nvSpPr>
          <p:cNvPr id="202755" name="Rectangle 7"/>
          <p:cNvSpPr txBox="1">
            <a:spLocks noGrp="1" noChangeArrowheads="1"/>
          </p:cNvSpPr>
          <p:nvPr/>
        </p:nvSpPr>
        <p:spPr bwMode="auto">
          <a:xfrm>
            <a:off x="3884027" y="8684926"/>
            <a:ext cx="2972421" cy="457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1430" tIns="45716" rIns="91430" bIns="45716" anchor="b"/>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B85CBEB5-90B9-994E-8841-55A511728C93}" type="slidenum">
              <a:rPr kumimoji="0" lang="de-DE" sz="1200" b="0" i="0" u="none" strike="noStrike" kern="1200" cap="none" spc="0" normalizeH="0" baseline="0" noProof="0">
                <a:ln>
                  <a:noFill/>
                </a:ln>
                <a:solidFill>
                  <a:srgbClr val="000000"/>
                </a:solidFill>
                <a:effectLst/>
                <a:uLnTx/>
                <a:uFillTx/>
                <a:latin typeface="Arial"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de-DE" sz="12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202756" name="Rectangle 7"/>
          <p:cNvSpPr txBox="1">
            <a:spLocks noGrp="1" noChangeArrowheads="1"/>
          </p:cNvSpPr>
          <p:nvPr/>
        </p:nvSpPr>
        <p:spPr bwMode="auto">
          <a:xfrm>
            <a:off x="3884027" y="8684926"/>
            <a:ext cx="2972421" cy="457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7379" tIns="43689" rIns="87379" bIns="43689" anchor="b"/>
          <a:lstStyle>
            <a:lvl1pPr defTabSz="887413" eaLnBrk="0" hangingPunct="0">
              <a:defRPr>
                <a:solidFill>
                  <a:schemeClr val="tx1"/>
                </a:solidFill>
                <a:latin typeface="Arial" charset="0"/>
                <a:ea typeface="ＭＳ Ｐゴシック" charset="0"/>
                <a:cs typeface="ＭＳ Ｐゴシック" charset="0"/>
              </a:defRPr>
            </a:lvl1pPr>
            <a:lvl2pPr marL="742950" indent="-285750" defTabSz="887413" eaLnBrk="0" hangingPunct="0">
              <a:defRPr>
                <a:solidFill>
                  <a:schemeClr val="tx1"/>
                </a:solidFill>
                <a:latin typeface="Arial" charset="0"/>
                <a:ea typeface="ＭＳ Ｐゴシック" charset="0"/>
              </a:defRPr>
            </a:lvl2pPr>
            <a:lvl3pPr marL="1143000" indent="-228600" defTabSz="887413" eaLnBrk="0" hangingPunct="0">
              <a:defRPr>
                <a:solidFill>
                  <a:schemeClr val="tx1"/>
                </a:solidFill>
                <a:latin typeface="Arial" charset="0"/>
                <a:ea typeface="ＭＳ Ｐゴシック" charset="0"/>
              </a:defRPr>
            </a:lvl3pPr>
            <a:lvl4pPr marL="1600200" indent="-228600" defTabSz="887413" eaLnBrk="0" hangingPunct="0">
              <a:defRPr>
                <a:solidFill>
                  <a:schemeClr val="tx1"/>
                </a:solidFill>
                <a:latin typeface="Arial" charset="0"/>
                <a:ea typeface="ＭＳ Ｐゴシック" charset="0"/>
              </a:defRPr>
            </a:lvl4pPr>
            <a:lvl5pPr marL="2057400" indent="-228600" defTabSz="887413" eaLnBrk="0" hangingPunct="0">
              <a:defRPr>
                <a:solidFill>
                  <a:schemeClr val="tx1"/>
                </a:solidFill>
                <a:latin typeface="Arial" charset="0"/>
                <a:ea typeface="ＭＳ Ｐゴシック" charset="0"/>
              </a:defRPr>
            </a:lvl5pPr>
            <a:lvl6pPr marL="2514600" indent="-228600" defTabSz="887413" eaLnBrk="0" fontAlgn="base" hangingPunct="0">
              <a:spcBef>
                <a:spcPct val="0"/>
              </a:spcBef>
              <a:spcAft>
                <a:spcPct val="0"/>
              </a:spcAft>
              <a:defRPr>
                <a:solidFill>
                  <a:schemeClr val="tx1"/>
                </a:solidFill>
                <a:latin typeface="Arial" charset="0"/>
                <a:ea typeface="ＭＳ Ｐゴシック" charset="0"/>
              </a:defRPr>
            </a:lvl6pPr>
            <a:lvl7pPr marL="2971800" indent="-228600" defTabSz="887413" eaLnBrk="0" fontAlgn="base" hangingPunct="0">
              <a:spcBef>
                <a:spcPct val="0"/>
              </a:spcBef>
              <a:spcAft>
                <a:spcPct val="0"/>
              </a:spcAft>
              <a:defRPr>
                <a:solidFill>
                  <a:schemeClr val="tx1"/>
                </a:solidFill>
                <a:latin typeface="Arial" charset="0"/>
                <a:ea typeface="ＭＳ Ｐゴシック" charset="0"/>
              </a:defRPr>
            </a:lvl7pPr>
            <a:lvl8pPr marL="3429000" indent="-228600" defTabSz="887413" eaLnBrk="0" fontAlgn="base" hangingPunct="0">
              <a:spcBef>
                <a:spcPct val="0"/>
              </a:spcBef>
              <a:spcAft>
                <a:spcPct val="0"/>
              </a:spcAft>
              <a:defRPr>
                <a:solidFill>
                  <a:schemeClr val="tx1"/>
                </a:solidFill>
                <a:latin typeface="Arial" charset="0"/>
                <a:ea typeface="ＭＳ Ｐゴシック" charset="0"/>
              </a:defRPr>
            </a:lvl8pPr>
            <a:lvl9pPr marL="3886200" indent="-228600" defTabSz="887413"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r" defTabSz="887413" rtl="0" eaLnBrk="1" fontAlgn="auto" latinLnBrk="0" hangingPunct="1">
              <a:lnSpc>
                <a:spcPct val="100000"/>
              </a:lnSpc>
              <a:spcBef>
                <a:spcPts val="0"/>
              </a:spcBef>
              <a:spcAft>
                <a:spcPts val="0"/>
              </a:spcAft>
              <a:buClrTx/>
              <a:buSzTx/>
              <a:buFontTx/>
              <a:buNone/>
              <a:tabLst/>
              <a:defRPr/>
            </a:pPr>
            <a:fld id="{DDB3F4DB-0F8A-5547-A1A9-34EDA0F551CB}" type="slidenum">
              <a:rPr kumimoji="0" lang="en-US" sz="1100" b="0" i="0" u="none" strike="noStrike" kern="1200" cap="none" spc="0" normalizeH="0" baseline="0" noProof="0">
                <a:ln>
                  <a:noFill/>
                </a:ln>
                <a:solidFill>
                  <a:srgbClr val="000000"/>
                </a:solidFill>
                <a:effectLst/>
                <a:uLnTx/>
                <a:uFillTx/>
                <a:latin typeface="Arial" charset="0"/>
                <a:ea typeface="ＭＳ Ｐゴシック" charset="0"/>
              </a:rPr>
              <a:pPr marL="0" marR="0" lvl="0" indent="0" algn="r" defTabSz="887413" rtl="0" eaLnBrk="1" fontAlgn="auto" latinLnBrk="0" hangingPunct="1">
                <a:lnSpc>
                  <a:spcPct val="100000"/>
                </a:lnSpc>
                <a:spcBef>
                  <a:spcPts val="0"/>
                </a:spcBef>
                <a:spcAft>
                  <a:spcPts val="0"/>
                </a:spcAft>
                <a:buClrTx/>
                <a:buSzTx/>
                <a:buFontTx/>
                <a:buNone/>
                <a:tabLst/>
                <a:defRPr/>
              </a:pPr>
              <a:t>95</a:t>
            </a:fld>
            <a:endParaRPr kumimoji="0" lang="en-US" sz="1100" b="0" i="0" u="none" strike="noStrike" kern="1200" cap="none" spc="0" normalizeH="0" baseline="0" noProof="0">
              <a:ln>
                <a:noFill/>
              </a:ln>
              <a:solidFill>
                <a:srgbClr val="000000"/>
              </a:solidFill>
              <a:effectLst/>
              <a:uLnTx/>
              <a:uFillTx/>
              <a:latin typeface="Arial" charset="0"/>
              <a:ea typeface="ＭＳ Ｐゴシック" charset="0"/>
            </a:endParaRPr>
          </a:p>
        </p:txBody>
      </p:sp>
      <p:sp>
        <p:nvSpPr>
          <p:cNvPr id="202757" name="Rectangle 1031"/>
          <p:cNvSpPr txBox="1">
            <a:spLocks noGrp="1" noChangeArrowheads="1"/>
          </p:cNvSpPr>
          <p:nvPr/>
        </p:nvSpPr>
        <p:spPr bwMode="auto">
          <a:xfrm>
            <a:off x="3885579" y="8688049"/>
            <a:ext cx="2972421" cy="45595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88647" tIns="44322" rIns="88647" bIns="44322" anchor="b"/>
          <a:lstStyle>
            <a:lvl1pPr defTabSz="901700" eaLnBrk="0" hangingPunct="0">
              <a:defRPr>
                <a:solidFill>
                  <a:schemeClr val="tx1"/>
                </a:solidFill>
                <a:latin typeface="Arial" charset="0"/>
                <a:ea typeface="ＭＳ Ｐゴシック" charset="0"/>
                <a:cs typeface="ＭＳ Ｐゴシック" charset="0"/>
              </a:defRPr>
            </a:lvl1pPr>
            <a:lvl2pPr marL="742950" indent="-285750" defTabSz="901700" eaLnBrk="0" hangingPunct="0">
              <a:defRPr>
                <a:solidFill>
                  <a:schemeClr val="tx1"/>
                </a:solidFill>
                <a:latin typeface="Arial" charset="0"/>
                <a:ea typeface="ＭＳ Ｐゴシック" charset="0"/>
              </a:defRPr>
            </a:lvl2pPr>
            <a:lvl3pPr marL="1143000" indent="-228600" defTabSz="901700" eaLnBrk="0" hangingPunct="0">
              <a:defRPr>
                <a:solidFill>
                  <a:schemeClr val="tx1"/>
                </a:solidFill>
                <a:latin typeface="Arial" charset="0"/>
                <a:ea typeface="ＭＳ Ｐゴシック" charset="0"/>
              </a:defRPr>
            </a:lvl3pPr>
            <a:lvl4pPr marL="1600200" indent="-228600" defTabSz="901700" eaLnBrk="0" hangingPunct="0">
              <a:defRPr>
                <a:solidFill>
                  <a:schemeClr val="tx1"/>
                </a:solidFill>
                <a:latin typeface="Arial" charset="0"/>
                <a:ea typeface="ＭＳ Ｐゴシック" charset="0"/>
              </a:defRPr>
            </a:lvl4pPr>
            <a:lvl5pPr marL="2057400" indent="-228600" defTabSz="901700" eaLnBrk="0" hangingPunct="0">
              <a:defRPr>
                <a:solidFill>
                  <a:schemeClr val="tx1"/>
                </a:solidFill>
                <a:latin typeface="Arial" charset="0"/>
                <a:ea typeface="ＭＳ Ｐゴシック" charset="0"/>
              </a:defRPr>
            </a:lvl5pPr>
            <a:lvl6pPr marL="2514600" indent="-228600" defTabSz="901700" eaLnBrk="0" fontAlgn="base" hangingPunct="0">
              <a:spcBef>
                <a:spcPct val="0"/>
              </a:spcBef>
              <a:spcAft>
                <a:spcPct val="0"/>
              </a:spcAft>
              <a:defRPr>
                <a:solidFill>
                  <a:schemeClr val="tx1"/>
                </a:solidFill>
                <a:latin typeface="Arial" charset="0"/>
                <a:ea typeface="ＭＳ Ｐゴシック" charset="0"/>
              </a:defRPr>
            </a:lvl6pPr>
            <a:lvl7pPr marL="2971800" indent="-228600" defTabSz="901700" eaLnBrk="0" fontAlgn="base" hangingPunct="0">
              <a:spcBef>
                <a:spcPct val="0"/>
              </a:spcBef>
              <a:spcAft>
                <a:spcPct val="0"/>
              </a:spcAft>
              <a:defRPr>
                <a:solidFill>
                  <a:schemeClr val="tx1"/>
                </a:solidFill>
                <a:latin typeface="Arial" charset="0"/>
                <a:ea typeface="ＭＳ Ｐゴシック" charset="0"/>
              </a:defRPr>
            </a:lvl7pPr>
            <a:lvl8pPr marL="3429000" indent="-228600" defTabSz="901700" eaLnBrk="0" fontAlgn="base" hangingPunct="0">
              <a:spcBef>
                <a:spcPct val="0"/>
              </a:spcBef>
              <a:spcAft>
                <a:spcPct val="0"/>
              </a:spcAft>
              <a:defRPr>
                <a:solidFill>
                  <a:schemeClr val="tx1"/>
                </a:solidFill>
                <a:latin typeface="Arial" charset="0"/>
                <a:ea typeface="ＭＳ Ｐゴシック" charset="0"/>
              </a:defRPr>
            </a:lvl8pPr>
            <a:lvl9pPr marL="3886200" indent="-228600" defTabSz="9017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r" defTabSz="901700" rtl="0" eaLnBrk="0" fontAlgn="auto" latinLnBrk="0" hangingPunct="0">
              <a:lnSpc>
                <a:spcPct val="100000"/>
              </a:lnSpc>
              <a:spcBef>
                <a:spcPts val="0"/>
              </a:spcBef>
              <a:spcAft>
                <a:spcPts val="0"/>
              </a:spcAft>
              <a:buClrTx/>
              <a:buSzTx/>
              <a:buFontTx/>
              <a:buNone/>
              <a:tabLst/>
              <a:defRPr/>
            </a:pPr>
            <a:fld id="{8F9C4497-D631-F644-A115-3096CE4A48F8}" type="slidenum">
              <a:rPr kumimoji="0" lang="en-GB" sz="1100" b="0" i="0" u="none" strike="noStrike" kern="1200" cap="none" spc="0" normalizeH="0" baseline="0" noProof="0">
                <a:ln>
                  <a:noFill/>
                </a:ln>
                <a:solidFill>
                  <a:srgbClr val="000000"/>
                </a:solidFill>
                <a:effectLst/>
                <a:uLnTx/>
                <a:uFillTx/>
                <a:latin typeface="Times" charset="0"/>
                <a:ea typeface="ＭＳ Ｐゴシック" charset="0"/>
              </a:rPr>
              <a:pPr marL="0" marR="0" lvl="0" indent="0" algn="r" defTabSz="901700" rtl="0" eaLnBrk="0" fontAlgn="auto" latinLnBrk="0" hangingPunct="0">
                <a:lnSpc>
                  <a:spcPct val="100000"/>
                </a:lnSpc>
                <a:spcBef>
                  <a:spcPts val="0"/>
                </a:spcBef>
                <a:spcAft>
                  <a:spcPts val="0"/>
                </a:spcAft>
                <a:buClrTx/>
                <a:buSzTx/>
                <a:buFontTx/>
                <a:buNone/>
                <a:tabLst/>
                <a:defRPr/>
              </a:pPr>
              <a:t>95</a:t>
            </a:fld>
            <a:endParaRPr kumimoji="0" lang="en-GB" sz="1100" b="0" i="0" u="none" strike="noStrike" kern="1200" cap="none" spc="0" normalizeH="0" baseline="0" noProof="0">
              <a:ln>
                <a:noFill/>
              </a:ln>
              <a:solidFill>
                <a:srgbClr val="000000"/>
              </a:solidFill>
              <a:effectLst/>
              <a:uLnTx/>
              <a:uFillTx/>
              <a:latin typeface="Times" charset="0"/>
              <a:ea typeface="ＭＳ Ｐゴシック" charset="0"/>
            </a:endParaRPr>
          </a:p>
        </p:txBody>
      </p:sp>
      <p:sp>
        <p:nvSpPr>
          <p:cNvPr id="202758" name="Rectangle 2"/>
          <p:cNvSpPr>
            <a:spLocks noGrp="1" noRot="1" noChangeAspect="1" noChangeArrowheads="1" noTextEdit="1"/>
          </p:cNvSpPr>
          <p:nvPr>
            <p:ph type="sldImg"/>
          </p:nvPr>
        </p:nvSpPr>
        <p:spPr bwMode="auto">
          <a:xfrm>
            <a:off x="382588" y="688975"/>
            <a:ext cx="6094412" cy="3429000"/>
          </a:xfrm>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152583" name="Rectangle 3"/>
          <p:cNvSpPr>
            <a:spLocks noGrp="1" noChangeArrowheads="1"/>
          </p:cNvSpPr>
          <p:nvPr>
            <p:ph type="body" idx="1"/>
          </p:nvPr>
        </p:nvSpPr>
        <p:spPr bwMode="auto">
          <a:xfrm>
            <a:off x="913158" y="4340902"/>
            <a:ext cx="5031685" cy="4114488"/>
          </a:xfrm>
        </p:spPr>
        <p:txBody>
          <a:bodyPr lIns="88647" tIns="44322" rIns="88647" bIns="44322"/>
          <a:lstStyle/>
          <a:p>
            <a:pPr marL="336488" indent="-336488">
              <a:lnSpc>
                <a:spcPct val="130000"/>
              </a:lnSpc>
              <a:spcBef>
                <a:spcPct val="0"/>
              </a:spcBef>
              <a:buFont typeface="Symbol" charset="0"/>
              <a:buChar char=""/>
            </a:pPr>
            <a:r>
              <a:rPr lang="en-US" sz="600" dirty="0">
                <a:latin typeface="Arial" charset="0"/>
                <a:ea typeface="ＭＳ Ｐゴシック" charset="0"/>
                <a:cs typeface="Times New Roman" charset="0"/>
              </a:rPr>
              <a:t>RADIANT-3 is a prospective, double-blind, randomized, placebo-controlled phase III trial assessing the efficacy and safety of </a:t>
            </a:r>
            <a:r>
              <a:rPr lang="en-US" sz="600" dirty="0" err="1">
                <a:latin typeface="Arial" charset="0"/>
                <a:ea typeface="ＭＳ Ｐゴシック" charset="0"/>
                <a:cs typeface="Times New Roman" charset="0"/>
              </a:rPr>
              <a:t>everolimus</a:t>
            </a:r>
            <a:r>
              <a:rPr lang="en-US" sz="600" dirty="0">
                <a:latin typeface="Arial" charset="0"/>
                <a:ea typeface="ＭＳ Ｐゴシック" charset="0"/>
                <a:cs typeface="Times New Roman" charset="0"/>
              </a:rPr>
              <a:t> plus best supportive care </a:t>
            </a:r>
            <a:r>
              <a:rPr lang="en-US" sz="600" dirty="0" err="1">
                <a:latin typeface="Arial" charset="0"/>
                <a:ea typeface="ＭＳ Ｐゴシック" charset="0"/>
                <a:cs typeface="Times New Roman" charset="0"/>
              </a:rPr>
              <a:t>vs</a:t>
            </a:r>
            <a:r>
              <a:rPr lang="en-US" sz="600" dirty="0">
                <a:latin typeface="Arial" charset="0"/>
                <a:ea typeface="ＭＳ Ｐゴシック" charset="0"/>
                <a:cs typeface="Times New Roman" charset="0"/>
              </a:rPr>
              <a:t> placebo plus best supportive care in patients with advanced </a:t>
            </a:r>
            <a:r>
              <a:rPr lang="en-US" sz="600" dirty="0" err="1">
                <a:latin typeface="Arial" charset="0"/>
                <a:ea typeface="ＭＳ Ｐゴシック" charset="0"/>
                <a:cs typeface="Times New Roman" charset="0"/>
              </a:rPr>
              <a:t>pNET</a:t>
            </a:r>
            <a:r>
              <a:rPr lang="en-US" sz="600" dirty="0">
                <a:latin typeface="Arial" charset="0"/>
                <a:ea typeface="ＭＳ Ｐゴシック" charset="0"/>
                <a:cs typeface="Times New Roman" charset="0"/>
              </a:rPr>
              <a:t>. This is the largest phase III randomized trial to be conducted in advanced </a:t>
            </a:r>
            <a:r>
              <a:rPr lang="en-US" sz="600" dirty="0" err="1">
                <a:latin typeface="Arial" charset="0"/>
                <a:ea typeface="ＭＳ Ｐゴシック" charset="0"/>
                <a:cs typeface="Times New Roman" charset="0"/>
              </a:rPr>
              <a:t>pNET</a:t>
            </a:r>
            <a:endParaRPr lang="en-US" sz="600" dirty="0">
              <a:latin typeface="Calibri" charset="0"/>
              <a:ea typeface="Calibri" charset="0"/>
              <a:cs typeface="Times New Roman" charset="0"/>
            </a:endParaRPr>
          </a:p>
          <a:p>
            <a:pPr marL="336488" indent="-336488">
              <a:lnSpc>
                <a:spcPct val="130000"/>
              </a:lnSpc>
              <a:spcBef>
                <a:spcPct val="0"/>
              </a:spcBef>
              <a:buFont typeface="Symbol" charset="0"/>
              <a:buChar char=""/>
            </a:pPr>
            <a:r>
              <a:rPr lang="en-US" sz="600" dirty="0">
                <a:latin typeface="Arial" charset="0"/>
                <a:ea typeface="Calibri" charset="0"/>
                <a:cs typeface="Times New Roman" charset="0"/>
              </a:rPr>
              <a:t>The trial accrued more rapidly than anticipated, meeting full enrollment in less than 2 years. In total, 410 patients were enrolled. </a:t>
            </a:r>
            <a:endParaRPr lang="en-US" sz="600" dirty="0">
              <a:latin typeface="Calibri" charset="0"/>
              <a:ea typeface="ＭＳ Ｐゴシック" charset="0"/>
              <a:cs typeface="ＭＳ Ｐゴシック" charset="0"/>
            </a:endParaRPr>
          </a:p>
          <a:p>
            <a:pPr marL="336488" indent="-336488">
              <a:lnSpc>
                <a:spcPct val="130000"/>
              </a:lnSpc>
              <a:spcBef>
                <a:spcPct val="0"/>
              </a:spcBef>
              <a:buFont typeface="Symbol" charset="0"/>
              <a:buChar char=""/>
            </a:pPr>
            <a:r>
              <a:rPr lang="en-US" sz="600" dirty="0">
                <a:latin typeface="Arial" charset="0"/>
                <a:ea typeface="ＭＳ Ｐゴシック" charset="0"/>
                <a:cs typeface="ＭＳ Ｐゴシック" charset="0"/>
              </a:rPr>
              <a:t>The study was designed to detect a hazard ratio of 0.67 with 282 events needed to achieve 92% power. </a:t>
            </a:r>
            <a:r>
              <a:rPr lang="en-US" sz="600" dirty="0">
                <a:latin typeface="Arial" charset="0"/>
                <a:ea typeface="ＭＳ Ｐゴシック" charset="0"/>
                <a:cs typeface="Times New Roman" charset="0"/>
              </a:rPr>
              <a:t>The primary endpoint of this trial was progression-free survival per investigator assessment.</a:t>
            </a:r>
            <a:r>
              <a:rPr lang="en-US" sz="600" dirty="0">
                <a:latin typeface="Arial" charset="0"/>
                <a:ea typeface="ＭＳ Ｐゴシック" charset="0"/>
                <a:cs typeface="ＭＳ Ｐゴシック" charset="0"/>
              </a:rPr>
              <a:t> Secondary endpoints include safety and overall survival.  </a:t>
            </a:r>
            <a:endParaRPr lang="en-US" sz="600" dirty="0">
              <a:latin typeface="Calibri" charset="0"/>
              <a:ea typeface="ＭＳ Ｐゴシック" charset="0"/>
              <a:cs typeface="ＭＳ Ｐゴシック" charset="0"/>
            </a:endParaRPr>
          </a:p>
          <a:p>
            <a:pPr marL="336488" indent="-336488">
              <a:lnSpc>
                <a:spcPct val="130000"/>
              </a:lnSpc>
              <a:spcBef>
                <a:spcPct val="0"/>
              </a:spcBef>
              <a:buFont typeface="Symbol" charset="0"/>
              <a:buChar char=""/>
            </a:pPr>
            <a:r>
              <a:rPr lang="en-US" sz="600" dirty="0">
                <a:latin typeface="Arial" charset="0"/>
                <a:ea typeface="ＭＳ Ｐゴシック" charset="0"/>
                <a:cs typeface="ＭＳ Ｐゴシック" charset="0"/>
              </a:rPr>
              <a:t>Patients with advanced </a:t>
            </a:r>
            <a:r>
              <a:rPr lang="en-US" sz="600" dirty="0" err="1">
                <a:latin typeface="Arial" charset="0"/>
                <a:ea typeface="ＭＳ Ｐゴシック" charset="0"/>
                <a:cs typeface="ＭＳ Ｐゴシック" charset="0"/>
              </a:rPr>
              <a:t>p</a:t>
            </a:r>
            <a:r>
              <a:rPr lang="en-US" sz="600" dirty="0" err="1">
                <a:latin typeface="Arial" charset="0"/>
                <a:ea typeface="ＭＳ Ｐゴシック" charset="0"/>
                <a:cs typeface="Times New Roman" charset="0"/>
              </a:rPr>
              <a:t>NET</a:t>
            </a:r>
            <a:r>
              <a:rPr lang="en-US" sz="600" dirty="0">
                <a:latin typeface="Arial" charset="0"/>
                <a:ea typeface="ＭＳ Ｐゴシック" charset="0"/>
                <a:cs typeface="Times New Roman" charset="0"/>
              </a:rPr>
              <a:t> </a:t>
            </a:r>
            <a:r>
              <a:rPr lang="en-US" sz="600" dirty="0">
                <a:latin typeface="Arial" charset="0"/>
                <a:ea typeface="ＭＳ Ｐゴシック" charset="0"/>
                <a:cs typeface="ＭＳ Ｐゴシック" charset="0"/>
              </a:rPr>
              <a:t>with radiological progression within the preceding 12 months were randomized 1:1 to </a:t>
            </a:r>
            <a:r>
              <a:rPr lang="en-US" sz="600" dirty="0" err="1">
                <a:latin typeface="Arial" charset="0"/>
                <a:ea typeface="ＭＳ Ｐゴシック" charset="0"/>
                <a:cs typeface="ＭＳ Ｐゴシック" charset="0"/>
              </a:rPr>
              <a:t>everolimus</a:t>
            </a:r>
            <a:r>
              <a:rPr lang="en-US" sz="600" dirty="0">
                <a:latin typeface="Arial" charset="0"/>
                <a:ea typeface="ＭＳ Ｐゴシック" charset="0"/>
                <a:cs typeface="ＭＳ Ｐゴシック" charset="0"/>
              </a:rPr>
              <a:t> plus best supportive care and placebo plus best supportive care. Best supportive care could include the use of </a:t>
            </a:r>
            <a:r>
              <a:rPr lang="en-US" sz="600" dirty="0" err="1">
                <a:latin typeface="Arial" charset="0"/>
                <a:ea typeface="ＭＳ Ｐゴシック" charset="0"/>
                <a:cs typeface="ＭＳ Ｐゴシック" charset="0"/>
              </a:rPr>
              <a:t>somatostatin</a:t>
            </a:r>
            <a:r>
              <a:rPr lang="en-US" sz="600" dirty="0">
                <a:latin typeface="Arial" charset="0"/>
                <a:ea typeface="ＭＳ Ｐゴシック" charset="0"/>
                <a:cs typeface="ＭＳ Ｐゴシック" charset="0"/>
              </a:rPr>
              <a:t> analogs</a:t>
            </a:r>
            <a:endParaRPr lang="en-US" sz="600" dirty="0">
              <a:latin typeface="Calibri" charset="0"/>
              <a:ea typeface="ＭＳ Ｐゴシック" charset="0"/>
              <a:cs typeface="ＭＳ Ｐゴシック" charset="0"/>
            </a:endParaRPr>
          </a:p>
          <a:p>
            <a:pPr marL="336488" indent="-336488">
              <a:lnSpc>
                <a:spcPct val="130000"/>
              </a:lnSpc>
              <a:spcBef>
                <a:spcPct val="0"/>
              </a:spcBef>
              <a:buFont typeface="Symbol" charset="0"/>
              <a:buChar char=""/>
            </a:pPr>
            <a:r>
              <a:rPr lang="en-US" sz="600" dirty="0">
                <a:latin typeface="Arial" charset="0"/>
                <a:ea typeface="ＭＳ Ｐゴシック" charset="0"/>
                <a:cs typeface="ＭＳ Ｐゴシック" charset="0"/>
              </a:rPr>
              <a:t>Multi-phasic CTs and/or MRIs were performed every 12 weeks for restaging and response evaluation. Treatment continued until progression, unacceptable toxicity, or withdrawal</a:t>
            </a:r>
            <a:r>
              <a:rPr lang="en-US" sz="700" dirty="0">
                <a:latin typeface="TimesNewRomanPSMT" charset="0"/>
                <a:ea typeface="ＭＳ Ｐゴシック" charset="0"/>
                <a:cs typeface="ＭＳ Ｐゴシック" charset="0"/>
              </a:rPr>
              <a:t>.</a:t>
            </a:r>
            <a:endParaRPr lang="en-US" sz="600" dirty="0">
              <a:latin typeface="Calibri" charset="0"/>
              <a:ea typeface="ＭＳ Ｐゴシック" charset="0"/>
              <a:cs typeface="ＭＳ Ｐゴシック" charset="0"/>
            </a:endParaRPr>
          </a:p>
          <a:p>
            <a:pPr marL="336488" indent="-336488">
              <a:lnSpc>
                <a:spcPct val="130000"/>
              </a:lnSpc>
              <a:spcBef>
                <a:spcPct val="0"/>
              </a:spcBef>
              <a:buFont typeface="Symbol" charset="0"/>
              <a:buChar char=""/>
            </a:pPr>
            <a:r>
              <a:rPr lang="en-US" sz="600" dirty="0">
                <a:latin typeface="Arial" charset="0"/>
                <a:ea typeface="ＭＳ Ｐゴシック" charset="0"/>
                <a:cs typeface="ＭＳ Ｐゴシック" charset="0"/>
              </a:rPr>
              <a:t>The patient may discontinue participation in the study for any of the following reasons:</a:t>
            </a:r>
            <a:endParaRPr lang="en-US" sz="600" dirty="0">
              <a:latin typeface="Calibri" charset="0"/>
              <a:ea typeface="ＭＳ Ｐゴシック" charset="0"/>
              <a:cs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adverse event(s)</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abnormal laboratory value(s)</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abnormal test procedure result(s)</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disease progression</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protocol deviation</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subject withdrew consent</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lost to follow-up</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administrative problems</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new cancer therapy</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death</a:t>
            </a:r>
            <a:endParaRPr lang="en-US" sz="600" dirty="0">
              <a:latin typeface="Calibri" charset="0"/>
              <a:ea typeface="ＭＳ Ｐゴシック" charset="0"/>
            </a:endParaRPr>
          </a:p>
          <a:p>
            <a:pPr marL="336488" indent="-336488">
              <a:lnSpc>
                <a:spcPct val="130000"/>
              </a:lnSpc>
              <a:spcBef>
                <a:spcPct val="0"/>
              </a:spcBef>
              <a:buFont typeface="Symbol" charset="0"/>
              <a:buChar char=""/>
            </a:pPr>
            <a:r>
              <a:rPr lang="en-US" sz="600" dirty="0">
                <a:latin typeface="Arial" charset="0"/>
                <a:ea typeface="ＭＳ Ｐゴシック" charset="0"/>
                <a:cs typeface="ＭＳ Ｐゴシック" charset="0"/>
              </a:rPr>
              <a:t>At progression, patients were </a:t>
            </a:r>
            <a:r>
              <a:rPr lang="en-US" sz="600" dirty="0" err="1">
                <a:latin typeface="Arial" charset="0"/>
                <a:ea typeface="ＭＳ Ｐゴシック" charset="0"/>
                <a:cs typeface="ＭＳ Ｐゴシック" charset="0"/>
              </a:rPr>
              <a:t>unblinded</a:t>
            </a:r>
            <a:r>
              <a:rPr lang="en-US" sz="600" dirty="0">
                <a:latin typeface="Arial" charset="0"/>
                <a:ea typeface="ＭＳ Ｐゴシック" charset="0"/>
                <a:cs typeface="ＭＳ Ｐゴシック" charset="0"/>
              </a:rPr>
              <a:t> and if on placebo allowed to crossover to open label </a:t>
            </a:r>
            <a:r>
              <a:rPr lang="en-US" sz="600" dirty="0" err="1">
                <a:latin typeface="Arial" charset="0"/>
                <a:ea typeface="ＭＳ Ｐゴシック" charset="0"/>
                <a:cs typeface="ＭＳ Ｐゴシック" charset="0"/>
              </a:rPr>
              <a:t>everolimus</a:t>
            </a:r>
            <a:r>
              <a:rPr lang="en-US" sz="600" dirty="0">
                <a:latin typeface="Arial" charset="0"/>
                <a:ea typeface="ＭＳ Ｐゴシック" charset="0"/>
                <a:cs typeface="ＭＳ Ｐゴシック" charset="0"/>
              </a:rPr>
              <a:t>.</a:t>
            </a:r>
          </a:p>
          <a:p>
            <a:pPr marL="336488" indent="-336488">
              <a:lnSpc>
                <a:spcPct val="130000"/>
              </a:lnSpc>
              <a:spcBef>
                <a:spcPct val="0"/>
              </a:spcBef>
              <a:buFont typeface="Symbol" charset="0"/>
              <a:buChar char=""/>
            </a:pPr>
            <a:r>
              <a:rPr lang="en-US" sz="600" dirty="0">
                <a:latin typeface="Arial" charset="0"/>
                <a:ea typeface="ＭＳ Ｐゴシック" charset="0"/>
                <a:cs typeface="ＭＳ Ｐゴシック" charset="0"/>
              </a:rPr>
              <a:t>Key eligibility criteria of patients included:</a:t>
            </a:r>
            <a:endParaRPr lang="en-US" sz="600" dirty="0">
              <a:latin typeface="Calibri" charset="0"/>
              <a:ea typeface="ＭＳ Ｐゴシック" charset="0"/>
              <a:cs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Low to intermediate grade </a:t>
            </a:r>
            <a:r>
              <a:rPr lang="en-US" sz="600" dirty="0" err="1">
                <a:latin typeface="Arial" charset="0"/>
                <a:ea typeface="ＭＳ Ｐゴシック" charset="0"/>
              </a:rPr>
              <a:t>p</a:t>
            </a:r>
            <a:r>
              <a:rPr lang="en-US" sz="600" dirty="0" err="1">
                <a:latin typeface="Arial" charset="0"/>
                <a:ea typeface="ＭＳ Ｐゴシック" charset="0"/>
                <a:cs typeface="Times New Roman" charset="0"/>
              </a:rPr>
              <a:t>NET</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Disease progression by imaging (not by RECIST criteria) within the prior 12 months</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Measurable disease by RECIST criteria</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Adequate performance status and organ function assessed by complete blood counts and serum chemistry</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Prior anti-</a:t>
            </a:r>
            <a:r>
              <a:rPr lang="en-US" sz="600" dirty="0" err="1">
                <a:latin typeface="Arial" charset="0"/>
                <a:ea typeface="ＭＳ Ｐゴシック" charset="0"/>
              </a:rPr>
              <a:t>tumour</a:t>
            </a:r>
            <a:r>
              <a:rPr lang="en-US" sz="600" dirty="0">
                <a:latin typeface="Arial" charset="0"/>
                <a:ea typeface="ＭＳ Ｐゴシック" charset="0"/>
              </a:rPr>
              <a:t> therapies were allowed</a:t>
            </a:r>
            <a:endParaRPr lang="en-US" sz="600" dirty="0">
              <a:latin typeface="Calibri" charset="0"/>
              <a:ea typeface="ＭＳ Ｐゴシック" charset="0"/>
            </a:endParaRPr>
          </a:p>
          <a:p>
            <a:pPr marL="336488" indent="-336488">
              <a:lnSpc>
                <a:spcPct val="130000"/>
              </a:lnSpc>
              <a:spcBef>
                <a:spcPct val="0"/>
              </a:spcBef>
              <a:buFont typeface="Symbol" charset="0"/>
              <a:buChar char=""/>
            </a:pPr>
            <a:r>
              <a:rPr lang="en-US" sz="600" dirty="0">
                <a:latin typeface="Arial" charset="0"/>
                <a:ea typeface="ＭＳ Ｐゴシック" charset="0"/>
                <a:cs typeface="ＭＳ Ｐゴシック" charset="0"/>
              </a:rPr>
              <a:t>There are two stratification factors: </a:t>
            </a:r>
            <a:endParaRPr lang="en-US" sz="600" dirty="0">
              <a:latin typeface="Calibri" charset="0"/>
              <a:ea typeface="ＭＳ Ｐゴシック" charset="0"/>
              <a:cs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   Prior cytotoxic chemotherapy </a:t>
            </a:r>
            <a:endParaRPr lang="en-US" sz="600" dirty="0">
              <a:latin typeface="Calibri" charset="0"/>
              <a:ea typeface="ＭＳ Ｐゴシック" charset="0"/>
            </a:endParaRPr>
          </a:p>
          <a:p>
            <a:pPr marL="785138" lvl="1" indent="-336488">
              <a:lnSpc>
                <a:spcPct val="130000"/>
              </a:lnSpc>
              <a:spcBef>
                <a:spcPct val="0"/>
              </a:spcBef>
              <a:buFont typeface="Calibri" charset="0"/>
              <a:buAutoNum type="arabicPeriod"/>
            </a:pPr>
            <a:r>
              <a:rPr lang="en-US" sz="600" dirty="0">
                <a:latin typeface="Arial" charset="0"/>
                <a:ea typeface="ＭＳ Ｐゴシック" charset="0"/>
              </a:rPr>
              <a:t>   WHO performance status at baseline (0 </a:t>
            </a:r>
            <a:r>
              <a:rPr lang="en-US" sz="600" dirty="0" err="1">
                <a:latin typeface="Arial" charset="0"/>
                <a:ea typeface="ＭＳ Ｐゴシック" charset="0"/>
              </a:rPr>
              <a:t>vs</a:t>
            </a:r>
            <a:r>
              <a:rPr lang="en-US" sz="600" dirty="0">
                <a:latin typeface="Arial" charset="0"/>
                <a:ea typeface="ＭＳ Ｐゴシック" charset="0"/>
              </a:rPr>
              <a:t> 1-2)</a:t>
            </a:r>
            <a:endParaRPr lang="en-US" sz="600" dirty="0">
              <a:latin typeface="Calibri" charset="0"/>
              <a:ea typeface="ＭＳ Ｐゴシック" charset="0"/>
            </a:endParaRPr>
          </a:p>
          <a:p>
            <a:pPr marL="336488" indent="-336488">
              <a:lnSpc>
                <a:spcPct val="130000"/>
              </a:lnSpc>
              <a:spcBef>
                <a:spcPct val="0"/>
              </a:spcBef>
              <a:buFont typeface="Symbol" charset="0"/>
              <a:buChar char=""/>
            </a:pPr>
            <a:endParaRPr lang="en-US" sz="600" dirty="0">
              <a:latin typeface="Calibri" charset="0"/>
              <a:ea typeface="ＭＳ Ｐゴシック" charset="0"/>
              <a:cs typeface="ＭＳ Ｐゴシック" charset="0"/>
            </a:endParaRPr>
          </a:p>
          <a:p>
            <a:pPr marL="336488" indent="-336488">
              <a:lnSpc>
                <a:spcPct val="130000"/>
              </a:lnSpc>
              <a:spcBef>
                <a:spcPct val="0"/>
              </a:spcBef>
            </a:pPr>
            <a:r>
              <a:rPr lang="en-US" sz="600" dirty="0">
                <a:latin typeface="Arial" charset="0"/>
                <a:ea typeface="ＭＳ Ｐゴシック" charset="0"/>
                <a:cs typeface="ＭＳ Ｐゴシック" charset="0"/>
              </a:rPr>
              <a:t> </a:t>
            </a:r>
            <a:endParaRPr lang="en-US" sz="600" dirty="0">
              <a:latin typeface="Calibri" charset="0"/>
              <a:ea typeface="ＭＳ Ｐゴシック" charset="0"/>
              <a:cs typeface="ＭＳ Ｐゴシック" charset="0"/>
            </a:endParaRPr>
          </a:p>
          <a:p>
            <a:pPr marL="336488" indent="-336488">
              <a:lnSpc>
                <a:spcPct val="130000"/>
              </a:lnSpc>
            </a:pPr>
            <a:r>
              <a:rPr lang="en-US" sz="600" dirty="0">
                <a:latin typeface="Arial" charset="0"/>
                <a:ea typeface="ＭＳ Ｐゴシック" charset="0"/>
                <a:cs typeface="ＭＳ Ｐゴシック" charset="0"/>
              </a:rPr>
              <a:t>Yao J et al. 12</a:t>
            </a:r>
            <a:r>
              <a:rPr lang="en-US" sz="600" baseline="30000" dirty="0">
                <a:latin typeface="Arial" charset="0"/>
                <a:ea typeface="ＭＳ Ｐゴシック" charset="0"/>
                <a:cs typeface="ＭＳ Ｐゴシック" charset="0"/>
              </a:rPr>
              <a:t>th</a:t>
            </a:r>
            <a:r>
              <a:rPr lang="en-US" sz="600" dirty="0">
                <a:latin typeface="Arial" charset="0"/>
                <a:ea typeface="ＭＳ Ｐゴシック" charset="0"/>
                <a:cs typeface="ＭＳ Ｐゴシック" charset="0"/>
              </a:rPr>
              <a:t> World Congress on Gastrointestinal Cancer; June 30-July 3, 2010; Barcelona, Spain. Poster # O-0028.</a:t>
            </a:r>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84899154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Lst>
        </p:spPr>
      </p:sp>
      <p:sp>
        <p:nvSpPr>
          <p:cNvPr id="207875" name="Notes Placeholder 2"/>
          <p:cNvSpPr>
            <a:spLocks noGrp="1"/>
          </p:cNvSpPr>
          <p:nvPr>
            <p:ph type="body" idx="1"/>
            <p:custDataLst>
              <p:tags r:id="rId1"/>
            </p:custDataLst>
          </p:nvPr>
        </p:nvSpPr>
        <p:spPr bwMode="auto">
          <a:noFill/>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atin typeface="Arial" charset="0"/>
              <a:ea typeface="ＭＳ Ｐゴシック" charset="0"/>
              <a:cs typeface="ＭＳ Ｐゴシック" charset="0"/>
            </a:endParaRPr>
          </a:p>
        </p:txBody>
      </p:sp>
      <p:sp>
        <p:nvSpPr>
          <p:cNvPr id="207876"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cs typeface="ＭＳ Ｐゴシック" charset="0"/>
              </a:defRPr>
            </a:lvl1pPr>
            <a:lvl2pPr marL="729057" indent="-280406" eaLnBrk="0" hangingPunct="0">
              <a:defRPr>
                <a:solidFill>
                  <a:schemeClr val="tx1"/>
                </a:solidFill>
                <a:latin typeface="Arial" charset="0"/>
                <a:ea typeface="ＭＳ Ｐゴシック" charset="0"/>
              </a:defRPr>
            </a:lvl2pPr>
            <a:lvl3pPr marL="1121626" indent="-224325" eaLnBrk="0" hangingPunct="0">
              <a:defRPr>
                <a:solidFill>
                  <a:schemeClr val="tx1"/>
                </a:solidFill>
                <a:latin typeface="Arial" charset="0"/>
                <a:ea typeface="ＭＳ Ｐゴシック" charset="0"/>
              </a:defRPr>
            </a:lvl3pPr>
            <a:lvl4pPr marL="1570276" indent="-224325" eaLnBrk="0" hangingPunct="0">
              <a:defRPr>
                <a:solidFill>
                  <a:schemeClr val="tx1"/>
                </a:solidFill>
                <a:latin typeface="Arial" charset="0"/>
                <a:ea typeface="ＭＳ Ｐゴシック" charset="0"/>
              </a:defRPr>
            </a:lvl4pPr>
            <a:lvl5pPr marL="2018927" indent="-224325" eaLnBrk="0" hangingPunct="0">
              <a:defRPr>
                <a:solidFill>
                  <a:schemeClr val="tx1"/>
                </a:solidFill>
                <a:latin typeface="Arial" charset="0"/>
                <a:ea typeface="ＭＳ Ｐゴシック" charset="0"/>
              </a:defRPr>
            </a:lvl5pPr>
            <a:lvl6pPr marL="2467577" indent="-224325" eaLnBrk="0" fontAlgn="base" hangingPunct="0">
              <a:spcBef>
                <a:spcPct val="0"/>
              </a:spcBef>
              <a:spcAft>
                <a:spcPct val="0"/>
              </a:spcAft>
              <a:defRPr>
                <a:solidFill>
                  <a:schemeClr val="tx1"/>
                </a:solidFill>
                <a:latin typeface="Arial" charset="0"/>
                <a:ea typeface="ＭＳ Ｐゴシック" charset="0"/>
              </a:defRPr>
            </a:lvl6pPr>
            <a:lvl7pPr marL="2916227" indent="-224325" eaLnBrk="0" fontAlgn="base" hangingPunct="0">
              <a:spcBef>
                <a:spcPct val="0"/>
              </a:spcBef>
              <a:spcAft>
                <a:spcPct val="0"/>
              </a:spcAft>
              <a:defRPr>
                <a:solidFill>
                  <a:schemeClr val="tx1"/>
                </a:solidFill>
                <a:latin typeface="Arial" charset="0"/>
                <a:ea typeface="ＭＳ Ｐゴシック" charset="0"/>
              </a:defRPr>
            </a:lvl7pPr>
            <a:lvl8pPr marL="3364878" indent="-224325" eaLnBrk="0" fontAlgn="base" hangingPunct="0">
              <a:spcBef>
                <a:spcPct val="0"/>
              </a:spcBef>
              <a:spcAft>
                <a:spcPct val="0"/>
              </a:spcAft>
              <a:defRPr>
                <a:solidFill>
                  <a:schemeClr val="tx1"/>
                </a:solidFill>
                <a:latin typeface="Arial" charset="0"/>
                <a:ea typeface="ＭＳ Ｐゴシック" charset="0"/>
              </a:defRPr>
            </a:lvl8pPr>
            <a:lvl9pPr marL="3813528" indent="-224325"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6E37C763-9A26-1546-A847-6228BEBF3FD7}" type="slidenum">
              <a:rPr kumimoji="0" lang="en-US" sz="1200" b="0" i="0" u="none" strike="noStrike" kern="1200" cap="none" spc="0" normalizeH="0" baseline="0" noProof="0">
                <a:ln>
                  <a:noFill/>
                </a:ln>
                <a:solidFill>
                  <a:prstClr val="black"/>
                </a:solidFill>
                <a:effectLst/>
                <a:uLnTx/>
                <a:uFillTx/>
                <a:latin typeface="Arial" charset="0"/>
                <a:ea typeface="ＭＳ Ｐゴシック" charset="0"/>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a:ln>
                <a:noFill/>
              </a:ln>
              <a:solidFill>
                <a:prstClr val="black"/>
              </a:solidFill>
              <a:effectLst/>
              <a:uLnTx/>
              <a:uFillTx/>
              <a:latin typeface="Arial" charset="0"/>
              <a:ea typeface="ＭＳ Ｐゴシック" charset="0"/>
            </a:endParaRPr>
          </a:p>
        </p:txBody>
      </p:sp>
    </p:spTree>
    <p:extLst>
      <p:ext uri="{BB962C8B-B14F-4D97-AF65-F5344CB8AC3E}">
        <p14:creationId xmlns:p14="http://schemas.microsoft.com/office/powerpoint/2010/main" val="73893305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97</a:t>
            </a:fld>
            <a:endParaRPr lang="en-US"/>
          </a:p>
        </p:txBody>
      </p:sp>
    </p:spTree>
    <p:extLst>
      <p:ext uri="{BB962C8B-B14F-4D97-AF65-F5344CB8AC3E}">
        <p14:creationId xmlns:p14="http://schemas.microsoft.com/office/powerpoint/2010/main" val="303471791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7"/>
          <p:cNvSpPr>
            <a:spLocks noGrp="1" noChangeArrowheads="1"/>
          </p:cNvSpPr>
          <p:nvPr>
            <p:ph type="sldNum" sz="quarter" idx="5"/>
          </p:nvPr>
        </p:nvSpPr>
        <p:spPr>
          <a:ln/>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3DC1213-40AB-354F-ADEF-D7BEFF6E200B}" type="slidenum">
              <a:rPr kumimoji="0" lang="en-US" sz="1700" b="0" i="0" u="none" strike="noStrike" kern="0" cap="none" spc="0" normalizeH="0" baseline="0" noProof="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700" b="0" i="0" u="none" strike="noStrike" kern="0" cap="none" spc="0" normalizeH="0" baseline="0" noProof="0" dirty="0">
              <a:ln>
                <a:noFill/>
              </a:ln>
              <a:solidFill>
                <a:prstClr val="black"/>
              </a:solidFill>
              <a:effectLst/>
              <a:uLnTx/>
              <a:uFillTx/>
              <a:latin typeface="Calibri"/>
              <a:ea typeface="+mn-ea"/>
              <a:cs typeface="+mn-cs"/>
            </a:endParaRPr>
          </a:p>
        </p:txBody>
      </p:sp>
      <p:sp>
        <p:nvSpPr>
          <p:cNvPr id="7" name="Rectangle 7"/>
          <p:cNvSpPr txBox="1">
            <a:spLocks noGrp="1" noChangeArrowheads="1"/>
          </p:cNvSpPr>
          <p:nvPr/>
        </p:nvSpPr>
        <p:spPr>
          <a:xfrm>
            <a:off x="3884613" y="8685213"/>
            <a:ext cx="2971800" cy="457200"/>
          </a:xfrm>
          <a:prstGeom prst="rect">
            <a:avLst/>
          </a:prstGeom>
          <a:noFill/>
        </p:spPr>
        <p:txBody>
          <a:bodyPr lIns="91432" tIns="45716" rIns="91432" bIns="45716" anchor="b"/>
          <a:lstStyle>
            <a:lvl1pPr defTabSz="457200">
              <a:defRPr>
                <a:solidFill>
                  <a:schemeClr val="tx1"/>
                </a:solidFill>
                <a:latin typeface="Arial" charset="0"/>
                <a:ea typeface="ＭＳ Ｐゴシック" charset="0"/>
              </a:defRPr>
            </a:lvl1pPr>
            <a:lvl2pPr marL="742950" indent="-285750" defTabSz="457200">
              <a:defRPr>
                <a:solidFill>
                  <a:schemeClr val="tx1"/>
                </a:solidFill>
                <a:latin typeface="Arial" charset="0"/>
                <a:ea typeface="ＭＳ Ｐゴシック" charset="0"/>
              </a:defRPr>
            </a:lvl2pPr>
            <a:lvl3pPr marL="1143000" indent="-228600" defTabSz="457200">
              <a:defRPr>
                <a:solidFill>
                  <a:schemeClr val="tx1"/>
                </a:solidFill>
                <a:latin typeface="Arial" charset="0"/>
                <a:ea typeface="ＭＳ Ｐゴシック" charset="0"/>
              </a:defRPr>
            </a:lvl3pPr>
            <a:lvl4pPr marL="1600200" indent="-228600" defTabSz="457200">
              <a:defRPr>
                <a:solidFill>
                  <a:schemeClr val="tx1"/>
                </a:solidFill>
                <a:latin typeface="Arial" charset="0"/>
                <a:ea typeface="ＭＳ Ｐゴシック" charset="0"/>
              </a:defRPr>
            </a:lvl4pPr>
            <a:lvl5pPr marL="2057400" indent="-228600" defTabSz="4572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marL="0" marR="0" lvl="0" indent="0" algn="r" defTabSz="457200" rtl="0" eaLnBrk="1" fontAlgn="auto" latinLnBrk="0" hangingPunct="1">
              <a:lnSpc>
                <a:spcPct val="100000"/>
              </a:lnSpc>
              <a:spcBef>
                <a:spcPts val="0"/>
              </a:spcBef>
              <a:spcAft>
                <a:spcPts val="0"/>
              </a:spcAft>
              <a:buClrTx/>
              <a:buSzTx/>
              <a:buFontTx/>
              <a:buNone/>
              <a:tabLst/>
              <a:defRPr/>
            </a:pPr>
            <a:fld id="{E6016789-4EF9-C344-84A2-E16F50A0E28F}" type="slidenum">
              <a:rPr kumimoji="0" lang="en-US" sz="1200" b="0" i="0" u="none" strike="noStrike" kern="0" cap="none" spc="0" normalizeH="0" baseline="0" noProof="0">
                <a:ln>
                  <a:noFill/>
                </a:ln>
                <a:solidFill>
                  <a:prstClr val="black"/>
                </a:solidFill>
                <a:effectLst/>
                <a:uLnTx/>
                <a:uFillTx/>
                <a:latin typeface="Calibri" charset="0"/>
                <a:ea typeface="ＭＳ Ｐゴシック" charset="0"/>
                <a:cs typeface="MS PGothic"/>
              </a:rPr>
              <a:pPr marL="0" marR="0" lvl="0" indent="0" algn="r" defTabSz="4572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0" cap="none" spc="0" normalizeH="0" baseline="0" noProof="0" dirty="0">
              <a:ln>
                <a:noFill/>
              </a:ln>
              <a:solidFill>
                <a:prstClr val="black"/>
              </a:solidFill>
              <a:effectLst/>
              <a:uLnTx/>
              <a:uFillTx/>
              <a:latin typeface="Calibri" charset="0"/>
              <a:ea typeface="ＭＳ Ｐゴシック" charset="0"/>
              <a:cs typeface="MS PGothic"/>
            </a:endParaRPr>
          </a:p>
        </p:txBody>
      </p:sp>
      <p:sp>
        <p:nvSpPr>
          <p:cNvPr id="237571"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 xmlns:ma14="http://schemas.microsoft.com/office/mac/drawingml/2011/main" val="1"/>
            </a:ext>
          </a:extLst>
        </p:spPr>
      </p:sp>
      <p:sp>
        <p:nvSpPr>
          <p:cNvPr id="237572" name="Rectangle 3"/>
          <p:cNvSpPr>
            <a:spLocks noGrp="1" noChangeArrowheads="1"/>
          </p:cNvSpPr>
          <p:nvPr>
            <p:ph type="body" idx="1"/>
          </p:nvPr>
        </p:nvSpPr>
        <p:spPr>
          <a:xfrm>
            <a:off x="914400" y="4343400"/>
            <a:ext cx="5029200" cy="4114800"/>
          </a:xfrm>
        </p:spPr>
        <p:txBody>
          <a:bodyPr/>
          <a:lstStyle/>
          <a:p>
            <a:pPr defTabSz="457159"/>
            <a:endParaRPr lang="en-US" dirty="0"/>
          </a:p>
        </p:txBody>
      </p:sp>
      <p:sp>
        <p:nvSpPr>
          <p:cNvPr id="2" name="TextBox 1"/>
          <p:cNvSpPr txBox="1"/>
          <p:nvPr>
            <p:custDataLst>
              <p:tags r:id="rId1"/>
            </p:custDataLst>
          </p:nvPr>
        </p:nvSpPr>
        <p:spPr>
          <a:xfrm>
            <a:off x="0" y="0"/>
            <a:ext cx="3810000" cy="1270000"/>
          </a:xfrm>
          <a:prstGeom prst="rect">
            <a:avLst/>
          </a:prstGeom>
          <a:noFill/>
        </p:spPr>
        <p:txBody>
          <a:bodyPr vert="horz" rtlCol="0">
            <a:spAutoFit/>
          </a:bodyPr>
          <a:lstStyle/>
          <a:p>
            <a:endParaRPr lang="en-US"/>
          </a:p>
        </p:txBody>
      </p:sp>
    </p:spTree>
    <p:extLst>
      <p:ext uri="{BB962C8B-B14F-4D97-AF65-F5344CB8AC3E}">
        <p14:creationId xmlns:p14="http://schemas.microsoft.com/office/powerpoint/2010/main" val="307161182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custDataLst>
              <p:tags r:id="rId1"/>
            </p:custDataLst>
          </p:nvPr>
        </p:nvSpPr>
        <p:spPr/>
        <p:txBody>
          <a:bodyPr/>
          <a:lstStyle/>
          <a:p>
            <a:endParaRPr lang="en-US"/>
          </a:p>
        </p:txBody>
      </p:sp>
      <p:sp>
        <p:nvSpPr>
          <p:cNvPr id="4" name="Slide Number Placeholder 3"/>
          <p:cNvSpPr>
            <a:spLocks noGrp="1"/>
          </p:cNvSpPr>
          <p:nvPr>
            <p:ph type="sldNum" sz="quarter" idx="10"/>
          </p:nvPr>
        </p:nvSpPr>
        <p:spPr/>
        <p:txBody>
          <a:bodyPr/>
          <a:lstStyle/>
          <a:p>
            <a:fld id="{E886B40D-180C-4315-880F-6255418ECBCF}" type="slidenum">
              <a:rPr lang="en-US" smtClean="0"/>
              <a:t>99</a:t>
            </a:fld>
            <a:endParaRPr lang="en-US"/>
          </a:p>
        </p:txBody>
      </p:sp>
    </p:spTree>
    <p:extLst>
      <p:ext uri="{BB962C8B-B14F-4D97-AF65-F5344CB8AC3E}">
        <p14:creationId xmlns:p14="http://schemas.microsoft.com/office/powerpoint/2010/main" val="14765277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0.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393284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_Section Header">
    <p:spTree>
      <p:nvGrpSpPr>
        <p:cNvPr id="1" name=""/>
        <p:cNvGrpSpPr/>
        <p:nvPr/>
      </p:nvGrpSpPr>
      <p:grpSpPr>
        <a:xfrm>
          <a:off x="0" y="0"/>
          <a:ext cx="0" cy="0"/>
          <a:chOff x="0" y="0"/>
          <a:chExt cx="0" cy="0"/>
        </a:xfrm>
      </p:grpSpPr>
      <p:sp>
        <p:nvSpPr>
          <p:cNvPr id="13" name="Title 1"/>
          <p:cNvSpPr>
            <a:spLocks noGrp="1"/>
          </p:cNvSpPr>
          <p:nvPr>
            <p:ph type="title"/>
          </p:nvPr>
        </p:nvSpPr>
        <p:spPr>
          <a:xfrm>
            <a:off x="2312308" y="3179541"/>
            <a:ext cx="7330456" cy="1362075"/>
          </a:xfrm>
          <a:prstGeom prst="rect">
            <a:avLst/>
          </a:prstGeo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2763328"/>
            <a:ext cx="7311983" cy="292388"/>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710654372"/>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77824" y="2743200"/>
            <a:ext cx="10436352" cy="1371600"/>
          </a:xfrm>
        </p:spPr>
        <p:txBody>
          <a:bodyPr lIns="0" rIns="0" anchor="b" anchorCtr="0">
            <a:noAutofit/>
          </a:bodyPr>
          <a:lstStyle>
            <a:lvl1pPr algn="l">
              <a:defRPr sz="360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877824" y="4114800"/>
            <a:ext cx="10436352" cy="685800"/>
          </a:xfrm>
        </p:spPr>
        <p:txBody>
          <a:bodyPr lIns="0" tIns="228600" rIns="0">
            <a:noAutofit/>
          </a:bodyPr>
          <a:lstStyle>
            <a:lvl1pPr marL="0" indent="0" algn="l">
              <a:spcBef>
                <a:spcPts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446198C-04DA-4E69-9F60-477E336F6D8D}" type="datetimeFigureOut">
              <a:rPr lang="en-US" smtClean="0"/>
              <a:t>11/27/2017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CAD713-2A88-4927-BA3B-75E8042AC897}" type="slidenum">
              <a:rPr lang="en-US" smtClean="0"/>
              <a:t>‹#›</a:t>
            </a:fld>
            <a:endParaRPr lang="en-US"/>
          </a:p>
        </p:txBody>
      </p:sp>
    </p:spTree>
    <p:extLst>
      <p:ext uri="{BB962C8B-B14F-4D97-AF65-F5344CB8AC3E}">
        <p14:creationId xmlns:p14="http://schemas.microsoft.com/office/powerpoint/2010/main" val="167412517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test</a:t>
            </a:r>
          </a:p>
        </p:txBody>
      </p:sp>
    </p:spTree>
    <p:extLst>
      <p:ext uri="{BB962C8B-B14F-4D97-AF65-F5344CB8AC3E}">
        <p14:creationId xmlns:p14="http://schemas.microsoft.com/office/powerpoint/2010/main" val="55036505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8001" y="509575"/>
            <a:ext cx="10066769" cy="492443"/>
          </a:xfrm>
        </p:spPr>
        <p:txBody>
          <a:bodyPr/>
          <a:lstStyle>
            <a:lvl1pPr>
              <a:defRPr sz="3200"/>
            </a:lvl1pPr>
          </a:lstStyle>
          <a:p>
            <a:r>
              <a:rPr lang="en-US"/>
              <a:t>Click to edit Master title style</a:t>
            </a:r>
          </a:p>
        </p:txBody>
      </p:sp>
      <p:sp>
        <p:nvSpPr>
          <p:cNvPr id="3" name="Slide Number Placeholder 2"/>
          <p:cNvSpPr>
            <a:spLocks noGrp="1"/>
          </p:cNvSpPr>
          <p:nvPr>
            <p:ph type="sldNum" sz="quarter" idx="10"/>
          </p:nvPr>
        </p:nvSpPr>
        <p:spPr>
          <a:xfrm>
            <a:off x="9089525" y="6594422"/>
            <a:ext cx="2844800" cy="247650"/>
          </a:xfrm>
          <a:prstGeom prst="rect">
            <a:avLst/>
          </a:prstGeom>
        </p:spPr>
        <p:txBody>
          <a:bodyPr/>
          <a:lstStyle/>
          <a:p>
            <a:pPr fontAlgn="base">
              <a:spcBef>
                <a:spcPct val="0"/>
              </a:spcBef>
              <a:spcAft>
                <a:spcPct val="0"/>
              </a:spcAft>
            </a:pPr>
            <a:fld id="{C85EB550-3492-4000-B08A-C28503B0635A}" type="slidenum">
              <a:rPr lang="en-US" sz="1600" smtClean="0">
                <a:solidFill>
                  <a:srgbClr val="FFFFFF"/>
                </a:solidFill>
              </a:rPr>
              <a:pPr fontAlgn="base">
                <a:spcBef>
                  <a:spcPct val="0"/>
                </a:spcBef>
                <a:spcAft>
                  <a:spcPct val="0"/>
                </a:spcAft>
              </a:pPr>
              <a:t>‹#›</a:t>
            </a:fld>
            <a:endParaRPr lang="en-US" sz="1600" dirty="0">
              <a:solidFill>
                <a:srgbClr val="FFFFFF"/>
              </a:solidFill>
            </a:endParaRPr>
          </a:p>
        </p:txBody>
      </p:sp>
      <p:sp>
        <p:nvSpPr>
          <p:cNvPr id="5" name="Content Placeholder 2"/>
          <p:cNvSpPr>
            <a:spLocks noGrp="1"/>
          </p:cNvSpPr>
          <p:nvPr>
            <p:ph idx="1"/>
          </p:nvPr>
        </p:nvSpPr>
        <p:spPr>
          <a:xfrm>
            <a:off x="626533" y="1611314"/>
            <a:ext cx="11065595" cy="4525962"/>
          </a:xfrm>
          <a:prstGeom prst="rect">
            <a:avLst/>
          </a:prstGeom>
        </p:spPr>
        <p:txBody>
          <a:bodyPr/>
          <a:lstStyle>
            <a:lvl1pPr>
              <a:spcBef>
                <a:spcPts val="1200"/>
              </a:spcBef>
              <a:buClr>
                <a:schemeClr val="accent6"/>
              </a:buClr>
              <a:defRPr sz="2100"/>
            </a:lvl1pPr>
            <a:lvl2pPr>
              <a:spcBef>
                <a:spcPts val="150"/>
              </a:spcBef>
              <a:defRPr sz="1900"/>
            </a:lvl2pPr>
            <a:lvl3pPr>
              <a:spcBef>
                <a:spcPts val="150"/>
              </a:spcBef>
              <a:defRPr sz="1700"/>
            </a:lvl3pPr>
          </a:lstStyle>
          <a:p>
            <a:pPr lvl="0"/>
            <a:r>
              <a:rPr lang="en-US" dirty="0"/>
              <a:t>Click to edit Master text styles</a:t>
            </a:r>
          </a:p>
          <a:p>
            <a:pPr lvl="1"/>
            <a:r>
              <a:rPr lang="en-US" dirty="0"/>
              <a:t>Second level</a:t>
            </a:r>
          </a:p>
          <a:p>
            <a:pPr lvl="2"/>
            <a:r>
              <a:rPr lang="en-US" dirty="0"/>
              <a:t>Third level</a:t>
            </a:r>
          </a:p>
        </p:txBody>
      </p:sp>
      <p:sp>
        <p:nvSpPr>
          <p:cNvPr id="6" name="Date Placeholder 2"/>
          <p:cNvSpPr>
            <a:spLocks noGrp="1"/>
          </p:cNvSpPr>
          <p:nvPr>
            <p:ph type="dt" sz="half" idx="4294967295"/>
          </p:nvPr>
        </p:nvSpPr>
        <p:spPr>
          <a:xfrm>
            <a:off x="203200" y="6673334"/>
            <a:ext cx="2844800" cy="184666"/>
          </a:xfrm>
          <a:prstGeom prst="rect">
            <a:avLst/>
          </a:prstGeom>
        </p:spPr>
        <p:txBody>
          <a:bodyPr vert="horz" lIns="0" tIns="0" rIns="0" bIns="0" rtlCol="0" anchor="ctr">
            <a:spAutoFit/>
          </a:bodyPr>
          <a:lstStyle>
            <a:lvl1pPr algn="l">
              <a:defRPr sz="1200">
                <a:solidFill>
                  <a:schemeClr val="bg1"/>
                </a:solidFill>
              </a:defRPr>
            </a:lvl1pPr>
          </a:lstStyle>
          <a:p>
            <a:fld id="{E990F66A-448B-43BF-ABCC-6BDFCD80B6AB}" type="datetime1">
              <a:rPr lang="en-US" smtClean="0">
                <a:solidFill>
                  <a:srgbClr val="FFFFFF"/>
                </a:solidFill>
              </a:rPr>
              <a:t>11/27/2017</a:t>
            </a:fld>
            <a:endParaRPr lang="en-US" dirty="0">
              <a:solidFill>
                <a:srgbClr val="FFFFFF"/>
              </a:solidFill>
            </a:endParaRPr>
          </a:p>
        </p:txBody>
      </p:sp>
    </p:spTree>
    <p:extLst>
      <p:ext uri="{BB962C8B-B14F-4D97-AF65-F5344CB8AC3E}">
        <p14:creationId xmlns:p14="http://schemas.microsoft.com/office/powerpoint/2010/main" val="110134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540100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1143000"/>
          </a:xfrm>
          <a:prstGeom prst="rect">
            <a:avLst/>
          </a:prstGeom>
        </p:spPr>
        <p:txBody>
          <a:bodyPr/>
          <a:lstStyle/>
          <a:p>
            <a:r>
              <a:rPr lang="en-US"/>
              <a:t>Click to edit Master title style</a:t>
            </a:r>
          </a:p>
        </p:txBody>
      </p:sp>
      <p:sp>
        <p:nvSpPr>
          <p:cNvPr id="3" name="Rectangle 24"/>
          <p:cNvSpPr>
            <a:spLocks noGrp="1" noChangeArrowheads="1"/>
          </p:cNvSpPr>
          <p:nvPr>
            <p:ph type="dt" sz="half" idx="10"/>
          </p:nvPr>
        </p:nvSpPr>
        <p:spPr/>
        <p:txBody>
          <a:bodyPr/>
          <a:lstStyle>
            <a:lvl1pPr algn="ctr">
              <a:defRPr>
                <a:latin typeface="Verdana" pitchFamily="34" charset="0"/>
                <a:ea typeface="MS PGothic" pitchFamily="34" charset="-128"/>
              </a:defRPr>
            </a:lvl1pPr>
          </a:lstStyle>
          <a:p>
            <a:pPr>
              <a:defRPr/>
            </a:pPr>
            <a:endParaRPr lang="en-US"/>
          </a:p>
        </p:txBody>
      </p:sp>
      <p:sp>
        <p:nvSpPr>
          <p:cNvPr id="4" name="Rectangle 25"/>
          <p:cNvSpPr>
            <a:spLocks noGrp="1" noChangeArrowheads="1"/>
          </p:cNvSpPr>
          <p:nvPr>
            <p:ph type="ftr" sz="quarter" idx="11"/>
          </p:nvPr>
        </p:nvSpPr>
        <p:spPr/>
        <p:txBody>
          <a:bodyPr/>
          <a:lstStyle>
            <a:lvl1pPr>
              <a:defRPr>
                <a:latin typeface="Verdana" pitchFamily="34" charset="0"/>
                <a:ea typeface="MS PGothic" pitchFamily="34" charset="-128"/>
              </a:defRPr>
            </a:lvl1pPr>
          </a:lstStyle>
          <a:p>
            <a:pPr>
              <a:defRPr/>
            </a:pPr>
            <a:endParaRPr lang="en-US"/>
          </a:p>
        </p:txBody>
      </p:sp>
      <p:sp>
        <p:nvSpPr>
          <p:cNvPr id="5" name="Rectangle 26"/>
          <p:cNvSpPr>
            <a:spLocks noGrp="1" noChangeArrowheads="1"/>
          </p:cNvSpPr>
          <p:nvPr>
            <p:ph type="sldNum" sz="quarter" idx="12"/>
          </p:nvPr>
        </p:nvSpPr>
        <p:spPr/>
        <p:txBody>
          <a:bodyPr/>
          <a:lstStyle>
            <a:lvl1pPr>
              <a:defRPr>
                <a:latin typeface="Verdana" pitchFamily="34" charset="0"/>
              </a:defRPr>
            </a:lvl1pPr>
          </a:lstStyle>
          <a:p>
            <a:pPr>
              <a:defRPr/>
            </a:pPr>
            <a:fld id="{95242903-76D1-429F-9B8E-03D21D925ED1}" type="slidenum">
              <a:rPr lang="en-US" altLang="en-US"/>
              <a:pPr>
                <a:defRPr/>
              </a:pPr>
              <a:t>‹#›</a:t>
            </a:fld>
            <a:endParaRPr lang="en-US" altLang="en-US"/>
          </a:p>
        </p:txBody>
      </p:sp>
    </p:spTree>
    <p:extLst>
      <p:ext uri="{BB962C8B-B14F-4D97-AF65-F5344CB8AC3E}">
        <p14:creationId xmlns:p14="http://schemas.microsoft.com/office/powerpoint/2010/main" val="156627632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74184" y="304800"/>
            <a:ext cx="10860616" cy="8382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874185" y="1520826"/>
            <a:ext cx="5192183" cy="1966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69567" y="1520826"/>
            <a:ext cx="5192184" cy="1966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14098956"/>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833" y="261938"/>
            <a:ext cx="10845800"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36143226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3976013"/>
            <a:ext cx="10363200" cy="4308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kern="0">
              <a:solidFill>
                <a:sysClr val="windowText" lastClr="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kern="0">
              <a:solidFill>
                <a:sysClr val="windowText" lastClr="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E1CABED-1E29-4956-BDF4-A7DD967E6FFB}" type="slidenum">
              <a:rPr lang="en-US" altLang="en-US" kern="0" smtClean="0">
                <a:solidFill>
                  <a:sysClr val="windowText" lastClr="000000"/>
                </a:solidFill>
                <a:ea typeface="MS PGothic"/>
              </a:rPr>
              <a:pPr>
                <a:defRPr/>
              </a:pPr>
              <a:t>‹#›</a:t>
            </a:fld>
            <a:endParaRPr lang="en-US" altLang="en-US" kern="0">
              <a:solidFill>
                <a:sysClr val="windowText" lastClr="000000"/>
              </a:solidFill>
              <a:ea typeface="MS PGothic"/>
            </a:endParaRPr>
          </a:p>
        </p:txBody>
      </p:sp>
    </p:spTree>
    <p:extLst>
      <p:ext uri="{BB962C8B-B14F-4D97-AF65-F5344CB8AC3E}">
        <p14:creationId xmlns:p14="http://schemas.microsoft.com/office/powerpoint/2010/main" val="28879506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828807"/>
            <a:ext cx="12192000" cy="1771651"/>
          </a:xfrm>
          <a:prstGeom prst="rect">
            <a:avLst/>
          </a:prstGeom>
          <a:noFill/>
        </p:spPr>
        <p:txBody>
          <a:bodyPr lIns="91380" tIns="45692" rIns="91380" bIns="45692"/>
          <a:lstStyle>
            <a:lvl1pPr algn="ctr">
              <a:defRPr>
                <a:solidFill>
                  <a:srgbClr val="0065A3"/>
                </a:solidFill>
              </a:defRPr>
            </a:lvl1pPr>
          </a:lstStyle>
          <a:p>
            <a:r>
              <a:rPr lang="en-US" dirty="0"/>
              <a:t>Click to edit Master title style</a:t>
            </a:r>
          </a:p>
        </p:txBody>
      </p:sp>
      <p:sp>
        <p:nvSpPr>
          <p:cNvPr id="3" name="Subtitle 2"/>
          <p:cNvSpPr>
            <a:spLocks noGrp="1"/>
          </p:cNvSpPr>
          <p:nvPr>
            <p:ph type="subTitle" idx="1"/>
          </p:nvPr>
        </p:nvSpPr>
        <p:spPr>
          <a:xfrm>
            <a:off x="1828800" y="3886202"/>
            <a:ext cx="8534400" cy="547842"/>
          </a:xfrm>
        </p:spPr>
        <p:txBody>
          <a:bodyPr/>
          <a:lstStyle>
            <a:lvl1pPr marL="0" indent="0" algn="ctr">
              <a:buNone/>
              <a:defRPr>
                <a:solidFill>
                  <a:schemeClr val="tx1">
                    <a:lumMod val="65000"/>
                    <a:lumOff val="35000"/>
                  </a:schemeClr>
                </a:solidFill>
              </a:defRPr>
            </a:lvl1pPr>
            <a:lvl2pPr marL="456915" indent="0" algn="ctr">
              <a:buNone/>
              <a:defRPr>
                <a:solidFill>
                  <a:schemeClr val="tx1">
                    <a:tint val="75000"/>
                  </a:schemeClr>
                </a:solidFill>
              </a:defRPr>
            </a:lvl2pPr>
            <a:lvl3pPr marL="913832" indent="0" algn="ctr">
              <a:buNone/>
              <a:defRPr>
                <a:solidFill>
                  <a:schemeClr val="tx1">
                    <a:tint val="75000"/>
                  </a:schemeClr>
                </a:solidFill>
              </a:defRPr>
            </a:lvl3pPr>
            <a:lvl4pPr marL="1370748" indent="0" algn="ctr">
              <a:buNone/>
              <a:defRPr>
                <a:solidFill>
                  <a:schemeClr val="tx1">
                    <a:tint val="75000"/>
                  </a:schemeClr>
                </a:solidFill>
              </a:defRPr>
            </a:lvl4pPr>
            <a:lvl5pPr marL="1827662" indent="0" algn="ctr">
              <a:buNone/>
              <a:defRPr>
                <a:solidFill>
                  <a:schemeClr val="tx1">
                    <a:tint val="75000"/>
                  </a:schemeClr>
                </a:solidFill>
              </a:defRPr>
            </a:lvl5pPr>
            <a:lvl6pPr marL="2284579" indent="0" algn="ctr">
              <a:buNone/>
              <a:defRPr>
                <a:solidFill>
                  <a:schemeClr val="tx1">
                    <a:tint val="75000"/>
                  </a:schemeClr>
                </a:solidFill>
              </a:defRPr>
            </a:lvl6pPr>
            <a:lvl7pPr marL="2741494" indent="0" algn="ctr">
              <a:buNone/>
              <a:defRPr>
                <a:solidFill>
                  <a:schemeClr val="tx1">
                    <a:tint val="75000"/>
                  </a:schemeClr>
                </a:solidFill>
              </a:defRPr>
            </a:lvl7pPr>
            <a:lvl8pPr marL="3198408" indent="0" algn="ctr">
              <a:buNone/>
              <a:defRPr>
                <a:solidFill>
                  <a:schemeClr val="tx1">
                    <a:tint val="75000"/>
                  </a:schemeClr>
                </a:solidFill>
              </a:defRPr>
            </a:lvl8pPr>
            <a:lvl9pPr marL="3655325"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vl1pPr>
          </a:lstStyle>
          <a:p>
            <a:pPr fontAlgn="base">
              <a:spcBef>
                <a:spcPct val="0"/>
              </a:spcBef>
              <a:spcAft>
                <a:spcPct val="0"/>
              </a:spcAft>
              <a:defRPr/>
            </a:pPr>
            <a:fld id="{DBF2FB71-CC9C-4E12-9268-F6FA24A708F9}" type="datetimeFigureOut">
              <a:rPr lang="en-US" smtClean="0"/>
              <a:pPr fontAlgn="base">
                <a:spcBef>
                  <a:spcPct val="0"/>
                </a:spcBef>
                <a:spcAft>
                  <a:spcPct val="0"/>
                </a:spcAft>
                <a:defRPr/>
              </a:pPr>
              <a:t>11/27/2017</a:t>
            </a:fld>
            <a:endParaRPr lang="en-US"/>
          </a:p>
        </p:txBody>
      </p:sp>
      <p:sp>
        <p:nvSpPr>
          <p:cNvPr id="5" name="Footer Placeholder 4"/>
          <p:cNvSpPr>
            <a:spLocks noGrp="1"/>
          </p:cNvSpPr>
          <p:nvPr>
            <p:ph type="ftr" sz="quarter" idx="11"/>
          </p:nvPr>
        </p:nvSpPr>
        <p:spPr/>
        <p:txBody>
          <a:bodyPr/>
          <a:lstStyle>
            <a:lvl1pPr>
              <a:defRPr/>
            </a:lvl1pPr>
          </a:lstStyle>
          <a:p>
            <a:pPr fontAlgn="base">
              <a:spcBef>
                <a:spcPct val="0"/>
              </a:spcBef>
              <a:spcAft>
                <a:spcPct val="0"/>
              </a:spcAft>
              <a:defRPr/>
            </a:pPr>
            <a:endParaRPr lang="en-US"/>
          </a:p>
        </p:txBody>
      </p:sp>
      <p:sp>
        <p:nvSpPr>
          <p:cNvPr id="6" name="Slide Number Placeholder 5"/>
          <p:cNvSpPr>
            <a:spLocks noGrp="1"/>
          </p:cNvSpPr>
          <p:nvPr>
            <p:ph type="sldNum" sz="quarter" idx="12"/>
          </p:nvPr>
        </p:nvSpPr>
        <p:spPr/>
        <p:txBody>
          <a:bodyPr/>
          <a:lstStyle>
            <a:lvl1pPr>
              <a:defRPr/>
            </a:lvl1pPr>
          </a:lstStyle>
          <a:p>
            <a:pPr fontAlgn="base">
              <a:spcBef>
                <a:spcPct val="0"/>
              </a:spcBef>
              <a:spcAft>
                <a:spcPct val="0"/>
              </a:spcAft>
              <a:defRPr/>
            </a:pPr>
            <a:fld id="{FD14C747-DCD3-4E8D-98AB-4BF073305C63}" type="slidenum">
              <a:rPr lang="en-US" smtClean="0">
                <a:ea typeface="MS PGothic"/>
              </a:rPr>
              <a:pPr fontAlgn="base">
                <a:spcBef>
                  <a:spcPct val="0"/>
                </a:spcBef>
                <a:spcAft>
                  <a:spcPct val="0"/>
                </a:spcAft>
                <a:defRPr/>
              </a:pPr>
              <a:t>‹#›</a:t>
            </a:fld>
            <a:endParaRPr lang="en-US">
              <a:ea typeface="MS PGothic"/>
            </a:endParaRPr>
          </a:p>
        </p:txBody>
      </p:sp>
    </p:spTree>
    <p:extLst>
      <p:ext uri="{BB962C8B-B14F-4D97-AF65-F5344CB8AC3E}">
        <p14:creationId xmlns:p14="http://schemas.microsoft.com/office/powerpoint/2010/main" val="28116957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2_Section Header">
    <p:spTree>
      <p:nvGrpSpPr>
        <p:cNvPr id="1" name=""/>
        <p:cNvGrpSpPr/>
        <p:nvPr/>
      </p:nvGrpSpPr>
      <p:grpSpPr>
        <a:xfrm>
          <a:off x="0" y="0"/>
          <a:ext cx="0" cy="0"/>
          <a:chOff x="0" y="0"/>
          <a:chExt cx="0" cy="0"/>
        </a:xfrm>
      </p:grpSpPr>
      <p:sp>
        <p:nvSpPr>
          <p:cNvPr id="13" name="Title 1"/>
          <p:cNvSpPr>
            <a:spLocks noGrp="1"/>
          </p:cNvSpPr>
          <p:nvPr>
            <p:ph type="title"/>
          </p:nvPr>
        </p:nvSpPr>
        <p:spPr>
          <a:xfrm>
            <a:off x="2312308" y="3179541"/>
            <a:ext cx="7330456" cy="1362075"/>
          </a:xfrm>
          <a:prstGeom prst="rect">
            <a:avLst/>
          </a:prstGeo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2763328"/>
            <a:ext cx="7311983" cy="292388"/>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844460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263987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1143000"/>
          </a:xfrm>
          <a:prstGeom prst="rect">
            <a:avLst/>
          </a:prstGeom>
        </p:spPr>
        <p:txBody>
          <a:bodyPr/>
          <a:lstStyle/>
          <a:p>
            <a:r>
              <a:rPr lang="en-US"/>
              <a:t>Click to edit Master title style</a:t>
            </a:r>
          </a:p>
        </p:txBody>
      </p:sp>
      <p:sp>
        <p:nvSpPr>
          <p:cNvPr id="3" name="Rectangle 24"/>
          <p:cNvSpPr>
            <a:spLocks noGrp="1" noChangeArrowheads="1"/>
          </p:cNvSpPr>
          <p:nvPr>
            <p:ph type="dt" sz="half" idx="10"/>
          </p:nvPr>
        </p:nvSpPr>
        <p:spPr/>
        <p:txBody>
          <a:bodyPr/>
          <a:lstStyle>
            <a:lvl1pPr algn="ctr">
              <a:defRPr>
                <a:latin typeface="Verdana" pitchFamily="34" charset="0"/>
                <a:ea typeface="MS PGothic" pitchFamily="34" charset="-128"/>
              </a:defRPr>
            </a:lvl1pPr>
          </a:lstStyle>
          <a:p>
            <a:pPr>
              <a:defRPr/>
            </a:pPr>
            <a:endParaRPr lang="en-US"/>
          </a:p>
        </p:txBody>
      </p:sp>
      <p:sp>
        <p:nvSpPr>
          <p:cNvPr id="4" name="Rectangle 25"/>
          <p:cNvSpPr>
            <a:spLocks noGrp="1" noChangeArrowheads="1"/>
          </p:cNvSpPr>
          <p:nvPr>
            <p:ph type="ftr" sz="quarter" idx="11"/>
          </p:nvPr>
        </p:nvSpPr>
        <p:spPr/>
        <p:txBody>
          <a:bodyPr/>
          <a:lstStyle>
            <a:lvl1pPr>
              <a:defRPr>
                <a:latin typeface="Verdana" pitchFamily="34" charset="0"/>
                <a:ea typeface="MS PGothic" pitchFamily="34" charset="-128"/>
              </a:defRPr>
            </a:lvl1pPr>
          </a:lstStyle>
          <a:p>
            <a:pPr>
              <a:defRPr/>
            </a:pPr>
            <a:endParaRPr lang="en-US"/>
          </a:p>
        </p:txBody>
      </p:sp>
      <p:sp>
        <p:nvSpPr>
          <p:cNvPr id="5" name="Rectangle 26"/>
          <p:cNvSpPr>
            <a:spLocks noGrp="1" noChangeArrowheads="1"/>
          </p:cNvSpPr>
          <p:nvPr>
            <p:ph type="sldNum" sz="quarter" idx="12"/>
          </p:nvPr>
        </p:nvSpPr>
        <p:spPr/>
        <p:txBody>
          <a:bodyPr/>
          <a:lstStyle>
            <a:lvl1pPr>
              <a:defRPr>
                <a:latin typeface="Verdana" pitchFamily="34" charset="0"/>
              </a:defRPr>
            </a:lvl1pPr>
          </a:lstStyle>
          <a:p>
            <a:pPr>
              <a:defRPr/>
            </a:pPr>
            <a:fld id="{95242903-76D1-429F-9B8E-03D21D925ED1}" type="slidenum">
              <a:rPr lang="en-US" altLang="en-US"/>
              <a:pPr>
                <a:defRPr/>
              </a:pPr>
              <a:t>‹#›</a:t>
            </a:fld>
            <a:endParaRPr lang="en-US" altLang="en-US"/>
          </a:p>
        </p:txBody>
      </p:sp>
    </p:spTree>
    <p:extLst>
      <p:ext uri="{BB962C8B-B14F-4D97-AF65-F5344CB8AC3E}">
        <p14:creationId xmlns:p14="http://schemas.microsoft.com/office/powerpoint/2010/main" val="3208416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215650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showMasterPhAnim="0" type="blank">
  <p:cSld name="Blank">
    <p:spTree>
      <p:nvGrpSpPr>
        <p:cNvPr id="1" name=""/>
        <p:cNvGrpSpPr/>
        <p:nvPr/>
      </p:nvGrpSpPr>
      <p:grpSpPr>
        <a:xfrm>
          <a:off x="0" y="0"/>
          <a:ext cx="0" cy="0"/>
          <a:chOff x="0" y="0"/>
          <a:chExt cx="0" cy="0"/>
        </a:xfrm>
      </p:grpSpPr>
      <p:grpSp>
        <p:nvGrpSpPr>
          <p:cNvPr id="2" name="Group 2"/>
          <p:cNvGrpSpPr>
            <a:grpSpLocks/>
          </p:cNvGrpSpPr>
          <p:nvPr/>
        </p:nvGrpSpPr>
        <p:grpSpPr bwMode="auto">
          <a:xfrm>
            <a:off x="0" y="0"/>
            <a:ext cx="12192000" cy="6858000"/>
            <a:chOff x="0" y="0"/>
            <a:chExt cx="5760" cy="4320"/>
          </a:xfrm>
        </p:grpSpPr>
        <p:sp>
          <p:nvSpPr>
            <p:cNvPr id="3" name="Freeform 3"/>
            <p:cNvSpPr>
              <a:spLocks/>
            </p:cNvSpPr>
            <p:nvPr/>
          </p:nvSpPr>
          <p:spPr bwMode="hidden">
            <a:xfrm>
              <a:off x="0" y="3072"/>
              <a:ext cx="5760" cy="1248"/>
            </a:xfrm>
            <a:custGeom>
              <a:avLst/>
              <a:gdLst>
                <a:gd name="T0" fmla="*/ 2435 w 6027"/>
                <a:gd name="T1" fmla="*/ 1 h 2296"/>
                <a:gd name="T2" fmla="*/ 0 w 6027"/>
                <a:gd name="T3" fmla="*/ 1 h 2296"/>
                <a:gd name="T4" fmla="*/ 0 w 6027"/>
                <a:gd name="T5" fmla="*/ 0 h 2296"/>
                <a:gd name="T6" fmla="*/ 2435 w 6027"/>
                <a:gd name="T7" fmla="*/ 0 h 2296"/>
                <a:gd name="T8" fmla="*/ 2435 w 6027"/>
                <a:gd name="T9" fmla="*/ 1 h 2296"/>
                <a:gd name="T10" fmla="*/ 2435 w 6027"/>
                <a:gd name="T11" fmla="*/ 1 h 2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27" h="2296">
                  <a:moveTo>
                    <a:pt x="6027" y="2296"/>
                  </a:moveTo>
                  <a:lnTo>
                    <a:pt x="0" y="2296"/>
                  </a:lnTo>
                  <a:lnTo>
                    <a:pt x="0" y="0"/>
                  </a:lnTo>
                  <a:lnTo>
                    <a:pt x="6027" y="0"/>
                  </a:lnTo>
                  <a:lnTo>
                    <a:pt x="6027" y="229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defRPr/>
              </a:pPr>
              <a:endParaRPr lang="en-US" kern="0">
                <a:solidFill>
                  <a:srgbClr val="FFFFFF"/>
                </a:solidFill>
                <a:latin typeface="Verdana" pitchFamily="34" charset="0"/>
                <a:ea typeface="MS PGothic" pitchFamily="34" charset="-128"/>
              </a:endParaRPr>
            </a:p>
          </p:txBody>
        </p:sp>
        <p:sp>
          <p:nvSpPr>
            <p:cNvPr id="4" name="Freeform 4"/>
            <p:cNvSpPr>
              <a:spLocks/>
            </p:cNvSpPr>
            <p:nvPr/>
          </p:nvSpPr>
          <p:spPr bwMode="hidden">
            <a:xfrm>
              <a:off x="0" y="0"/>
              <a:ext cx="5760" cy="3072"/>
            </a:xfrm>
            <a:custGeom>
              <a:avLst/>
              <a:gdLst/>
              <a:ahLst/>
              <a:cxnLst>
                <a:cxn ang="0">
                  <a:pos x="6027" y="2296"/>
                </a:cxn>
                <a:cxn ang="0">
                  <a:pos x="0" y="2296"/>
                </a:cxn>
                <a:cxn ang="0">
                  <a:pos x="0" y="0"/>
                </a:cxn>
                <a:cxn ang="0">
                  <a:pos x="6027" y="0"/>
                </a:cxn>
                <a:cxn ang="0">
                  <a:pos x="6027" y="2296"/>
                </a:cxn>
                <a:cxn ang="0">
                  <a:pos x="6027" y="2296"/>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w="9525">
              <a:noFill/>
              <a:round/>
              <a:headEnd/>
              <a:tailEnd/>
            </a:ln>
          </p:spPr>
          <p:txBody>
            <a:bodyPr/>
            <a:lstStyle/>
            <a:p>
              <a:pPr algn="ctr" eaLnBrk="0" hangingPunct="0">
                <a:defRPr/>
              </a:pPr>
              <a:endParaRPr lang="en-US" kern="0">
                <a:solidFill>
                  <a:srgbClr val="FFFFFF"/>
                </a:solidFill>
                <a:latin typeface="Arial"/>
                <a:ea typeface="MS PGothic" charset="0"/>
                <a:cs typeface="MS PGothic" charset="0"/>
              </a:endParaRPr>
            </a:p>
          </p:txBody>
        </p:sp>
      </p:grpSp>
      <p:sp>
        <p:nvSpPr>
          <p:cNvPr id="5" name="Freeform 5"/>
          <p:cNvSpPr>
            <a:spLocks/>
          </p:cNvSpPr>
          <p:nvPr/>
        </p:nvSpPr>
        <p:spPr bwMode="hidden">
          <a:xfrm>
            <a:off x="8331200" y="6262688"/>
            <a:ext cx="3860800" cy="609600"/>
          </a:xfrm>
          <a:custGeom>
            <a:avLst/>
            <a:gdLst>
              <a:gd name="T0" fmla="*/ 2147483647 w 5748"/>
              <a:gd name="T1" fmla="*/ 2147483647 h 246"/>
              <a:gd name="T2" fmla="*/ 0 w 5748"/>
              <a:gd name="T3" fmla="*/ 2147483647 h 246"/>
              <a:gd name="T4" fmla="*/ 0 w 5748"/>
              <a:gd name="T5" fmla="*/ 0 h 246"/>
              <a:gd name="T6" fmla="*/ 2147483647 w 5748"/>
              <a:gd name="T7" fmla="*/ 0 h 246"/>
              <a:gd name="T8" fmla="*/ 2147483647 w 5748"/>
              <a:gd name="T9" fmla="*/ 2147483647 h 246"/>
              <a:gd name="T10" fmla="*/ 2147483647 w 5748"/>
              <a:gd name="T11" fmla="*/ 2147483647 h 2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8" h="246">
                <a:moveTo>
                  <a:pt x="5748" y="246"/>
                </a:moveTo>
                <a:lnTo>
                  <a:pt x="0" y="246"/>
                </a:lnTo>
                <a:lnTo>
                  <a:pt x="0" y="0"/>
                </a:lnTo>
                <a:lnTo>
                  <a:pt x="5748" y="0"/>
                </a:lnTo>
                <a:lnTo>
                  <a:pt x="5748" y="246"/>
                </a:lnTo>
                <a:close/>
              </a:path>
            </a:pathLst>
          </a:cu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defRPr/>
            </a:pPr>
            <a:endParaRPr lang="en-US" kern="0">
              <a:solidFill>
                <a:srgbClr val="FFFFFF"/>
              </a:solidFill>
              <a:latin typeface="Verdana" pitchFamily="34" charset="0"/>
              <a:ea typeface="MS PGothic" pitchFamily="34" charset="-128"/>
            </a:endParaRPr>
          </a:p>
        </p:txBody>
      </p:sp>
      <p:grpSp>
        <p:nvGrpSpPr>
          <p:cNvPr id="6" name="Group 6"/>
          <p:cNvGrpSpPr>
            <a:grpSpLocks/>
          </p:cNvGrpSpPr>
          <p:nvPr/>
        </p:nvGrpSpPr>
        <p:grpSpPr bwMode="auto">
          <a:xfrm>
            <a:off x="0" y="6019800"/>
            <a:ext cx="10464800" cy="857250"/>
            <a:chOff x="0" y="3792"/>
            <a:chExt cx="4944" cy="540"/>
          </a:xfrm>
        </p:grpSpPr>
        <p:sp>
          <p:nvSpPr>
            <p:cNvPr id="7" name="Freeform 7"/>
            <p:cNvSpPr>
              <a:spLocks/>
            </p:cNvSpPr>
            <p:nvPr userDrawn="1"/>
          </p:nvSpPr>
          <p:spPr bwMode="ltGray">
            <a:xfrm>
              <a:off x="1488" y="3792"/>
              <a:ext cx="3240" cy="536"/>
            </a:xfrm>
            <a:custGeom>
              <a:avLst/>
              <a:gdLst/>
              <a:ahLst/>
              <a:cxnLst>
                <a:cxn ang="0">
                  <a:pos x="3132" y="469"/>
                </a:cxn>
                <a:cxn ang="0">
                  <a:pos x="2995" y="395"/>
                </a:cxn>
                <a:cxn ang="0">
                  <a:pos x="2911" y="375"/>
                </a:cxn>
                <a:cxn ang="0">
                  <a:pos x="2678" y="228"/>
                </a:cxn>
                <a:cxn ang="0">
                  <a:pos x="2553" y="74"/>
                </a:cxn>
                <a:cxn ang="0">
                  <a:pos x="2457" y="7"/>
                </a:cxn>
                <a:cxn ang="0">
                  <a:pos x="2403" y="47"/>
                </a:cxn>
                <a:cxn ang="0">
                  <a:pos x="2289" y="74"/>
                </a:cxn>
                <a:cxn ang="0">
                  <a:pos x="2134" y="74"/>
                </a:cxn>
                <a:cxn ang="0">
                  <a:pos x="2044" y="128"/>
                </a:cxn>
                <a:cxn ang="0">
                  <a:pos x="1775" y="222"/>
                </a:cxn>
                <a:cxn ang="0">
                  <a:pos x="1602" y="181"/>
                </a:cxn>
                <a:cxn ang="0">
                  <a:pos x="1560" y="101"/>
                </a:cxn>
                <a:cxn ang="0">
                  <a:pos x="1542" y="87"/>
                </a:cxn>
                <a:cxn ang="0">
                  <a:pos x="1446" y="60"/>
                </a:cxn>
                <a:cxn ang="0">
                  <a:pos x="1375" y="74"/>
                </a:cxn>
                <a:cxn ang="0">
                  <a:pos x="1309" y="87"/>
                </a:cxn>
                <a:cxn ang="0">
                  <a:pos x="1243" y="13"/>
                </a:cxn>
                <a:cxn ang="0">
                  <a:pos x="1225" y="0"/>
                </a:cxn>
                <a:cxn ang="0">
                  <a:pos x="1189" y="0"/>
                </a:cxn>
                <a:cxn ang="0">
                  <a:pos x="1106" y="34"/>
                </a:cxn>
                <a:cxn ang="0">
                  <a:pos x="1106" y="34"/>
                </a:cxn>
                <a:cxn ang="0">
                  <a:pos x="1094" y="40"/>
                </a:cxn>
                <a:cxn ang="0">
                  <a:pos x="1070" y="54"/>
                </a:cxn>
                <a:cxn ang="0">
                  <a:pos x="1034" y="74"/>
                </a:cxn>
                <a:cxn ang="0">
                  <a:pos x="1004" y="74"/>
                </a:cxn>
                <a:cxn ang="0">
                  <a:pos x="986" y="74"/>
                </a:cxn>
                <a:cxn ang="0">
                  <a:pos x="956" y="81"/>
                </a:cxn>
                <a:cxn ang="0">
                  <a:pos x="920" y="94"/>
                </a:cxn>
                <a:cxn ang="0">
                  <a:pos x="884" y="107"/>
                </a:cxn>
                <a:cxn ang="0">
                  <a:pos x="843" y="128"/>
                </a:cxn>
                <a:cxn ang="0">
                  <a:pos x="813" y="141"/>
                </a:cxn>
                <a:cxn ang="0">
                  <a:pos x="789" y="148"/>
                </a:cxn>
                <a:cxn ang="0">
                  <a:pos x="783" y="154"/>
                </a:cxn>
                <a:cxn ang="0">
                  <a:pos x="556" y="228"/>
                </a:cxn>
                <a:cxn ang="0">
                  <a:pos x="394" y="294"/>
                </a:cxn>
                <a:cxn ang="0">
                  <a:pos x="107" y="462"/>
                </a:cxn>
                <a:cxn ang="0">
                  <a:pos x="0" y="536"/>
                </a:cxn>
                <a:cxn ang="0">
                  <a:pos x="3240" y="536"/>
                </a:cxn>
                <a:cxn ang="0">
                  <a:pos x="3132" y="469"/>
                </a:cxn>
                <a:cxn ang="0">
                  <a:pos x="3132" y="469"/>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w="9525">
              <a:noFill/>
              <a:round/>
              <a:headEnd/>
              <a:tailEnd/>
            </a:ln>
          </p:spPr>
          <p:txBody>
            <a:bodyPr/>
            <a:lstStyle/>
            <a:p>
              <a:pPr algn="ctr" eaLnBrk="0" hangingPunct="0">
                <a:defRPr/>
              </a:pPr>
              <a:endParaRPr lang="en-US" kern="0">
                <a:solidFill>
                  <a:srgbClr val="FFFFFF"/>
                </a:solidFill>
                <a:latin typeface="Arial"/>
                <a:ea typeface="MS PGothic" charset="0"/>
                <a:cs typeface="MS PGothic" charset="0"/>
              </a:endParaRPr>
            </a:p>
          </p:txBody>
        </p:sp>
        <p:grpSp>
          <p:nvGrpSpPr>
            <p:cNvPr id="8" name="Group 8"/>
            <p:cNvGrpSpPr>
              <a:grpSpLocks/>
            </p:cNvGrpSpPr>
            <p:nvPr userDrawn="1"/>
          </p:nvGrpSpPr>
          <p:grpSpPr bwMode="auto">
            <a:xfrm>
              <a:off x="2486" y="3792"/>
              <a:ext cx="2458" cy="540"/>
              <a:chOff x="2486" y="3792"/>
              <a:chExt cx="2458" cy="540"/>
            </a:xfrm>
          </p:grpSpPr>
          <p:sp>
            <p:nvSpPr>
              <p:cNvPr id="10" name="Freeform 24"/>
              <p:cNvSpPr>
                <a:spLocks/>
              </p:cNvSpPr>
              <p:nvPr userDrawn="1"/>
            </p:nvSpPr>
            <p:spPr bwMode="ltGray">
              <a:xfrm>
                <a:off x="3948" y="3799"/>
                <a:ext cx="996" cy="533"/>
              </a:xfrm>
              <a:custGeom>
                <a:avLst/>
                <a:gdLst>
                  <a:gd name="T0" fmla="*/ 636 w 996"/>
                  <a:gd name="T1" fmla="*/ 373 h 533"/>
                  <a:gd name="T2" fmla="*/ 495 w 996"/>
                  <a:gd name="T3" fmla="*/ 370 h 533"/>
                  <a:gd name="T4" fmla="*/ 280 w 996"/>
                  <a:gd name="T5" fmla="*/ 249 h 533"/>
                  <a:gd name="T6" fmla="*/ 127 w 996"/>
                  <a:gd name="T7" fmla="*/ 66 h 533"/>
                  <a:gd name="T8" fmla="*/ 0 w 996"/>
                  <a:gd name="T9" fmla="*/ 0 h 533"/>
                  <a:gd name="T10" fmla="*/ 22 w 996"/>
                  <a:gd name="T11" fmla="*/ 26 h 533"/>
                  <a:gd name="T12" fmla="*/ 0 w 996"/>
                  <a:gd name="T13" fmla="*/ 65 h 533"/>
                  <a:gd name="T14" fmla="*/ 30 w 996"/>
                  <a:gd name="T15" fmla="*/ 119 h 533"/>
                  <a:gd name="T16" fmla="*/ 75 w 996"/>
                  <a:gd name="T17" fmla="*/ 243 h 533"/>
                  <a:gd name="T18" fmla="*/ 45 w 996"/>
                  <a:gd name="T19" fmla="*/ 422 h 533"/>
                  <a:gd name="T20" fmla="*/ 200 w 996"/>
                  <a:gd name="T21" fmla="*/ 329 h 533"/>
                  <a:gd name="T22" fmla="*/ 612 w 996"/>
                  <a:gd name="T23" fmla="*/ 533 h 533"/>
                  <a:gd name="T24" fmla="*/ 996 w 996"/>
                  <a:gd name="T25" fmla="*/ 529 h 533"/>
                  <a:gd name="T26" fmla="*/ 828 w 996"/>
                  <a:gd name="T27" fmla="*/ 473 h 533"/>
                  <a:gd name="T28" fmla="*/ 636 w 996"/>
                  <a:gd name="T29" fmla="*/ 373 h 5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defRPr/>
                </a:pPr>
                <a:endParaRPr lang="en-US" kern="0">
                  <a:solidFill>
                    <a:srgbClr val="FFFFFF"/>
                  </a:solidFill>
                  <a:latin typeface="Verdana" pitchFamily="34" charset="0"/>
                  <a:ea typeface="MS PGothic" pitchFamily="34" charset="-128"/>
                </a:endParaRPr>
              </a:p>
            </p:txBody>
          </p:sp>
          <p:sp>
            <p:nvSpPr>
              <p:cNvPr id="11" name="Freeform 25"/>
              <p:cNvSpPr>
                <a:spLocks/>
              </p:cNvSpPr>
              <p:nvPr userDrawn="1"/>
            </p:nvSpPr>
            <p:spPr bwMode="ltGray">
              <a:xfrm>
                <a:off x="2677" y="3792"/>
                <a:ext cx="186" cy="395"/>
              </a:xfrm>
              <a:custGeom>
                <a:avLst/>
                <a:gdLst>
                  <a:gd name="T0" fmla="*/ 36 w 186"/>
                  <a:gd name="T1" fmla="*/ 0 h 353"/>
                  <a:gd name="T2" fmla="*/ 54 w 186"/>
                  <a:gd name="T3" fmla="*/ 168 h 353"/>
                  <a:gd name="T4" fmla="*/ 24 w 186"/>
                  <a:gd name="T5" fmla="*/ 289 h 353"/>
                  <a:gd name="T6" fmla="*/ 18 w 186"/>
                  <a:gd name="T7" fmla="*/ 623 h 353"/>
                  <a:gd name="T8" fmla="*/ 42 w 186"/>
                  <a:gd name="T9" fmla="*/ 1082 h 353"/>
                  <a:gd name="T10" fmla="*/ 48 w 186"/>
                  <a:gd name="T11" fmla="*/ 1532 h 353"/>
                  <a:gd name="T12" fmla="*/ 0 w 186"/>
                  <a:gd name="T13" fmla="*/ 3347 h 353"/>
                  <a:gd name="T14" fmla="*/ 54 w 186"/>
                  <a:gd name="T15" fmla="*/ 2214 h 353"/>
                  <a:gd name="T16" fmla="*/ 84 w 186"/>
                  <a:gd name="T17" fmla="*/ 2044 h 353"/>
                  <a:gd name="T18" fmla="*/ 126 w 186"/>
                  <a:gd name="T19" fmla="*/ 1198 h 353"/>
                  <a:gd name="T20" fmla="*/ 144 w 186"/>
                  <a:gd name="T21" fmla="*/ 1134 h 353"/>
                  <a:gd name="T22" fmla="*/ 144 w 186"/>
                  <a:gd name="T23" fmla="*/ 855 h 353"/>
                  <a:gd name="T24" fmla="*/ 186 w 186"/>
                  <a:gd name="T25" fmla="*/ 623 h 353"/>
                  <a:gd name="T26" fmla="*/ 162 w 186"/>
                  <a:gd name="T27" fmla="*/ 566 h 353"/>
                  <a:gd name="T28" fmla="*/ 36 w 186"/>
                  <a:gd name="T29" fmla="*/ 0 h 353"/>
                  <a:gd name="T30" fmla="*/ 36 w 186"/>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defRPr/>
                </a:pPr>
                <a:endParaRPr lang="en-US" kern="0">
                  <a:solidFill>
                    <a:srgbClr val="FFFFFF"/>
                  </a:solidFill>
                  <a:latin typeface="Verdana" pitchFamily="34" charset="0"/>
                  <a:ea typeface="MS PGothic" pitchFamily="34" charset="-128"/>
                </a:endParaRPr>
              </a:p>
            </p:txBody>
          </p:sp>
          <p:sp>
            <p:nvSpPr>
              <p:cNvPr id="12" name="Freeform 26"/>
              <p:cNvSpPr>
                <a:spLocks/>
              </p:cNvSpPr>
              <p:nvPr userDrawn="1"/>
            </p:nvSpPr>
            <p:spPr bwMode="ltGray">
              <a:xfrm>
                <a:off x="3030" y="3893"/>
                <a:ext cx="378" cy="271"/>
              </a:xfrm>
              <a:custGeom>
                <a:avLst/>
                <a:gdLst>
                  <a:gd name="T0" fmla="*/ 18 w 378"/>
                  <a:gd name="T1" fmla="*/ 0 h 271"/>
                  <a:gd name="T2" fmla="*/ 12 w 378"/>
                  <a:gd name="T3" fmla="*/ 13 h 271"/>
                  <a:gd name="T4" fmla="*/ 0 w 378"/>
                  <a:gd name="T5" fmla="*/ 40 h 271"/>
                  <a:gd name="T6" fmla="*/ 60 w 378"/>
                  <a:gd name="T7" fmla="*/ 121 h 271"/>
                  <a:gd name="T8" fmla="*/ 310 w 378"/>
                  <a:gd name="T9" fmla="*/ 271 h 271"/>
                  <a:gd name="T10" fmla="*/ 290 w 378"/>
                  <a:gd name="T11" fmla="*/ 139 h 271"/>
                  <a:gd name="T12" fmla="*/ 378 w 378"/>
                  <a:gd name="T13" fmla="*/ 76 h 271"/>
                  <a:gd name="T14" fmla="*/ 251 w 378"/>
                  <a:gd name="T15" fmla="*/ 94 h 271"/>
                  <a:gd name="T16" fmla="*/ 90 w 378"/>
                  <a:gd name="T17" fmla="*/ 54 h 271"/>
                  <a:gd name="T18" fmla="*/ 18 w 378"/>
                  <a:gd name="T19" fmla="*/ 0 h 271"/>
                  <a:gd name="T20" fmla="*/ 18 w 378"/>
                  <a:gd name="T21" fmla="*/ 0 h 2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defRPr/>
                </a:pPr>
                <a:endParaRPr lang="en-US" kern="0">
                  <a:solidFill>
                    <a:srgbClr val="FFFFFF"/>
                  </a:solidFill>
                  <a:latin typeface="Verdana" pitchFamily="34" charset="0"/>
                  <a:ea typeface="MS PGothic" pitchFamily="34" charset="-128"/>
                </a:endParaRPr>
              </a:p>
            </p:txBody>
          </p:sp>
          <p:sp>
            <p:nvSpPr>
              <p:cNvPr id="13" name="Freeform 27"/>
              <p:cNvSpPr>
                <a:spLocks/>
              </p:cNvSpPr>
              <p:nvPr userDrawn="1"/>
            </p:nvSpPr>
            <p:spPr bwMode="ltGray">
              <a:xfrm>
                <a:off x="3628" y="3866"/>
                <a:ext cx="155" cy="74"/>
              </a:xfrm>
              <a:custGeom>
                <a:avLst/>
                <a:gdLst>
                  <a:gd name="T0" fmla="*/ 114 w 155"/>
                  <a:gd name="T1" fmla="*/ 0 h 66"/>
                  <a:gd name="T2" fmla="*/ 0 w 155"/>
                  <a:gd name="T3" fmla="*/ 0 h 66"/>
                  <a:gd name="T4" fmla="*/ 0 w 155"/>
                  <a:gd name="T5" fmla="*/ 0 h 66"/>
                  <a:gd name="T6" fmla="*/ 6 w 155"/>
                  <a:gd name="T7" fmla="*/ 61 h 66"/>
                  <a:gd name="T8" fmla="*/ 6 w 155"/>
                  <a:gd name="T9" fmla="*/ 174 h 66"/>
                  <a:gd name="T10" fmla="*/ 0 w 155"/>
                  <a:gd name="T11" fmla="*/ 238 h 66"/>
                  <a:gd name="T12" fmla="*/ 78 w 155"/>
                  <a:gd name="T13" fmla="*/ 584 h 66"/>
                  <a:gd name="T14" fmla="*/ 96 w 155"/>
                  <a:gd name="T15" fmla="*/ 411 h 66"/>
                  <a:gd name="T16" fmla="*/ 155 w 155"/>
                  <a:gd name="T17" fmla="*/ 650 h 66"/>
                  <a:gd name="T18" fmla="*/ 126 w 155"/>
                  <a:gd name="T19" fmla="*/ 238 h 66"/>
                  <a:gd name="T20" fmla="*/ 149 w 155"/>
                  <a:gd name="T21" fmla="*/ 0 h 66"/>
                  <a:gd name="T22" fmla="*/ 114 w 155"/>
                  <a:gd name="T23" fmla="*/ 0 h 66"/>
                  <a:gd name="T24" fmla="*/ 114 w 155"/>
                  <a:gd name="T25" fmla="*/ 0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66">
                    <a:moveTo>
                      <a:pt x="114" y="0"/>
                    </a:moveTo>
                    <a:lnTo>
                      <a:pt x="0" y="0"/>
                    </a:lnTo>
                    <a:lnTo>
                      <a:pt x="6" y="6"/>
                    </a:lnTo>
                    <a:lnTo>
                      <a:pt x="6" y="18"/>
                    </a:lnTo>
                    <a:lnTo>
                      <a:pt x="0" y="24"/>
                    </a:lnTo>
                    <a:lnTo>
                      <a:pt x="78" y="60"/>
                    </a:lnTo>
                    <a:lnTo>
                      <a:pt x="96" y="42"/>
                    </a:lnTo>
                    <a:lnTo>
                      <a:pt x="155" y="66"/>
                    </a:lnTo>
                    <a:lnTo>
                      <a:pt x="126" y="24"/>
                    </a:lnTo>
                    <a:lnTo>
                      <a:pt x="149" y="0"/>
                    </a:lnTo>
                    <a:lnTo>
                      <a:pt x="114"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defRPr/>
                </a:pPr>
                <a:endParaRPr lang="en-US" kern="0">
                  <a:solidFill>
                    <a:srgbClr val="FFFFFF"/>
                  </a:solidFill>
                  <a:latin typeface="Verdana" pitchFamily="34" charset="0"/>
                  <a:ea typeface="MS PGothic" pitchFamily="34" charset="-128"/>
                </a:endParaRPr>
              </a:p>
            </p:txBody>
          </p:sp>
          <p:sp>
            <p:nvSpPr>
              <p:cNvPr id="14" name="Freeform 28"/>
              <p:cNvSpPr>
                <a:spLocks/>
              </p:cNvSpPr>
              <p:nvPr userDrawn="1"/>
            </p:nvSpPr>
            <p:spPr bwMode="ltGray">
              <a:xfrm>
                <a:off x="2486" y="3859"/>
                <a:ext cx="42" cy="81"/>
              </a:xfrm>
              <a:custGeom>
                <a:avLst/>
                <a:gdLst>
                  <a:gd name="T0" fmla="*/ 6 w 42"/>
                  <a:gd name="T1" fmla="*/ 386 h 72"/>
                  <a:gd name="T2" fmla="*/ 0 w 42"/>
                  <a:gd name="T3" fmla="*/ 200 h 72"/>
                  <a:gd name="T4" fmla="*/ 12 w 42"/>
                  <a:gd name="T5" fmla="*/ 68 h 72"/>
                  <a:gd name="T6" fmla="*/ 0 w 42"/>
                  <a:gd name="T7" fmla="*/ 68 h 72"/>
                  <a:gd name="T8" fmla="*/ 12 w 42"/>
                  <a:gd name="T9" fmla="*/ 68 h 72"/>
                  <a:gd name="T10" fmla="*/ 24 w 42"/>
                  <a:gd name="T11" fmla="*/ 68 h 72"/>
                  <a:gd name="T12" fmla="*/ 36 w 42"/>
                  <a:gd name="T13" fmla="*/ 68 h 72"/>
                  <a:gd name="T14" fmla="*/ 42 w 42"/>
                  <a:gd name="T15" fmla="*/ 0 h 72"/>
                  <a:gd name="T16" fmla="*/ 30 w 42"/>
                  <a:gd name="T17" fmla="*/ 200 h 72"/>
                  <a:gd name="T18" fmla="*/ 42 w 42"/>
                  <a:gd name="T19" fmla="*/ 515 h 72"/>
                  <a:gd name="T20" fmla="*/ 12 w 42"/>
                  <a:gd name="T21" fmla="*/ 755 h 72"/>
                  <a:gd name="T22" fmla="*/ 6 w 42"/>
                  <a:gd name="T23" fmla="*/ 386 h 72"/>
                  <a:gd name="T24" fmla="*/ 6 w 42"/>
                  <a:gd name="T25" fmla="*/ 386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defRPr/>
                </a:pPr>
                <a:endParaRPr lang="en-US" kern="0">
                  <a:solidFill>
                    <a:srgbClr val="FFFFFF"/>
                  </a:solidFill>
                  <a:latin typeface="Verdana" pitchFamily="34" charset="0"/>
                  <a:ea typeface="MS PGothic" pitchFamily="34" charset="-128"/>
                </a:endParaRPr>
              </a:p>
            </p:txBody>
          </p:sp>
        </p:grpSp>
        <p:sp>
          <p:nvSpPr>
            <p:cNvPr id="9" name="Freeform 14"/>
            <p:cNvSpPr>
              <a:spLocks/>
            </p:cNvSpPr>
            <p:nvPr userDrawn="1"/>
          </p:nvSpPr>
          <p:spPr bwMode="ltGray">
            <a:xfrm>
              <a:off x="0" y="3792"/>
              <a:ext cx="3976" cy="535"/>
            </a:xfrm>
            <a:custGeom>
              <a:avLst/>
              <a:gdLst/>
              <a:ahLst/>
              <a:cxnLst>
                <a:cxn ang="0">
                  <a:pos x="3976" y="527"/>
                </a:cxn>
                <a:cxn ang="0">
                  <a:pos x="3970" y="527"/>
                </a:cxn>
                <a:cxn ang="0">
                  <a:pos x="3844" y="509"/>
                </a:cxn>
                <a:cxn ang="0">
                  <a:pos x="2487" y="305"/>
                </a:cxn>
                <a:cxn ang="0">
                  <a:pos x="2039" y="36"/>
                </a:cxn>
                <a:cxn ang="0">
                  <a:pos x="1907" y="24"/>
                </a:cxn>
                <a:cxn ang="0">
                  <a:pos x="1883" y="54"/>
                </a:cxn>
                <a:cxn ang="0">
                  <a:pos x="1859" y="54"/>
                </a:cxn>
                <a:cxn ang="0">
                  <a:pos x="1830" y="30"/>
                </a:cxn>
                <a:cxn ang="0">
                  <a:pos x="1704" y="102"/>
                </a:cxn>
                <a:cxn ang="0">
                  <a:pos x="1608" y="126"/>
                </a:cxn>
                <a:cxn ang="0">
                  <a:pos x="1561" y="132"/>
                </a:cxn>
                <a:cxn ang="0">
                  <a:pos x="1495" y="102"/>
                </a:cxn>
                <a:cxn ang="0">
                  <a:pos x="1357" y="126"/>
                </a:cxn>
                <a:cxn ang="0">
                  <a:pos x="1285" y="24"/>
                </a:cxn>
                <a:cxn ang="0">
                  <a:pos x="1280" y="18"/>
                </a:cxn>
                <a:cxn ang="0">
                  <a:pos x="1262" y="12"/>
                </a:cxn>
                <a:cxn ang="0">
                  <a:pos x="1238" y="6"/>
                </a:cxn>
                <a:cxn ang="0">
                  <a:pos x="1220" y="0"/>
                </a:cxn>
                <a:cxn ang="0">
                  <a:pos x="1196" y="0"/>
                </a:cxn>
                <a:cxn ang="0">
                  <a:pos x="1166" y="0"/>
                </a:cxn>
                <a:cxn ang="0">
                  <a:pos x="1142" y="0"/>
                </a:cxn>
                <a:cxn ang="0">
                  <a:pos x="1136" y="0"/>
                </a:cxn>
                <a:cxn ang="0">
                  <a:pos x="1130" y="0"/>
                </a:cxn>
                <a:cxn ang="0">
                  <a:pos x="1124" y="6"/>
                </a:cxn>
                <a:cxn ang="0">
                  <a:pos x="1118" y="12"/>
                </a:cxn>
                <a:cxn ang="0">
                  <a:pos x="1100" y="18"/>
                </a:cxn>
                <a:cxn ang="0">
                  <a:pos x="1088" y="18"/>
                </a:cxn>
                <a:cxn ang="0">
                  <a:pos x="1070" y="24"/>
                </a:cxn>
                <a:cxn ang="0">
                  <a:pos x="1052" y="30"/>
                </a:cxn>
                <a:cxn ang="0">
                  <a:pos x="1034" y="36"/>
                </a:cxn>
                <a:cxn ang="0">
                  <a:pos x="1028" y="42"/>
                </a:cxn>
                <a:cxn ang="0">
                  <a:pos x="969" y="60"/>
                </a:cxn>
                <a:cxn ang="0">
                  <a:pos x="921" y="72"/>
                </a:cxn>
                <a:cxn ang="0">
                  <a:pos x="855" y="48"/>
                </a:cxn>
                <a:cxn ang="0">
                  <a:pos x="825" y="48"/>
                </a:cxn>
                <a:cxn ang="0">
                  <a:pos x="759" y="72"/>
                </a:cxn>
                <a:cxn ang="0">
                  <a:pos x="735" y="72"/>
                </a:cxn>
                <a:cxn ang="0">
                  <a:pos x="706" y="60"/>
                </a:cxn>
                <a:cxn ang="0">
                  <a:pos x="640" y="60"/>
                </a:cxn>
                <a:cxn ang="0">
                  <a:pos x="544" y="72"/>
                </a:cxn>
                <a:cxn ang="0">
                  <a:pos x="389" y="18"/>
                </a:cxn>
                <a:cxn ang="0">
                  <a:pos x="323" y="60"/>
                </a:cxn>
                <a:cxn ang="0">
                  <a:pos x="317" y="60"/>
                </a:cxn>
                <a:cxn ang="0">
                  <a:pos x="305" y="72"/>
                </a:cxn>
                <a:cxn ang="0">
                  <a:pos x="287" y="78"/>
                </a:cxn>
                <a:cxn ang="0">
                  <a:pos x="263" y="90"/>
                </a:cxn>
                <a:cxn ang="0">
                  <a:pos x="203" y="120"/>
                </a:cxn>
                <a:cxn ang="0">
                  <a:pos x="149" y="150"/>
                </a:cxn>
                <a:cxn ang="0">
                  <a:pos x="78" y="168"/>
                </a:cxn>
                <a:cxn ang="0">
                  <a:pos x="0" y="180"/>
                </a:cxn>
                <a:cxn ang="0">
                  <a:pos x="0" y="527"/>
                </a:cxn>
                <a:cxn ang="0">
                  <a:pos x="1010" y="527"/>
                </a:cxn>
                <a:cxn ang="0">
                  <a:pos x="3725" y="527"/>
                </a:cxn>
                <a:cxn ang="0">
                  <a:pos x="3976" y="527"/>
                </a:cxn>
                <a:cxn ang="0">
                  <a:pos x="3976" y="527"/>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w="9525">
              <a:noFill/>
              <a:round/>
              <a:headEnd/>
              <a:tailEnd/>
            </a:ln>
          </p:spPr>
          <p:txBody>
            <a:bodyPr/>
            <a:lstStyle/>
            <a:p>
              <a:pPr algn="ctr" eaLnBrk="0" hangingPunct="0">
                <a:defRPr/>
              </a:pPr>
              <a:endParaRPr lang="en-US" kern="0">
                <a:solidFill>
                  <a:srgbClr val="FFFFFF"/>
                </a:solidFill>
                <a:latin typeface="Arial"/>
                <a:ea typeface="MS PGothic" charset="0"/>
                <a:cs typeface="MS PGothic" charset="0"/>
              </a:endParaRPr>
            </a:p>
          </p:txBody>
        </p:sp>
      </p:grpSp>
      <p:grpSp>
        <p:nvGrpSpPr>
          <p:cNvPr id="15" name="Group 15"/>
          <p:cNvGrpSpPr>
            <a:grpSpLocks/>
          </p:cNvGrpSpPr>
          <p:nvPr/>
        </p:nvGrpSpPr>
        <p:grpSpPr bwMode="auto">
          <a:xfrm>
            <a:off x="836085" y="6021388"/>
            <a:ext cx="7579783" cy="849312"/>
            <a:chOff x="395" y="3793"/>
            <a:chExt cx="3581" cy="535"/>
          </a:xfrm>
        </p:grpSpPr>
        <p:sp>
          <p:nvSpPr>
            <p:cNvPr id="16" name="Freeform 16"/>
            <p:cNvSpPr>
              <a:spLocks/>
            </p:cNvSpPr>
            <p:nvPr/>
          </p:nvSpPr>
          <p:spPr bwMode="auto">
            <a:xfrm>
              <a:off x="1196" y="3793"/>
              <a:ext cx="365" cy="291"/>
            </a:xfrm>
            <a:custGeom>
              <a:avLst/>
              <a:gdLst>
                <a:gd name="T0" fmla="*/ 24 w 365"/>
                <a:gd name="T1" fmla="*/ 24 h 287"/>
                <a:gd name="T2" fmla="*/ 0 w 365"/>
                <a:gd name="T3" fmla="*/ 80 h 287"/>
                <a:gd name="T4" fmla="*/ 66 w 365"/>
                <a:gd name="T5" fmla="*/ 148 h 287"/>
                <a:gd name="T6" fmla="*/ 143 w 365"/>
                <a:gd name="T7" fmla="*/ 240 h 287"/>
                <a:gd name="T8" fmla="*/ 191 w 365"/>
                <a:gd name="T9" fmla="*/ 222 h 287"/>
                <a:gd name="T10" fmla="*/ 341 w 365"/>
                <a:gd name="T11" fmla="*/ 378 h 287"/>
                <a:gd name="T12" fmla="*/ 305 w 365"/>
                <a:gd name="T13" fmla="*/ 231 h 287"/>
                <a:gd name="T14" fmla="*/ 365 w 365"/>
                <a:gd name="T15" fmla="*/ 172 h 287"/>
                <a:gd name="T16" fmla="*/ 359 w 365"/>
                <a:gd name="T17" fmla="*/ 166 h 287"/>
                <a:gd name="T18" fmla="*/ 335 w 365"/>
                <a:gd name="T19" fmla="*/ 154 h 287"/>
                <a:gd name="T20" fmla="*/ 299 w 365"/>
                <a:gd name="T21" fmla="*/ 112 h 287"/>
                <a:gd name="T22" fmla="*/ 257 w 365"/>
                <a:gd name="T23" fmla="*/ 92 h 287"/>
                <a:gd name="T24" fmla="*/ 215 w 365"/>
                <a:gd name="T25" fmla="*/ 74 h 287"/>
                <a:gd name="T26" fmla="*/ 173 w 365"/>
                <a:gd name="T27" fmla="*/ 56 h 287"/>
                <a:gd name="T28" fmla="*/ 143 w 365"/>
                <a:gd name="T29" fmla="*/ 24 h 287"/>
                <a:gd name="T30" fmla="*/ 131 w 365"/>
                <a:gd name="T31" fmla="*/ 18 h 287"/>
                <a:gd name="T32" fmla="*/ 107 w 365"/>
                <a:gd name="T33" fmla="*/ 18 h 287"/>
                <a:gd name="T34" fmla="*/ 95 w 365"/>
                <a:gd name="T35" fmla="*/ 18 h 287"/>
                <a:gd name="T36" fmla="*/ 72 w 365"/>
                <a:gd name="T37" fmla="*/ 12 h 287"/>
                <a:gd name="T38" fmla="*/ 66 w 365"/>
                <a:gd name="T39" fmla="*/ 12 h 287"/>
                <a:gd name="T40" fmla="*/ 54 w 365"/>
                <a:gd name="T41" fmla="*/ 6 h 287"/>
                <a:gd name="T42" fmla="*/ 42 w 365"/>
                <a:gd name="T43" fmla="*/ 0 h 287"/>
                <a:gd name="T44" fmla="*/ 30 w 365"/>
                <a:gd name="T45" fmla="*/ 0 h 287"/>
                <a:gd name="T46" fmla="*/ 24 w 365"/>
                <a:gd name="T47" fmla="*/ 24 h 287"/>
                <a:gd name="T48" fmla="*/ 24 w 365"/>
                <a:gd name="T49" fmla="*/ 24 h 2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defRPr/>
              </a:pPr>
              <a:endParaRPr lang="en-US" kern="0">
                <a:solidFill>
                  <a:srgbClr val="FFFFFF"/>
                </a:solidFill>
                <a:latin typeface="Verdana" pitchFamily="34" charset="0"/>
                <a:ea typeface="MS PGothic" pitchFamily="34" charset="-128"/>
              </a:endParaRPr>
            </a:p>
          </p:txBody>
        </p:sp>
        <p:sp>
          <p:nvSpPr>
            <p:cNvPr id="17" name="Freeform 17"/>
            <p:cNvSpPr>
              <a:spLocks/>
            </p:cNvSpPr>
            <p:nvPr/>
          </p:nvSpPr>
          <p:spPr bwMode="auto">
            <a:xfrm>
              <a:off x="1943" y="3829"/>
              <a:ext cx="2033" cy="499"/>
            </a:xfrm>
            <a:custGeom>
              <a:avLst/>
              <a:gdLst>
                <a:gd name="T0" fmla="*/ 186 w 2033"/>
                <a:gd name="T1" fmla="*/ 18 h 499"/>
                <a:gd name="T2" fmla="*/ 138 w 2033"/>
                <a:gd name="T3" fmla="*/ 6 h 499"/>
                <a:gd name="T4" fmla="*/ 96 w 2033"/>
                <a:gd name="T5" fmla="*/ 0 h 499"/>
                <a:gd name="T6" fmla="*/ 36 w 2033"/>
                <a:gd name="T7" fmla="*/ 0 h 499"/>
                <a:gd name="T8" fmla="*/ 12 w 2033"/>
                <a:gd name="T9" fmla="*/ 25 h 499"/>
                <a:gd name="T10" fmla="*/ 0 w 2033"/>
                <a:gd name="T11" fmla="*/ 128 h 499"/>
                <a:gd name="T12" fmla="*/ 60 w 2033"/>
                <a:gd name="T13" fmla="*/ 104 h 499"/>
                <a:gd name="T14" fmla="*/ 90 w 2033"/>
                <a:gd name="T15" fmla="*/ 134 h 499"/>
                <a:gd name="T16" fmla="*/ 150 w 2033"/>
                <a:gd name="T17" fmla="*/ 153 h 499"/>
                <a:gd name="T18" fmla="*/ 209 w 2033"/>
                <a:gd name="T19" fmla="*/ 273 h 499"/>
                <a:gd name="T20" fmla="*/ 401 w 2033"/>
                <a:gd name="T21" fmla="*/ 359 h 499"/>
                <a:gd name="T22" fmla="*/ 777 w 2033"/>
                <a:gd name="T23" fmla="*/ 359 h 499"/>
                <a:gd name="T24" fmla="*/ 2033 w 2033"/>
                <a:gd name="T25" fmla="*/ 499 h 499"/>
                <a:gd name="T26" fmla="*/ 2033 w 2033"/>
                <a:gd name="T27" fmla="*/ 499 h 499"/>
                <a:gd name="T28" fmla="*/ 1991 w 2033"/>
                <a:gd name="T29" fmla="*/ 493 h 499"/>
                <a:gd name="T30" fmla="*/ 676 w 2033"/>
                <a:gd name="T31" fmla="*/ 243 h 499"/>
                <a:gd name="T32" fmla="*/ 514 w 2033"/>
                <a:gd name="T33" fmla="*/ 159 h 499"/>
                <a:gd name="T34" fmla="*/ 425 w 2033"/>
                <a:gd name="T35" fmla="*/ 110 h 499"/>
                <a:gd name="T36" fmla="*/ 365 w 2033"/>
                <a:gd name="T37" fmla="*/ 92 h 499"/>
                <a:gd name="T38" fmla="*/ 281 w 2033"/>
                <a:gd name="T39" fmla="*/ 61 h 499"/>
                <a:gd name="T40" fmla="*/ 186 w 2033"/>
                <a:gd name="T41" fmla="*/ 18 h 499"/>
                <a:gd name="T42" fmla="*/ 186 w 2033"/>
                <a:gd name="T43" fmla="*/ 18 h 4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1991" y="493"/>
                  </a:lnTo>
                  <a:lnTo>
                    <a:pt x="676" y="243"/>
                  </a:lnTo>
                  <a:lnTo>
                    <a:pt x="514" y="159"/>
                  </a:lnTo>
                  <a:lnTo>
                    <a:pt x="425" y="110"/>
                  </a:lnTo>
                  <a:lnTo>
                    <a:pt x="365" y="92"/>
                  </a:lnTo>
                  <a:lnTo>
                    <a:pt x="281" y="61"/>
                  </a:lnTo>
                  <a:lnTo>
                    <a:pt x="186" y="18"/>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defRPr/>
              </a:pPr>
              <a:endParaRPr lang="en-US" kern="0">
                <a:solidFill>
                  <a:srgbClr val="FFFFFF"/>
                </a:solidFill>
                <a:latin typeface="Verdana" pitchFamily="34" charset="0"/>
                <a:ea typeface="MS PGothic" pitchFamily="34" charset="-128"/>
              </a:endParaRPr>
            </a:p>
          </p:txBody>
        </p:sp>
        <p:sp>
          <p:nvSpPr>
            <p:cNvPr id="18" name="Freeform 18"/>
            <p:cNvSpPr>
              <a:spLocks/>
            </p:cNvSpPr>
            <p:nvPr/>
          </p:nvSpPr>
          <p:spPr bwMode="auto">
            <a:xfrm>
              <a:off x="1830" y="3823"/>
              <a:ext cx="71" cy="61"/>
            </a:xfrm>
            <a:custGeom>
              <a:avLst/>
              <a:gdLst>
                <a:gd name="T0" fmla="*/ 0 w 71"/>
                <a:gd name="T1" fmla="*/ 18 h 60"/>
                <a:gd name="T2" fmla="*/ 6 w 71"/>
                <a:gd name="T3" fmla="*/ 18 h 60"/>
                <a:gd name="T4" fmla="*/ 12 w 71"/>
                <a:gd name="T5" fmla="*/ 12 h 60"/>
                <a:gd name="T6" fmla="*/ 6 w 71"/>
                <a:gd name="T7" fmla="*/ 6 h 60"/>
                <a:gd name="T8" fmla="*/ 0 w 71"/>
                <a:gd name="T9" fmla="*/ 0 h 60"/>
                <a:gd name="T10" fmla="*/ 29 w 71"/>
                <a:gd name="T11" fmla="*/ 18 h 60"/>
                <a:gd name="T12" fmla="*/ 53 w 71"/>
                <a:gd name="T13" fmla="*/ 18 h 60"/>
                <a:gd name="T14" fmla="*/ 59 w 71"/>
                <a:gd name="T15" fmla="*/ 50 h 60"/>
                <a:gd name="T16" fmla="*/ 65 w 71"/>
                <a:gd name="T17" fmla="*/ 62 h 60"/>
                <a:gd name="T18" fmla="*/ 71 w 71"/>
                <a:gd name="T19" fmla="*/ 74 h 60"/>
                <a:gd name="T20" fmla="*/ 71 w 71"/>
                <a:gd name="T21" fmla="*/ 80 h 60"/>
                <a:gd name="T22" fmla="*/ 59 w 71"/>
                <a:gd name="T23" fmla="*/ 74 h 60"/>
                <a:gd name="T24" fmla="*/ 47 w 71"/>
                <a:gd name="T25" fmla="*/ 62 h 60"/>
                <a:gd name="T26" fmla="*/ 23 w 71"/>
                <a:gd name="T27" fmla="*/ 50 h 60"/>
                <a:gd name="T28" fmla="*/ 23 w 71"/>
                <a:gd name="T29" fmla="*/ 56 h 60"/>
                <a:gd name="T30" fmla="*/ 18 w 71"/>
                <a:gd name="T31" fmla="*/ 62 h 60"/>
                <a:gd name="T32" fmla="*/ 12 w 71"/>
                <a:gd name="T33" fmla="*/ 68 h 60"/>
                <a:gd name="T34" fmla="*/ 6 w 71"/>
                <a:gd name="T35" fmla="*/ 68 h 60"/>
                <a:gd name="T36" fmla="*/ 6 w 71"/>
                <a:gd name="T37" fmla="*/ 68 h 60"/>
                <a:gd name="T38" fmla="*/ 6 w 71"/>
                <a:gd name="T39" fmla="*/ 56 h 60"/>
                <a:gd name="T40" fmla="*/ 0 w 71"/>
                <a:gd name="T41" fmla="*/ 18 h 60"/>
                <a:gd name="T42" fmla="*/ 0 w 71"/>
                <a:gd name="T43" fmla="*/ 18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36"/>
                  </a:lnTo>
                  <a:lnTo>
                    <a:pt x="0" y="18"/>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defRPr/>
              </a:pPr>
              <a:endParaRPr lang="en-US" kern="0">
                <a:solidFill>
                  <a:srgbClr val="FFFFFF"/>
                </a:solidFill>
                <a:latin typeface="Verdana" pitchFamily="34" charset="0"/>
                <a:ea typeface="MS PGothic" pitchFamily="34" charset="-128"/>
              </a:endParaRPr>
            </a:p>
          </p:txBody>
        </p:sp>
        <p:sp>
          <p:nvSpPr>
            <p:cNvPr id="19" name="Freeform 19"/>
            <p:cNvSpPr>
              <a:spLocks/>
            </p:cNvSpPr>
            <p:nvPr/>
          </p:nvSpPr>
          <p:spPr bwMode="auto">
            <a:xfrm>
              <a:off x="855" y="3842"/>
              <a:ext cx="161" cy="164"/>
            </a:xfrm>
            <a:custGeom>
              <a:avLst/>
              <a:gdLst>
                <a:gd name="T0" fmla="*/ 30 w 161"/>
                <a:gd name="T1" fmla="*/ 0 h 162"/>
                <a:gd name="T2" fmla="*/ 48 w 161"/>
                <a:gd name="T3" fmla="*/ 6 h 162"/>
                <a:gd name="T4" fmla="*/ 72 w 161"/>
                <a:gd name="T5" fmla="*/ 6 h 162"/>
                <a:gd name="T6" fmla="*/ 114 w 161"/>
                <a:gd name="T7" fmla="*/ 12 h 162"/>
                <a:gd name="T8" fmla="*/ 96 w 161"/>
                <a:gd name="T9" fmla="*/ 74 h 162"/>
                <a:gd name="T10" fmla="*/ 96 w 161"/>
                <a:gd name="T11" fmla="*/ 80 h 162"/>
                <a:gd name="T12" fmla="*/ 102 w 161"/>
                <a:gd name="T13" fmla="*/ 92 h 162"/>
                <a:gd name="T14" fmla="*/ 108 w 161"/>
                <a:gd name="T15" fmla="*/ 104 h 162"/>
                <a:gd name="T16" fmla="*/ 120 w 161"/>
                <a:gd name="T17" fmla="*/ 116 h 162"/>
                <a:gd name="T18" fmla="*/ 143 w 161"/>
                <a:gd name="T19" fmla="*/ 146 h 162"/>
                <a:gd name="T20" fmla="*/ 155 w 161"/>
                <a:gd name="T21" fmla="*/ 178 h 162"/>
                <a:gd name="T22" fmla="*/ 161 w 161"/>
                <a:gd name="T23" fmla="*/ 196 h 162"/>
                <a:gd name="T24" fmla="*/ 161 w 161"/>
                <a:gd name="T25" fmla="*/ 202 h 162"/>
                <a:gd name="T26" fmla="*/ 96 w 161"/>
                <a:gd name="T27" fmla="*/ 122 h 162"/>
                <a:gd name="T28" fmla="*/ 30 w 161"/>
                <a:gd name="T29" fmla="*/ 74 h 162"/>
                <a:gd name="T30" fmla="*/ 0 w 161"/>
                <a:gd name="T31" fmla="*/ 0 h 162"/>
                <a:gd name="T32" fmla="*/ 30 w 161"/>
                <a:gd name="T33" fmla="*/ 0 h 162"/>
                <a:gd name="T34" fmla="*/ 30 w 161"/>
                <a:gd name="T35" fmla="*/ 0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defRPr/>
              </a:pPr>
              <a:endParaRPr lang="en-US" kern="0">
                <a:solidFill>
                  <a:srgbClr val="FFFFFF"/>
                </a:solidFill>
                <a:latin typeface="Verdana" pitchFamily="34" charset="0"/>
                <a:ea typeface="MS PGothic" pitchFamily="34" charset="-128"/>
              </a:endParaRPr>
            </a:p>
          </p:txBody>
        </p:sp>
        <p:sp>
          <p:nvSpPr>
            <p:cNvPr id="20" name="Freeform 20"/>
            <p:cNvSpPr>
              <a:spLocks/>
            </p:cNvSpPr>
            <p:nvPr/>
          </p:nvSpPr>
          <p:spPr bwMode="auto">
            <a:xfrm>
              <a:off x="706" y="3854"/>
              <a:ext cx="59" cy="61"/>
            </a:xfrm>
            <a:custGeom>
              <a:avLst/>
              <a:gdLst>
                <a:gd name="T0" fmla="*/ 59 w 59"/>
                <a:gd name="T1" fmla="*/ 6 h 60"/>
                <a:gd name="T2" fmla="*/ 41 w 59"/>
                <a:gd name="T3" fmla="*/ 50 h 60"/>
                <a:gd name="T4" fmla="*/ 41 w 59"/>
                <a:gd name="T5" fmla="*/ 56 h 60"/>
                <a:gd name="T6" fmla="*/ 47 w 59"/>
                <a:gd name="T7" fmla="*/ 62 h 60"/>
                <a:gd name="T8" fmla="*/ 53 w 59"/>
                <a:gd name="T9" fmla="*/ 74 h 60"/>
                <a:gd name="T10" fmla="*/ 53 w 59"/>
                <a:gd name="T11" fmla="*/ 80 h 60"/>
                <a:gd name="T12" fmla="*/ 47 w 59"/>
                <a:gd name="T13" fmla="*/ 74 h 60"/>
                <a:gd name="T14" fmla="*/ 35 w 59"/>
                <a:gd name="T15" fmla="*/ 68 h 60"/>
                <a:gd name="T16" fmla="*/ 23 w 59"/>
                <a:gd name="T17" fmla="*/ 56 h 60"/>
                <a:gd name="T18" fmla="*/ 17 w 59"/>
                <a:gd name="T19" fmla="*/ 50 h 60"/>
                <a:gd name="T20" fmla="*/ 0 w 59"/>
                <a:gd name="T21" fmla="*/ 0 h 60"/>
                <a:gd name="T22" fmla="*/ 59 w 59"/>
                <a:gd name="T23" fmla="*/ 6 h 60"/>
                <a:gd name="T24" fmla="*/ 59 w 59"/>
                <a:gd name="T25" fmla="*/ 6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defRPr/>
              </a:pPr>
              <a:endParaRPr lang="en-US" kern="0">
                <a:solidFill>
                  <a:srgbClr val="FFFFFF"/>
                </a:solidFill>
                <a:latin typeface="Verdana" pitchFamily="34" charset="0"/>
                <a:ea typeface="MS PGothic" pitchFamily="34" charset="-128"/>
              </a:endParaRPr>
            </a:p>
          </p:txBody>
        </p:sp>
        <p:sp>
          <p:nvSpPr>
            <p:cNvPr id="21" name="Freeform 21"/>
            <p:cNvSpPr>
              <a:spLocks/>
            </p:cNvSpPr>
            <p:nvPr/>
          </p:nvSpPr>
          <p:spPr bwMode="auto">
            <a:xfrm>
              <a:off x="395" y="3811"/>
              <a:ext cx="245" cy="207"/>
            </a:xfrm>
            <a:custGeom>
              <a:avLst/>
              <a:gdLst>
                <a:gd name="T0" fmla="*/ 233 w 245"/>
                <a:gd name="T1" fmla="*/ 56 h 204"/>
                <a:gd name="T2" fmla="*/ 245 w 245"/>
                <a:gd name="T3" fmla="*/ 62 h 204"/>
                <a:gd name="T4" fmla="*/ 209 w 245"/>
                <a:gd name="T5" fmla="*/ 106 h 204"/>
                <a:gd name="T6" fmla="*/ 143 w 245"/>
                <a:gd name="T7" fmla="*/ 173 h 204"/>
                <a:gd name="T8" fmla="*/ 167 w 245"/>
                <a:gd name="T9" fmla="*/ 209 h 204"/>
                <a:gd name="T10" fmla="*/ 179 w 245"/>
                <a:gd name="T11" fmla="*/ 272 h 204"/>
                <a:gd name="T12" fmla="*/ 77 w 245"/>
                <a:gd name="T13" fmla="*/ 173 h 204"/>
                <a:gd name="T14" fmla="*/ 47 w 245"/>
                <a:gd name="T15" fmla="*/ 106 h 204"/>
                <a:gd name="T16" fmla="*/ 89 w 245"/>
                <a:gd name="T17" fmla="*/ 86 h 204"/>
                <a:gd name="T18" fmla="*/ 59 w 245"/>
                <a:gd name="T19" fmla="*/ 56 h 204"/>
                <a:gd name="T20" fmla="*/ 0 w 245"/>
                <a:gd name="T21" fmla="*/ 12 h 204"/>
                <a:gd name="T22" fmla="*/ 0 w 245"/>
                <a:gd name="T23" fmla="*/ 0 h 204"/>
                <a:gd name="T24" fmla="*/ 6 w 245"/>
                <a:gd name="T25" fmla="*/ 0 h 204"/>
                <a:gd name="T26" fmla="*/ 12 w 245"/>
                <a:gd name="T27" fmla="*/ 0 h 204"/>
                <a:gd name="T28" fmla="*/ 47 w 245"/>
                <a:gd name="T29" fmla="*/ 6 h 204"/>
                <a:gd name="T30" fmla="*/ 77 w 245"/>
                <a:gd name="T31" fmla="*/ 6 h 204"/>
                <a:gd name="T32" fmla="*/ 83 w 245"/>
                <a:gd name="T33" fmla="*/ 6 h 204"/>
                <a:gd name="T34" fmla="*/ 89 w 245"/>
                <a:gd name="T35" fmla="*/ 6 h 204"/>
                <a:gd name="T36" fmla="*/ 101 w 245"/>
                <a:gd name="T37" fmla="*/ 12 h 204"/>
                <a:gd name="T38" fmla="*/ 125 w 245"/>
                <a:gd name="T39" fmla="*/ 12 h 204"/>
                <a:gd name="T40" fmla="*/ 143 w 245"/>
                <a:gd name="T41" fmla="*/ 18 h 204"/>
                <a:gd name="T42" fmla="*/ 149 w 245"/>
                <a:gd name="T43" fmla="*/ 18 h 204"/>
                <a:gd name="T44" fmla="*/ 149 w 245"/>
                <a:gd name="T45" fmla="*/ 18 h 204"/>
                <a:gd name="T46" fmla="*/ 203 w 245"/>
                <a:gd name="T47" fmla="*/ 24 h 204"/>
                <a:gd name="T48" fmla="*/ 233 w 245"/>
                <a:gd name="T49" fmla="*/ 56 h 204"/>
                <a:gd name="T50" fmla="*/ 233 w 245"/>
                <a:gd name="T51" fmla="*/ 56 h 2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203" y="24"/>
                  </a:lnTo>
                  <a:lnTo>
                    <a:pt x="233" y="36"/>
                  </a:lnTo>
                  <a:close/>
                </a:path>
              </a:pathLst>
            </a:custGeom>
            <a:solidFill>
              <a:schemeClr val="bg2"/>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algn="ctr" eaLnBrk="0" hangingPunct="0">
                <a:defRPr/>
              </a:pPr>
              <a:endParaRPr lang="en-US" kern="0">
                <a:solidFill>
                  <a:srgbClr val="FFFFFF"/>
                </a:solidFill>
                <a:latin typeface="Verdana" pitchFamily="34" charset="0"/>
                <a:ea typeface="MS PGothic" pitchFamily="34" charset="-128"/>
              </a:endParaRPr>
            </a:p>
          </p:txBody>
        </p:sp>
      </p:grpSp>
      <p:sp>
        <p:nvSpPr>
          <p:cNvPr id="22" name="Rectangle 24"/>
          <p:cNvSpPr>
            <a:spLocks noGrp="1" noChangeArrowheads="1"/>
          </p:cNvSpPr>
          <p:nvPr>
            <p:ph type="dt" sz="half" idx="10"/>
          </p:nvPr>
        </p:nvSpPr>
        <p:spPr/>
        <p:txBody>
          <a:bodyPr vert="horz" wrap="square" lIns="91440" tIns="45720" rIns="91440" bIns="45720" numCol="1" anchor="t" anchorCtr="0" compatLnSpc="1">
            <a:prstTxWarp prst="textNoShape">
              <a:avLst/>
            </a:prstTxWarp>
          </a:bodyPr>
          <a:lstStyle>
            <a:lvl1pPr>
              <a:defRPr>
                <a:ea typeface="MS PGothic" pitchFamily="34" charset="-128"/>
              </a:defRPr>
            </a:lvl1pPr>
          </a:lstStyle>
          <a:p>
            <a:pPr fontAlgn="auto">
              <a:spcBef>
                <a:spcPts val="0"/>
              </a:spcBef>
              <a:spcAft>
                <a:spcPts val="0"/>
              </a:spcAft>
              <a:defRPr/>
            </a:pPr>
            <a:fld id="{8AB3BA78-10D3-47C3-A111-8E129B514129}" type="datetimeFigureOut">
              <a:rPr lang="en-US" altLang="en-US" kern="0" smtClean="0">
                <a:solidFill>
                  <a:sysClr val="windowText" lastClr="000000"/>
                </a:solidFill>
              </a:rPr>
              <a:pPr fontAlgn="auto">
                <a:spcBef>
                  <a:spcPts val="0"/>
                </a:spcBef>
                <a:spcAft>
                  <a:spcPts val="0"/>
                </a:spcAft>
                <a:defRPr/>
              </a:pPr>
              <a:t>11/27/2017</a:t>
            </a:fld>
            <a:endParaRPr lang="en-US" altLang="en-US" kern="0">
              <a:solidFill>
                <a:sysClr val="windowText" lastClr="000000"/>
              </a:solidFill>
            </a:endParaRPr>
          </a:p>
        </p:txBody>
      </p:sp>
      <p:sp>
        <p:nvSpPr>
          <p:cNvPr id="23" name="Rectangle 25"/>
          <p:cNvSpPr>
            <a:spLocks noGrp="1" noChangeArrowheads="1"/>
          </p:cNvSpPr>
          <p:nvPr>
            <p:ph type="ftr" sz="quarter" idx="11"/>
          </p:nvPr>
        </p:nvSpPr>
        <p:spPr/>
        <p:txBody>
          <a:bodyPr/>
          <a:lstStyle>
            <a:lvl1pPr>
              <a:defRPr>
                <a:solidFill>
                  <a:srgbClr val="FFFFFF"/>
                </a:solidFill>
              </a:defRPr>
            </a:lvl1pPr>
          </a:lstStyle>
          <a:p>
            <a:pPr fontAlgn="auto">
              <a:spcBef>
                <a:spcPts val="0"/>
              </a:spcBef>
              <a:spcAft>
                <a:spcPts val="0"/>
              </a:spcAft>
              <a:defRPr/>
            </a:pPr>
            <a:endParaRPr lang="en-US" kern="0"/>
          </a:p>
        </p:txBody>
      </p:sp>
      <p:sp>
        <p:nvSpPr>
          <p:cNvPr id="24" name="Rectangle 26"/>
          <p:cNvSpPr>
            <a:spLocks noGrp="1" noChangeArrowheads="1"/>
          </p:cNvSpPr>
          <p:nvPr>
            <p:ph type="sldNum" sz="quarter" idx="12"/>
          </p:nvPr>
        </p:nvSpPr>
        <p:spPr/>
        <p:txBody>
          <a:bodyPr/>
          <a:lstStyle>
            <a:lvl1pPr>
              <a:defRPr/>
            </a:lvl1pPr>
          </a:lstStyle>
          <a:p>
            <a:pPr fontAlgn="auto">
              <a:spcBef>
                <a:spcPts val="0"/>
              </a:spcBef>
              <a:spcAft>
                <a:spcPts val="0"/>
              </a:spcAft>
              <a:defRPr/>
            </a:pPr>
            <a:fld id="{87D5F65E-417F-4F6B-ABF4-563FC933D0FB}" type="slidenum">
              <a:rPr lang="en-US" altLang="en-US" kern="0" smtClean="0">
                <a:solidFill>
                  <a:sysClr val="windowText" lastClr="000000"/>
                </a:solidFill>
              </a:rPr>
              <a:pPr fontAlgn="auto">
                <a:spcBef>
                  <a:spcPts val="0"/>
                </a:spcBef>
                <a:spcAft>
                  <a:spcPts val="0"/>
                </a:spcAft>
                <a:defRPr/>
              </a:pPr>
              <a:t>‹#›</a:t>
            </a:fld>
            <a:endParaRPr lang="en-US" altLang="en-US" kern="0">
              <a:solidFill>
                <a:sysClr val="windowText" lastClr="000000"/>
              </a:solidFill>
            </a:endParaRPr>
          </a:p>
        </p:txBody>
      </p:sp>
    </p:spTree>
    <p:extLst>
      <p:ext uri="{BB962C8B-B14F-4D97-AF65-F5344CB8AC3E}">
        <p14:creationId xmlns:p14="http://schemas.microsoft.com/office/powerpoint/2010/main" val="13431343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833" y="261938"/>
            <a:ext cx="10845800"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23789897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3976013"/>
            <a:ext cx="10363200" cy="4308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fontAlgn="auto">
              <a:spcBef>
                <a:spcPts val="0"/>
              </a:spcBef>
              <a:spcAft>
                <a:spcPts val="0"/>
              </a:spcAft>
              <a:defRPr/>
            </a:pPr>
            <a:endParaRPr lang="en-US" kern="0">
              <a:solidFill>
                <a:sysClr val="windowText" lastClr="000000"/>
              </a:solidFill>
            </a:endParaRPr>
          </a:p>
        </p:txBody>
      </p:sp>
      <p:sp>
        <p:nvSpPr>
          <p:cNvPr id="5" name="Rectangle 5"/>
          <p:cNvSpPr>
            <a:spLocks noGrp="1" noChangeArrowheads="1"/>
          </p:cNvSpPr>
          <p:nvPr>
            <p:ph type="ftr" sz="quarter" idx="11"/>
          </p:nvPr>
        </p:nvSpPr>
        <p:spPr>
          <a:ln/>
        </p:spPr>
        <p:txBody>
          <a:bodyPr/>
          <a:lstStyle>
            <a:lvl1pPr>
              <a:defRPr/>
            </a:lvl1pPr>
          </a:lstStyle>
          <a:p>
            <a:pPr fontAlgn="auto">
              <a:spcBef>
                <a:spcPts val="0"/>
              </a:spcBef>
              <a:spcAft>
                <a:spcPts val="0"/>
              </a:spcAft>
              <a:defRPr/>
            </a:pPr>
            <a:endParaRPr lang="en-US" kern="0">
              <a:solidFill>
                <a:sysClr val="windowText" lastClr="000000"/>
              </a:solidFill>
            </a:endParaRPr>
          </a:p>
        </p:txBody>
      </p:sp>
      <p:sp>
        <p:nvSpPr>
          <p:cNvPr id="6" name="Rectangle 6"/>
          <p:cNvSpPr>
            <a:spLocks noGrp="1" noChangeArrowheads="1"/>
          </p:cNvSpPr>
          <p:nvPr>
            <p:ph type="sldNum" sz="quarter" idx="12"/>
          </p:nvPr>
        </p:nvSpPr>
        <p:spPr>
          <a:ln/>
        </p:spPr>
        <p:txBody>
          <a:bodyPr/>
          <a:lstStyle>
            <a:lvl1pPr>
              <a:defRPr/>
            </a:lvl1pPr>
          </a:lstStyle>
          <a:p>
            <a:pPr fontAlgn="auto">
              <a:spcBef>
                <a:spcPts val="0"/>
              </a:spcBef>
              <a:spcAft>
                <a:spcPts val="0"/>
              </a:spcAft>
              <a:defRPr/>
            </a:pPr>
            <a:fld id="{1E1CABED-1E29-4956-BDF4-A7DD967E6FFB}" type="slidenum">
              <a:rPr lang="en-US" altLang="en-US" kern="0" smtClean="0">
                <a:solidFill>
                  <a:sysClr val="windowText" lastClr="000000"/>
                </a:solidFill>
              </a:rPr>
              <a:pPr fontAlgn="auto">
                <a:spcBef>
                  <a:spcPts val="0"/>
                </a:spcBef>
                <a:spcAft>
                  <a:spcPts val="0"/>
                </a:spcAft>
                <a:defRPr/>
              </a:pPr>
              <a:t>‹#›</a:t>
            </a:fld>
            <a:endParaRPr lang="en-US" altLang="en-US" kern="0">
              <a:solidFill>
                <a:sysClr val="windowText" lastClr="000000"/>
              </a:solidFill>
            </a:endParaRPr>
          </a:p>
        </p:txBody>
      </p:sp>
    </p:spTree>
    <p:extLst>
      <p:ext uri="{BB962C8B-B14F-4D97-AF65-F5344CB8AC3E}">
        <p14:creationId xmlns:p14="http://schemas.microsoft.com/office/powerpoint/2010/main" val="1927545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828807"/>
            <a:ext cx="12192000" cy="1771651"/>
          </a:xfrm>
          <a:prstGeom prst="rect">
            <a:avLst/>
          </a:prstGeom>
          <a:noFill/>
        </p:spPr>
        <p:txBody>
          <a:bodyPr lIns="91380" tIns="45692" rIns="91380" bIns="45692"/>
          <a:lstStyle>
            <a:lvl1pPr algn="ctr">
              <a:defRPr>
                <a:solidFill>
                  <a:srgbClr val="0065A3"/>
                </a:solidFill>
              </a:defRPr>
            </a:lvl1pPr>
          </a:lstStyle>
          <a:p>
            <a:r>
              <a:rPr lang="en-US" dirty="0"/>
              <a:t>Click to edit Master title style</a:t>
            </a:r>
          </a:p>
        </p:txBody>
      </p:sp>
      <p:sp>
        <p:nvSpPr>
          <p:cNvPr id="3" name="Subtitle 2"/>
          <p:cNvSpPr>
            <a:spLocks noGrp="1"/>
          </p:cNvSpPr>
          <p:nvPr>
            <p:ph type="subTitle" idx="1"/>
          </p:nvPr>
        </p:nvSpPr>
        <p:spPr>
          <a:xfrm>
            <a:off x="1828800" y="3886202"/>
            <a:ext cx="8534400" cy="547842"/>
          </a:xfrm>
        </p:spPr>
        <p:txBody>
          <a:bodyPr/>
          <a:lstStyle>
            <a:lvl1pPr marL="0" indent="0" algn="ctr">
              <a:buNone/>
              <a:defRPr>
                <a:solidFill>
                  <a:schemeClr val="tx1">
                    <a:lumMod val="65000"/>
                    <a:lumOff val="35000"/>
                  </a:schemeClr>
                </a:solidFill>
              </a:defRPr>
            </a:lvl1pPr>
            <a:lvl2pPr marL="456915" indent="0" algn="ctr">
              <a:buNone/>
              <a:defRPr>
                <a:solidFill>
                  <a:schemeClr val="tx1">
                    <a:tint val="75000"/>
                  </a:schemeClr>
                </a:solidFill>
              </a:defRPr>
            </a:lvl2pPr>
            <a:lvl3pPr marL="913832" indent="0" algn="ctr">
              <a:buNone/>
              <a:defRPr>
                <a:solidFill>
                  <a:schemeClr val="tx1">
                    <a:tint val="75000"/>
                  </a:schemeClr>
                </a:solidFill>
              </a:defRPr>
            </a:lvl3pPr>
            <a:lvl4pPr marL="1370748" indent="0" algn="ctr">
              <a:buNone/>
              <a:defRPr>
                <a:solidFill>
                  <a:schemeClr val="tx1">
                    <a:tint val="75000"/>
                  </a:schemeClr>
                </a:solidFill>
              </a:defRPr>
            </a:lvl4pPr>
            <a:lvl5pPr marL="1827662" indent="0" algn="ctr">
              <a:buNone/>
              <a:defRPr>
                <a:solidFill>
                  <a:schemeClr val="tx1">
                    <a:tint val="75000"/>
                  </a:schemeClr>
                </a:solidFill>
              </a:defRPr>
            </a:lvl5pPr>
            <a:lvl6pPr marL="2284579" indent="0" algn="ctr">
              <a:buNone/>
              <a:defRPr>
                <a:solidFill>
                  <a:schemeClr val="tx1">
                    <a:tint val="75000"/>
                  </a:schemeClr>
                </a:solidFill>
              </a:defRPr>
            </a:lvl6pPr>
            <a:lvl7pPr marL="2741494" indent="0" algn="ctr">
              <a:buNone/>
              <a:defRPr>
                <a:solidFill>
                  <a:schemeClr val="tx1">
                    <a:tint val="75000"/>
                  </a:schemeClr>
                </a:solidFill>
              </a:defRPr>
            </a:lvl7pPr>
            <a:lvl8pPr marL="3198408" indent="0" algn="ctr">
              <a:buNone/>
              <a:defRPr>
                <a:solidFill>
                  <a:schemeClr val="tx1">
                    <a:tint val="75000"/>
                  </a:schemeClr>
                </a:solidFill>
              </a:defRPr>
            </a:lvl8pPr>
            <a:lvl9pPr marL="3655325"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vl1pPr>
          </a:lstStyle>
          <a:p>
            <a:pPr>
              <a:defRPr/>
            </a:pPr>
            <a:fld id="{DBF2FB71-CC9C-4E12-9268-F6FA24A708F9}" type="datetimeFigureOut">
              <a:rPr lang="en-US" smtClean="0"/>
              <a:pPr>
                <a:defRPr/>
              </a:pPr>
              <a:t>11/27/2017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D14C747-DCD3-4E8D-98AB-4BF073305C63}" type="slidenum">
              <a:rPr lang="en-US" smtClean="0"/>
              <a:pPr>
                <a:defRPr/>
              </a:pPr>
              <a:t>‹#›</a:t>
            </a:fld>
            <a:endParaRPr lang="en-US"/>
          </a:p>
        </p:txBody>
      </p:sp>
    </p:spTree>
    <p:extLst>
      <p:ext uri="{BB962C8B-B14F-4D97-AF65-F5344CB8AC3E}">
        <p14:creationId xmlns:p14="http://schemas.microsoft.com/office/powerpoint/2010/main" val="14801944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20663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55651" y="3032110"/>
            <a:ext cx="10680700" cy="1375833"/>
          </a:xfrm>
          <a:prstGeom prst="rect">
            <a:avLst/>
          </a:prstGeom>
        </p:spPr>
        <p:txBody>
          <a:bodyPr lIns="0" anchor="t"/>
          <a:lstStyle>
            <a:lvl1pPr algn="l">
              <a:defRPr sz="2800" b="1" cap="all">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757767" y="2328317"/>
            <a:ext cx="10680700" cy="703792"/>
          </a:xfrm>
          <a:prstGeom prst="rect">
            <a:avLst/>
          </a:prstGeom>
        </p:spPr>
        <p:txBody>
          <a:bodyPr lIns="0" anchor="b"/>
          <a:lstStyle>
            <a:lvl1pPr marL="0" indent="0">
              <a:spcBef>
                <a:spcPts val="0"/>
              </a:spcBef>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9" name="Rectangle 8"/>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2644232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5" name="Rectangle 4"/>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7" name="Rectangle 6"/>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sz="2400">
                <a:solidFill>
                  <a:schemeClr val="bg1"/>
                </a:solidFill>
              </a:defRPr>
            </a:lvl1pPr>
          </a:lstStyle>
          <a:p>
            <a:pPr lvl="0"/>
            <a:r>
              <a:rPr lang="en-US" dirty="0"/>
              <a:t>Click to edit Master title style</a:t>
            </a:r>
          </a:p>
        </p:txBody>
      </p:sp>
      <p:sp>
        <p:nvSpPr>
          <p:cNvPr id="9" name="Text Placeholder 3"/>
          <p:cNvSpPr>
            <a:spLocks noGrp="1"/>
          </p:cNvSpPr>
          <p:nvPr>
            <p:ph type="body" sz="quarter" idx="10" hasCustomPrompt="1"/>
          </p:nvPr>
        </p:nvSpPr>
        <p:spPr>
          <a:xfrm>
            <a:off x="768352" y="6115455"/>
            <a:ext cx="4350560" cy="409170"/>
          </a:xfrm>
          <a:prstGeom prst="rect">
            <a:avLst/>
          </a:prstGeom>
        </p:spPr>
        <p:txBody>
          <a:bodyPr lIns="0" rIns="0" bIns="0" anchor="b"/>
          <a:lstStyle>
            <a:lvl1pPr marL="0" indent="0">
              <a:spcBef>
                <a:spcPts val="0"/>
              </a:spcBef>
              <a:buNone/>
              <a:defRPr sz="1000"/>
            </a:lvl1pPr>
          </a:lstStyle>
          <a:p>
            <a:pPr lvl="0"/>
            <a:r>
              <a:rPr lang="en-GB" dirty="0"/>
              <a:t>Footnotes</a:t>
            </a:r>
          </a:p>
        </p:txBody>
      </p:sp>
      <p:sp>
        <p:nvSpPr>
          <p:cNvPr id="10" name="Text Placeholder 3"/>
          <p:cNvSpPr>
            <a:spLocks noGrp="1"/>
          </p:cNvSpPr>
          <p:nvPr>
            <p:ph type="body" sz="quarter" idx="11" hasCustomPrompt="1"/>
          </p:nvPr>
        </p:nvSpPr>
        <p:spPr>
          <a:xfrm>
            <a:off x="5299279" y="6115455"/>
            <a:ext cx="4350560" cy="409170"/>
          </a:xfrm>
          <a:prstGeom prst="rect">
            <a:avLst/>
          </a:prstGeom>
        </p:spPr>
        <p:txBody>
          <a:bodyPr lIns="0" rIns="0" bIns="0" anchor="b"/>
          <a:lstStyle>
            <a:lvl1pPr marL="0" indent="0" algn="r">
              <a:spcBef>
                <a:spcPts val="0"/>
              </a:spcBef>
              <a:buNone/>
              <a:defRPr sz="1000"/>
            </a:lvl1pPr>
          </a:lstStyle>
          <a:p>
            <a:pPr lvl="0"/>
            <a:r>
              <a:rPr lang="en-GB" dirty="0"/>
              <a:t>References</a:t>
            </a:r>
          </a:p>
        </p:txBody>
      </p:sp>
    </p:spTree>
    <p:extLst>
      <p:ext uri="{BB962C8B-B14F-4D97-AF65-F5344CB8AC3E}">
        <p14:creationId xmlns:p14="http://schemas.microsoft.com/office/powerpoint/2010/main" val="23178718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67652" y="1371600"/>
            <a:ext cx="10656000" cy="4572000"/>
          </a:xfrm>
          <a:prstGeom prst="rect">
            <a:avLst/>
          </a:prstGeom>
        </p:spPr>
        <p:txBody>
          <a:bodyPr lIns="0"/>
          <a:lstStyle>
            <a:lvl1pPr marL="196850" indent="-196850">
              <a:spcBef>
                <a:spcPts val="0"/>
              </a:spcBef>
              <a:spcAft>
                <a:spcPts val="300"/>
              </a:spcAft>
              <a:defRPr/>
            </a:lvl1pPr>
            <a:lvl2pPr marL="374650" indent="-165100">
              <a:spcBef>
                <a:spcPts val="0"/>
              </a:spcBef>
              <a:spcAft>
                <a:spcPts val="300"/>
              </a:spcAft>
              <a:defRPr/>
            </a:lvl2pPr>
            <a:lvl3pPr marL="565150" indent="-184150">
              <a:spcBef>
                <a:spcPts val="0"/>
              </a:spcBef>
              <a:spcAft>
                <a:spcPts val="300"/>
              </a:spcAft>
              <a:defRPr/>
            </a:lvl3pPr>
            <a:lvl4pPr marL="749300" indent="-184150">
              <a:spcBef>
                <a:spcPts val="0"/>
              </a:spcBef>
              <a:spcAft>
                <a:spcPts val="300"/>
              </a:spcAft>
              <a:defRPr/>
            </a:lvl4pPr>
            <a:lvl5pPr marL="914400" indent="-158750">
              <a:spcBef>
                <a:spcPts val="0"/>
              </a:spcBef>
              <a:spcAft>
                <a:spcPts val="300"/>
              </a:spcAft>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0" name="Rectangle 9"/>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sz="2400">
                <a:solidFill>
                  <a:schemeClr val="bg1"/>
                </a:solidFill>
              </a:defRPr>
            </a:lvl1pPr>
          </a:lstStyle>
          <a:p>
            <a:pPr lvl="0"/>
            <a:r>
              <a:rPr lang="en-US" dirty="0"/>
              <a:t>Click to edit Master title style</a:t>
            </a:r>
          </a:p>
        </p:txBody>
      </p:sp>
      <p:sp>
        <p:nvSpPr>
          <p:cNvPr id="4" name="Text Placeholder 3"/>
          <p:cNvSpPr>
            <a:spLocks noGrp="1"/>
          </p:cNvSpPr>
          <p:nvPr>
            <p:ph type="body" sz="quarter" idx="10" hasCustomPrompt="1"/>
          </p:nvPr>
        </p:nvSpPr>
        <p:spPr>
          <a:xfrm>
            <a:off x="768352" y="6115455"/>
            <a:ext cx="4350560" cy="409170"/>
          </a:xfrm>
          <a:prstGeom prst="rect">
            <a:avLst/>
          </a:prstGeom>
        </p:spPr>
        <p:txBody>
          <a:bodyPr lIns="0" rIns="0" bIns="0" anchor="b"/>
          <a:lstStyle>
            <a:lvl1pPr marL="0" indent="0">
              <a:spcBef>
                <a:spcPts val="0"/>
              </a:spcBef>
              <a:buNone/>
              <a:defRPr sz="1000"/>
            </a:lvl1pPr>
          </a:lstStyle>
          <a:p>
            <a:pPr lvl="0"/>
            <a:r>
              <a:rPr lang="en-GB" dirty="0"/>
              <a:t>Footnotes</a:t>
            </a:r>
          </a:p>
        </p:txBody>
      </p:sp>
      <p:sp>
        <p:nvSpPr>
          <p:cNvPr id="14" name="Text Placeholder 3"/>
          <p:cNvSpPr>
            <a:spLocks noGrp="1"/>
          </p:cNvSpPr>
          <p:nvPr>
            <p:ph type="body" sz="quarter" idx="11" hasCustomPrompt="1"/>
          </p:nvPr>
        </p:nvSpPr>
        <p:spPr>
          <a:xfrm>
            <a:off x="5299279" y="6115455"/>
            <a:ext cx="4350560" cy="409170"/>
          </a:xfrm>
          <a:prstGeom prst="rect">
            <a:avLst/>
          </a:prstGeom>
        </p:spPr>
        <p:txBody>
          <a:bodyPr lIns="0" rIns="0" bIns="0" anchor="b"/>
          <a:lstStyle>
            <a:lvl1pPr marL="0" indent="0" algn="r">
              <a:spcBef>
                <a:spcPts val="0"/>
              </a:spcBef>
              <a:buNone/>
              <a:defRPr sz="1000"/>
            </a:lvl1pPr>
          </a:lstStyle>
          <a:p>
            <a:pPr lvl="0"/>
            <a:r>
              <a:rPr lang="en-GB" dirty="0"/>
              <a:t>References</a:t>
            </a:r>
          </a:p>
        </p:txBody>
      </p:sp>
    </p:spTree>
    <p:extLst>
      <p:ext uri="{BB962C8B-B14F-4D97-AF65-F5344CB8AC3E}">
        <p14:creationId xmlns:p14="http://schemas.microsoft.com/office/powerpoint/2010/main" val="22282278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446198C-04DA-4E69-9F60-477E336F6D8D}" type="datetimeFigureOut">
              <a:rPr lang="en-US" smtClean="0"/>
              <a:t>11/27/2017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ACAD713-2A88-4927-BA3B-75E8042AC897}" type="slidenum">
              <a:rPr lang="en-US" smtClean="0"/>
              <a:t>‹#›</a:t>
            </a:fld>
            <a:endParaRPr lang="en-US"/>
          </a:p>
        </p:txBody>
      </p:sp>
    </p:spTree>
    <p:extLst>
      <p:ext uri="{BB962C8B-B14F-4D97-AF65-F5344CB8AC3E}">
        <p14:creationId xmlns:p14="http://schemas.microsoft.com/office/powerpoint/2010/main" val="5114199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316493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55651" y="3032110"/>
            <a:ext cx="10680700" cy="1375833"/>
          </a:xfrm>
          <a:prstGeom prst="rect">
            <a:avLst/>
          </a:prstGeom>
        </p:spPr>
        <p:txBody>
          <a:bodyPr lIns="0" anchor="t"/>
          <a:lstStyle>
            <a:lvl1pPr algn="l">
              <a:defRPr sz="2800" b="1" cap="all">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757767" y="2328317"/>
            <a:ext cx="10680700" cy="703792"/>
          </a:xfrm>
          <a:prstGeom prst="rect">
            <a:avLst/>
          </a:prstGeom>
        </p:spPr>
        <p:txBody>
          <a:bodyPr lIns="0" anchor="b"/>
          <a:lstStyle>
            <a:lvl1pPr marL="0" indent="0">
              <a:spcBef>
                <a:spcPts val="0"/>
              </a:spcBef>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9" name="Rectangle 8"/>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Tahoma"/>
              <a:cs typeface="Tahoma"/>
            </a:endParaRPr>
          </a:p>
        </p:txBody>
      </p:sp>
    </p:spTree>
    <p:extLst>
      <p:ext uri="{BB962C8B-B14F-4D97-AF65-F5344CB8AC3E}">
        <p14:creationId xmlns:p14="http://schemas.microsoft.com/office/powerpoint/2010/main" val="13251157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55651" y="3032110"/>
            <a:ext cx="10680700" cy="1375833"/>
          </a:xfrm>
          <a:prstGeom prst="rect">
            <a:avLst/>
          </a:prstGeom>
        </p:spPr>
        <p:txBody>
          <a:bodyPr lIns="0" anchor="t"/>
          <a:lstStyle>
            <a:lvl1pPr algn="l">
              <a:defRPr sz="2800" b="1" cap="all">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757767" y="2328317"/>
            <a:ext cx="10680700" cy="703792"/>
          </a:xfrm>
          <a:prstGeom prst="rect">
            <a:avLst/>
          </a:prstGeom>
        </p:spPr>
        <p:txBody>
          <a:bodyPr lIns="0" anchor="b"/>
          <a:lstStyle>
            <a:lvl1pPr marL="0" indent="0">
              <a:spcBef>
                <a:spcPts val="0"/>
              </a:spcBef>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9" name="Rectangle 8"/>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38386749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5" name="Rectangle 4"/>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Rectangle 6"/>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sz="2400">
                <a:solidFill>
                  <a:schemeClr val="bg1"/>
                </a:solidFill>
              </a:defRPr>
            </a:lvl1pPr>
          </a:lstStyle>
          <a:p>
            <a:pPr lvl="0"/>
            <a:r>
              <a:rPr lang="en-US" dirty="0"/>
              <a:t>Click to edit Master title style</a:t>
            </a:r>
          </a:p>
        </p:txBody>
      </p:sp>
      <p:sp>
        <p:nvSpPr>
          <p:cNvPr id="9" name="Text Placeholder 3"/>
          <p:cNvSpPr>
            <a:spLocks noGrp="1"/>
          </p:cNvSpPr>
          <p:nvPr>
            <p:ph type="body" sz="quarter" idx="10" hasCustomPrompt="1"/>
          </p:nvPr>
        </p:nvSpPr>
        <p:spPr>
          <a:xfrm>
            <a:off x="768352" y="6115455"/>
            <a:ext cx="4350560" cy="409170"/>
          </a:xfrm>
          <a:prstGeom prst="rect">
            <a:avLst/>
          </a:prstGeom>
        </p:spPr>
        <p:txBody>
          <a:bodyPr lIns="0" rIns="0" bIns="0" anchor="b"/>
          <a:lstStyle>
            <a:lvl1pPr marL="0" indent="0">
              <a:spcBef>
                <a:spcPts val="0"/>
              </a:spcBef>
              <a:buNone/>
              <a:defRPr sz="1000"/>
            </a:lvl1pPr>
          </a:lstStyle>
          <a:p>
            <a:pPr lvl="0"/>
            <a:r>
              <a:rPr lang="en-GB" dirty="0"/>
              <a:t>Footnotes</a:t>
            </a:r>
          </a:p>
        </p:txBody>
      </p:sp>
      <p:sp>
        <p:nvSpPr>
          <p:cNvPr id="10" name="Text Placeholder 3"/>
          <p:cNvSpPr>
            <a:spLocks noGrp="1"/>
          </p:cNvSpPr>
          <p:nvPr>
            <p:ph type="body" sz="quarter" idx="11" hasCustomPrompt="1"/>
          </p:nvPr>
        </p:nvSpPr>
        <p:spPr>
          <a:xfrm>
            <a:off x="5299279" y="6115455"/>
            <a:ext cx="4350560" cy="409170"/>
          </a:xfrm>
          <a:prstGeom prst="rect">
            <a:avLst/>
          </a:prstGeom>
        </p:spPr>
        <p:txBody>
          <a:bodyPr lIns="0" rIns="0" bIns="0" anchor="b"/>
          <a:lstStyle>
            <a:lvl1pPr marL="0" indent="0" algn="r">
              <a:spcBef>
                <a:spcPts val="0"/>
              </a:spcBef>
              <a:buNone/>
              <a:defRPr sz="1000"/>
            </a:lvl1pPr>
          </a:lstStyle>
          <a:p>
            <a:pPr lvl="0"/>
            <a:r>
              <a:rPr lang="en-GB" dirty="0"/>
              <a:t>References</a:t>
            </a:r>
          </a:p>
        </p:txBody>
      </p:sp>
    </p:spTree>
    <p:extLst>
      <p:ext uri="{BB962C8B-B14F-4D97-AF65-F5344CB8AC3E}">
        <p14:creationId xmlns:p14="http://schemas.microsoft.com/office/powerpoint/2010/main" val="9050495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1143000"/>
          </a:xfrm>
          <a:prstGeom prst="rect">
            <a:avLst/>
          </a:prstGeom>
        </p:spPr>
        <p:txBody>
          <a:bodyPr/>
          <a:lstStyle/>
          <a:p>
            <a:r>
              <a:rPr lang="en-US"/>
              <a:t>Click to edit Master title style</a:t>
            </a:r>
          </a:p>
        </p:txBody>
      </p:sp>
      <p:sp>
        <p:nvSpPr>
          <p:cNvPr id="3" name="Rectangle 24"/>
          <p:cNvSpPr>
            <a:spLocks noGrp="1" noChangeArrowheads="1"/>
          </p:cNvSpPr>
          <p:nvPr>
            <p:ph type="dt" sz="half" idx="10"/>
          </p:nvPr>
        </p:nvSpPr>
        <p:spPr/>
        <p:txBody>
          <a:bodyPr/>
          <a:lstStyle>
            <a:lvl1pPr algn="ctr">
              <a:defRPr>
                <a:latin typeface="Verdana" pitchFamily="34" charset="0"/>
                <a:ea typeface="MS PGothic" pitchFamily="34" charset="-128"/>
              </a:defRPr>
            </a:lvl1pPr>
          </a:lstStyle>
          <a:p>
            <a:pPr>
              <a:defRPr/>
            </a:pPr>
            <a:endParaRPr lang="en-US" dirty="0">
              <a:cs typeface="Tahoma"/>
            </a:endParaRPr>
          </a:p>
        </p:txBody>
      </p:sp>
      <p:sp>
        <p:nvSpPr>
          <p:cNvPr id="4" name="Rectangle 25"/>
          <p:cNvSpPr>
            <a:spLocks noGrp="1" noChangeArrowheads="1"/>
          </p:cNvSpPr>
          <p:nvPr>
            <p:ph type="ftr" sz="quarter" idx="11"/>
          </p:nvPr>
        </p:nvSpPr>
        <p:spPr/>
        <p:txBody>
          <a:bodyPr/>
          <a:lstStyle>
            <a:lvl1pPr>
              <a:defRPr>
                <a:latin typeface="Verdana" pitchFamily="34" charset="0"/>
                <a:ea typeface="MS PGothic" pitchFamily="34" charset="-128"/>
              </a:defRPr>
            </a:lvl1pPr>
          </a:lstStyle>
          <a:p>
            <a:pPr>
              <a:defRPr/>
            </a:pPr>
            <a:endParaRPr lang="en-US" dirty="0">
              <a:cs typeface="Tahoma"/>
            </a:endParaRPr>
          </a:p>
        </p:txBody>
      </p:sp>
      <p:sp>
        <p:nvSpPr>
          <p:cNvPr id="5" name="Rectangle 26"/>
          <p:cNvSpPr>
            <a:spLocks noGrp="1" noChangeArrowheads="1"/>
          </p:cNvSpPr>
          <p:nvPr>
            <p:ph type="sldNum" sz="quarter" idx="12"/>
          </p:nvPr>
        </p:nvSpPr>
        <p:spPr/>
        <p:txBody>
          <a:bodyPr/>
          <a:lstStyle>
            <a:lvl1pPr>
              <a:defRPr>
                <a:latin typeface="Verdana" panose="020B0604030504040204" pitchFamily="34" charset="0"/>
              </a:defRPr>
            </a:lvl1pPr>
          </a:lstStyle>
          <a:p>
            <a:fld id="{2B568D43-F491-43F2-A1ED-C0026AEFF98F}" type="slidenum">
              <a:rPr lang="en-US" altLang="en-US">
                <a:ea typeface="Tahoma"/>
                <a:cs typeface="Tahoma"/>
              </a:rPr>
              <a:pPr/>
              <a:t>‹#›</a:t>
            </a:fld>
            <a:endParaRPr lang="en-US" altLang="en-US" dirty="0">
              <a:ea typeface="Tahoma"/>
              <a:cs typeface="Tahoma"/>
            </a:endParaRPr>
          </a:p>
        </p:txBody>
      </p:sp>
    </p:spTree>
    <p:extLst>
      <p:ext uri="{BB962C8B-B14F-4D97-AF65-F5344CB8AC3E}">
        <p14:creationId xmlns:p14="http://schemas.microsoft.com/office/powerpoint/2010/main" val="10331875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960" y="261939"/>
            <a:ext cx="10845801"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230846701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black">
                    <a:tint val="75000"/>
                  </a:prstClr>
                </a:solidFill>
                <a:latin typeface="Calibri"/>
              </a:rPr>
              <a:pPr/>
              <a:t>11/27/2017</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17173192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5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9"/>
            <a:ext cx="10845801"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82738871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6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9"/>
            <a:ext cx="10845801"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27188558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8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9"/>
            <a:ext cx="10845801"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36408404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67652" y="1371600"/>
            <a:ext cx="10656000" cy="4572000"/>
          </a:xfrm>
          <a:prstGeom prst="rect">
            <a:avLst/>
          </a:prstGeom>
        </p:spPr>
        <p:txBody>
          <a:bodyPr lIns="0"/>
          <a:lstStyle>
            <a:lvl1pPr marL="196850" indent="-196850">
              <a:spcBef>
                <a:spcPts val="0"/>
              </a:spcBef>
              <a:spcAft>
                <a:spcPts val="300"/>
              </a:spcAft>
              <a:defRPr/>
            </a:lvl1pPr>
            <a:lvl2pPr marL="374650" indent="-165100">
              <a:spcBef>
                <a:spcPts val="0"/>
              </a:spcBef>
              <a:spcAft>
                <a:spcPts val="300"/>
              </a:spcAft>
              <a:defRPr/>
            </a:lvl2pPr>
            <a:lvl3pPr marL="565150" indent="-184150">
              <a:spcBef>
                <a:spcPts val="0"/>
              </a:spcBef>
              <a:spcAft>
                <a:spcPts val="300"/>
              </a:spcAft>
              <a:defRPr/>
            </a:lvl3pPr>
            <a:lvl4pPr marL="749300" indent="-184150">
              <a:spcBef>
                <a:spcPts val="0"/>
              </a:spcBef>
              <a:spcAft>
                <a:spcPts val="300"/>
              </a:spcAft>
              <a:defRPr/>
            </a:lvl4pPr>
            <a:lvl5pPr marL="914400" indent="-158750">
              <a:spcBef>
                <a:spcPts val="0"/>
              </a:spcBef>
              <a:spcAft>
                <a:spcPts val="300"/>
              </a:spcAft>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 name="Rectangle 9"/>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sz="2400">
                <a:solidFill>
                  <a:schemeClr val="bg1"/>
                </a:solidFill>
              </a:defRPr>
            </a:lvl1pPr>
          </a:lstStyle>
          <a:p>
            <a:pPr lvl="0"/>
            <a:r>
              <a:rPr lang="en-US" dirty="0"/>
              <a:t>Click to edit Master title style</a:t>
            </a:r>
          </a:p>
        </p:txBody>
      </p:sp>
      <p:sp>
        <p:nvSpPr>
          <p:cNvPr id="4" name="Text Placeholder 3"/>
          <p:cNvSpPr>
            <a:spLocks noGrp="1"/>
          </p:cNvSpPr>
          <p:nvPr>
            <p:ph type="body" sz="quarter" idx="10" hasCustomPrompt="1"/>
          </p:nvPr>
        </p:nvSpPr>
        <p:spPr>
          <a:xfrm>
            <a:off x="768352" y="6115455"/>
            <a:ext cx="4350560" cy="409170"/>
          </a:xfrm>
          <a:prstGeom prst="rect">
            <a:avLst/>
          </a:prstGeom>
        </p:spPr>
        <p:txBody>
          <a:bodyPr lIns="0" rIns="0" bIns="0" anchor="b"/>
          <a:lstStyle>
            <a:lvl1pPr marL="0" indent="0">
              <a:spcBef>
                <a:spcPts val="0"/>
              </a:spcBef>
              <a:buNone/>
              <a:defRPr sz="1000"/>
            </a:lvl1pPr>
          </a:lstStyle>
          <a:p>
            <a:pPr lvl="0"/>
            <a:r>
              <a:rPr lang="en-GB" dirty="0"/>
              <a:t>Footnotes</a:t>
            </a:r>
          </a:p>
        </p:txBody>
      </p:sp>
      <p:sp>
        <p:nvSpPr>
          <p:cNvPr id="14" name="Text Placeholder 3"/>
          <p:cNvSpPr>
            <a:spLocks noGrp="1"/>
          </p:cNvSpPr>
          <p:nvPr>
            <p:ph type="body" sz="quarter" idx="11" hasCustomPrompt="1"/>
          </p:nvPr>
        </p:nvSpPr>
        <p:spPr>
          <a:xfrm>
            <a:off x="5299279" y="6115455"/>
            <a:ext cx="4350560" cy="409170"/>
          </a:xfrm>
          <a:prstGeom prst="rect">
            <a:avLst/>
          </a:prstGeom>
        </p:spPr>
        <p:txBody>
          <a:bodyPr lIns="0" rIns="0" bIns="0" anchor="b"/>
          <a:lstStyle>
            <a:lvl1pPr marL="0" indent="0" algn="r">
              <a:spcBef>
                <a:spcPts val="0"/>
              </a:spcBef>
              <a:buNone/>
              <a:defRPr sz="1000"/>
            </a:lvl1pPr>
          </a:lstStyle>
          <a:p>
            <a:pPr lvl="0"/>
            <a:r>
              <a:rPr lang="en-GB" dirty="0"/>
              <a:t>References</a:t>
            </a:r>
          </a:p>
        </p:txBody>
      </p:sp>
    </p:spTree>
    <p:extLst>
      <p:ext uri="{BB962C8B-B14F-4D97-AF65-F5344CB8AC3E}">
        <p14:creationId xmlns:p14="http://schemas.microsoft.com/office/powerpoint/2010/main" val="18147783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0209029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67652" y="1371600"/>
            <a:ext cx="10656000" cy="4572000"/>
          </a:xfrm>
          <a:prstGeom prst="rect">
            <a:avLst/>
          </a:prstGeom>
        </p:spPr>
        <p:txBody>
          <a:bodyPr lIns="0"/>
          <a:lstStyle>
            <a:lvl1pPr marL="196850" indent="-196850">
              <a:spcBef>
                <a:spcPts val="0"/>
              </a:spcBef>
              <a:spcAft>
                <a:spcPts val="300"/>
              </a:spcAft>
              <a:defRPr/>
            </a:lvl1pPr>
            <a:lvl2pPr marL="374650" indent="-165100">
              <a:spcBef>
                <a:spcPts val="0"/>
              </a:spcBef>
              <a:spcAft>
                <a:spcPts val="300"/>
              </a:spcAft>
              <a:defRPr/>
            </a:lvl2pPr>
            <a:lvl3pPr marL="565150" indent="-184150">
              <a:spcBef>
                <a:spcPts val="0"/>
              </a:spcBef>
              <a:spcAft>
                <a:spcPts val="300"/>
              </a:spcAft>
              <a:defRPr/>
            </a:lvl3pPr>
            <a:lvl4pPr marL="749300" indent="-184150">
              <a:spcBef>
                <a:spcPts val="0"/>
              </a:spcBef>
              <a:spcAft>
                <a:spcPts val="300"/>
              </a:spcAft>
              <a:defRPr/>
            </a:lvl4pPr>
            <a:lvl5pPr marL="914400" indent="-158750">
              <a:spcBef>
                <a:spcPts val="0"/>
              </a:spcBef>
              <a:spcAft>
                <a:spcPts val="300"/>
              </a:spcAft>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Tahoma"/>
              <a:cs typeface="Tahoma"/>
            </a:endParaRPr>
          </a:p>
        </p:txBody>
      </p:sp>
      <p:sp>
        <p:nvSpPr>
          <p:cNvPr id="10" name="Rectangle 9"/>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Tahoma"/>
              <a:cs typeface="Tahoma"/>
            </a:endParaRPr>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sz="2400">
                <a:solidFill>
                  <a:schemeClr val="bg1"/>
                </a:solidFill>
              </a:defRPr>
            </a:lvl1pPr>
          </a:lstStyle>
          <a:p>
            <a:pPr lvl="0"/>
            <a:r>
              <a:rPr lang="en-US" dirty="0"/>
              <a:t>Click to edit Master title style</a:t>
            </a:r>
          </a:p>
        </p:txBody>
      </p:sp>
      <p:sp>
        <p:nvSpPr>
          <p:cNvPr id="4" name="Text Placeholder 3"/>
          <p:cNvSpPr>
            <a:spLocks noGrp="1"/>
          </p:cNvSpPr>
          <p:nvPr>
            <p:ph type="body" sz="quarter" idx="10" hasCustomPrompt="1"/>
          </p:nvPr>
        </p:nvSpPr>
        <p:spPr>
          <a:xfrm>
            <a:off x="768352" y="6115455"/>
            <a:ext cx="4350560" cy="409170"/>
          </a:xfrm>
          <a:prstGeom prst="rect">
            <a:avLst/>
          </a:prstGeom>
        </p:spPr>
        <p:txBody>
          <a:bodyPr lIns="0" rIns="0" bIns="0" anchor="b"/>
          <a:lstStyle>
            <a:lvl1pPr marL="0" indent="0">
              <a:spcBef>
                <a:spcPts val="0"/>
              </a:spcBef>
              <a:buNone/>
              <a:defRPr sz="1000"/>
            </a:lvl1pPr>
          </a:lstStyle>
          <a:p>
            <a:pPr lvl="0"/>
            <a:r>
              <a:rPr lang="en-GB" dirty="0"/>
              <a:t>Footnotes</a:t>
            </a:r>
          </a:p>
        </p:txBody>
      </p:sp>
      <p:sp>
        <p:nvSpPr>
          <p:cNvPr id="14" name="Text Placeholder 3"/>
          <p:cNvSpPr>
            <a:spLocks noGrp="1"/>
          </p:cNvSpPr>
          <p:nvPr>
            <p:ph type="body" sz="quarter" idx="11" hasCustomPrompt="1"/>
          </p:nvPr>
        </p:nvSpPr>
        <p:spPr>
          <a:xfrm>
            <a:off x="5299279" y="6115455"/>
            <a:ext cx="4350560" cy="409170"/>
          </a:xfrm>
          <a:prstGeom prst="rect">
            <a:avLst/>
          </a:prstGeom>
        </p:spPr>
        <p:txBody>
          <a:bodyPr lIns="0" rIns="0" bIns="0" anchor="b"/>
          <a:lstStyle>
            <a:lvl1pPr marL="0" indent="0" algn="r">
              <a:spcBef>
                <a:spcPts val="0"/>
              </a:spcBef>
              <a:buNone/>
              <a:defRPr sz="1000"/>
            </a:lvl1pPr>
          </a:lstStyle>
          <a:p>
            <a:pPr lvl="0"/>
            <a:r>
              <a:rPr lang="en-GB" dirty="0"/>
              <a:t>References</a:t>
            </a:r>
          </a:p>
        </p:txBody>
      </p:sp>
    </p:spTree>
    <p:extLst>
      <p:ext uri="{BB962C8B-B14F-4D97-AF65-F5344CB8AC3E}">
        <p14:creationId xmlns:p14="http://schemas.microsoft.com/office/powerpoint/2010/main" val="13383330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1143000"/>
          </a:xfrm>
          <a:prstGeom prst="rect">
            <a:avLst/>
          </a:prstGeom>
        </p:spPr>
        <p:txBody>
          <a:bodyPr/>
          <a:lstStyle/>
          <a:p>
            <a:r>
              <a:rPr lang="en-US"/>
              <a:t>Click to edit Master title style</a:t>
            </a:r>
          </a:p>
        </p:txBody>
      </p:sp>
      <p:sp>
        <p:nvSpPr>
          <p:cNvPr id="3" name="Rectangle 24"/>
          <p:cNvSpPr>
            <a:spLocks noGrp="1" noChangeArrowheads="1"/>
          </p:cNvSpPr>
          <p:nvPr>
            <p:ph type="dt" sz="half" idx="10"/>
          </p:nvPr>
        </p:nvSpPr>
        <p:spPr/>
        <p:txBody>
          <a:bodyPr/>
          <a:lstStyle>
            <a:lvl1pPr algn="ctr">
              <a:defRPr>
                <a:latin typeface="Verdana" pitchFamily="34" charset="0"/>
                <a:ea typeface="MS PGothic" pitchFamily="34" charset="-128"/>
              </a:defRPr>
            </a:lvl1pPr>
          </a:lstStyle>
          <a:p>
            <a:pPr>
              <a:defRPr/>
            </a:pPr>
            <a:endParaRPr lang="en-US" dirty="0"/>
          </a:p>
        </p:txBody>
      </p:sp>
      <p:sp>
        <p:nvSpPr>
          <p:cNvPr id="4" name="Rectangle 25"/>
          <p:cNvSpPr>
            <a:spLocks noGrp="1" noChangeArrowheads="1"/>
          </p:cNvSpPr>
          <p:nvPr>
            <p:ph type="ftr" sz="quarter" idx="11"/>
          </p:nvPr>
        </p:nvSpPr>
        <p:spPr/>
        <p:txBody>
          <a:bodyPr/>
          <a:lstStyle>
            <a:lvl1pPr>
              <a:defRPr>
                <a:latin typeface="Verdana" pitchFamily="34" charset="0"/>
                <a:ea typeface="MS PGothic" pitchFamily="34" charset="-128"/>
              </a:defRPr>
            </a:lvl1pPr>
          </a:lstStyle>
          <a:p>
            <a:pPr>
              <a:defRPr/>
            </a:pPr>
            <a:endParaRPr lang="en-US" dirty="0"/>
          </a:p>
        </p:txBody>
      </p:sp>
      <p:sp>
        <p:nvSpPr>
          <p:cNvPr id="5" name="Rectangle 26"/>
          <p:cNvSpPr>
            <a:spLocks noGrp="1" noChangeArrowheads="1"/>
          </p:cNvSpPr>
          <p:nvPr>
            <p:ph type="sldNum" sz="quarter" idx="12"/>
          </p:nvPr>
        </p:nvSpPr>
        <p:spPr/>
        <p:txBody>
          <a:bodyPr/>
          <a:lstStyle>
            <a:lvl1pPr>
              <a:defRPr>
                <a:latin typeface="Verdana" panose="020B0604030504040204" pitchFamily="34" charset="0"/>
              </a:defRPr>
            </a:lvl1pPr>
          </a:lstStyle>
          <a:p>
            <a:pPr>
              <a:defRPr/>
            </a:pPr>
            <a:fld id="{AE896A0E-90E1-4B0E-9782-94095559FA85}" type="slidenum">
              <a:rPr lang="en-US" altLang="en-US"/>
              <a:pPr>
                <a:defRPr/>
              </a:pPr>
              <a:t>‹#›</a:t>
            </a:fld>
            <a:endParaRPr lang="en-US" altLang="en-US" dirty="0"/>
          </a:p>
        </p:txBody>
      </p:sp>
    </p:spTree>
    <p:extLst>
      <p:ext uri="{BB962C8B-B14F-4D97-AF65-F5344CB8AC3E}">
        <p14:creationId xmlns:p14="http://schemas.microsoft.com/office/powerpoint/2010/main" val="355589855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9"/>
            <a:ext cx="10845801"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230414612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494" y="261938"/>
            <a:ext cx="10968567" cy="1143000"/>
          </a:xfrm>
          <a:prstGeom prst="rect">
            <a:avLst/>
          </a:prstGeom>
        </p:spPr>
        <p:txBody>
          <a:bodyPr/>
          <a:lstStyle/>
          <a:p>
            <a:r>
              <a:rPr lang="en-US" dirty="0"/>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7183467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79067" y="3429000"/>
            <a:ext cx="5994400" cy="739298"/>
          </a:xfrm>
          <a:prstGeom prst="rect">
            <a:avLst/>
          </a:prstGeom>
        </p:spPr>
        <p:txBody>
          <a:bodyPr tIns="0" anchor="b"/>
          <a:lstStyle>
            <a:lvl1pPr algn="l" defTabSz="457200" rtl="0" fontAlgn="base">
              <a:spcBef>
                <a:spcPct val="20000"/>
              </a:spcBef>
              <a:spcAft>
                <a:spcPct val="0"/>
              </a:spcAft>
              <a:buFont typeface="Arial" charset="0"/>
              <a:buNone/>
              <a:defRPr lang="en-US" sz="2000" b="1" kern="1200" dirty="0">
                <a:solidFill>
                  <a:srgbClr val="FFFFFF"/>
                </a:solidFill>
                <a:latin typeface="Arial" charset="0"/>
                <a:ea typeface="ヒラギノ角ゴ Pro W3" charset="-128"/>
                <a:cs typeface="Arial" charset="0"/>
              </a:defRPr>
            </a:lvl1pPr>
          </a:lstStyle>
          <a:p>
            <a:r>
              <a:rPr lang="en-US" dirty="0"/>
              <a:t>Click to edit Master title style</a:t>
            </a:r>
          </a:p>
        </p:txBody>
      </p:sp>
    </p:spTree>
    <p:extLst>
      <p:ext uri="{BB962C8B-B14F-4D97-AF65-F5344CB8AC3E}">
        <p14:creationId xmlns:p14="http://schemas.microsoft.com/office/powerpoint/2010/main" val="141233641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5971698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2_Section Header">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1737785" y="6365875"/>
            <a:ext cx="871643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pitchFamily="34" charset="0"/>
                <a:ea typeface="MS PGothic" pitchFamily="34" charset="-128"/>
              </a:defRPr>
            </a:lvl1pPr>
            <a:lvl2pPr marL="742950" indent="-285750" defTabSz="457200">
              <a:defRPr>
                <a:solidFill>
                  <a:schemeClr val="tx1"/>
                </a:solidFill>
                <a:latin typeface="Verdana" pitchFamily="34" charset="0"/>
                <a:ea typeface="MS PGothic" pitchFamily="34" charset="-128"/>
              </a:defRPr>
            </a:lvl2pPr>
            <a:lvl3pPr marL="1143000" indent="-228600" defTabSz="457200">
              <a:defRPr>
                <a:solidFill>
                  <a:schemeClr val="tx1"/>
                </a:solidFill>
                <a:latin typeface="Verdana" pitchFamily="34" charset="0"/>
                <a:ea typeface="MS PGothic" pitchFamily="34" charset="-128"/>
              </a:defRPr>
            </a:lvl3pPr>
            <a:lvl4pPr marL="1600200" indent="-228600" defTabSz="457200">
              <a:defRPr>
                <a:solidFill>
                  <a:schemeClr val="tx1"/>
                </a:solidFill>
                <a:latin typeface="Verdana" pitchFamily="34" charset="0"/>
                <a:ea typeface="MS PGothic" pitchFamily="34" charset="-128"/>
              </a:defRPr>
            </a:lvl4pPr>
            <a:lvl5pPr marL="2057400" indent="-228600" defTabSz="457200">
              <a:defRPr>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fontAlgn="base">
              <a:spcBef>
                <a:spcPct val="0"/>
              </a:spcBef>
              <a:spcAft>
                <a:spcPct val="0"/>
              </a:spcAft>
              <a:defRPr/>
            </a:pPr>
            <a:r>
              <a:rPr lang="en-US" altLang="en-US" sz="900" dirty="0">
                <a:solidFill>
                  <a:srgbClr val="FFFFFF"/>
                </a:solidFill>
                <a:latin typeface="Arial" pitchFamily="34" charset="0"/>
                <a:ea typeface="ヒラギノ角ゴ Pro W3"/>
                <a:cs typeface="Arial" pitchFamily="34"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13" name="Title 1"/>
          <p:cNvSpPr>
            <a:spLocks noGrp="1"/>
          </p:cNvSpPr>
          <p:nvPr>
            <p:ph type="title"/>
          </p:nvPr>
        </p:nvSpPr>
        <p:spPr>
          <a:xfrm>
            <a:off x="2312308" y="3179541"/>
            <a:ext cx="7330456" cy="1362075"/>
          </a:xfrm>
          <a:prstGeom prst="rect">
            <a:avLst/>
          </a:prstGeo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2763328"/>
            <a:ext cx="7311983" cy="292388"/>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7417265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1966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1966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vert="horz" wrap="square" lIns="91440" tIns="45720" rIns="91440" bIns="45720" numCol="1" anchor="t" anchorCtr="0" compatLnSpc="1">
            <a:prstTxWarp prst="textNoShape">
              <a:avLst/>
            </a:prstTxWarp>
          </a:bodyPr>
          <a:lstStyle>
            <a:lvl1pPr>
              <a:defRPr>
                <a:ea typeface="MS PGothic" pitchFamily="34" charset="-128"/>
              </a:defRPr>
            </a:lvl1pPr>
          </a:lstStyle>
          <a:p>
            <a:pPr>
              <a:defRPr/>
            </a:pPr>
            <a:fld id="{A2A4E647-13CE-420B-B1DC-1754A13BA521}" type="datetimeFigureOut">
              <a:rPr lang="en-US" altLang="en-US"/>
              <a:pPr>
                <a:defRPr/>
              </a:pPr>
              <a:t>11/27/2017</a:t>
            </a:fld>
            <a:endParaRPr lang="en-US" alt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24866001-4F2F-4127-8853-699A585EE573}" type="slidenum">
              <a:rPr lang="en-US" altLang="en-US"/>
              <a:pPr>
                <a:defRPr/>
              </a:pPr>
              <a:t>‹#›</a:t>
            </a:fld>
            <a:endParaRPr lang="en-US" altLang="en-US" dirty="0"/>
          </a:p>
        </p:txBody>
      </p:sp>
    </p:spTree>
    <p:extLst>
      <p:ext uri="{BB962C8B-B14F-4D97-AF65-F5344CB8AC3E}">
        <p14:creationId xmlns:p14="http://schemas.microsoft.com/office/powerpoint/2010/main" val="31906995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solidFill>
                  <a:srgbClr val="FFFFFF"/>
                </a:solidFill>
              </a:defRPr>
            </a:lvl1pPr>
          </a:lstStyle>
          <a:p>
            <a:pPr>
              <a:defRPr/>
            </a:pPr>
            <a:endParaRPr lang="es-ES_tradnl" dirty="0"/>
          </a:p>
        </p:txBody>
      </p:sp>
      <p:sp>
        <p:nvSpPr>
          <p:cNvPr id="3" name="Rectangle 5"/>
          <p:cNvSpPr>
            <a:spLocks noGrp="1" noChangeArrowheads="1"/>
          </p:cNvSpPr>
          <p:nvPr>
            <p:ph type="ftr" sz="quarter" idx="11"/>
          </p:nvPr>
        </p:nvSpPr>
        <p:spPr/>
        <p:txBody>
          <a:bodyPr/>
          <a:lstStyle>
            <a:lvl1pPr algn="ctr">
              <a:defRPr>
                <a:solidFill>
                  <a:srgbClr val="FFFFFF"/>
                </a:solidFill>
              </a:defRPr>
            </a:lvl1pPr>
          </a:lstStyle>
          <a:p>
            <a:pPr>
              <a:defRPr/>
            </a:pPr>
            <a:endParaRPr lang="es-ES" dirty="0"/>
          </a:p>
        </p:txBody>
      </p:sp>
      <p:sp>
        <p:nvSpPr>
          <p:cNvPr id="4" name="Rectangle 6"/>
          <p:cNvSpPr>
            <a:spLocks noGrp="1" noChangeArrowheads="1"/>
          </p:cNvSpPr>
          <p:nvPr>
            <p:ph type="sldNum" sz="quarter" idx="12"/>
          </p:nvPr>
        </p:nvSpPr>
        <p:spPr/>
        <p:txBody>
          <a:bodyPr/>
          <a:lstStyle>
            <a:lvl1pPr algn="ctr">
              <a:defRPr/>
            </a:lvl1pPr>
          </a:lstStyle>
          <a:p>
            <a:pPr>
              <a:defRPr/>
            </a:pPr>
            <a:fld id="{BE76CB2D-9068-4C14-82B9-EDD4F9527124}" type="slidenum">
              <a:rPr lang="es-ES" altLang="en-US"/>
              <a:pPr>
                <a:defRPr/>
              </a:pPr>
              <a:t>‹#›</a:t>
            </a:fld>
            <a:endParaRPr lang="es-ES" altLang="en-US" dirty="0"/>
          </a:p>
        </p:txBody>
      </p:sp>
    </p:spTree>
    <p:extLst>
      <p:ext uri="{BB962C8B-B14F-4D97-AF65-F5344CB8AC3E}">
        <p14:creationId xmlns:p14="http://schemas.microsoft.com/office/powerpoint/2010/main" val="323690919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E8B702-4E7D-354C-91DF-A15556F14030}" type="datetimeFigureOut">
              <a:rPr lang="en-US" smtClean="0">
                <a:solidFill>
                  <a:prstClr val="black">
                    <a:tint val="75000"/>
                  </a:prstClr>
                </a:solidFill>
                <a:latin typeface="Calibri"/>
              </a:rPr>
              <a:pPr/>
              <a:t>11/27/2017</a:t>
            </a:fld>
            <a:endParaRPr lang="en-US" dirty="0">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66452778-711D-5B4D-8508-CE457F0B3B58}"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428507709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8" descr="background.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p:nvPr userDrawn="1"/>
        </p:nvSpPr>
        <p:spPr>
          <a:xfrm>
            <a:off x="5918200" y="5253039"/>
            <a:ext cx="6273800" cy="88423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base">
              <a:spcBef>
                <a:spcPct val="0"/>
              </a:spcBef>
              <a:spcAft>
                <a:spcPct val="0"/>
              </a:spcAft>
              <a:defRPr/>
            </a:pPr>
            <a:endParaRPr lang="en-US" dirty="0">
              <a:solidFill>
                <a:prstClr val="white"/>
              </a:solidFill>
            </a:endParaRPr>
          </a:p>
        </p:txBody>
      </p:sp>
      <p:pic>
        <p:nvPicPr>
          <p:cNvPr id="6" name="Picture 11" descr="Ipsen_Logo_4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341534" y="5360988"/>
            <a:ext cx="2999317" cy="63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13"/>
          <p:cNvSpPr txBox="1">
            <a:spLocks noChangeArrowheads="1"/>
          </p:cNvSpPr>
          <p:nvPr userDrawn="1"/>
        </p:nvSpPr>
        <p:spPr bwMode="auto">
          <a:xfrm>
            <a:off x="1559985" y="6359525"/>
            <a:ext cx="8716433"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charset="0"/>
                <a:ea typeface="MS PGothic" charset="0"/>
                <a:cs typeface="MS PGothic" charset="0"/>
              </a:defRPr>
            </a:lvl1pPr>
            <a:lvl2pPr marL="742950" indent="-285750" defTabSz="457200">
              <a:defRPr>
                <a:solidFill>
                  <a:schemeClr val="tx1"/>
                </a:solidFill>
                <a:latin typeface="Verdana" charset="0"/>
                <a:ea typeface="MS PGothic" charset="0"/>
                <a:cs typeface="MS PGothic" charset="0"/>
              </a:defRPr>
            </a:lvl2pPr>
            <a:lvl3pPr marL="1143000" indent="-228600" defTabSz="457200">
              <a:defRPr>
                <a:solidFill>
                  <a:schemeClr val="tx1"/>
                </a:solidFill>
                <a:latin typeface="Verdana" charset="0"/>
                <a:ea typeface="MS PGothic" charset="0"/>
                <a:cs typeface="MS PGothic" charset="0"/>
              </a:defRPr>
            </a:lvl3pPr>
            <a:lvl4pPr marL="1600200" indent="-228600" defTabSz="457200">
              <a:defRPr>
                <a:solidFill>
                  <a:schemeClr val="tx1"/>
                </a:solidFill>
                <a:latin typeface="Verdana" charset="0"/>
                <a:ea typeface="MS PGothic" charset="0"/>
                <a:cs typeface="MS PGothic" charset="0"/>
              </a:defRPr>
            </a:lvl4pPr>
            <a:lvl5pPr marL="2057400" indent="-228600" defTabSz="457200">
              <a:defRPr>
                <a:solidFill>
                  <a:schemeClr val="tx1"/>
                </a:solidFill>
                <a:latin typeface="Verdana" charset="0"/>
                <a:ea typeface="MS PGothic" charset="0"/>
                <a:cs typeface="MS PGothic" charset="0"/>
              </a:defRPr>
            </a:lvl5pPr>
            <a:lvl6pPr marL="2514600" indent="-228600" algn="ctr" eaLnBrk="0" fontAlgn="base" hangingPunct="0">
              <a:spcBef>
                <a:spcPct val="0"/>
              </a:spcBef>
              <a:spcAft>
                <a:spcPct val="0"/>
              </a:spcAft>
              <a:defRPr>
                <a:solidFill>
                  <a:schemeClr val="tx1"/>
                </a:solidFill>
                <a:latin typeface="Verdana" charset="0"/>
                <a:ea typeface="MS PGothic" charset="0"/>
                <a:cs typeface="MS PGothic" charset="0"/>
              </a:defRPr>
            </a:lvl6pPr>
            <a:lvl7pPr marL="2971800" indent="-228600" algn="ctr" eaLnBrk="0" fontAlgn="base" hangingPunct="0">
              <a:spcBef>
                <a:spcPct val="0"/>
              </a:spcBef>
              <a:spcAft>
                <a:spcPct val="0"/>
              </a:spcAft>
              <a:defRPr>
                <a:solidFill>
                  <a:schemeClr val="tx1"/>
                </a:solidFill>
                <a:latin typeface="Verdana" charset="0"/>
                <a:ea typeface="MS PGothic" charset="0"/>
                <a:cs typeface="MS PGothic" charset="0"/>
              </a:defRPr>
            </a:lvl7pPr>
            <a:lvl8pPr marL="3429000" indent="-228600" algn="ctr" eaLnBrk="0" fontAlgn="base" hangingPunct="0">
              <a:spcBef>
                <a:spcPct val="0"/>
              </a:spcBef>
              <a:spcAft>
                <a:spcPct val="0"/>
              </a:spcAft>
              <a:defRPr>
                <a:solidFill>
                  <a:schemeClr val="tx1"/>
                </a:solidFill>
                <a:latin typeface="Verdana" charset="0"/>
                <a:ea typeface="MS PGothic" charset="0"/>
                <a:cs typeface="MS PGothic" charset="0"/>
              </a:defRPr>
            </a:lvl8pPr>
            <a:lvl9pPr marL="3886200" indent="-228600" algn="ctr" eaLnBrk="0" fontAlgn="base" hangingPunct="0">
              <a:spcBef>
                <a:spcPct val="0"/>
              </a:spcBef>
              <a:spcAft>
                <a:spcPct val="0"/>
              </a:spcAft>
              <a:defRPr>
                <a:solidFill>
                  <a:schemeClr val="tx1"/>
                </a:solidFill>
                <a:latin typeface="Verdana" charset="0"/>
                <a:ea typeface="MS PGothic" charset="0"/>
                <a:cs typeface="MS PGothic" charset="0"/>
              </a:defRPr>
            </a:lvl9pPr>
          </a:lstStyle>
          <a:p>
            <a:pPr algn="ctr" fontAlgn="base">
              <a:spcBef>
                <a:spcPct val="0"/>
              </a:spcBef>
              <a:spcAft>
                <a:spcPct val="0"/>
              </a:spcAft>
              <a:defRPr/>
            </a:pPr>
            <a:r>
              <a:rPr lang="en-US" sz="900" dirty="0">
                <a:solidFill>
                  <a:srgbClr val="FFFFFF"/>
                </a:solidFill>
                <a:latin typeface="Arial" charset="0"/>
                <a:ea typeface="ヒラギノ角ゴ Pro W3" charset="0"/>
                <a:cs typeface="Arial"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2" name="Title 1"/>
          <p:cNvSpPr>
            <a:spLocks noGrp="1"/>
          </p:cNvSpPr>
          <p:nvPr>
            <p:ph type="ctrTitle"/>
          </p:nvPr>
        </p:nvSpPr>
        <p:spPr>
          <a:xfrm>
            <a:off x="6079067" y="3429000"/>
            <a:ext cx="5994400" cy="739298"/>
          </a:xfrm>
        </p:spPr>
        <p:txBody>
          <a:bodyPr tIns="0" anchor="b"/>
          <a:lstStyle>
            <a:lvl1pPr algn="l" defTabSz="457200" rtl="0" fontAlgn="base">
              <a:spcBef>
                <a:spcPct val="20000"/>
              </a:spcBef>
              <a:spcAft>
                <a:spcPct val="0"/>
              </a:spcAft>
              <a:buFont typeface="Arial" charset="0"/>
              <a:buNone/>
              <a:defRPr lang="en-US" sz="2000" b="1" kern="1200" dirty="0">
                <a:solidFill>
                  <a:srgbClr val="FFFFFF"/>
                </a:solidFill>
                <a:latin typeface="Arial" charset="0"/>
                <a:ea typeface="ヒラギノ角ゴ Pro W3" charset="-128"/>
                <a:cs typeface="Arial" charset="0"/>
              </a:defRPr>
            </a:lvl1pPr>
          </a:lstStyle>
          <a:p>
            <a:r>
              <a:rPr lang="en-US" dirty="0"/>
              <a:t>Click to edit Master title style</a:t>
            </a:r>
          </a:p>
        </p:txBody>
      </p:sp>
      <p:sp>
        <p:nvSpPr>
          <p:cNvPr id="3" name="Subtitle 2"/>
          <p:cNvSpPr>
            <a:spLocks noGrp="1"/>
          </p:cNvSpPr>
          <p:nvPr>
            <p:ph type="subTitle" idx="1"/>
          </p:nvPr>
        </p:nvSpPr>
        <p:spPr>
          <a:xfrm>
            <a:off x="6079067" y="4388008"/>
            <a:ext cx="5994400" cy="755492"/>
          </a:xfrm>
        </p:spPr>
        <p:txBody>
          <a:bodyPr tIns="0"/>
          <a:lstStyle>
            <a:lvl1pPr marL="0" indent="0" algn="l" defTabSz="457200" rtl="0" fontAlgn="base">
              <a:spcBef>
                <a:spcPct val="20000"/>
              </a:spcBef>
              <a:spcAft>
                <a:spcPct val="0"/>
              </a:spcAft>
              <a:buFont typeface="Arial" charset="0"/>
              <a:buNone/>
              <a:defRPr lang="en-US" sz="1600" b="0" i="1" kern="1200" dirty="0">
                <a:solidFill>
                  <a:srgbClr val="FFFFFF"/>
                </a:solidFill>
                <a:latin typeface="Arial" charset="0"/>
                <a:ea typeface="ヒラギノ角ゴ Pro W3" charset="-128"/>
                <a:cs typeface="Arial"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19006669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55651" y="3032110"/>
            <a:ext cx="10680700" cy="1375833"/>
          </a:xfrm>
          <a:prstGeom prst="rect">
            <a:avLst/>
          </a:prstGeom>
        </p:spPr>
        <p:txBody>
          <a:bodyPr lIns="0" anchor="t"/>
          <a:lstStyle>
            <a:lvl1pPr algn="l">
              <a:defRPr sz="2800" b="1" cap="all">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757767" y="2328317"/>
            <a:ext cx="10680700" cy="703792"/>
          </a:xfrm>
          <a:prstGeom prst="rect">
            <a:avLst/>
          </a:prstGeom>
        </p:spPr>
        <p:txBody>
          <a:bodyPr lIns="0" anchor="b"/>
          <a:lstStyle>
            <a:lvl1pPr marL="0" indent="0">
              <a:spcBef>
                <a:spcPts val="0"/>
              </a:spcBef>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9" name="Rectangle 8"/>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3581669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Header">
    <p:spTree>
      <p:nvGrpSpPr>
        <p:cNvPr id="1" name=""/>
        <p:cNvGrpSpPr/>
        <p:nvPr/>
      </p:nvGrpSpPr>
      <p:grpSpPr>
        <a:xfrm>
          <a:off x="0" y="0"/>
          <a:ext cx="0" cy="0"/>
          <a:chOff x="0" y="0"/>
          <a:chExt cx="0" cy="0"/>
        </a:xfrm>
      </p:grpSpPr>
      <p:pic>
        <p:nvPicPr>
          <p:cNvPr id="4" name="Picture 8" descr="background.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Rectangle 4"/>
          <p:cNvSpPr/>
          <p:nvPr userDrawn="1"/>
        </p:nvSpPr>
        <p:spPr>
          <a:xfrm>
            <a:off x="1792818" y="941388"/>
            <a:ext cx="10399183" cy="521017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base">
              <a:spcBef>
                <a:spcPct val="0"/>
              </a:spcBef>
              <a:spcAft>
                <a:spcPct val="0"/>
              </a:spcAft>
              <a:defRPr/>
            </a:pPr>
            <a:endParaRPr lang="en-US" dirty="0">
              <a:solidFill>
                <a:prstClr val="white"/>
              </a:solidFill>
            </a:endParaRPr>
          </a:p>
        </p:txBody>
      </p:sp>
      <p:pic>
        <p:nvPicPr>
          <p:cNvPr id="6" name="Picture 11" descr="Ipsen_Logo_4C.png"/>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2184400" y="5357813"/>
            <a:ext cx="2999317" cy="635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TextBox 13"/>
          <p:cNvSpPr txBox="1">
            <a:spLocks noChangeArrowheads="1"/>
          </p:cNvSpPr>
          <p:nvPr userDrawn="1"/>
        </p:nvSpPr>
        <p:spPr bwMode="auto">
          <a:xfrm>
            <a:off x="1737785" y="6365875"/>
            <a:ext cx="871643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charset="0"/>
                <a:ea typeface="MS PGothic" charset="0"/>
                <a:cs typeface="MS PGothic" charset="0"/>
              </a:defRPr>
            </a:lvl1pPr>
            <a:lvl2pPr marL="742950" indent="-285750" defTabSz="457200">
              <a:defRPr>
                <a:solidFill>
                  <a:schemeClr val="tx1"/>
                </a:solidFill>
                <a:latin typeface="Verdana" charset="0"/>
                <a:ea typeface="MS PGothic" charset="0"/>
                <a:cs typeface="MS PGothic" charset="0"/>
              </a:defRPr>
            </a:lvl2pPr>
            <a:lvl3pPr marL="1143000" indent="-228600" defTabSz="457200">
              <a:defRPr>
                <a:solidFill>
                  <a:schemeClr val="tx1"/>
                </a:solidFill>
                <a:latin typeface="Verdana" charset="0"/>
                <a:ea typeface="MS PGothic" charset="0"/>
                <a:cs typeface="MS PGothic" charset="0"/>
              </a:defRPr>
            </a:lvl3pPr>
            <a:lvl4pPr marL="1600200" indent="-228600" defTabSz="457200">
              <a:defRPr>
                <a:solidFill>
                  <a:schemeClr val="tx1"/>
                </a:solidFill>
                <a:latin typeface="Verdana" charset="0"/>
                <a:ea typeface="MS PGothic" charset="0"/>
                <a:cs typeface="MS PGothic" charset="0"/>
              </a:defRPr>
            </a:lvl4pPr>
            <a:lvl5pPr marL="2057400" indent="-228600" defTabSz="457200">
              <a:defRPr>
                <a:solidFill>
                  <a:schemeClr val="tx1"/>
                </a:solidFill>
                <a:latin typeface="Verdana" charset="0"/>
                <a:ea typeface="MS PGothic" charset="0"/>
                <a:cs typeface="MS PGothic" charset="0"/>
              </a:defRPr>
            </a:lvl5pPr>
            <a:lvl6pPr marL="2514600" indent="-228600" algn="ctr" eaLnBrk="0" fontAlgn="base" hangingPunct="0">
              <a:spcBef>
                <a:spcPct val="0"/>
              </a:spcBef>
              <a:spcAft>
                <a:spcPct val="0"/>
              </a:spcAft>
              <a:defRPr>
                <a:solidFill>
                  <a:schemeClr val="tx1"/>
                </a:solidFill>
                <a:latin typeface="Verdana" charset="0"/>
                <a:ea typeface="MS PGothic" charset="0"/>
                <a:cs typeface="MS PGothic" charset="0"/>
              </a:defRPr>
            </a:lvl6pPr>
            <a:lvl7pPr marL="2971800" indent="-228600" algn="ctr" eaLnBrk="0" fontAlgn="base" hangingPunct="0">
              <a:spcBef>
                <a:spcPct val="0"/>
              </a:spcBef>
              <a:spcAft>
                <a:spcPct val="0"/>
              </a:spcAft>
              <a:defRPr>
                <a:solidFill>
                  <a:schemeClr val="tx1"/>
                </a:solidFill>
                <a:latin typeface="Verdana" charset="0"/>
                <a:ea typeface="MS PGothic" charset="0"/>
                <a:cs typeface="MS PGothic" charset="0"/>
              </a:defRPr>
            </a:lvl7pPr>
            <a:lvl8pPr marL="3429000" indent="-228600" algn="ctr" eaLnBrk="0" fontAlgn="base" hangingPunct="0">
              <a:spcBef>
                <a:spcPct val="0"/>
              </a:spcBef>
              <a:spcAft>
                <a:spcPct val="0"/>
              </a:spcAft>
              <a:defRPr>
                <a:solidFill>
                  <a:schemeClr val="tx1"/>
                </a:solidFill>
                <a:latin typeface="Verdana" charset="0"/>
                <a:ea typeface="MS PGothic" charset="0"/>
                <a:cs typeface="MS PGothic" charset="0"/>
              </a:defRPr>
            </a:lvl8pPr>
            <a:lvl9pPr marL="3886200" indent="-228600" algn="ctr" eaLnBrk="0" fontAlgn="base" hangingPunct="0">
              <a:spcBef>
                <a:spcPct val="0"/>
              </a:spcBef>
              <a:spcAft>
                <a:spcPct val="0"/>
              </a:spcAft>
              <a:defRPr>
                <a:solidFill>
                  <a:schemeClr val="tx1"/>
                </a:solidFill>
                <a:latin typeface="Verdana" charset="0"/>
                <a:ea typeface="MS PGothic" charset="0"/>
                <a:cs typeface="MS PGothic" charset="0"/>
              </a:defRPr>
            </a:lvl9pPr>
          </a:lstStyle>
          <a:p>
            <a:pPr algn="ctr" fontAlgn="base">
              <a:spcBef>
                <a:spcPct val="0"/>
              </a:spcBef>
              <a:spcAft>
                <a:spcPct val="0"/>
              </a:spcAft>
              <a:defRPr/>
            </a:pPr>
            <a:r>
              <a:rPr lang="en-US" sz="900" dirty="0">
                <a:solidFill>
                  <a:srgbClr val="FFFFFF"/>
                </a:solidFill>
                <a:latin typeface="Arial" charset="0"/>
                <a:ea typeface="ヒラギノ角ゴ Pro W3" charset="0"/>
                <a:cs typeface="Arial"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13" name="Title 1"/>
          <p:cNvSpPr>
            <a:spLocks noGrp="1"/>
          </p:cNvSpPr>
          <p:nvPr>
            <p:ph type="title"/>
          </p:nvPr>
        </p:nvSpPr>
        <p:spPr>
          <a:xfrm>
            <a:off x="2312308" y="3179541"/>
            <a:ext cx="7330456" cy="1362075"/>
          </a:xfr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1555529"/>
            <a:ext cx="7311983" cy="1500187"/>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95375705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Text Placeholder 12"/>
          <p:cNvSpPr>
            <a:spLocks noGrp="1"/>
          </p:cNvSpPr>
          <p:nvPr>
            <p:ph type="body" sz="quarter" idx="10"/>
          </p:nvPr>
        </p:nvSpPr>
        <p:spPr>
          <a:xfrm>
            <a:off x="613833" y="6194573"/>
            <a:ext cx="8363899" cy="266552"/>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51727669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2414331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79067" y="3429000"/>
            <a:ext cx="5994400" cy="739298"/>
          </a:xfrm>
          <a:prstGeom prst="rect">
            <a:avLst/>
          </a:prstGeom>
        </p:spPr>
        <p:txBody>
          <a:bodyPr tIns="0" anchor="b"/>
          <a:lstStyle>
            <a:lvl1pPr algn="l" defTabSz="457200" rtl="0" fontAlgn="base">
              <a:spcBef>
                <a:spcPct val="20000"/>
              </a:spcBef>
              <a:spcAft>
                <a:spcPct val="0"/>
              </a:spcAft>
              <a:buFont typeface="Arial" charset="0"/>
              <a:buNone/>
              <a:defRPr lang="en-US" sz="2000" b="1" kern="1200" dirty="0">
                <a:solidFill>
                  <a:srgbClr val="FFFFFF"/>
                </a:solidFill>
                <a:latin typeface="Arial" charset="0"/>
                <a:ea typeface="ヒラギノ角ゴ Pro W3" charset="-128"/>
                <a:cs typeface="Arial" charset="0"/>
              </a:defRPr>
            </a:lvl1pPr>
          </a:lstStyle>
          <a:p>
            <a:r>
              <a:rPr lang="en-US" dirty="0"/>
              <a:t>Click to edit Master title style</a:t>
            </a:r>
          </a:p>
        </p:txBody>
      </p:sp>
    </p:spTree>
    <p:extLst>
      <p:ext uri="{BB962C8B-B14F-4D97-AF65-F5344CB8AC3E}">
        <p14:creationId xmlns:p14="http://schemas.microsoft.com/office/powerpoint/2010/main" val="48147751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651676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2_Section Header">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1737785" y="6365875"/>
            <a:ext cx="871643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pitchFamily="34" charset="0"/>
                <a:ea typeface="MS PGothic" pitchFamily="34" charset="-128"/>
              </a:defRPr>
            </a:lvl1pPr>
            <a:lvl2pPr marL="742950" indent="-285750" defTabSz="457200">
              <a:defRPr>
                <a:solidFill>
                  <a:schemeClr val="tx1"/>
                </a:solidFill>
                <a:latin typeface="Verdana" pitchFamily="34" charset="0"/>
                <a:ea typeface="MS PGothic" pitchFamily="34" charset="-128"/>
              </a:defRPr>
            </a:lvl2pPr>
            <a:lvl3pPr marL="1143000" indent="-228600" defTabSz="457200">
              <a:defRPr>
                <a:solidFill>
                  <a:schemeClr val="tx1"/>
                </a:solidFill>
                <a:latin typeface="Verdana" pitchFamily="34" charset="0"/>
                <a:ea typeface="MS PGothic" pitchFamily="34" charset="-128"/>
              </a:defRPr>
            </a:lvl3pPr>
            <a:lvl4pPr marL="1600200" indent="-228600" defTabSz="457200">
              <a:defRPr>
                <a:solidFill>
                  <a:schemeClr val="tx1"/>
                </a:solidFill>
                <a:latin typeface="Verdana" pitchFamily="34" charset="0"/>
                <a:ea typeface="MS PGothic" pitchFamily="34" charset="-128"/>
              </a:defRPr>
            </a:lvl4pPr>
            <a:lvl5pPr marL="2057400" indent="-228600" defTabSz="457200">
              <a:defRPr>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a:defRPr/>
            </a:pPr>
            <a:r>
              <a:rPr lang="en-US" altLang="en-US" sz="900" dirty="0">
                <a:solidFill>
                  <a:srgbClr val="FFFFFF"/>
                </a:solidFill>
                <a:latin typeface="Arial" pitchFamily="34" charset="0"/>
                <a:ea typeface="ヒラギノ角ゴ Pro W3"/>
                <a:cs typeface="Arial" pitchFamily="34"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13" name="Title 1"/>
          <p:cNvSpPr>
            <a:spLocks noGrp="1"/>
          </p:cNvSpPr>
          <p:nvPr>
            <p:ph type="title"/>
          </p:nvPr>
        </p:nvSpPr>
        <p:spPr>
          <a:xfrm>
            <a:off x="2312308" y="3179541"/>
            <a:ext cx="7330456" cy="1362075"/>
          </a:xfrm>
          <a:prstGeom prst="rect">
            <a:avLst/>
          </a:prstGeo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2763328"/>
            <a:ext cx="7311983" cy="292388"/>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0509215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1966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1966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vert="horz" wrap="square" lIns="91440" tIns="45720" rIns="91440" bIns="45720" numCol="1" anchor="t" anchorCtr="0" compatLnSpc="1">
            <a:prstTxWarp prst="textNoShape">
              <a:avLst/>
            </a:prstTxWarp>
          </a:bodyPr>
          <a:lstStyle>
            <a:lvl1pPr>
              <a:defRPr>
                <a:ea typeface="MS PGothic" pitchFamily="34" charset="-128"/>
              </a:defRPr>
            </a:lvl1pPr>
          </a:lstStyle>
          <a:p>
            <a:pPr>
              <a:defRPr/>
            </a:pPr>
            <a:fld id="{A2A4E647-13CE-420B-B1DC-1754A13BA521}" type="datetimeFigureOut">
              <a:rPr lang="en-US" altLang="en-US"/>
              <a:pPr>
                <a:defRPr/>
              </a:pPr>
              <a:t>11/27/2017</a:t>
            </a:fld>
            <a:endParaRPr lang="en-US" alt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24866001-4F2F-4127-8853-699A585EE573}" type="slidenum">
              <a:rPr lang="en-US" altLang="en-US"/>
              <a:pPr>
                <a:defRPr/>
              </a:pPr>
              <a:t>‹#›</a:t>
            </a:fld>
            <a:endParaRPr lang="en-US" altLang="en-US" dirty="0"/>
          </a:p>
        </p:txBody>
      </p:sp>
    </p:spTree>
    <p:extLst>
      <p:ext uri="{BB962C8B-B14F-4D97-AF65-F5344CB8AC3E}">
        <p14:creationId xmlns:p14="http://schemas.microsoft.com/office/powerpoint/2010/main" val="169673367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solidFill>
                  <a:srgbClr val="FFFFFF"/>
                </a:solidFill>
              </a:defRPr>
            </a:lvl1pPr>
          </a:lstStyle>
          <a:p>
            <a:pPr>
              <a:defRPr/>
            </a:pPr>
            <a:endParaRPr lang="es-ES_tradnl" dirty="0"/>
          </a:p>
        </p:txBody>
      </p:sp>
      <p:sp>
        <p:nvSpPr>
          <p:cNvPr id="3" name="Rectangle 5"/>
          <p:cNvSpPr>
            <a:spLocks noGrp="1" noChangeArrowheads="1"/>
          </p:cNvSpPr>
          <p:nvPr>
            <p:ph type="ftr" sz="quarter" idx="11"/>
          </p:nvPr>
        </p:nvSpPr>
        <p:spPr/>
        <p:txBody>
          <a:bodyPr/>
          <a:lstStyle>
            <a:lvl1pPr algn="ctr">
              <a:defRPr>
                <a:solidFill>
                  <a:srgbClr val="FFFFFF"/>
                </a:solidFill>
              </a:defRPr>
            </a:lvl1pPr>
          </a:lstStyle>
          <a:p>
            <a:pPr>
              <a:defRPr/>
            </a:pPr>
            <a:endParaRPr lang="es-ES" dirty="0"/>
          </a:p>
        </p:txBody>
      </p:sp>
      <p:sp>
        <p:nvSpPr>
          <p:cNvPr id="4" name="Rectangle 6"/>
          <p:cNvSpPr>
            <a:spLocks noGrp="1" noChangeArrowheads="1"/>
          </p:cNvSpPr>
          <p:nvPr>
            <p:ph type="sldNum" sz="quarter" idx="12"/>
          </p:nvPr>
        </p:nvSpPr>
        <p:spPr/>
        <p:txBody>
          <a:bodyPr/>
          <a:lstStyle>
            <a:lvl1pPr algn="ctr">
              <a:defRPr/>
            </a:lvl1pPr>
          </a:lstStyle>
          <a:p>
            <a:pPr>
              <a:defRPr/>
            </a:pPr>
            <a:fld id="{BE76CB2D-9068-4C14-82B9-EDD4F9527124}" type="slidenum">
              <a:rPr lang="es-ES" altLang="en-US"/>
              <a:pPr>
                <a:defRPr/>
              </a:pPr>
              <a:t>‹#›</a:t>
            </a:fld>
            <a:endParaRPr lang="es-ES" altLang="en-US" dirty="0"/>
          </a:p>
        </p:txBody>
      </p:sp>
    </p:spTree>
    <p:extLst>
      <p:ext uri="{BB962C8B-B14F-4D97-AF65-F5344CB8AC3E}">
        <p14:creationId xmlns:p14="http://schemas.microsoft.com/office/powerpoint/2010/main" val="33706267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77824" y="2743200"/>
            <a:ext cx="10436352" cy="1371600"/>
          </a:xfrm>
        </p:spPr>
        <p:txBody>
          <a:bodyPr lIns="0" rIns="0" anchor="b" anchorCtr="0">
            <a:noAutofit/>
          </a:bodyPr>
          <a:lstStyle>
            <a:lvl1pPr algn="l">
              <a:defRPr sz="360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877824" y="4114800"/>
            <a:ext cx="10436352" cy="685800"/>
          </a:xfrm>
        </p:spPr>
        <p:txBody>
          <a:bodyPr lIns="0" tIns="228600" rIns="0">
            <a:noAutofit/>
          </a:bodyPr>
          <a:lstStyle>
            <a:lvl1pPr marL="0" indent="0" algn="l">
              <a:spcBef>
                <a:spcPts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446198C-04DA-4E69-9F60-477E336F6D8D}" type="datetimeFigureOut">
              <a:rPr lang="en-US" smtClean="0"/>
              <a:pPr/>
              <a:t>11/27/2017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CAD713-2A88-4927-BA3B-75E8042AC897}" type="slidenum">
              <a:rPr lang="en-US" smtClean="0"/>
              <a:pPr/>
              <a:t>‹#›</a:t>
            </a:fld>
            <a:endParaRPr lang="en-US"/>
          </a:p>
        </p:txBody>
      </p:sp>
    </p:spTree>
    <p:extLst>
      <p:ext uri="{BB962C8B-B14F-4D97-AF65-F5344CB8AC3E}">
        <p14:creationId xmlns:p14="http://schemas.microsoft.com/office/powerpoint/2010/main" val="42317639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test</a:t>
            </a:r>
          </a:p>
        </p:txBody>
      </p:sp>
    </p:spTree>
    <p:extLst>
      <p:ext uri="{BB962C8B-B14F-4D97-AF65-F5344CB8AC3E}">
        <p14:creationId xmlns:p14="http://schemas.microsoft.com/office/powerpoint/2010/main" val="1164836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5" name="Rectangle 4"/>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7" name="Rectangle 6"/>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sz="2400">
                <a:solidFill>
                  <a:schemeClr val="bg1"/>
                </a:solidFill>
              </a:defRPr>
            </a:lvl1pPr>
          </a:lstStyle>
          <a:p>
            <a:pPr lvl="0"/>
            <a:r>
              <a:rPr lang="en-US" dirty="0"/>
              <a:t>Click to edit Master title style</a:t>
            </a:r>
          </a:p>
        </p:txBody>
      </p:sp>
      <p:sp>
        <p:nvSpPr>
          <p:cNvPr id="9" name="Text Placeholder 3"/>
          <p:cNvSpPr>
            <a:spLocks noGrp="1"/>
          </p:cNvSpPr>
          <p:nvPr>
            <p:ph type="body" sz="quarter" idx="10" hasCustomPrompt="1"/>
          </p:nvPr>
        </p:nvSpPr>
        <p:spPr>
          <a:xfrm>
            <a:off x="768352" y="6115455"/>
            <a:ext cx="4350560" cy="409170"/>
          </a:xfrm>
          <a:prstGeom prst="rect">
            <a:avLst/>
          </a:prstGeom>
        </p:spPr>
        <p:txBody>
          <a:bodyPr lIns="0" rIns="0" bIns="0" anchor="b"/>
          <a:lstStyle>
            <a:lvl1pPr marL="0" indent="0">
              <a:spcBef>
                <a:spcPts val="0"/>
              </a:spcBef>
              <a:buNone/>
              <a:defRPr sz="1000"/>
            </a:lvl1pPr>
          </a:lstStyle>
          <a:p>
            <a:pPr lvl="0"/>
            <a:r>
              <a:rPr lang="en-GB" dirty="0"/>
              <a:t>Footnotes</a:t>
            </a:r>
          </a:p>
        </p:txBody>
      </p:sp>
      <p:sp>
        <p:nvSpPr>
          <p:cNvPr id="10" name="Text Placeholder 3"/>
          <p:cNvSpPr>
            <a:spLocks noGrp="1"/>
          </p:cNvSpPr>
          <p:nvPr>
            <p:ph type="body" sz="quarter" idx="11" hasCustomPrompt="1"/>
          </p:nvPr>
        </p:nvSpPr>
        <p:spPr>
          <a:xfrm>
            <a:off x="5299279" y="6115455"/>
            <a:ext cx="4350560" cy="409170"/>
          </a:xfrm>
          <a:prstGeom prst="rect">
            <a:avLst/>
          </a:prstGeom>
        </p:spPr>
        <p:txBody>
          <a:bodyPr lIns="0" rIns="0" bIns="0" anchor="b"/>
          <a:lstStyle>
            <a:lvl1pPr marL="0" indent="0" algn="r">
              <a:spcBef>
                <a:spcPts val="0"/>
              </a:spcBef>
              <a:buNone/>
              <a:defRPr sz="1000"/>
            </a:lvl1pPr>
          </a:lstStyle>
          <a:p>
            <a:pPr lvl="0"/>
            <a:r>
              <a:rPr lang="en-GB" dirty="0"/>
              <a:t>References</a:t>
            </a:r>
          </a:p>
        </p:txBody>
      </p:sp>
    </p:spTree>
    <p:extLst>
      <p:ext uri="{BB962C8B-B14F-4D97-AF65-F5344CB8AC3E}">
        <p14:creationId xmlns:p14="http://schemas.microsoft.com/office/powerpoint/2010/main" val="15213824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8001" y="509575"/>
            <a:ext cx="10066769" cy="492443"/>
          </a:xfrm>
        </p:spPr>
        <p:txBody>
          <a:bodyPr/>
          <a:lstStyle>
            <a:lvl1pPr>
              <a:defRPr sz="3200"/>
            </a:lvl1pPr>
          </a:lstStyle>
          <a:p>
            <a:r>
              <a:rPr lang="en-US"/>
              <a:t>Click to edit Master title style</a:t>
            </a:r>
          </a:p>
        </p:txBody>
      </p:sp>
      <p:sp>
        <p:nvSpPr>
          <p:cNvPr id="3" name="Slide Number Placeholder 2"/>
          <p:cNvSpPr>
            <a:spLocks noGrp="1"/>
          </p:cNvSpPr>
          <p:nvPr>
            <p:ph type="sldNum" sz="quarter" idx="10"/>
          </p:nvPr>
        </p:nvSpPr>
        <p:spPr>
          <a:xfrm>
            <a:off x="9089525" y="6594422"/>
            <a:ext cx="2844800" cy="247650"/>
          </a:xfrm>
          <a:prstGeom prst="rect">
            <a:avLst/>
          </a:prstGeom>
        </p:spPr>
        <p:txBody>
          <a:bodyPr/>
          <a:lstStyle/>
          <a:p>
            <a:pPr fontAlgn="base">
              <a:spcBef>
                <a:spcPct val="0"/>
              </a:spcBef>
              <a:spcAft>
                <a:spcPct val="0"/>
              </a:spcAft>
            </a:pPr>
            <a:fld id="{C85EB550-3492-4000-B08A-C28503B0635A}" type="slidenum">
              <a:rPr lang="en-US" sz="1600" smtClean="0"/>
              <a:pPr fontAlgn="base">
                <a:spcBef>
                  <a:spcPct val="0"/>
                </a:spcBef>
                <a:spcAft>
                  <a:spcPct val="0"/>
                </a:spcAft>
              </a:pPr>
              <a:t>‹#›</a:t>
            </a:fld>
            <a:endParaRPr lang="en-US" sz="1600" dirty="0"/>
          </a:p>
        </p:txBody>
      </p:sp>
      <p:sp>
        <p:nvSpPr>
          <p:cNvPr id="5" name="Content Placeholder 2"/>
          <p:cNvSpPr>
            <a:spLocks noGrp="1"/>
          </p:cNvSpPr>
          <p:nvPr>
            <p:ph idx="1"/>
          </p:nvPr>
        </p:nvSpPr>
        <p:spPr>
          <a:xfrm>
            <a:off x="626533" y="1611314"/>
            <a:ext cx="11065595" cy="4525962"/>
          </a:xfrm>
          <a:prstGeom prst="rect">
            <a:avLst/>
          </a:prstGeom>
        </p:spPr>
        <p:txBody>
          <a:bodyPr/>
          <a:lstStyle>
            <a:lvl1pPr>
              <a:spcBef>
                <a:spcPts val="1200"/>
              </a:spcBef>
              <a:buClr>
                <a:schemeClr val="accent6"/>
              </a:buClr>
              <a:defRPr sz="2100"/>
            </a:lvl1pPr>
            <a:lvl2pPr>
              <a:spcBef>
                <a:spcPts val="150"/>
              </a:spcBef>
              <a:defRPr sz="1900"/>
            </a:lvl2pPr>
            <a:lvl3pPr>
              <a:spcBef>
                <a:spcPts val="150"/>
              </a:spcBef>
              <a:defRPr sz="1700"/>
            </a:lvl3pPr>
          </a:lstStyle>
          <a:p>
            <a:pPr lvl="0"/>
            <a:r>
              <a:rPr lang="en-US" dirty="0"/>
              <a:t>Click to edit Master text styles</a:t>
            </a:r>
          </a:p>
          <a:p>
            <a:pPr lvl="1"/>
            <a:r>
              <a:rPr lang="en-US" dirty="0"/>
              <a:t>Second level</a:t>
            </a:r>
          </a:p>
          <a:p>
            <a:pPr lvl="2"/>
            <a:r>
              <a:rPr lang="en-US" dirty="0"/>
              <a:t>Third level</a:t>
            </a:r>
          </a:p>
        </p:txBody>
      </p:sp>
      <p:sp>
        <p:nvSpPr>
          <p:cNvPr id="6" name="Date Placeholder 2"/>
          <p:cNvSpPr>
            <a:spLocks noGrp="1"/>
          </p:cNvSpPr>
          <p:nvPr>
            <p:ph type="dt" sz="half" idx="4294967295"/>
          </p:nvPr>
        </p:nvSpPr>
        <p:spPr>
          <a:xfrm>
            <a:off x="203200" y="6673334"/>
            <a:ext cx="2844800" cy="184666"/>
          </a:xfrm>
          <a:prstGeom prst="rect">
            <a:avLst/>
          </a:prstGeom>
        </p:spPr>
        <p:txBody>
          <a:bodyPr vert="horz" lIns="0" tIns="0" rIns="0" bIns="0" rtlCol="0" anchor="ctr">
            <a:spAutoFit/>
          </a:bodyPr>
          <a:lstStyle>
            <a:lvl1pPr algn="l">
              <a:defRPr sz="1200">
                <a:solidFill>
                  <a:schemeClr val="bg1"/>
                </a:solidFill>
              </a:defRPr>
            </a:lvl1pPr>
          </a:lstStyle>
          <a:p>
            <a:fld id="{E990F66A-448B-43BF-ABCC-6BDFCD80B6AB}" type="datetime1">
              <a:rPr lang="en-US" smtClean="0">
                <a:solidFill>
                  <a:srgbClr val="FFFFFF"/>
                </a:solidFill>
              </a:rPr>
              <a:pPr/>
              <a:t>11/27/2017</a:t>
            </a:fld>
            <a:endParaRPr lang="en-US" dirty="0">
              <a:solidFill>
                <a:srgbClr val="FFFFFF"/>
              </a:solidFill>
            </a:endParaRPr>
          </a:p>
        </p:txBody>
      </p:sp>
    </p:spTree>
    <p:extLst>
      <p:ext uri="{BB962C8B-B14F-4D97-AF65-F5344CB8AC3E}">
        <p14:creationId xmlns:p14="http://schemas.microsoft.com/office/powerpoint/2010/main" val="139388557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24160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1143000"/>
          </a:xfrm>
          <a:prstGeom prst="rect">
            <a:avLst/>
          </a:prstGeom>
        </p:spPr>
        <p:txBody>
          <a:bodyPr/>
          <a:lstStyle/>
          <a:p>
            <a:r>
              <a:rPr lang="en-US"/>
              <a:t>Click to edit Master title style</a:t>
            </a:r>
          </a:p>
        </p:txBody>
      </p:sp>
      <p:sp>
        <p:nvSpPr>
          <p:cNvPr id="3" name="Rectangle 24"/>
          <p:cNvSpPr>
            <a:spLocks noGrp="1" noChangeArrowheads="1"/>
          </p:cNvSpPr>
          <p:nvPr>
            <p:ph type="dt" sz="half" idx="10"/>
          </p:nvPr>
        </p:nvSpPr>
        <p:spPr/>
        <p:txBody>
          <a:bodyPr/>
          <a:lstStyle>
            <a:lvl1pPr algn="ctr">
              <a:defRPr>
                <a:latin typeface="Verdana" pitchFamily="34" charset="0"/>
                <a:ea typeface="MS PGothic" pitchFamily="34" charset="-128"/>
              </a:defRPr>
            </a:lvl1pPr>
          </a:lstStyle>
          <a:p>
            <a:pPr>
              <a:defRPr/>
            </a:pPr>
            <a:endParaRPr lang="en-US" dirty="0"/>
          </a:p>
        </p:txBody>
      </p:sp>
      <p:sp>
        <p:nvSpPr>
          <p:cNvPr id="4" name="Rectangle 25"/>
          <p:cNvSpPr>
            <a:spLocks noGrp="1" noChangeArrowheads="1"/>
          </p:cNvSpPr>
          <p:nvPr>
            <p:ph type="ftr" sz="quarter" idx="11"/>
          </p:nvPr>
        </p:nvSpPr>
        <p:spPr/>
        <p:txBody>
          <a:bodyPr/>
          <a:lstStyle>
            <a:lvl1pPr>
              <a:defRPr>
                <a:latin typeface="Verdana" pitchFamily="34" charset="0"/>
                <a:ea typeface="MS PGothic" pitchFamily="34" charset="-128"/>
              </a:defRPr>
            </a:lvl1pPr>
          </a:lstStyle>
          <a:p>
            <a:pPr>
              <a:defRPr/>
            </a:pPr>
            <a:endParaRPr lang="en-US" dirty="0"/>
          </a:p>
        </p:txBody>
      </p:sp>
      <p:sp>
        <p:nvSpPr>
          <p:cNvPr id="5" name="Rectangle 26"/>
          <p:cNvSpPr>
            <a:spLocks noGrp="1" noChangeArrowheads="1"/>
          </p:cNvSpPr>
          <p:nvPr>
            <p:ph type="sldNum" sz="quarter" idx="12"/>
          </p:nvPr>
        </p:nvSpPr>
        <p:spPr/>
        <p:txBody>
          <a:bodyPr/>
          <a:lstStyle>
            <a:lvl1pPr>
              <a:defRPr>
                <a:latin typeface="Verdana" panose="020B0604030504040204" pitchFamily="34" charset="0"/>
              </a:defRPr>
            </a:lvl1pPr>
          </a:lstStyle>
          <a:p>
            <a:pPr>
              <a:defRPr/>
            </a:pPr>
            <a:fld id="{AE896A0E-90E1-4B0E-9782-94095559FA85}" type="slidenum">
              <a:rPr lang="en-US" altLang="en-US"/>
              <a:pPr>
                <a:defRPr/>
              </a:pPr>
              <a:t>‹#›</a:t>
            </a:fld>
            <a:endParaRPr lang="en-US" altLang="en-US" dirty="0"/>
          </a:p>
        </p:txBody>
      </p:sp>
    </p:spTree>
    <p:extLst>
      <p:ext uri="{BB962C8B-B14F-4D97-AF65-F5344CB8AC3E}">
        <p14:creationId xmlns:p14="http://schemas.microsoft.com/office/powerpoint/2010/main" val="31537496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79067" y="3429000"/>
            <a:ext cx="5994400" cy="739298"/>
          </a:xfrm>
          <a:prstGeom prst="rect">
            <a:avLst/>
          </a:prstGeom>
        </p:spPr>
        <p:txBody>
          <a:bodyPr tIns="0" anchor="b"/>
          <a:lstStyle>
            <a:lvl1pPr algn="l" defTabSz="457200" rtl="0" fontAlgn="base">
              <a:spcBef>
                <a:spcPct val="20000"/>
              </a:spcBef>
              <a:spcAft>
                <a:spcPct val="0"/>
              </a:spcAft>
              <a:buFont typeface="Arial" charset="0"/>
              <a:buNone/>
              <a:defRPr lang="en-US" sz="2000" b="1" kern="1200" dirty="0">
                <a:solidFill>
                  <a:srgbClr val="FFFFFF"/>
                </a:solidFill>
                <a:latin typeface="Arial" charset="0"/>
                <a:ea typeface="ヒラギノ角ゴ Pro W3" charset="-128"/>
                <a:cs typeface="Arial" charset="0"/>
              </a:defRPr>
            </a:lvl1pPr>
          </a:lstStyle>
          <a:p>
            <a:r>
              <a:rPr lang="en-US" dirty="0"/>
              <a:t>Click to edit Master title style</a:t>
            </a:r>
          </a:p>
        </p:txBody>
      </p:sp>
    </p:spTree>
    <p:extLst>
      <p:ext uri="{BB962C8B-B14F-4D97-AF65-F5344CB8AC3E}">
        <p14:creationId xmlns:p14="http://schemas.microsoft.com/office/powerpoint/2010/main" val="33014383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95651528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userDrawn="1">
  <p:cSld name="2_Section Header">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1737785" y="6365875"/>
            <a:ext cx="871643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pitchFamily="34" charset="0"/>
                <a:ea typeface="MS PGothic" pitchFamily="34" charset="-128"/>
              </a:defRPr>
            </a:lvl1pPr>
            <a:lvl2pPr marL="742950" indent="-285750" defTabSz="457200">
              <a:defRPr>
                <a:solidFill>
                  <a:schemeClr val="tx1"/>
                </a:solidFill>
                <a:latin typeface="Verdana" pitchFamily="34" charset="0"/>
                <a:ea typeface="MS PGothic" pitchFamily="34" charset="-128"/>
              </a:defRPr>
            </a:lvl2pPr>
            <a:lvl3pPr marL="1143000" indent="-228600" defTabSz="457200">
              <a:defRPr>
                <a:solidFill>
                  <a:schemeClr val="tx1"/>
                </a:solidFill>
                <a:latin typeface="Verdana" pitchFamily="34" charset="0"/>
                <a:ea typeface="MS PGothic" pitchFamily="34" charset="-128"/>
              </a:defRPr>
            </a:lvl3pPr>
            <a:lvl4pPr marL="1600200" indent="-228600" defTabSz="457200">
              <a:defRPr>
                <a:solidFill>
                  <a:schemeClr val="tx1"/>
                </a:solidFill>
                <a:latin typeface="Verdana" pitchFamily="34" charset="0"/>
                <a:ea typeface="MS PGothic" pitchFamily="34" charset="-128"/>
              </a:defRPr>
            </a:lvl4pPr>
            <a:lvl5pPr marL="2057400" indent="-228600" defTabSz="457200">
              <a:defRPr>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a:defRPr/>
            </a:pPr>
            <a:r>
              <a:rPr lang="en-US" altLang="en-US" sz="900" dirty="0">
                <a:solidFill>
                  <a:srgbClr val="FFFFFF"/>
                </a:solidFill>
                <a:latin typeface="Arial" pitchFamily="34" charset="0"/>
                <a:ea typeface="ヒラギノ角ゴ Pro W3"/>
                <a:cs typeface="Arial" pitchFamily="34"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13" name="Title 1"/>
          <p:cNvSpPr>
            <a:spLocks noGrp="1"/>
          </p:cNvSpPr>
          <p:nvPr>
            <p:ph type="title"/>
          </p:nvPr>
        </p:nvSpPr>
        <p:spPr>
          <a:xfrm>
            <a:off x="2312308" y="3179541"/>
            <a:ext cx="7330456" cy="1362075"/>
          </a:xfrm>
          <a:prstGeom prst="rect">
            <a:avLst/>
          </a:prstGeo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2763328"/>
            <a:ext cx="7311983" cy="292388"/>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236672042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1966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1966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vert="horz" wrap="square" lIns="91440" tIns="45720" rIns="91440" bIns="45720" numCol="1" anchor="t" anchorCtr="0" compatLnSpc="1">
            <a:prstTxWarp prst="textNoShape">
              <a:avLst/>
            </a:prstTxWarp>
          </a:bodyPr>
          <a:lstStyle>
            <a:lvl1pPr>
              <a:defRPr>
                <a:ea typeface="MS PGothic" pitchFamily="34" charset="-128"/>
              </a:defRPr>
            </a:lvl1pPr>
          </a:lstStyle>
          <a:p>
            <a:pPr>
              <a:defRPr/>
            </a:pPr>
            <a:fld id="{A2A4E647-13CE-420B-B1DC-1754A13BA521}" type="datetimeFigureOut">
              <a:rPr lang="en-US" altLang="en-US"/>
              <a:pPr>
                <a:defRPr/>
              </a:pPr>
              <a:t>11/27/2017</a:t>
            </a:fld>
            <a:endParaRPr lang="en-US" alt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24866001-4F2F-4127-8853-699A585EE573}" type="slidenum">
              <a:rPr lang="en-US" altLang="en-US"/>
              <a:pPr>
                <a:defRPr/>
              </a:pPr>
              <a:t>‹#›</a:t>
            </a:fld>
            <a:endParaRPr lang="en-US" altLang="en-US" dirty="0"/>
          </a:p>
        </p:txBody>
      </p:sp>
    </p:spTree>
    <p:extLst>
      <p:ext uri="{BB962C8B-B14F-4D97-AF65-F5344CB8AC3E}">
        <p14:creationId xmlns:p14="http://schemas.microsoft.com/office/powerpoint/2010/main" val="206647548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solidFill>
                  <a:srgbClr val="FFFFFF"/>
                </a:solidFill>
              </a:defRPr>
            </a:lvl1pPr>
          </a:lstStyle>
          <a:p>
            <a:pPr>
              <a:defRPr/>
            </a:pPr>
            <a:endParaRPr lang="es-ES_tradnl" dirty="0"/>
          </a:p>
        </p:txBody>
      </p:sp>
      <p:sp>
        <p:nvSpPr>
          <p:cNvPr id="3" name="Rectangle 5"/>
          <p:cNvSpPr>
            <a:spLocks noGrp="1" noChangeArrowheads="1"/>
          </p:cNvSpPr>
          <p:nvPr>
            <p:ph type="ftr" sz="quarter" idx="11"/>
          </p:nvPr>
        </p:nvSpPr>
        <p:spPr/>
        <p:txBody>
          <a:bodyPr/>
          <a:lstStyle>
            <a:lvl1pPr algn="ctr">
              <a:defRPr>
                <a:solidFill>
                  <a:srgbClr val="FFFFFF"/>
                </a:solidFill>
              </a:defRPr>
            </a:lvl1pPr>
          </a:lstStyle>
          <a:p>
            <a:pPr>
              <a:defRPr/>
            </a:pPr>
            <a:endParaRPr lang="es-ES" dirty="0"/>
          </a:p>
        </p:txBody>
      </p:sp>
      <p:sp>
        <p:nvSpPr>
          <p:cNvPr id="4" name="Rectangle 6"/>
          <p:cNvSpPr>
            <a:spLocks noGrp="1" noChangeArrowheads="1"/>
          </p:cNvSpPr>
          <p:nvPr>
            <p:ph type="sldNum" sz="quarter" idx="12"/>
          </p:nvPr>
        </p:nvSpPr>
        <p:spPr/>
        <p:txBody>
          <a:bodyPr/>
          <a:lstStyle>
            <a:lvl1pPr algn="ctr">
              <a:defRPr/>
            </a:lvl1pPr>
          </a:lstStyle>
          <a:p>
            <a:pPr>
              <a:defRPr/>
            </a:pPr>
            <a:fld id="{BE76CB2D-9068-4C14-82B9-EDD4F9527124}" type="slidenum">
              <a:rPr lang="es-ES" altLang="en-US"/>
              <a:pPr>
                <a:defRPr/>
              </a:pPr>
              <a:t>‹#›</a:t>
            </a:fld>
            <a:endParaRPr lang="es-ES" altLang="en-US" dirty="0"/>
          </a:p>
        </p:txBody>
      </p:sp>
    </p:spTree>
    <p:extLst>
      <p:ext uri="{BB962C8B-B14F-4D97-AF65-F5344CB8AC3E}">
        <p14:creationId xmlns:p14="http://schemas.microsoft.com/office/powerpoint/2010/main" val="196265523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77824" y="2743200"/>
            <a:ext cx="10436352" cy="1371600"/>
          </a:xfrm>
        </p:spPr>
        <p:txBody>
          <a:bodyPr lIns="0" rIns="0" anchor="b" anchorCtr="0">
            <a:noAutofit/>
          </a:bodyPr>
          <a:lstStyle>
            <a:lvl1pPr algn="l">
              <a:defRPr sz="360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877824" y="4114800"/>
            <a:ext cx="10436352" cy="685800"/>
          </a:xfrm>
        </p:spPr>
        <p:txBody>
          <a:bodyPr lIns="0" tIns="228600" rIns="0">
            <a:noAutofit/>
          </a:bodyPr>
          <a:lstStyle>
            <a:lvl1pPr marL="0" indent="0" algn="l">
              <a:spcBef>
                <a:spcPts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446198C-04DA-4E69-9F60-477E336F6D8D}" type="datetimeFigureOut">
              <a:rPr lang="en-US" smtClean="0"/>
              <a:pPr/>
              <a:t>11/27/2017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ACAD713-2A88-4927-BA3B-75E8042AC897}" type="slidenum">
              <a:rPr lang="en-US" smtClean="0"/>
              <a:pPr/>
              <a:t>‹#›</a:t>
            </a:fld>
            <a:endParaRPr lang="en-US"/>
          </a:p>
        </p:txBody>
      </p:sp>
    </p:spTree>
    <p:extLst>
      <p:ext uri="{BB962C8B-B14F-4D97-AF65-F5344CB8AC3E}">
        <p14:creationId xmlns:p14="http://schemas.microsoft.com/office/powerpoint/2010/main" val="336449830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test</a:t>
            </a:r>
          </a:p>
        </p:txBody>
      </p:sp>
    </p:spTree>
    <p:extLst>
      <p:ext uri="{BB962C8B-B14F-4D97-AF65-F5344CB8AC3E}">
        <p14:creationId xmlns:p14="http://schemas.microsoft.com/office/powerpoint/2010/main" val="1339144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67652" y="1371600"/>
            <a:ext cx="10656000" cy="4572000"/>
          </a:xfrm>
          <a:prstGeom prst="rect">
            <a:avLst/>
          </a:prstGeom>
        </p:spPr>
        <p:txBody>
          <a:bodyPr lIns="0"/>
          <a:lstStyle>
            <a:lvl1pPr marL="196850" indent="-196850">
              <a:spcBef>
                <a:spcPts val="0"/>
              </a:spcBef>
              <a:spcAft>
                <a:spcPts val="300"/>
              </a:spcAft>
              <a:defRPr/>
            </a:lvl1pPr>
            <a:lvl2pPr marL="374650" indent="-165100">
              <a:spcBef>
                <a:spcPts val="0"/>
              </a:spcBef>
              <a:spcAft>
                <a:spcPts val="300"/>
              </a:spcAft>
              <a:defRPr/>
            </a:lvl2pPr>
            <a:lvl3pPr marL="565150" indent="-184150">
              <a:spcBef>
                <a:spcPts val="0"/>
              </a:spcBef>
              <a:spcAft>
                <a:spcPts val="300"/>
              </a:spcAft>
              <a:defRPr/>
            </a:lvl3pPr>
            <a:lvl4pPr marL="749300" indent="-184150">
              <a:spcBef>
                <a:spcPts val="0"/>
              </a:spcBef>
              <a:spcAft>
                <a:spcPts val="300"/>
              </a:spcAft>
              <a:defRPr/>
            </a:lvl4pPr>
            <a:lvl5pPr marL="914400" indent="-158750">
              <a:spcBef>
                <a:spcPts val="0"/>
              </a:spcBef>
              <a:spcAft>
                <a:spcPts val="300"/>
              </a:spcAft>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0" name="Rectangle 9"/>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sz="2400">
                <a:solidFill>
                  <a:schemeClr val="bg1"/>
                </a:solidFill>
              </a:defRPr>
            </a:lvl1pPr>
          </a:lstStyle>
          <a:p>
            <a:pPr lvl="0"/>
            <a:r>
              <a:rPr lang="en-US" dirty="0"/>
              <a:t>Click to edit Master title style</a:t>
            </a:r>
          </a:p>
        </p:txBody>
      </p:sp>
      <p:sp>
        <p:nvSpPr>
          <p:cNvPr id="4" name="Text Placeholder 3"/>
          <p:cNvSpPr>
            <a:spLocks noGrp="1"/>
          </p:cNvSpPr>
          <p:nvPr>
            <p:ph type="body" sz="quarter" idx="10" hasCustomPrompt="1"/>
          </p:nvPr>
        </p:nvSpPr>
        <p:spPr>
          <a:xfrm>
            <a:off x="768352" y="6115455"/>
            <a:ext cx="4350560" cy="409170"/>
          </a:xfrm>
          <a:prstGeom prst="rect">
            <a:avLst/>
          </a:prstGeom>
        </p:spPr>
        <p:txBody>
          <a:bodyPr lIns="0" rIns="0" bIns="0" anchor="b"/>
          <a:lstStyle>
            <a:lvl1pPr marL="0" indent="0">
              <a:spcBef>
                <a:spcPts val="0"/>
              </a:spcBef>
              <a:buNone/>
              <a:defRPr sz="1000"/>
            </a:lvl1pPr>
          </a:lstStyle>
          <a:p>
            <a:pPr lvl="0"/>
            <a:r>
              <a:rPr lang="en-GB" dirty="0"/>
              <a:t>Footnotes</a:t>
            </a:r>
          </a:p>
        </p:txBody>
      </p:sp>
      <p:sp>
        <p:nvSpPr>
          <p:cNvPr id="14" name="Text Placeholder 3"/>
          <p:cNvSpPr>
            <a:spLocks noGrp="1"/>
          </p:cNvSpPr>
          <p:nvPr>
            <p:ph type="body" sz="quarter" idx="11" hasCustomPrompt="1"/>
          </p:nvPr>
        </p:nvSpPr>
        <p:spPr>
          <a:xfrm>
            <a:off x="5299279" y="6115455"/>
            <a:ext cx="4350560" cy="409170"/>
          </a:xfrm>
          <a:prstGeom prst="rect">
            <a:avLst/>
          </a:prstGeom>
        </p:spPr>
        <p:txBody>
          <a:bodyPr lIns="0" rIns="0" bIns="0" anchor="b"/>
          <a:lstStyle>
            <a:lvl1pPr marL="0" indent="0" algn="r">
              <a:spcBef>
                <a:spcPts val="0"/>
              </a:spcBef>
              <a:buNone/>
              <a:defRPr sz="1000"/>
            </a:lvl1pPr>
          </a:lstStyle>
          <a:p>
            <a:pPr lvl="0"/>
            <a:r>
              <a:rPr lang="en-GB" dirty="0"/>
              <a:t>References</a:t>
            </a:r>
          </a:p>
        </p:txBody>
      </p:sp>
    </p:spTree>
    <p:extLst>
      <p:ext uri="{BB962C8B-B14F-4D97-AF65-F5344CB8AC3E}">
        <p14:creationId xmlns:p14="http://schemas.microsoft.com/office/powerpoint/2010/main" val="38068393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508001" y="509575"/>
            <a:ext cx="10066769" cy="492443"/>
          </a:xfrm>
        </p:spPr>
        <p:txBody>
          <a:bodyPr/>
          <a:lstStyle>
            <a:lvl1pPr>
              <a:defRPr sz="3200"/>
            </a:lvl1pPr>
          </a:lstStyle>
          <a:p>
            <a:r>
              <a:rPr lang="en-US"/>
              <a:t>Click to edit Master title style</a:t>
            </a:r>
          </a:p>
        </p:txBody>
      </p:sp>
      <p:sp>
        <p:nvSpPr>
          <p:cNvPr id="3" name="Slide Number Placeholder 2"/>
          <p:cNvSpPr>
            <a:spLocks noGrp="1"/>
          </p:cNvSpPr>
          <p:nvPr>
            <p:ph type="sldNum" sz="quarter" idx="10"/>
          </p:nvPr>
        </p:nvSpPr>
        <p:spPr>
          <a:xfrm>
            <a:off x="9089525" y="6594422"/>
            <a:ext cx="2844800" cy="247650"/>
          </a:xfrm>
          <a:prstGeom prst="rect">
            <a:avLst/>
          </a:prstGeom>
        </p:spPr>
        <p:txBody>
          <a:bodyPr/>
          <a:lstStyle/>
          <a:p>
            <a:pPr fontAlgn="base">
              <a:spcBef>
                <a:spcPct val="0"/>
              </a:spcBef>
              <a:spcAft>
                <a:spcPct val="0"/>
              </a:spcAft>
            </a:pPr>
            <a:fld id="{C85EB550-3492-4000-B08A-C28503B0635A}" type="slidenum">
              <a:rPr lang="en-US" sz="1600" smtClean="0"/>
              <a:pPr fontAlgn="base">
                <a:spcBef>
                  <a:spcPct val="0"/>
                </a:spcBef>
                <a:spcAft>
                  <a:spcPct val="0"/>
                </a:spcAft>
              </a:pPr>
              <a:t>‹#›</a:t>
            </a:fld>
            <a:endParaRPr lang="en-US" sz="1600" dirty="0"/>
          </a:p>
        </p:txBody>
      </p:sp>
      <p:sp>
        <p:nvSpPr>
          <p:cNvPr id="5" name="Content Placeholder 2"/>
          <p:cNvSpPr>
            <a:spLocks noGrp="1"/>
          </p:cNvSpPr>
          <p:nvPr>
            <p:ph idx="1"/>
          </p:nvPr>
        </p:nvSpPr>
        <p:spPr>
          <a:xfrm>
            <a:off x="626533" y="1611314"/>
            <a:ext cx="11065595" cy="4525962"/>
          </a:xfrm>
          <a:prstGeom prst="rect">
            <a:avLst/>
          </a:prstGeom>
        </p:spPr>
        <p:txBody>
          <a:bodyPr/>
          <a:lstStyle>
            <a:lvl1pPr>
              <a:spcBef>
                <a:spcPts val="1200"/>
              </a:spcBef>
              <a:buClr>
                <a:schemeClr val="accent6"/>
              </a:buClr>
              <a:defRPr sz="2100"/>
            </a:lvl1pPr>
            <a:lvl2pPr>
              <a:spcBef>
                <a:spcPts val="150"/>
              </a:spcBef>
              <a:defRPr sz="1900"/>
            </a:lvl2pPr>
            <a:lvl3pPr>
              <a:spcBef>
                <a:spcPts val="150"/>
              </a:spcBef>
              <a:defRPr sz="1700"/>
            </a:lvl3pPr>
          </a:lstStyle>
          <a:p>
            <a:pPr lvl="0"/>
            <a:r>
              <a:rPr lang="en-US" dirty="0"/>
              <a:t>Click to edit Master text styles</a:t>
            </a:r>
          </a:p>
          <a:p>
            <a:pPr lvl="1"/>
            <a:r>
              <a:rPr lang="en-US" dirty="0"/>
              <a:t>Second level</a:t>
            </a:r>
          </a:p>
          <a:p>
            <a:pPr lvl="2"/>
            <a:r>
              <a:rPr lang="en-US" dirty="0"/>
              <a:t>Third level</a:t>
            </a:r>
          </a:p>
        </p:txBody>
      </p:sp>
      <p:sp>
        <p:nvSpPr>
          <p:cNvPr id="6" name="Date Placeholder 2"/>
          <p:cNvSpPr>
            <a:spLocks noGrp="1"/>
          </p:cNvSpPr>
          <p:nvPr>
            <p:ph type="dt" sz="half" idx="4294967295"/>
          </p:nvPr>
        </p:nvSpPr>
        <p:spPr>
          <a:xfrm>
            <a:off x="203200" y="6673334"/>
            <a:ext cx="2844800" cy="184666"/>
          </a:xfrm>
          <a:prstGeom prst="rect">
            <a:avLst/>
          </a:prstGeom>
        </p:spPr>
        <p:txBody>
          <a:bodyPr vert="horz" lIns="0" tIns="0" rIns="0" bIns="0" rtlCol="0" anchor="ctr">
            <a:spAutoFit/>
          </a:bodyPr>
          <a:lstStyle>
            <a:lvl1pPr algn="l">
              <a:defRPr sz="1200">
                <a:solidFill>
                  <a:schemeClr val="bg1"/>
                </a:solidFill>
              </a:defRPr>
            </a:lvl1pPr>
          </a:lstStyle>
          <a:p>
            <a:fld id="{E990F66A-448B-43BF-ABCC-6BDFCD80B6AB}" type="datetime1">
              <a:rPr lang="en-US" smtClean="0">
                <a:solidFill>
                  <a:srgbClr val="FFFFFF"/>
                </a:solidFill>
              </a:rPr>
              <a:pPr/>
              <a:t>11/27/2017</a:t>
            </a:fld>
            <a:endParaRPr lang="en-US" dirty="0">
              <a:solidFill>
                <a:srgbClr val="FFFFFF"/>
              </a:solidFill>
            </a:endParaRPr>
          </a:p>
        </p:txBody>
      </p:sp>
    </p:spTree>
    <p:extLst>
      <p:ext uri="{BB962C8B-B14F-4D97-AF65-F5344CB8AC3E}">
        <p14:creationId xmlns:p14="http://schemas.microsoft.com/office/powerpoint/2010/main" val="1595226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364770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5" name="Rectangle 4"/>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7" name="Rectangle 6"/>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a:solidFill>
                  <a:schemeClr val="bg1"/>
                </a:solidFill>
              </a:defRPr>
            </a:lvl1pPr>
          </a:lstStyle>
          <a:p>
            <a:pPr lvl="0"/>
            <a:r>
              <a:rPr lang="en-US" dirty="0"/>
              <a:t>Click to edit Master title style</a:t>
            </a:r>
          </a:p>
        </p:txBody>
      </p:sp>
    </p:spTree>
    <p:extLst>
      <p:ext uri="{BB962C8B-B14F-4D97-AF65-F5344CB8AC3E}">
        <p14:creationId xmlns:p14="http://schemas.microsoft.com/office/powerpoint/2010/main" val="33754533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67652" y="1371600"/>
            <a:ext cx="10656000" cy="4572000"/>
          </a:xfrm>
          <a:prstGeom prst="rect">
            <a:avLst/>
          </a:prstGeom>
        </p:spPr>
        <p:txBody>
          <a:bodyPr lIns="0"/>
          <a:lstStyle>
            <a:lvl1pPr marL="196850" indent="-196850">
              <a:spcBef>
                <a:spcPts val="0"/>
              </a:spcBef>
              <a:spcAft>
                <a:spcPts val="300"/>
              </a:spcAft>
              <a:defRPr/>
            </a:lvl1pPr>
            <a:lvl2pPr marL="374650" indent="-165100">
              <a:spcBef>
                <a:spcPts val="0"/>
              </a:spcBef>
              <a:spcAft>
                <a:spcPts val="300"/>
              </a:spcAft>
              <a:defRPr/>
            </a:lvl2pPr>
            <a:lvl3pPr marL="565150" indent="-184150">
              <a:spcBef>
                <a:spcPts val="0"/>
              </a:spcBef>
              <a:spcAft>
                <a:spcPts val="300"/>
              </a:spcAft>
              <a:defRPr/>
            </a:lvl3pPr>
            <a:lvl4pPr marL="749300" indent="-184150">
              <a:spcBef>
                <a:spcPts val="0"/>
              </a:spcBef>
              <a:spcAft>
                <a:spcPts val="300"/>
              </a:spcAft>
              <a:defRPr/>
            </a:lvl4pPr>
            <a:lvl5pPr marL="914400" indent="-158750">
              <a:spcBef>
                <a:spcPts val="0"/>
              </a:spcBef>
              <a:spcAft>
                <a:spcPts val="300"/>
              </a:spcAft>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10" name="Rectangle 9"/>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sz="2400">
                <a:solidFill>
                  <a:schemeClr val="bg1"/>
                </a:solidFill>
              </a:defRPr>
            </a:lvl1pPr>
          </a:lstStyle>
          <a:p>
            <a:pPr lvl="0"/>
            <a:r>
              <a:rPr lang="en-US" dirty="0"/>
              <a:t>Click to edit Master title style</a:t>
            </a:r>
          </a:p>
        </p:txBody>
      </p:sp>
      <p:sp>
        <p:nvSpPr>
          <p:cNvPr id="4" name="Text Placeholder 3"/>
          <p:cNvSpPr>
            <a:spLocks noGrp="1"/>
          </p:cNvSpPr>
          <p:nvPr>
            <p:ph type="body" sz="quarter" idx="10" hasCustomPrompt="1"/>
          </p:nvPr>
        </p:nvSpPr>
        <p:spPr>
          <a:xfrm>
            <a:off x="768352" y="6115455"/>
            <a:ext cx="4350560" cy="409170"/>
          </a:xfrm>
          <a:prstGeom prst="rect">
            <a:avLst/>
          </a:prstGeom>
        </p:spPr>
        <p:txBody>
          <a:bodyPr lIns="0" rIns="0" bIns="0" anchor="b"/>
          <a:lstStyle>
            <a:lvl1pPr marL="0" indent="0">
              <a:spcBef>
                <a:spcPts val="0"/>
              </a:spcBef>
              <a:buNone/>
              <a:defRPr sz="1000"/>
            </a:lvl1pPr>
          </a:lstStyle>
          <a:p>
            <a:pPr lvl="0"/>
            <a:r>
              <a:rPr lang="en-GB" dirty="0"/>
              <a:t>Footnotes</a:t>
            </a:r>
          </a:p>
        </p:txBody>
      </p:sp>
      <p:sp>
        <p:nvSpPr>
          <p:cNvPr id="14" name="Text Placeholder 3"/>
          <p:cNvSpPr>
            <a:spLocks noGrp="1"/>
          </p:cNvSpPr>
          <p:nvPr>
            <p:ph type="body" sz="quarter" idx="11" hasCustomPrompt="1"/>
          </p:nvPr>
        </p:nvSpPr>
        <p:spPr>
          <a:xfrm>
            <a:off x="5299279" y="6115455"/>
            <a:ext cx="4350560" cy="409170"/>
          </a:xfrm>
          <a:prstGeom prst="rect">
            <a:avLst/>
          </a:prstGeom>
        </p:spPr>
        <p:txBody>
          <a:bodyPr lIns="0" rIns="0" bIns="0" anchor="b"/>
          <a:lstStyle>
            <a:lvl1pPr marL="0" indent="0" algn="r">
              <a:spcBef>
                <a:spcPts val="0"/>
              </a:spcBef>
              <a:buNone/>
              <a:defRPr sz="1000"/>
            </a:lvl1pPr>
          </a:lstStyle>
          <a:p>
            <a:pPr lvl="0"/>
            <a:r>
              <a:rPr lang="en-GB" dirty="0"/>
              <a:t>References</a:t>
            </a:r>
          </a:p>
        </p:txBody>
      </p:sp>
    </p:spTree>
    <p:extLst>
      <p:ext uri="{BB962C8B-B14F-4D97-AF65-F5344CB8AC3E}">
        <p14:creationId xmlns:p14="http://schemas.microsoft.com/office/powerpoint/2010/main" val="42137636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5" name="Rectangle 4"/>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Rectangle 6"/>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sz="2400">
                <a:solidFill>
                  <a:schemeClr val="bg1"/>
                </a:solidFill>
              </a:defRPr>
            </a:lvl1pPr>
          </a:lstStyle>
          <a:p>
            <a:pPr lvl="0"/>
            <a:r>
              <a:rPr lang="en-US" dirty="0"/>
              <a:t>Click to edit Master title style</a:t>
            </a:r>
          </a:p>
        </p:txBody>
      </p:sp>
      <p:sp>
        <p:nvSpPr>
          <p:cNvPr id="9" name="Text Placeholder 3"/>
          <p:cNvSpPr>
            <a:spLocks noGrp="1"/>
          </p:cNvSpPr>
          <p:nvPr>
            <p:ph type="body" sz="quarter" idx="10" hasCustomPrompt="1"/>
          </p:nvPr>
        </p:nvSpPr>
        <p:spPr>
          <a:xfrm>
            <a:off x="768352" y="6115455"/>
            <a:ext cx="4350560" cy="409170"/>
          </a:xfrm>
          <a:prstGeom prst="rect">
            <a:avLst/>
          </a:prstGeom>
        </p:spPr>
        <p:txBody>
          <a:bodyPr lIns="0" rIns="0" bIns="0" anchor="b"/>
          <a:lstStyle>
            <a:lvl1pPr marL="0" indent="0">
              <a:spcBef>
                <a:spcPts val="0"/>
              </a:spcBef>
              <a:buNone/>
              <a:defRPr sz="1000"/>
            </a:lvl1pPr>
          </a:lstStyle>
          <a:p>
            <a:pPr lvl="0"/>
            <a:r>
              <a:rPr lang="en-GB" dirty="0"/>
              <a:t>Footnotes</a:t>
            </a:r>
          </a:p>
        </p:txBody>
      </p:sp>
      <p:sp>
        <p:nvSpPr>
          <p:cNvPr id="10" name="Text Placeholder 3"/>
          <p:cNvSpPr>
            <a:spLocks noGrp="1"/>
          </p:cNvSpPr>
          <p:nvPr>
            <p:ph type="body" sz="quarter" idx="11" hasCustomPrompt="1"/>
          </p:nvPr>
        </p:nvSpPr>
        <p:spPr>
          <a:xfrm>
            <a:off x="5299279" y="6115455"/>
            <a:ext cx="4350560" cy="409170"/>
          </a:xfrm>
          <a:prstGeom prst="rect">
            <a:avLst/>
          </a:prstGeom>
        </p:spPr>
        <p:txBody>
          <a:bodyPr lIns="0" rIns="0" bIns="0" anchor="b"/>
          <a:lstStyle>
            <a:lvl1pPr marL="0" indent="0" algn="r">
              <a:spcBef>
                <a:spcPts val="0"/>
              </a:spcBef>
              <a:buNone/>
              <a:defRPr sz="1000"/>
            </a:lvl1pPr>
          </a:lstStyle>
          <a:p>
            <a:pPr lvl="0"/>
            <a:r>
              <a:rPr lang="en-GB" dirty="0"/>
              <a:t>References</a:t>
            </a:r>
          </a:p>
        </p:txBody>
      </p:sp>
    </p:spTree>
    <p:extLst>
      <p:ext uri="{BB962C8B-B14F-4D97-AF65-F5344CB8AC3E}">
        <p14:creationId xmlns:p14="http://schemas.microsoft.com/office/powerpoint/2010/main" val="10425450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68350" y="1371601"/>
            <a:ext cx="5168900" cy="541867"/>
          </a:xfrm>
          <a:prstGeom prst="rect">
            <a:avLst/>
          </a:prstGeom>
        </p:spPr>
        <p:txBody>
          <a:bodyPr lIns="0" anchor="b"/>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768350" y="1921933"/>
            <a:ext cx="5168900" cy="4027770"/>
          </a:xfrm>
          <a:prstGeom prst="rect">
            <a:avLst/>
          </a:prstGeom>
        </p:spPr>
        <p:txBody>
          <a:bodyPr lIns="0"/>
          <a:lstStyle>
            <a:lvl1pPr marL="196850" indent="-196850">
              <a:spcBef>
                <a:spcPts val="0"/>
              </a:spcBef>
              <a:spcAft>
                <a:spcPts val="300"/>
              </a:spcAft>
              <a:defRPr sz="1800"/>
            </a:lvl1pPr>
            <a:lvl2pPr marL="374650" indent="-165100">
              <a:spcBef>
                <a:spcPts val="0"/>
              </a:spcBef>
              <a:spcAft>
                <a:spcPts val="300"/>
              </a:spcAft>
              <a:defRPr sz="1600"/>
            </a:lvl2pPr>
            <a:lvl3pPr marL="565150" indent="-184150">
              <a:spcBef>
                <a:spcPts val="0"/>
              </a:spcBef>
              <a:spcAft>
                <a:spcPts val="300"/>
              </a:spcAft>
              <a:defRPr sz="1400"/>
            </a:lvl3pPr>
            <a:lvl4pPr marL="749300" indent="-184150">
              <a:spcBef>
                <a:spcPts val="0"/>
              </a:spcBef>
              <a:spcAft>
                <a:spcPts val="300"/>
              </a:spcAft>
              <a:defRPr sz="1200"/>
            </a:lvl4pPr>
            <a:lvl5pPr marL="914400" indent="-158750">
              <a:spcBef>
                <a:spcPts val="0"/>
              </a:spcBef>
              <a:spcAft>
                <a:spcPts val="300"/>
              </a:spcAft>
              <a:defRPr sz="10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54751" y="1371601"/>
            <a:ext cx="5168900" cy="541867"/>
          </a:xfrm>
          <a:prstGeom prst="rect">
            <a:avLst/>
          </a:prstGeom>
        </p:spPr>
        <p:txBody>
          <a:bodyPr lIns="0" anchor="b"/>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54751" y="1913468"/>
            <a:ext cx="5168900" cy="4036483"/>
          </a:xfrm>
          <a:prstGeom prst="rect">
            <a:avLst/>
          </a:prstGeom>
        </p:spPr>
        <p:txBody>
          <a:bodyPr lIns="0"/>
          <a:lstStyle>
            <a:lvl1pPr marL="196850" indent="-196850">
              <a:spcBef>
                <a:spcPts val="0"/>
              </a:spcBef>
              <a:spcAft>
                <a:spcPts val="300"/>
              </a:spcAft>
              <a:defRPr sz="1800"/>
            </a:lvl1pPr>
            <a:lvl2pPr marL="374650" indent="-165100">
              <a:spcBef>
                <a:spcPts val="0"/>
              </a:spcBef>
              <a:spcAft>
                <a:spcPts val="300"/>
              </a:spcAft>
              <a:defRPr sz="1600"/>
            </a:lvl2pPr>
            <a:lvl3pPr marL="565150" indent="-184150">
              <a:spcBef>
                <a:spcPts val="0"/>
              </a:spcBef>
              <a:spcAft>
                <a:spcPts val="300"/>
              </a:spcAft>
              <a:defRPr sz="1400"/>
            </a:lvl3pPr>
            <a:lvl4pPr marL="749300" indent="-184150">
              <a:spcBef>
                <a:spcPts val="0"/>
              </a:spcBef>
              <a:spcAft>
                <a:spcPts val="300"/>
              </a:spcAft>
              <a:defRPr sz="1200"/>
            </a:lvl4pPr>
            <a:lvl5pPr marL="914400" indent="-158750">
              <a:spcBef>
                <a:spcPts val="0"/>
              </a:spcBef>
              <a:spcAft>
                <a:spcPts val="300"/>
              </a:spcAft>
              <a:defRPr sz="10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Rectangle 14"/>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2" name="Rectangle 11"/>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13" name="Rectangle 2"/>
          <p:cNvSpPr>
            <a:spLocks noGrp="1" noChangeArrowheads="1"/>
          </p:cNvSpPr>
          <p:nvPr>
            <p:ph type="title"/>
          </p:nvPr>
        </p:nvSpPr>
        <p:spPr bwMode="auto">
          <a:xfrm>
            <a:off x="768351" y="376651"/>
            <a:ext cx="106553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p>
            <a:pPr lvl="0"/>
            <a:r>
              <a:rPr lang="en-US"/>
              <a:t>Click to edit Master title style</a:t>
            </a:r>
            <a:endParaRPr lang="en-US" dirty="0"/>
          </a:p>
        </p:txBody>
      </p:sp>
    </p:spTree>
    <p:extLst>
      <p:ext uri="{BB962C8B-B14F-4D97-AF65-F5344CB8AC3E}">
        <p14:creationId xmlns:p14="http://schemas.microsoft.com/office/powerpoint/2010/main" val="28008652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pos="5397">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9772261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79067" y="3429000"/>
            <a:ext cx="5994400" cy="739298"/>
          </a:xfrm>
          <a:prstGeom prst="rect">
            <a:avLst/>
          </a:prstGeom>
        </p:spPr>
        <p:txBody>
          <a:bodyPr tIns="0" anchor="b"/>
          <a:lstStyle>
            <a:lvl1pPr algn="l" defTabSz="457200" rtl="0" fontAlgn="base">
              <a:spcBef>
                <a:spcPct val="20000"/>
              </a:spcBef>
              <a:spcAft>
                <a:spcPct val="0"/>
              </a:spcAft>
              <a:buFont typeface="Arial" charset="0"/>
              <a:buNone/>
              <a:defRPr lang="en-US" sz="2000" b="1" kern="1200" dirty="0">
                <a:solidFill>
                  <a:srgbClr val="FFFFFF"/>
                </a:solidFill>
                <a:latin typeface="Arial" charset="0"/>
                <a:ea typeface="ヒラギノ角ゴ Pro W3" charset="-128"/>
                <a:cs typeface="Arial" charset="0"/>
              </a:defRPr>
            </a:lvl1pPr>
          </a:lstStyle>
          <a:p>
            <a:r>
              <a:rPr lang="en-US" dirty="0"/>
              <a:t>Click to edit Master title style</a:t>
            </a:r>
          </a:p>
        </p:txBody>
      </p:sp>
    </p:spTree>
    <p:extLst>
      <p:ext uri="{BB962C8B-B14F-4D97-AF65-F5344CB8AC3E}">
        <p14:creationId xmlns:p14="http://schemas.microsoft.com/office/powerpoint/2010/main" val="183002283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84680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13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833" y="261938"/>
            <a:ext cx="10845800"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7856150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55651" y="3032110"/>
            <a:ext cx="10680700" cy="1375833"/>
          </a:xfrm>
          <a:prstGeom prst="rect">
            <a:avLst/>
          </a:prstGeom>
        </p:spPr>
        <p:txBody>
          <a:bodyPr lIns="0" anchor="t"/>
          <a:lstStyle>
            <a:lvl1pPr algn="l">
              <a:defRPr sz="2800" b="1" cap="all">
                <a:solidFill>
                  <a:schemeClr val="tx1"/>
                </a:solidFill>
              </a:defRPr>
            </a:lvl1pPr>
          </a:lstStyle>
          <a:p>
            <a:r>
              <a:rPr lang="en-US" dirty="0"/>
              <a:t>Click to edit Master title style</a:t>
            </a:r>
          </a:p>
        </p:txBody>
      </p:sp>
      <p:sp>
        <p:nvSpPr>
          <p:cNvPr id="3" name="Text Placeholder 2"/>
          <p:cNvSpPr>
            <a:spLocks noGrp="1"/>
          </p:cNvSpPr>
          <p:nvPr>
            <p:ph type="body" idx="1"/>
          </p:nvPr>
        </p:nvSpPr>
        <p:spPr>
          <a:xfrm>
            <a:off x="757767" y="2328317"/>
            <a:ext cx="10680700" cy="703792"/>
          </a:xfrm>
          <a:prstGeom prst="rect">
            <a:avLst/>
          </a:prstGeom>
        </p:spPr>
        <p:txBody>
          <a:bodyPr lIns="0" anchor="b"/>
          <a:lstStyle>
            <a:lvl1pPr marL="0" indent="0">
              <a:spcBef>
                <a:spcPts val="0"/>
              </a:spcBef>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
        <p:nvSpPr>
          <p:cNvPr id="9" name="Rectangle 8"/>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36068005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2_Section Header">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1737785" y="6365875"/>
            <a:ext cx="871643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defTabSz="457200">
              <a:defRPr>
                <a:solidFill>
                  <a:schemeClr val="tx1"/>
                </a:solidFill>
                <a:latin typeface="Verdana" pitchFamily="34" charset="0"/>
                <a:ea typeface="MS PGothic" pitchFamily="34" charset="-128"/>
              </a:defRPr>
            </a:lvl1pPr>
            <a:lvl2pPr marL="742950" indent="-285750" defTabSz="457200">
              <a:defRPr>
                <a:solidFill>
                  <a:schemeClr val="tx1"/>
                </a:solidFill>
                <a:latin typeface="Verdana" pitchFamily="34" charset="0"/>
                <a:ea typeface="MS PGothic" pitchFamily="34" charset="-128"/>
              </a:defRPr>
            </a:lvl2pPr>
            <a:lvl3pPr marL="1143000" indent="-228600" defTabSz="457200">
              <a:defRPr>
                <a:solidFill>
                  <a:schemeClr val="tx1"/>
                </a:solidFill>
                <a:latin typeface="Verdana" pitchFamily="34" charset="0"/>
                <a:ea typeface="MS PGothic" pitchFamily="34" charset="-128"/>
              </a:defRPr>
            </a:lvl3pPr>
            <a:lvl4pPr marL="1600200" indent="-228600" defTabSz="457200">
              <a:defRPr>
                <a:solidFill>
                  <a:schemeClr val="tx1"/>
                </a:solidFill>
                <a:latin typeface="Verdana" pitchFamily="34" charset="0"/>
                <a:ea typeface="MS PGothic" pitchFamily="34" charset="-128"/>
              </a:defRPr>
            </a:lvl4pPr>
            <a:lvl5pPr marL="2057400" indent="-228600" defTabSz="457200">
              <a:defRPr>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a:defRPr/>
            </a:pPr>
            <a:r>
              <a:rPr lang="en-US" altLang="en-US" sz="900" dirty="0">
                <a:solidFill>
                  <a:srgbClr val="FFFFFF"/>
                </a:solidFill>
                <a:latin typeface="Arial" pitchFamily="34" charset="0"/>
                <a:ea typeface="ヒラギノ角ゴ Pro W3"/>
                <a:cs typeface="Arial" pitchFamily="34"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13" name="Title 1"/>
          <p:cNvSpPr>
            <a:spLocks noGrp="1"/>
          </p:cNvSpPr>
          <p:nvPr>
            <p:ph type="title"/>
          </p:nvPr>
        </p:nvSpPr>
        <p:spPr>
          <a:xfrm>
            <a:off x="2312308" y="3179541"/>
            <a:ext cx="7330456" cy="1362075"/>
          </a:xfrm>
          <a:prstGeom prst="rect">
            <a:avLst/>
          </a:prstGeo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2763328"/>
            <a:ext cx="7311983" cy="292388"/>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59423145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solidFill>
                  <a:srgbClr val="FFFFFF"/>
                </a:solidFill>
              </a:defRPr>
            </a:lvl1pPr>
          </a:lstStyle>
          <a:p>
            <a:pPr>
              <a:defRPr/>
            </a:pPr>
            <a:endParaRPr lang="es-ES_tradnl"/>
          </a:p>
        </p:txBody>
      </p:sp>
      <p:sp>
        <p:nvSpPr>
          <p:cNvPr id="3" name="Rectangle 5"/>
          <p:cNvSpPr>
            <a:spLocks noGrp="1" noChangeArrowheads="1"/>
          </p:cNvSpPr>
          <p:nvPr>
            <p:ph type="ftr" sz="quarter" idx="11"/>
          </p:nvPr>
        </p:nvSpPr>
        <p:spPr/>
        <p:txBody>
          <a:bodyPr/>
          <a:lstStyle>
            <a:lvl1pPr algn="ctr">
              <a:defRPr>
                <a:solidFill>
                  <a:srgbClr val="FFFFFF"/>
                </a:solidFill>
              </a:defRPr>
            </a:lvl1pPr>
          </a:lstStyle>
          <a:p>
            <a:pPr>
              <a:defRPr/>
            </a:pPr>
            <a:endParaRPr lang="es-ES"/>
          </a:p>
        </p:txBody>
      </p:sp>
      <p:sp>
        <p:nvSpPr>
          <p:cNvPr id="4" name="Rectangle 6"/>
          <p:cNvSpPr>
            <a:spLocks noGrp="1" noChangeArrowheads="1"/>
          </p:cNvSpPr>
          <p:nvPr>
            <p:ph type="sldNum" sz="quarter" idx="12"/>
          </p:nvPr>
        </p:nvSpPr>
        <p:spPr/>
        <p:txBody>
          <a:bodyPr/>
          <a:lstStyle>
            <a:lvl1pPr algn="ctr">
              <a:defRPr/>
            </a:lvl1pPr>
          </a:lstStyle>
          <a:p>
            <a:fld id="{10BE19A5-9E0F-4FFD-B9FA-9638DCBF69F8}" type="slidenum">
              <a:rPr lang="es-ES" altLang="en-US"/>
              <a:pPr/>
              <a:t>‹#›</a:t>
            </a:fld>
            <a:endParaRPr lang="es-ES" altLang="en-US"/>
          </a:p>
        </p:txBody>
      </p:sp>
    </p:spTree>
    <p:extLst>
      <p:ext uri="{BB962C8B-B14F-4D97-AF65-F5344CB8AC3E}">
        <p14:creationId xmlns:p14="http://schemas.microsoft.com/office/powerpoint/2010/main" val="3785187235"/>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userDrawn="1">
  <p:cSld name="Titel und Inhalt">
    <p:spTree>
      <p:nvGrpSpPr>
        <p:cNvPr id="1" name=""/>
        <p:cNvGrpSpPr/>
        <p:nvPr/>
      </p:nvGrpSpPr>
      <p:grpSpPr>
        <a:xfrm>
          <a:off x="0" y="0"/>
          <a:ext cx="0" cy="0"/>
          <a:chOff x="0" y="0"/>
          <a:chExt cx="0" cy="0"/>
        </a:xfrm>
      </p:grpSpPr>
      <p:sp>
        <p:nvSpPr>
          <p:cNvPr id="8" name="Content Placeholder 7"/>
          <p:cNvSpPr>
            <a:spLocks noGrp="1"/>
          </p:cNvSpPr>
          <p:nvPr>
            <p:ph sz="quarter" idx="1"/>
          </p:nvPr>
        </p:nvSpPr>
        <p:spPr>
          <a:xfrm>
            <a:off x="816864" y="1600200"/>
            <a:ext cx="10871200" cy="2175980"/>
          </a:xfrm>
          <a:prstGeom prst="rect">
            <a:avLst/>
          </a:prstGeom>
        </p:spPr>
        <p:txBody>
          <a:bodyPr/>
          <a:lstStyle/>
          <a:p>
            <a:pPr lvl="0"/>
            <a:r>
              <a:rPr lang="de-DE" dirty="0"/>
              <a:t>Textmasterformate durch Klicken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7" name="Title Placeholder 21"/>
          <p:cNvSpPr>
            <a:spLocks noGrp="1"/>
          </p:cNvSpPr>
          <p:nvPr>
            <p:ph type="title"/>
          </p:nvPr>
        </p:nvSpPr>
        <p:spPr bwMode="auto">
          <a:xfrm>
            <a:off x="831075" y="228600"/>
            <a:ext cx="10871200" cy="990600"/>
          </a:xfrm>
          <a:prstGeom prst="rect">
            <a:avLst/>
          </a:prstGeom>
          <a:noFill/>
          <a:ln w="9525">
            <a:noFill/>
            <a:miter lim="800000"/>
            <a:headEnd/>
            <a:tailEnd/>
          </a:ln>
        </p:spPr>
        <p:txBody>
          <a:bodyPr/>
          <a:lstStyle/>
          <a:p>
            <a:pPr lvl="0"/>
            <a:r>
              <a:rPr lang="de-DE" dirty="0"/>
              <a:t>Titelmasterformat durch Klicken bearbeiten</a:t>
            </a:r>
            <a:endParaRPr lang="en-US" dirty="0"/>
          </a:p>
        </p:txBody>
      </p:sp>
      <p:sp>
        <p:nvSpPr>
          <p:cNvPr id="4" name="Date Placeholder 13"/>
          <p:cNvSpPr>
            <a:spLocks noGrp="1"/>
          </p:cNvSpPr>
          <p:nvPr>
            <p:ph type="dt" sz="half" idx="10"/>
          </p:nvPr>
        </p:nvSpPr>
        <p:spPr>
          <a:xfrm>
            <a:off x="609600" y="6356539"/>
            <a:ext cx="2844800" cy="365125"/>
          </a:xfrm>
          <a:prstGeom prst="rect">
            <a:avLst/>
          </a:prstGeom>
        </p:spPr>
        <p:txBody>
          <a:bodyPr/>
          <a:lstStyle>
            <a:lvl1pPr fontAlgn="base">
              <a:spcBef>
                <a:spcPct val="0"/>
              </a:spcBef>
              <a:spcAft>
                <a:spcPct val="0"/>
              </a:spcAft>
              <a:defRPr>
                <a:latin typeface="Verdana" pitchFamily="34" charset="0"/>
                <a:ea typeface="MS PGothic" pitchFamily="34" charset="-128"/>
                <a:cs typeface="+mn-cs"/>
              </a:defRPr>
            </a:lvl1pPr>
          </a:lstStyle>
          <a:p>
            <a:pPr>
              <a:defRPr/>
            </a:pPr>
            <a:r>
              <a:rPr lang="de-DE">
                <a:solidFill>
                  <a:prstClr val="white">
                    <a:tint val="75000"/>
                  </a:prstClr>
                </a:solidFill>
              </a:rPr>
              <a:t>11/23/2009</a:t>
            </a:r>
            <a:endParaRPr lang="en-US">
              <a:solidFill>
                <a:prstClr val="white">
                  <a:tint val="75000"/>
                </a:prstClr>
              </a:solidFill>
            </a:endParaRPr>
          </a:p>
        </p:txBody>
      </p:sp>
      <p:sp>
        <p:nvSpPr>
          <p:cNvPr id="5" name="Footer Placeholder 2"/>
          <p:cNvSpPr>
            <a:spLocks noGrp="1"/>
          </p:cNvSpPr>
          <p:nvPr>
            <p:ph type="ftr" sz="quarter" idx="11"/>
          </p:nvPr>
        </p:nvSpPr>
        <p:spPr>
          <a:xfrm>
            <a:off x="4165600" y="6356539"/>
            <a:ext cx="3860800" cy="365125"/>
          </a:xfrm>
          <a:prstGeom prst="rect">
            <a:avLst/>
          </a:prstGeom>
        </p:spPr>
        <p:txBody>
          <a:bodyPr/>
          <a:lstStyle>
            <a:lvl1pPr fontAlgn="base">
              <a:spcBef>
                <a:spcPct val="0"/>
              </a:spcBef>
              <a:spcAft>
                <a:spcPct val="0"/>
              </a:spcAft>
              <a:defRPr>
                <a:latin typeface="Verdana" pitchFamily="34" charset="0"/>
                <a:ea typeface="MS PGothic" pitchFamily="34" charset="-128"/>
              </a:defRPr>
            </a:lvl1pPr>
          </a:lstStyle>
          <a:p>
            <a:pPr>
              <a:defRPr/>
            </a:pPr>
            <a:endParaRPr lang="en-US">
              <a:solidFill>
                <a:prstClr val="white">
                  <a:tint val="75000"/>
                </a:prstClr>
              </a:solidFill>
            </a:endParaRPr>
          </a:p>
        </p:txBody>
      </p:sp>
      <p:sp>
        <p:nvSpPr>
          <p:cNvPr id="6" name="Slide Number Placeholder 22"/>
          <p:cNvSpPr>
            <a:spLocks noGrp="1"/>
          </p:cNvSpPr>
          <p:nvPr>
            <p:ph type="sldNum" sz="quarter" idx="12"/>
          </p:nvPr>
        </p:nvSpPr>
        <p:spPr>
          <a:xfrm>
            <a:off x="0" y="1271673"/>
            <a:ext cx="711200" cy="244475"/>
          </a:xfrm>
          <a:prstGeom prst="rect">
            <a:avLst/>
          </a:prstGeom>
        </p:spPr>
        <p:txBody>
          <a:bodyPr/>
          <a:lstStyle>
            <a:lvl1pPr>
              <a:defRPr>
                <a:latin typeface="Verdana" pitchFamily="34" charset="0"/>
              </a:defRPr>
            </a:lvl1pPr>
          </a:lstStyle>
          <a:p>
            <a:pPr>
              <a:defRPr/>
            </a:pPr>
            <a:fld id="{65D9532E-3850-41C1-BBAF-9E27734C3FD1}" type="slidenum">
              <a:rPr lang="en-US" altLang="en-US">
                <a:solidFill>
                  <a:prstClr val="white">
                    <a:tint val="75000"/>
                  </a:prstClr>
                </a:solidFill>
              </a:rPr>
              <a:pPr>
                <a:defRPr/>
              </a:pPr>
              <a:t>‹#›</a:t>
            </a:fld>
            <a:endParaRPr lang="en-US" altLang="en-US">
              <a:solidFill>
                <a:prstClr val="white">
                  <a:tint val="75000"/>
                </a:prstClr>
              </a:solidFill>
            </a:endParaRPr>
          </a:p>
        </p:txBody>
      </p:sp>
    </p:spTree>
    <p:extLst>
      <p:ext uri="{BB962C8B-B14F-4D97-AF65-F5344CB8AC3E}">
        <p14:creationId xmlns:p14="http://schemas.microsoft.com/office/powerpoint/2010/main" val="196507023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2954A01C-0FFE-144E-A0C8-20E7FBA4D22E}" type="datetime1">
              <a:rPr lang="en-US">
                <a:solidFill>
                  <a:prstClr val="black">
                    <a:tint val="75000"/>
                  </a:prstClr>
                </a:solidFill>
                <a:latin typeface="Calibri"/>
              </a:rPr>
              <a:pPr>
                <a:defRPr/>
              </a:pPr>
              <a:t>11/27/2017</a:t>
            </a:fld>
            <a:endParaRPr lang="en-US">
              <a:solidFill>
                <a:prstClr val="black">
                  <a:tint val="75000"/>
                </a:prstClr>
              </a:solidFill>
              <a:latin typeface="Calibri"/>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latin typeface="Calibri"/>
            </a:endParaRPr>
          </a:p>
        </p:txBody>
      </p:sp>
      <p:sp>
        <p:nvSpPr>
          <p:cNvPr id="5" name="Slide Number Placeholder 5"/>
          <p:cNvSpPr>
            <a:spLocks noGrp="1"/>
          </p:cNvSpPr>
          <p:nvPr>
            <p:ph type="sldNum" sz="quarter" idx="12"/>
          </p:nvPr>
        </p:nvSpPr>
        <p:spPr/>
        <p:txBody>
          <a:bodyPr/>
          <a:lstStyle>
            <a:lvl1pPr>
              <a:defRPr/>
            </a:lvl1pPr>
          </a:lstStyle>
          <a:p>
            <a:pPr>
              <a:defRPr/>
            </a:pPr>
            <a:fld id="{3DB93411-5595-0C48-9311-2CA1565E316C}" type="slidenum">
              <a:rPr lang="en-US">
                <a:solidFill>
                  <a:prstClr val="black">
                    <a:tint val="75000"/>
                  </a:prstClr>
                </a:solidFill>
                <a:latin typeface="Calibri"/>
              </a:rPr>
              <a:pPr>
                <a:def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364048159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0290082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5" name="Rectangle 4"/>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1" fontAlgn="auto" hangingPunct="1">
              <a:spcBef>
                <a:spcPts val="0"/>
              </a:spcBef>
              <a:spcAft>
                <a:spcPts val="0"/>
              </a:spcAft>
            </a:pPr>
            <a:endParaRPr lang="en-US" sz="1800">
              <a:solidFill>
                <a:prstClr val="white"/>
              </a:solidFill>
            </a:endParaRPr>
          </a:p>
        </p:txBody>
      </p:sp>
      <p:sp>
        <p:nvSpPr>
          <p:cNvPr id="7" name="Rectangle 6"/>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1" fontAlgn="auto" hangingPunct="1">
              <a:spcBef>
                <a:spcPts val="0"/>
              </a:spcBef>
              <a:spcAft>
                <a:spcPts val="0"/>
              </a:spcAft>
            </a:pPr>
            <a:endParaRPr lang="en-US" sz="1800">
              <a:solidFill>
                <a:prstClr val="white"/>
              </a:solidFill>
            </a:endParaRPr>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a:solidFill>
                  <a:schemeClr val="bg1"/>
                </a:solidFill>
              </a:defRPr>
            </a:lvl1pPr>
          </a:lstStyle>
          <a:p>
            <a:pPr lvl="0"/>
            <a:r>
              <a:rPr lang="en-US" dirty="0"/>
              <a:t>Click to edit Master title style</a:t>
            </a:r>
          </a:p>
        </p:txBody>
      </p:sp>
    </p:spTree>
    <p:extLst>
      <p:ext uri="{BB962C8B-B14F-4D97-AF65-F5344CB8AC3E}">
        <p14:creationId xmlns:p14="http://schemas.microsoft.com/office/powerpoint/2010/main" val="18917082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767652" y="1371600"/>
            <a:ext cx="10656000" cy="4572000"/>
          </a:xfrm>
          <a:prstGeom prst="rect">
            <a:avLst/>
          </a:prstGeom>
        </p:spPr>
        <p:txBody>
          <a:bodyPr lIns="0"/>
          <a:lstStyle>
            <a:lvl1pPr marL="196850" indent="-196850">
              <a:spcBef>
                <a:spcPts val="0"/>
              </a:spcBef>
              <a:spcAft>
                <a:spcPts val="300"/>
              </a:spcAft>
              <a:defRPr/>
            </a:lvl1pPr>
            <a:lvl2pPr marL="374650" indent="-165100">
              <a:spcBef>
                <a:spcPts val="0"/>
              </a:spcBef>
              <a:spcAft>
                <a:spcPts val="300"/>
              </a:spcAft>
              <a:defRPr/>
            </a:lvl2pPr>
            <a:lvl3pPr marL="565150" indent="-184150">
              <a:spcBef>
                <a:spcPts val="0"/>
              </a:spcBef>
              <a:spcAft>
                <a:spcPts val="300"/>
              </a:spcAft>
              <a:defRPr/>
            </a:lvl3pPr>
            <a:lvl4pPr marL="749300" indent="-184150">
              <a:spcBef>
                <a:spcPts val="0"/>
              </a:spcBef>
              <a:spcAft>
                <a:spcPts val="300"/>
              </a:spcAft>
              <a:defRPr/>
            </a:lvl4pPr>
            <a:lvl5pPr marL="914400" indent="-158750">
              <a:spcBef>
                <a:spcPts val="0"/>
              </a:spcBef>
              <a:spcAft>
                <a:spcPts val="300"/>
              </a:spcAft>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10" name="Rectangle 9"/>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sz="2400">
                <a:solidFill>
                  <a:schemeClr val="bg1"/>
                </a:solidFill>
              </a:defRPr>
            </a:lvl1pPr>
          </a:lstStyle>
          <a:p>
            <a:pPr lvl="0"/>
            <a:r>
              <a:rPr lang="en-US" dirty="0"/>
              <a:t>Click to edit Master title style</a:t>
            </a:r>
          </a:p>
        </p:txBody>
      </p:sp>
      <p:sp>
        <p:nvSpPr>
          <p:cNvPr id="4" name="Text Placeholder 3"/>
          <p:cNvSpPr>
            <a:spLocks noGrp="1"/>
          </p:cNvSpPr>
          <p:nvPr>
            <p:ph type="body" sz="quarter" idx="10" hasCustomPrompt="1"/>
          </p:nvPr>
        </p:nvSpPr>
        <p:spPr>
          <a:xfrm>
            <a:off x="768352" y="6115455"/>
            <a:ext cx="4350560" cy="409170"/>
          </a:xfrm>
          <a:prstGeom prst="rect">
            <a:avLst/>
          </a:prstGeom>
        </p:spPr>
        <p:txBody>
          <a:bodyPr lIns="0" rIns="0" bIns="0" anchor="b"/>
          <a:lstStyle>
            <a:lvl1pPr marL="0" indent="0">
              <a:spcBef>
                <a:spcPts val="0"/>
              </a:spcBef>
              <a:buNone/>
              <a:defRPr sz="1000"/>
            </a:lvl1pPr>
          </a:lstStyle>
          <a:p>
            <a:pPr lvl="0"/>
            <a:r>
              <a:rPr lang="en-GB" dirty="0"/>
              <a:t>Footnotes</a:t>
            </a:r>
          </a:p>
        </p:txBody>
      </p:sp>
      <p:sp>
        <p:nvSpPr>
          <p:cNvPr id="14" name="Text Placeholder 3"/>
          <p:cNvSpPr>
            <a:spLocks noGrp="1"/>
          </p:cNvSpPr>
          <p:nvPr>
            <p:ph type="body" sz="quarter" idx="11" hasCustomPrompt="1"/>
          </p:nvPr>
        </p:nvSpPr>
        <p:spPr>
          <a:xfrm>
            <a:off x="5299279" y="6115455"/>
            <a:ext cx="4350560" cy="409170"/>
          </a:xfrm>
          <a:prstGeom prst="rect">
            <a:avLst/>
          </a:prstGeom>
        </p:spPr>
        <p:txBody>
          <a:bodyPr lIns="0" rIns="0" bIns="0" anchor="b"/>
          <a:lstStyle>
            <a:lvl1pPr marL="0" indent="0" algn="r">
              <a:spcBef>
                <a:spcPts val="0"/>
              </a:spcBef>
              <a:buNone/>
              <a:defRPr sz="1000"/>
            </a:lvl1pPr>
          </a:lstStyle>
          <a:p>
            <a:pPr lvl="0"/>
            <a:r>
              <a:rPr lang="en-GB" dirty="0"/>
              <a:t>References</a:t>
            </a:r>
          </a:p>
        </p:txBody>
      </p:sp>
    </p:spTree>
    <p:extLst>
      <p:ext uri="{BB962C8B-B14F-4D97-AF65-F5344CB8AC3E}">
        <p14:creationId xmlns:p14="http://schemas.microsoft.com/office/powerpoint/2010/main" val="41011149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5" name="Rectangle 4"/>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7" name="Rectangle 6"/>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sz="2400">
                <a:solidFill>
                  <a:schemeClr val="bg1"/>
                </a:solidFill>
              </a:defRPr>
            </a:lvl1pPr>
          </a:lstStyle>
          <a:p>
            <a:pPr lvl="0"/>
            <a:r>
              <a:rPr lang="en-US" dirty="0"/>
              <a:t>Click to edit Master title style</a:t>
            </a:r>
          </a:p>
        </p:txBody>
      </p:sp>
      <p:sp>
        <p:nvSpPr>
          <p:cNvPr id="9" name="Text Placeholder 3"/>
          <p:cNvSpPr>
            <a:spLocks noGrp="1"/>
          </p:cNvSpPr>
          <p:nvPr>
            <p:ph type="body" sz="quarter" idx="10" hasCustomPrompt="1"/>
          </p:nvPr>
        </p:nvSpPr>
        <p:spPr>
          <a:xfrm>
            <a:off x="768352" y="6115455"/>
            <a:ext cx="4350560" cy="409170"/>
          </a:xfrm>
          <a:prstGeom prst="rect">
            <a:avLst/>
          </a:prstGeom>
        </p:spPr>
        <p:txBody>
          <a:bodyPr lIns="0" rIns="0" bIns="0" anchor="b"/>
          <a:lstStyle>
            <a:lvl1pPr marL="0" indent="0">
              <a:spcBef>
                <a:spcPts val="0"/>
              </a:spcBef>
              <a:buNone/>
              <a:defRPr sz="1000"/>
            </a:lvl1pPr>
          </a:lstStyle>
          <a:p>
            <a:pPr lvl="0"/>
            <a:r>
              <a:rPr lang="en-GB" dirty="0"/>
              <a:t>Footnotes</a:t>
            </a:r>
          </a:p>
        </p:txBody>
      </p:sp>
      <p:sp>
        <p:nvSpPr>
          <p:cNvPr id="10" name="Text Placeholder 3"/>
          <p:cNvSpPr>
            <a:spLocks noGrp="1"/>
          </p:cNvSpPr>
          <p:nvPr>
            <p:ph type="body" sz="quarter" idx="11" hasCustomPrompt="1"/>
          </p:nvPr>
        </p:nvSpPr>
        <p:spPr>
          <a:xfrm>
            <a:off x="5299279" y="6115455"/>
            <a:ext cx="4350560" cy="409170"/>
          </a:xfrm>
          <a:prstGeom prst="rect">
            <a:avLst/>
          </a:prstGeom>
        </p:spPr>
        <p:txBody>
          <a:bodyPr lIns="0" rIns="0" bIns="0" anchor="b"/>
          <a:lstStyle>
            <a:lvl1pPr marL="0" indent="0" algn="r">
              <a:spcBef>
                <a:spcPts val="0"/>
              </a:spcBef>
              <a:buNone/>
              <a:defRPr sz="1000"/>
            </a:lvl1pPr>
          </a:lstStyle>
          <a:p>
            <a:pPr lvl="0"/>
            <a:r>
              <a:rPr lang="en-GB" dirty="0"/>
              <a:t>References</a:t>
            </a:r>
          </a:p>
        </p:txBody>
      </p:sp>
    </p:spTree>
    <p:extLst>
      <p:ext uri="{BB962C8B-B14F-4D97-AF65-F5344CB8AC3E}">
        <p14:creationId xmlns:p14="http://schemas.microsoft.com/office/powerpoint/2010/main" val="9670822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userDrawn="1">
  <p:cSld name="1_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68350" y="1371601"/>
            <a:ext cx="5168900" cy="541867"/>
          </a:xfrm>
          <a:prstGeom prst="rect">
            <a:avLst/>
          </a:prstGeom>
        </p:spPr>
        <p:txBody>
          <a:bodyPr lIns="0" anchor="b"/>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768350" y="1921933"/>
            <a:ext cx="5168900" cy="4027770"/>
          </a:xfrm>
          <a:prstGeom prst="rect">
            <a:avLst/>
          </a:prstGeom>
        </p:spPr>
        <p:txBody>
          <a:bodyPr lIns="0"/>
          <a:lstStyle>
            <a:lvl1pPr marL="196850" indent="-196850">
              <a:spcBef>
                <a:spcPts val="0"/>
              </a:spcBef>
              <a:spcAft>
                <a:spcPts val="300"/>
              </a:spcAft>
              <a:defRPr sz="1800"/>
            </a:lvl1pPr>
            <a:lvl2pPr marL="374650" indent="-165100">
              <a:spcBef>
                <a:spcPts val="0"/>
              </a:spcBef>
              <a:spcAft>
                <a:spcPts val="300"/>
              </a:spcAft>
              <a:defRPr sz="1600"/>
            </a:lvl2pPr>
            <a:lvl3pPr marL="565150" indent="-184150">
              <a:spcBef>
                <a:spcPts val="0"/>
              </a:spcBef>
              <a:spcAft>
                <a:spcPts val="300"/>
              </a:spcAft>
              <a:defRPr sz="1400"/>
            </a:lvl3pPr>
            <a:lvl4pPr marL="749300" indent="-184150">
              <a:spcBef>
                <a:spcPts val="0"/>
              </a:spcBef>
              <a:spcAft>
                <a:spcPts val="300"/>
              </a:spcAft>
              <a:defRPr sz="1200"/>
            </a:lvl4pPr>
            <a:lvl5pPr marL="914400" indent="-158750">
              <a:spcBef>
                <a:spcPts val="0"/>
              </a:spcBef>
              <a:spcAft>
                <a:spcPts val="300"/>
              </a:spcAft>
              <a:defRPr sz="10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254751" y="1371601"/>
            <a:ext cx="5168900" cy="541867"/>
          </a:xfrm>
          <a:prstGeom prst="rect">
            <a:avLst/>
          </a:prstGeom>
        </p:spPr>
        <p:txBody>
          <a:bodyPr lIns="0" anchor="b"/>
          <a:lstStyle>
            <a:lvl1pPr marL="0" indent="0">
              <a:spcBef>
                <a:spcPts val="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54751" y="1913468"/>
            <a:ext cx="5168900" cy="4036483"/>
          </a:xfrm>
          <a:prstGeom prst="rect">
            <a:avLst/>
          </a:prstGeom>
        </p:spPr>
        <p:txBody>
          <a:bodyPr lIns="0"/>
          <a:lstStyle>
            <a:lvl1pPr marL="196850" indent="-196850">
              <a:spcBef>
                <a:spcPts val="0"/>
              </a:spcBef>
              <a:spcAft>
                <a:spcPts val="300"/>
              </a:spcAft>
              <a:defRPr sz="1800"/>
            </a:lvl1pPr>
            <a:lvl2pPr marL="374650" indent="-165100">
              <a:spcBef>
                <a:spcPts val="0"/>
              </a:spcBef>
              <a:spcAft>
                <a:spcPts val="300"/>
              </a:spcAft>
              <a:defRPr sz="1600"/>
            </a:lvl2pPr>
            <a:lvl3pPr marL="565150" indent="-184150">
              <a:spcBef>
                <a:spcPts val="0"/>
              </a:spcBef>
              <a:spcAft>
                <a:spcPts val="300"/>
              </a:spcAft>
              <a:defRPr sz="1400"/>
            </a:lvl3pPr>
            <a:lvl4pPr marL="749300" indent="-184150">
              <a:spcBef>
                <a:spcPts val="0"/>
              </a:spcBef>
              <a:spcAft>
                <a:spcPts val="300"/>
              </a:spcAft>
              <a:defRPr sz="1200"/>
            </a:lvl4pPr>
            <a:lvl5pPr marL="914400" indent="-158750">
              <a:spcBef>
                <a:spcPts val="0"/>
              </a:spcBef>
              <a:spcAft>
                <a:spcPts val="300"/>
              </a:spcAft>
              <a:defRPr sz="10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Rectangle 14"/>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1" fontAlgn="auto" hangingPunct="1">
              <a:spcBef>
                <a:spcPts val="0"/>
              </a:spcBef>
              <a:spcAft>
                <a:spcPts val="0"/>
              </a:spcAft>
            </a:pPr>
            <a:endParaRPr lang="en-US" sz="1800">
              <a:solidFill>
                <a:prstClr val="white"/>
              </a:solidFill>
            </a:endParaRPr>
          </a:p>
        </p:txBody>
      </p:sp>
      <p:sp>
        <p:nvSpPr>
          <p:cNvPr id="12" name="Rectangle 11"/>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eaLnBrk="1" fontAlgn="auto" hangingPunct="1">
              <a:spcBef>
                <a:spcPts val="0"/>
              </a:spcBef>
              <a:spcAft>
                <a:spcPts val="0"/>
              </a:spcAft>
            </a:pPr>
            <a:endParaRPr lang="en-US" sz="1800">
              <a:solidFill>
                <a:prstClr val="white"/>
              </a:solidFill>
            </a:endParaRPr>
          </a:p>
        </p:txBody>
      </p:sp>
      <p:sp>
        <p:nvSpPr>
          <p:cNvPr id="13" name="Rectangle 2"/>
          <p:cNvSpPr>
            <a:spLocks noGrp="1" noChangeArrowheads="1"/>
          </p:cNvSpPr>
          <p:nvPr>
            <p:ph type="title"/>
          </p:nvPr>
        </p:nvSpPr>
        <p:spPr bwMode="auto">
          <a:xfrm>
            <a:off x="768351" y="376651"/>
            <a:ext cx="106553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p>
            <a:pPr lvl="0"/>
            <a:r>
              <a:rPr lang="en-US"/>
              <a:t>Click to edit Master title style</a:t>
            </a:r>
            <a:endParaRPr lang="en-US" dirty="0"/>
          </a:p>
        </p:txBody>
      </p:sp>
    </p:spTree>
    <p:extLst>
      <p:ext uri="{BB962C8B-B14F-4D97-AF65-F5344CB8AC3E}">
        <p14:creationId xmlns:p14="http://schemas.microsoft.com/office/powerpoint/2010/main" val="12336668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15:guide id="1" pos="5397">
          <p15:clr>
            <a:srgbClr val="FBAE40"/>
          </p15:clr>
        </p15:guide>
      </p15:sldGuideLst>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8"/>
            <a:ext cx="10968567" cy="1143000"/>
          </a:xfrm>
          <a:prstGeom prst="rect">
            <a:avLst/>
          </a:prstGeom>
        </p:spPr>
        <p:txBody>
          <a:bodyPr/>
          <a:lstStyle/>
          <a:p>
            <a:r>
              <a:rPr lang="en-US"/>
              <a:t>Click to edit Master title style</a:t>
            </a:r>
          </a:p>
        </p:txBody>
      </p:sp>
      <p:sp>
        <p:nvSpPr>
          <p:cNvPr id="3" name="Content Placeholder 2"/>
          <p:cNvSpPr>
            <a:spLocks noGrp="1"/>
          </p:cNvSpPr>
          <p:nvPr>
            <p:ph idx="1"/>
          </p:nvPr>
        </p:nvSpPr>
        <p:spPr/>
        <p:txBody>
          <a:bodyPr/>
          <a:lstStyle>
            <a:lvl1pPr>
              <a:defRPr b="0"/>
            </a:lvl1pPr>
            <a:lvl2pPr marL="457200" indent="-206375">
              <a:spcBef>
                <a:spcPts val="800"/>
              </a:spcBef>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59728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5" name="Rectangle 4"/>
          <p:cNvSpPr/>
          <p:nvPr/>
        </p:nvSpPr>
        <p:spPr>
          <a:xfrm>
            <a:off x="1" y="1024209"/>
            <a:ext cx="12192000" cy="45719"/>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7" name="Rectangle 6"/>
          <p:cNvSpPr/>
          <p:nvPr userDrawn="1"/>
        </p:nvSpPr>
        <p:spPr>
          <a:xfrm>
            <a:off x="1" y="1024209"/>
            <a:ext cx="12192000" cy="45719"/>
          </a:xfrm>
          <a:prstGeom prst="rect">
            <a:avLst/>
          </a:prstGeom>
          <a:solidFill>
            <a:srgbClr val="878C8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FFFFFF"/>
              </a:solidFill>
            </a:endParaRPr>
          </a:p>
        </p:txBody>
      </p:sp>
      <p:sp>
        <p:nvSpPr>
          <p:cNvPr id="8" name="Rectangle 2"/>
          <p:cNvSpPr>
            <a:spLocks noGrp="1" noChangeArrowheads="1"/>
          </p:cNvSpPr>
          <p:nvPr>
            <p:ph type="title"/>
          </p:nvPr>
        </p:nvSpPr>
        <p:spPr bwMode="auto">
          <a:xfrm>
            <a:off x="768351" y="376651"/>
            <a:ext cx="10668000" cy="499533"/>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bodyPr>
          <a:lstStyle>
            <a:lvl1pPr>
              <a:defRPr sz="2400">
                <a:solidFill>
                  <a:schemeClr val="bg1"/>
                </a:solidFill>
              </a:defRPr>
            </a:lvl1pPr>
          </a:lstStyle>
          <a:p>
            <a:pPr lvl="0"/>
            <a:r>
              <a:rPr lang="en-US" dirty="0"/>
              <a:t>Click to edit Master title style</a:t>
            </a:r>
          </a:p>
        </p:txBody>
      </p:sp>
      <p:sp>
        <p:nvSpPr>
          <p:cNvPr id="9" name="Text Placeholder 3"/>
          <p:cNvSpPr>
            <a:spLocks noGrp="1"/>
          </p:cNvSpPr>
          <p:nvPr>
            <p:ph type="body" sz="quarter" idx="10" hasCustomPrompt="1"/>
          </p:nvPr>
        </p:nvSpPr>
        <p:spPr>
          <a:xfrm>
            <a:off x="768352" y="6115455"/>
            <a:ext cx="4350560" cy="409170"/>
          </a:xfrm>
          <a:prstGeom prst="rect">
            <a:avLst/>
          </a:prstGeom>
        </p:spPr>
        <p:txBody>
          <a:bodyPr lIns="0" rIns="0" bIns="0" anchor="b"/>
          <a:lstStyle>
            <a:lvl1pPr marL="0" indent="0">
              <a:spcBef>
                <a:spcPts val="0"/>
              </a:spcBef>
              <a:buNone/>
              <a:defRPr sz="1000"/>
            </a:lvl1pPr>
          </a:lstStyle>
          <a:p>
            <a:pPr lvl="0"/>
            <a:r>
              <a:rPr lang="en-GB" dirty="0"/>
              <a:t>Footnotes</a:t>
            </a:r>
          </a:p>
        </p:txBody>
      </p:sp>
      <p:sp>
        <p:nvSpPr>
          <p:cNvPr id="10" name="Text Placeholder 3"/>
          <p:cNvSpPr>
            <a:spLocks noGrp="1"/>
          </p:cNvSpPr>
          <p:nvPr>
            <p:ph type="body" sz="quarter" idx="11" hasCustomPrompt="1"/>
          </p:nvPr>
        </p:nvSpPr>
        <p:spPr>
          <a:xfrm>
            <a:off x="5299279" y="6115455"/>
            <a:ext cx="4350560" cy="409170"/>
          </a:xfrm>
          <a:prstGeom prst="rect">
            <a:avLst/>
          </a:prstGeom>
        </p:spPr>
        <p:txBody>
          <a:bodyPr lIns="0" rIns="0" bIns="0" anchor="b"/>
          <a:lstStyle>
            <a:lvl1pPr marL="0" indent="0" algn="r">
              <a:spcBef>
                <a:spcPts val="0"/>
              </a:spcBef>
              <a:buNone/>
              <a:defRPr sz="1000"/>
            </a:lvl1pPr>
          </a:lstStyle>
          <a:p>
            <a:pPr lvl="0"/>
            <a:r>
              <a:rPr lang="en-GB" dirty="0"/>
              <a:t>References</a:t>
            </a:r>
          </a:p>
        </p:txBody>
      </p:sp>
    </p:spTree>
    <p:extLst>
      <p:ext uri="{BB962C8B-B14F-4D97-AF65-F5344CB8AC3E}">
        <p14:creationId xmlns:p14="http://schemas.microsoft.com/office/powerpoint/2010/main" val="39184365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extLst mod="1">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1143000"/>
          </a:xfrm>
          <a:prstGeom prst="rect">
            <a:avLst/>
          </a:prstGeom>
        </p:spPr>
        <p:txBody>
          <a:bodyPr/>
          <a:lstStyle/>
          <a:p>
            <a:r>
              <a:rPr lang="en-US"/>
              <a:t>Click to edit Master title style</a:t>
            </a:r>
          </a:p>
        </p:txBody>
      </p:sp>
      <p:sp>
        <p:nvSpPr>
          <p:cNvPr id="3" name="Rectangle 24"/>
          <p:cNvSpPr>
            <a:spLocks noGrp="1" noChangeArrowheads="1"/>
          </p:cNvSpPr>
          <p:nvPr>
            <p:ph type="dt" sz="half" idx="10"/>
          </p:nvPr>
        </p:nvSpPr>
        <p:spPr/>
        <p:txBody>
          <a:bodyPr/>
          <a:lstStyle>
            <a:lvl1pPr algn="ctr">
              <a:defRPr>
                <a:latin typeface="Verdana" pitchFamily="34" charset="0"/>
                <a:ea typeface="MS PGothic" pitchFamily="34" charset="-128"/>
              </a:defRPr>
            </a:lvl1pPr>
          </a:lstStyle>
          <a:p>
            <a:pPr>
              <a:defRPr/>
            </a:pPr>
            <a:endParaRPr lang="en-US" dirty="0"/>
          </a:p>
        </p:txBody>
      </p:sp>
      <p:sp>
        <p:nvSpPr>
          <p:cNvPr id="4" name="Rectangle 25"/>
          <p:cNvSpPr>
            <a:spLocks noGrp="1" noChangeArrowheads="1"/>
          </p:cNvSpPr>
          <p:nvPr>
            <p:ph type="ftr" sz="quarter" idx="11"/>
          </p:nvPr>
        </p:nvSpPr>
        <p:spPr/>
        <p:txBody>
          <a:bodyPr/>
          <a:lstStyle>
            <a:lvl1pPr>
              <a:defRPr>
                <a:latin typeface="Verdana" pitchFamily="34" charset="0"/>
                <a:ea typeface="MS PGothic" pitchFamily="34" charset="-128"/>
              </a:defRPr>
            </a:lvl1pPr>
          </a:lstStyle>
          <a:p>
            <a:pPr>
              <a:defRPr/>
            </a:pPr>
            <a:endParaRPr lang="en-US" dirty="0"/>
          </a:p>
        </p:txBody>
      </p:sp>
      <p:sp>
        <p:nvSpPr>
          <p:cNvPr id="5" name="Rectangle 26"/>
          <p:cNvSpPr>
            <a:spLocks noGrp="1" noChangeArrowheads="1"/>
          </p:cNvSpPr>
          <p:nvPr>
            <p:ph type="sldNum" sz="quarter" idx="12"/>
          </p:nvPr>
        </p:nvSpPr>
        <p:spPr/>
        <p:txBody>
          <a:bodyPr/>
          <a:lstStyle>
            <a:lvl1pPr>
              <a:defRPr>
                <a:latin typeface="Verdana" panose="020B0604030504040204" pitchFamily="34" charset="0"/>
              </a:defRPr>
            </a:lvl1pPr>
          </a:lstStyle>
          <a:p>
            <a:pPr>
              <a:defRPr/>
            </a:pPr>
            <a:fld id="{AE896A0E-90E1-4B0E-9782-94095559FA85}" type="slidenum">
              <a:rPr lang="en-US" altLang="en-US"/>
              <a:pPr>
                <a:defRPr/>
              </a:pPr>
              <a:t>‹#›</a:t>
            </a:fld>
            <a:endParaRPr lang="en-US" altLang="en-US" dirty="0"/>
          </a:p>
        </p:txBody>
      </p:sp>
    </p:spTree>
    <p:extLst>
      <p:ext uri="{BB962C8B-B14F-4D97-AF65-F5344CB8AC3E}">
        <p14:creationId xmlns:p14="http://schemas.microsoft.com/office/powerpoint/2010/main" val="1333486545"/>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xfrm>
            <a:off x="613834" y="261939"/>
            <a:ext cx="10845801" cy="889000"/>
          </a:xfrm>
          <a:prstGeom prst="rect">
            <a:avLst/>
          </a:prstGeom>
        </p:spPr>
        <p:txBody>
          <a:bodyPr/>
          <a:lstStyle/>
          <a:p>
            <a:r>
              <a:rPr lang="en-US"/>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332823552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494" y="261938"/>
            <a:ext cx="10968567" cy="1143000"/>
          </a:xfrm>
          <a:prstGeom prst="rect">
            <a:avLst/>
          </a:prstGeom>
        </p:spPr>
        <p:txBody>
          <a:bodyPr/>
          <a:lstStyle/>
          <a:p>
            <a:r>
              <a:rPr lang="en-US" dirty="0"/>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315817157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079067" y="3429000"/>
            <a:ext cx="5994400" cy="739298"/>
          </a:xfrm>
          <a:prstGeom prst="rect">
            <a:avLst/>
          </a:prstGeom>
        </p:spPr>
        <p:txBody>
          <a:bodyPr tIns="0" anchor="b"/>
          <a:lstStyle>
            <a:lvl1pPr algn="l" defTabSz="457200" rtl="0" fontAlgn="base">
              <a:spcBef>
                <a:spcPct val="20000"/>
              </a:spcBef>
              <a:spcAft>
                <a:spcPct val="0"/>
              </a:spcAft>
              <a:buFont typeface="Arial" charset="0"/>
              <a:buNone/>
              <a:defRPr lang="en-US" sz="2000" b="1" kern="1200" dirty="0">
                <a:solidFill>
                  <a:srgbClr val="FFFFFF"/>
                </a:solidFill>
                <a:latin typeface="Arial" charset="0"/>
                <a:ea typeface="ヒラギノ角ゴ Pro W3" charset="-128"/>
                <a:cs typeface="Arial" charset="0"/>
              </a:defRPr>
            </a:lvl1pPr>
          </a:lstStyle>
          <a:p>
            <a:r>
              <a:rPr lang="en-US" dirty="0"/>
              <a:t>Click to edit Master title style</a:t>
            </a:r>
          </a:p>
        </p:txBody>
      </p:sp>
    </p:spTree>
    <p:extLst>
      <p:ext uri="{BB962C8B-B14F-4D97-AF65-F5344CB8AC3E}">
        <p14:creationId xmlns:p14="http://schemas.microsoft.com/office/powerpoint/2010/main" val="115875975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4203517"/>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userDrawn="1">
  <p:cSld name="2_Section Header">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1737785" y="6365875"/>
            <a:ext cx="8716433" cy="3698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pitchFamily="34" charset="0"/>
                <a:ea typeface="MS PGothic" pitchFamily="34" charset="-128"/>
              </a:defRPr>
            </a:lvl1pPr>
            <a:lvl2pPr marL="742950" indent="-285750" defTabSz="457200">
              <a:defRPr>
                <a:solidFill>
                  <a:schemeClr val="tx1"/>
                </a:solidFill>
                <a:latin typeface="Verdana" pitchFamily="34" charset="0"/>
                <a:ea typeface="MS PGothic" pitchFamily="34" charset="-128"/>
              </a:defRPr>
            </a:lvl2pPr>
            <a:lvl3pPr marL="1143000" indent="-228600" defTabSz="457200">
              <a:defRPr>
                <a:solidFill>
                  <a:schemeClr val="tx1"/>
                </a:solidFill>
                <a:latin typeface="Verdana" pitchFamily="34" charset="0"/>
                <a:ea typeface="MS PGothic" pitchFamily="34" charset="-128"/>
              </a:defRPr>
            </a:lvl3pPr>
            <a:lvl4pPr marL="1600200" indent="-228600" defTabSz="457200">
              <a:defRPr>
                <a:solidFill>
                  <a:schemeClr val="tx1"/>
                </a:solidFill>
                <a:latin typeface="Verdana" pitchFamily="34" charset="0"/>
                <a:ea typeface="MS PGothic" pitchFamily="34" charset="-128"/>
              </a:defRPr>
            </a:lvl4pPr>
            <a:lvl5pPr marL="2057400" indent="-228600" defTabSz="457200">
              <a:defRPr>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r>
              <a:rPr lang="en-US" altLang="en-US" sz="900" dirty="0">
                <a:solidFill>
                  <a:srgbClr val="FFFFFF"/>
                </a:solidFill>
                <a:latin typeface="Arial" pitchFamily="34" charset="0"/>
                <a:ea typeface="ヒラギノ角ゴ Pro W3"/>
                <a:cs typeface="Arial" pitchFamily="34" charset="0"/>
              </a:rPr>
              <a:t>IPSEN proprietary and confidential. For use with contracted advisors only. References to use of lanreotide in GEP-NETs is investigational and included solely for purpose of business planning in connection with post-approval activities.</a:t>
            </a:r>
          </a:p>
        </p:txBody>
      </p:sp>
      <p:sp>
        <p:nvSpPr>
          <p:cNvPr id="13" name="Title 1"/>
          <p:cNvSpPr>
            <a:spLocks noGrp="1"/>
          </p:cNvSpPr>
          <p:nvPr>
            <p:ph type="title"/>
          </p:nvPr>
        </p:nvSpPr>
        <p:spPr>
          <a:xfrm>
            <a:off x="2312308" y="3179541"/>
            <a:ext cx="7330456" cy="1362075"/>
          </a:xfrm>
          <a:prstGeom prst="rect">
            <a:avLst/>
          </a:prstGeom>
        </p:spPr>
        <p:txBody>
          <a:bodyPr tIns="0" anchor="t"/>
          <a:lstStyle>
            <a:lvl1pPr algn="l">
              <a:defRPr lang="en-US" sz="2000" b="1" kern="1200" baseline="0" dirty="0" smtClean="0">
                <a:solidFill>
                  <a:schemeClr val="accent1"/>
                </a:solidFill>
                <a:latin typeface="Arial" charset="-52"/>
                <a:ea typeface="Arial" charset="-52"/>
                <a:cs typeface="Arial" charset="-52"/>
              </a:defRPr>
            </a:lvl1pPr>
          </a:lstStyle>
          <a:p>
            <a:r>
              <a:rPr lang="en-US" dirty="0"/>
              <a:t>Click to edit Master title style</a:t>
            </a:r>
          </a:p>
        </p:txBody>
      </p:sp>
      <p:sp>
        <p:nvSpPr>
          <p:cNvPr id="14" name="Text Placeholder 2"/>
          <p:cNvSpPr>
            <a:spLocks noGrp="1"/>
          </p:cNvSpPr>
          <p:nvPr>
            <p:ph type="body" idx="1"/>
          </p:nvPr>
        </p:nvSpPr>
        <p:spPr>
          <a:xfrm>
            <a:off x="2312309" y="2763328"/>
            <a:ext cx="7311983" cy="292388"/>
          </a:xfrm>
        </p:spPr>
        <p:txBody>
          <a:bodyPr tIns="0" bIns="0" anchor="b"/>
          <a:lstStyle>
            <a:lvl1pPr marL="0" indent="0" algn="l" defTabSz="457200" rtl="0" fontAlgn="base">
              <a:spcBef>
                <a:spcPct val="20000"/>
              </a:spcBef>
              <a:spcAft>
                <a:spcPct val="0"/>
              </a:spcAft>
              <a:buFont typeface="Arial" charset="-52"/>
              <a:buNone/>
              <a:defRPr lang="en-US" sz="2000" b="1" kern="1200" baseline="0" dirty="0" smtClean="0">
                <a:solidFill>
                  <a:schemeClr val="tx2"/>
                </a:solidFill>
                <a:latin typeface="Arial" charset="-52"/>
                <a:ea typeface="Arial" charset="-52"/>
                <a:cs typeface="Arial" charset="-5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373339726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600201"/>
            <a:ext cx="5384800" cy="1966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196669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vert="horz" wrap="square" lIns="91440" tIns="45720" rIns="91440" bIns="45720" numCol="1" anchor="t" anchorCtr="0" compatLnSpc="1">
            <a:prstTxWarp prst="textNoShape">
              <a:avLst/>
            </a:prstTxWarp>
          </a:bodyPr>
          <a:lstStyle>
            <a:lvl1pPr>
              <a:defRPr>
                <a:ea typeface="MS PGothic" pitchFamily="34" charset="-128"/>
              </a:defRPr>
            </a:lvl1pPr>
          </a:lstStyle>
          <a:p>
            <a:pPr>
              <a:defRPr/>
            </a:pPr>
            <a:fld id="{A2A4E647-13CE-420B-B1DC-1754A13BA521}" type="datetimeFigureOut">
              <a:rPr lang="en-US" altLang="en-US"/>
              <a:pPr>
                <a:defRPr/>
              </a:pPr>
              <a:t>11/27/2017</a:t>
            </a:fld>
            <a:endParaRPr lang="en-US" altLang="en-US" dirty="0"/>
          </a:p>
        </p:txBody>
      </p:sp>
      <p:sp>
        <p:nvSpPr>
          <p:cNvPr id="6" name="Footer Placeholder 5"/>
          <p:cNvSpPr>
            <a:spLocks noGrp="1"/>
          </p:cNvSpPr>
          <p:nvPr>
            <p:ph type="ftr" sz="quarter" idx="11"/>
          </p:nvPr>
        </p:nvSpPr>
        <p:spPr/>
        <p:txBody>
          <a:bodyPr/>
          <a:lstStyle>
            <a:lvl1pPr>
              <a:defRPr/>
            </a:lvl1pPr>
          </a:lstStyle>
          <a:p>
            <a:pPr>
              <a:defRPr/>
            </a:pPr>
            <a:endParaRPr lang="en-US" dirty="0"/>
          </a:p>
        </p:txBody>
      </p:sp>
      <p:sp>
        <p:nvSpPr>
          <p:cNvPr id="7" name="Slide Number Placeholder 6"/>
          <p:cNvSpPr>
            <a:spLocks noGrp="1"/>
          </p:cNvSpPr>
          <p:nvPr>
            <p:ph type="sldNum" sz="quarter" idx="12"/>
          </p:nvPr>
        </p:nvSpPr>
        <p:spPr/>
        <p:txBody>
          <a:bodyPr/>
          <a:lstStyle>
            <a:lvl1pPr>
              <a:defRPr/>
            </a:lvl1pPr>
          </a:lstStyle>
          <a:p>
            <a:pPr>
              <a:defRPr/>
            </a:pPr>
            <a:fld id="{24866001-4F2F-4127-8853-699A585EE573}" type="slidenum">
              <a:rPr lang="en-US" altLang="en-US"/>
              <a:pPr>
                <a:defRPr/>
              </a:pPr>
              <a:t>‹#›</a:t>
            </a:fld>
            <a:endParaRPr lang="en-US" altLang="en-US" dirty="0"/>
          </a:p>
        </p:txBody>
      </p:sp>
    </p:spTree>
    <p:extLst>
      <p:ext uri="{BB962C8B-B14F-4D97-AF65-F5344CB8AC3E}">
        <p14:creationId xmlns:p14="http://schemas.microsoft.com/office/powerpoint/2010/main" val="79428286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lgn="ctr">
              <a:defRPr>
                <a:solidFill>
                  <a:srgbClr val="FFFFFF"/>
                </a:solidFill>
              </a:defRPr>
            </a:lvl1pPr>
          </a:lstStyle>
          <a:p>
            <a:pPr>
              <a:defRPr/>
            </a:pPr>
            <a:endParaRPr lang="es-ES_tradnl" dirty="0"/>
          </a:p>
        </p:txBody>
      </p:sp>
      <p:sp>
        <p:nvSpPr>
          <p:cNvPr id="3" name="Rectangle 5"/>
          <p:cNvSpPr>
            <a:spLocks noGrp="1" noChangeArrowheads="1"/>
          </p:cNvSpPr>
          <p:nvPr>
            <p:ph type="ftr" sz="quarter" idx="11"/>
          </p:nvPr>
        </p:nvSpPr>
        <p:spPr/>
        <p:txBody>
          <a:bodyPr/>
          <a:lstStyle>
            <a:lvl1pPr algn="ctr">
              <a:defRPr>
                <a:solidFill>
                  <a:srgbClr val="FFFFFF"/>
                </a:solidFill>
              </a:defRPr>
            </a:lvl1pPr>
          </a:lstStyle>
          <a:p>
            <a:pPr>
              <a:defRPr/>
            </a:pPr>
            <a:endParaRPr lang="es-ES" dirty="0"/>
          </a:p>
        </p:txBody>
      </p:sp>
      <p:sp>
        <p:nvSpPr>
          <p:cNvPr id="4" name="Rectangle 6"/>
          <p:cNvSpPr>
            <a:spLocks noGrp="1" noChangeArrowheads="1"/>
          </p:cNvSpPr>
          <p:nvPr>
            <p:ph type="sldNum" sz="quarter" idx="12"/>
          </p:nvPr>
        </p:nvSpPr>
        <p:spPr/>
        <p:txBody>
          <a:bodyPr/>
          <a:lstStyle>
            <a:lvl1pPr algn="ctr">
              <a:defRPr/>
            </a:lvl1pPr>
          </a:lstStyle>
          <a:p>
            <a:pPr>
              <a:defRPr/>
            </a:pPr>
            <a:fld id="{BE76CB2D-9068-4C14-82B9-EDD4F9527124}" type="slidenum">
              <a:rPr lang="es-ES" altLang="en-US"/>
              <a:pPr>
                <a:defRPr/>
              </a:pPr>
              <a:t>‹#›</a:t>
            </a:fld>
            <a:endParaRPr lang="es-ES" altLang="en-US" dirty="0"/>
          </a:p>
        </p:txBody>
      </p:sp>
    </p:spTree>
    <p:extLst>
      <p:ext uri="{BB962C8B-B14F-4D97-AF65-F5344CB8AC3E}">
        <p14:creationId xmlns:p14="http://schemas.microsoft.com/office/powerpoint/2010/main" val="412238912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E8B702-4E7D-354C-91DF-A15556F14030}" type="datetimeFigureOut">
              <a:rPr lang="en-US" smtClean="0">
                <a:solidFill>
                  <a:prstClr val="black">
                    <a:tint val="75000"/>
                  </a:prstClr>
                </a:solidFill>
                <a:latin typeface="Calibri"/>
              </a:rPr>
              <a:pPr/>
              <a:t>11/27/2017</a:t>
            </a:fld>
            <a:endParaRPr lang="en-US" dirty="0">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66452778-711D-5B4D-8508-CE457F0B3B58}" type="slidenum">
              <a:rPr lang="en-US" smtClean="0">
                <a:solidFill>
                  <a:prstClr val="black">
                    <a:tint val="75000"/>
                  </a:prstClr>
                </a:solidFill>
                <a:latin typeface="Calibri"/>
              </a:rPr>
              <a:pPr/>
              <a:t>‹#›</a:t>
            </a:fld>
            <a:endParaRPr lang="en-US" dirty="0">
              <a:solidFill>
                <a:prstClr val="black">
                  <a:tint val="75000"/>
                </a:prstClr>
              </a:solidFill>
              <a:latin typeface="Calibri"/>
            </a:endParaRPr>
          </a:p>
        </p:txBody>
      </p:sp>
    </p:spTree>
    <p:extLst>
      <p:ext uri="{BB962C8B-B14F-4D97-AF65-F5344CB8AC3E}">
        <p14:creationId xmlns:p14="http://schemas.microsoft.com/office/powerpoint/2010/main" val="17830081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userDrawn="1">
  <p:cSld name="4_Title Only">
    <p:spTree>
      <p:nvGrpSpPr>
        <p:cNvPr id="1" name=""/>
        <p:cNvGrpSpPr/>
        <p:nvPr/>
      </p:nvGrpSpPr>
      <p:grpSpPr>
        <a:xfrm>
          <a:off x="0" y="0"/>
          <a:ext cx="0" cy="0"/>
          <a:chOff x="0" y="0"/>
          <a:chExt cx="0" cy="0"/>
        </a:xfrm>
      </p:grpSpPr>
      <p:sp>
        <p:nvSpPr>
          <p:cNvPr id="2" name="Title 1"/>
          <p:cNvSpPr>
            <a:spLocks noGrp="1"/>
          </p:cNvSpPr>
          <p:nvPr>
            <p:ph type="title"/>
          </p:nvPr>
        </p:nvSpPr>
        <p:spPr>
          <a:xfrm>
            <a:off x="539494" y="261938"/>
            <a:ext cx="10968567" cy="1143000"/>
          </a:xfrm>
        </p:spPr>
        <p:txBody>
          <a:bodyPr/>
          <a:lstStyle/>
          <a:p>
            <a:r>
              <a:rPr lang="en-US" dirty="0"/>
              <a:t>Click to edit Master title style</a:t>
            </a:r>
          </a:p>
        </p:txBody>
      </p:sp>
      <p:sp>
        <p:nvSpPr>
          <p:cNvPr id="4" name="Text Placeholder 12"/>
          <p:cNvSpPr>
            <a:spLocks noGrp="1"/>
          </p:cNvSpPr>
          <p:nvPr>
            <p:ph type="body" sz="quarter" idx="10"/>
          </p:nvPr>
        </p:nvSpPr>
        <p:spPr>
          <a:xfrm>
            <a:off x="613833" y="6205670"/>
            <a:ext cx="8363899" cy="255455"/>
          </a:xfrm>
        </p:spPr>
        <p:txBody>
          <a:bodyPr anchor="b" anchorCtr="0"/>
          <a:lstStyle>
            <a:lvl1pPr marL="0" indent="0" algn="l" defTabSz="457200" rtl="0" fontAlgn="base">
              <a:spcBef>
                <a:spcPts val="200"/>
              </a:spcBef>
              <a:spcAft>
                <a:spcPct val="0"/>
              </a:spcAft>
              <a:buFont typeface="+mj-lt"/>
              <a:buNone/>
              <a:defRPr lang="en-US" sz="800" b="0" kern="1200" dirty="0" smtClean="0">
                <a:solidFill>
                  <a:schemeClr val="tx1"/>
                </a:solidFill>
                <a:latin typeface="Arial" charset="0"/>
                <a:ea typeface="ヒラギノ角ゴ Pro W3" charset="-128"/>
                <a:cs typeface="+mn-cs"/>
              </a:defRPr>
            </a:lvl1pPr>
          </a:lstStyle>
          <a:p>
            <a:pPr lvl="0"/>
            <a:r>
              <a:rPr lang="en-US" dirty="0"/>
              <a:t>Click to edit Master text styles</a:t>
            </a:r>
          </a:p>
        </p:txBody>
      </p:sp>
    </p:spTree>
    <p:extLst>
      <p:ext uri="{BB962C8B-B14F-4D97-AF65-F5344CB8AC3E}">
        <p14:creationId xmlns:p14="http://schemas.microsoft.com/office/powerpoint/2010/main" val="26478791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5" Type="http://schemas.openxmlformats.org/officeDocument/2006/relationships/image" Target="../media/image3.jpeg"/><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51.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theme" Target="../theme/theme1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59.xml"/><Relationship Id="rId13" Type="http://schemas.openxmlformats.org/officeDocument/2006/relationships/image" Target="../media/image6.jpeg"/><Relationship Id="rId3" Type="http://schemas.openxmlformats.org/officeDocument/2006/relationships/slideLayout" Target="../slideLayouts/slideLayout54.xml"/><Relationship Id="rId7" Type="http://schemas.openxmlformats.org/officeDocument/2006/relationships/slideLayout" Target="../slideLayouts/slideLayout58.xml"/><Relationship Id="rId12" Type="http://schemas.openxmlformats.org/officeDocument/2006/relationships/image" Target="../media/image2.png"/><Relationship Id="rId2" Type="http://schemas.openxmlformats.org/officeDocument/2006/relationships/slideLayout" Target="../slideLayouts/slideLayout53.xml"/><Relationship Id="rId1" Type="http://schemas.openxmlformats.org/officeDocument/2006/relationships/slideLayout" Target="../slideLayouts/slideLayout52.xml"/><Relationship Id="rId6" Type="http://schemas.openxmlformats.org/officeDocument/2006/relationships/slideLayout" Target="../slideLayouts/slideLayout57.xml"/><Relationship Id="rId11" Type="http://schemas.openxmlformats.org/officeDocument/2006/relationships/image" Target="../media/image4.png"/><Relationship Id="rId5" Type="http://schemas.openxmlformats.org/officeDocument/2006/relationships/slideLayout" Target="../slideLayouts/slideLayout56.xml"/><Relationship Id="rId10" Type="http://schemas.openxmlformats.org/officeDocument/2006/relationships/theme" Target="../theme/theme11.xml"/><Relationship Id="rId4" Type="http://schemas.openxmlformats.org/officeDocument/2006/relationships/slideLayout" Target="../slideLayouts/slideLayout55.xml"/><Relationship Id="rId9" Type="http://schemas.openxmlformats.org/officeDocument/2006/relationships/slideLayout" Target="../slideLayouts/slideLayout60.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image" Target="../media/image2.png"/><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image" Target="../media/image4.png"/><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theme" Target="../theme/theme12.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 Id="rId14" Type="http://schemas.openxmlformats.org/officeDocument/2006/relationships/image" Target="../media/image6.jpeg"/></Relationships>
</file>

<file path=ppt/slideMasters/_rels/slideMaster1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73.xml"/><Relationship Id="rId7" Type="http://schemas.openxmlformats.org/officeDocument/2006/relationships/image" Target="../media/image4.png"/><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theme" Target="../theme/theme13.xml"/><Relationship Id="rId5" Type="http://schemas.openxmlformats.org/officeDocument/2006/relationships/slideLayout" Target="../slideLayouts/slideLayout75.xml"/><Relationship Id="rId4" Type="http://schemas.openxmlformats.org/officeDocument/2006/relationships/slideLayout" Target="../slideLayouts/slideLayout74.xml"/><Relationship Id="rId9" Type="http://schemas.openxmlformats.org/officeDocument/2006/relationships/image" Target="../media/image12.jpeg"/></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83.xml"/><Relationship Id="rId3" Type="http://schemas.openxmlformats.org/officeDocument/2006/relationships/slideLayout" Target="../slideLayouts/slideLayout78.xml"/><Relationship Id="rId7" Type="http://schemas.openxmlformats.org/officeDocument/2006/relationships/slideLayout" Target="../slideLayouts/slideLayout82.xml"/><Relationship Id="rId12" Type="http://schemas.openxmlformats.org/officeDocument/2006/relationships/image" Target="../media/image6.jpeg"/><Relationship Id="rId2" Type="http://schemas.openxmlformats.org/officeDocument/2006/relationships/slideLayout" Target="../slideLayouts/slideLayout77.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image" Target="../media/image2.png"/><Relationship Id="rId5" Type="http://schemas.openxmlformats.org/officeDocument/2006/relationships/slideLayout" Target="../slideLayouts/slideLayout80.xml"/><Relationship Id="rId10" Type="http://schemas.openxmlformats.org/officeDocument/2006/relationships/image" Target="../media/image4.png"/><Relationship Id="rId4" Type="http://schemas.openxmlformats.org/officeDocument/2006/relationships/slideLayout" Target="../slideLayouts/slideLayout79.xml"/><Relationship Id="rId9" Type="http://schemas.openxmlformats.org/officeDocument/2006/relationships/theme" Target="../theme/theme14.xml"/></Relationships>
</file>

<file path=ppt/slideMasters/_rels/slideMaster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86.xml"/><Relationship Id="rId7" Type="http://schemas.openxmlformats.org/officeDocument/2006/relationships/image" Target="../media/image4.png"/><Relationship Id="rId2" Type="http://schemas.openxmlformats.org/officeDocument/2006/relationships/slideLayout" Target="../slideLayouts/slideLayout85.xml"/><Relationship Id="rId1" Type="http://schemas.openxmlformats.org/officeDocument/2006/relationships/slideLayout" Target="../slideLayouts/slideLayout84.xml"/><Relationship Id="rId6" Type="http://schemas.openxmlformats.org/officeDocument/2006/relationships/theme" Target="../theme/theme15.xml"/><Relationship Id="rId5" Type="http://schemas.openxmlformats.org/officeDocument/2006/relationships/slideLayout" Target="../slideLayouts/slideLayout88.xml"/><Relationship Id="rId4" Type="http://schemas.openxmlformats.org/officeDocument/2006/relationships/slideLayout" Target="../slideLayouts/slideLayout87.xml"/><Relationship Id="rId9" Type="http://schemas.openxmlformats.org/officeDocument/2006/relationships/image" Target="../media/image12.jpeg"/></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18" Type="http://schemas.openxmlformats.org/officeDocument/2006/relationships/image" Target="../media/image6.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17" Type="http://schemas.openxmlformats.org/officeDocument/2006/relationships/image" Target="../media/image2.png"/><Relationship Id="rId2" Type="http://schemas.openxmlformats.org/officeDocument/2006/relationships/slideLayout" Target="../slideLayouts/slideLayout90.xml"/><Relationship Id="rId16" Type="http://schemas.openxmlformats.org/officeDocument/2006/relationships/image" Target="../media/image4.png"/><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theme" Target="../theme/theme16.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5.jpeg"/><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5.jpe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4.pn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5.jpeg"/><Relationship Id="rId5" Type="http://schemas.openxmlformats.org/officeDocument/2006/relationships/image" Target="../media/image2.png"/><Relationship Id="rId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theme" Target="../theme/theme5.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11" Type="http://schemas.openxmlformats.org/officeDocument/2006/relationships/image" Target="../media/image6.jpeg"/><Relationship Id="rId5" Type="http://schemas.openxmlformats.org/officeDocument/2006/relationships/slideLayout" Target="../slideLayouts/slideLayout14.xml"/><Relationship Id="rId10" Type="http://schemas.openxmlformats.org/officeDocument/2006/relationships/image" Target="../media/image2.png"/><Relationship Id="rId4" Type="http://schemas.openxmlformats.org/officeDocument/2006/relationships/slideLayout" Target="../slideLayouts/slideLayout13.xml"/><Relationship Id="rId9"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8" Type="http://schemas.openxmlformats.org/officeDocument/2006/relationships/theme" Target="../theme/theme6.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image" Target="../media/image7.png"/><Relationship Id="rId5" Type="http://schemas.openxmlformats.org/officeDocument/2006/relationships/slideLayout" Target="../slideLayouts/slideLayout21.xml"/><Relationship Id="rId10" Type="http://schemas.openxmlformats.org/officeDocument/2006/relationships/image" Target="../media/image2.png"/><Relationship Id="rId4" Type="http://schemas.openxmlformats.org/officeDocument/2006/relationships/slideLayout" Target="../slideLayouts/slideLayout20.xml"/><Relationship Id="rId9"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26.xml"/><Relationship Id="rId7" Type="http://schemas.openxmlformats.org/officeDocument/2006/relationships/image" Target="../media/image4.png"/><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theme" Target="../theme/theme7.xml"/><Relationship Id="rId5" Type="http://schemas.openxmlformats.org/officeDocument/2006/relationships/slideLayout" Target="../slideLayouts/slideLayout28.xml"/><Relationship Id="rId4" Type="http://schemas.openxmlformats.org/officeDocument/2006/relationships/slideLayout" Target="../slideLayouts/slideLayout27.xml"/><Relationship Id="rId9" Type="http://schemas.openxmlformats.org/officeDocument/2006/relationships/image" Target="../media/image5.jpe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image" Target="../media/image2.png"/><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image" Target="../media/image4.png"/><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theme" Target="../theme/theme8.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5.jpe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image" Target="../media/image2.png"/><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image" Target="../media/image1.png"/><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theme" Target="../theme/theme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cs typeface="+mn-cs"/>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ea typeface="MS PGothic" pitchFamily="34" charset="-128"/>
                <a:cs typeface="+mn-cs"/>
              </a:defRPr>
            </a:lvl1pPr>
          </a:lstStyle>
          <a:p>
            <a:pPr>
              <a:defRPr/>
            </a:pPr>
            <a:fld id="{AC92E1A6-F3A1-49CA-8115-5438EA69AAFE}" type="slidenum">
              <a:rPr lang="en-US" altLang="en-US"/>
              <a:pPr>
                <a:defRPr/>
              </a:pPr>
              <a:t>‹#›</a:t>
            </a:fld>
            <a:endParaRPr lang="en-US" altLang="en-US"/>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pic>
        <p:nvPicPr>
          <p:cNvPr id="135181" name="Picture 7"/>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w="9525">
            <a:noFill/>
            <a:miter lim="800000"/>
            <a:headEnd/>
            <a:tailEnd/>
          </a:ln>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4"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a:latin typeface="Arial" pitchFamily="34" charset="0"/>
              <a:cs typeface="+mn-cs"/>
            </a:endParaRPr>
          </a:p>
        </p:txBody>
      </p:sp>
      <p:pic>
        <p:nvPicPr>
          <p:cNvPr id="3" name="Picture 2">
            <a:extLst>
              <a:ext uri="{FF2B5EF4-FFF2-40B4-BE49-F238E27FC236}">
                <a16:creationId xmlns:a16="http://schemas.microsoft.com/office/drawing/2014/main" id="{EFBCF509-54B6-4D43-B37E-8962B3009FA2}"/>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0039" y="75810"/>
            <a:ext cx="1385845" cy="866153"/>
          </a:xfrm>
          <a:prstGeom prst="rect">
            <a:avLst/>
          </a:prstGeom>
          <a:scene3d>
            <a:camera prst="orthographicFront"/>
            <a:lightRig rig="threePt" dir="t"/>
          </a:scene3d>
          <a:sp3d>
            <a:bevelT/>
          </a:sp3d>
        </p:spPr>
      </p:pic>
    </p:spTree>
    <p:extLst>
      <p:ext uri="{BB962C8B-B14F-4D97-AF65-F5344CB8AC3E}">
        <p14:creationId xmlns:p14="http://schemas.microsoft.com/office/powerpoint/2010/main" val="3632394541"/>
      </p:ext>
    </p:extLst>
  </p:cSld>
  <p:clrMap bg1="dk2" tx1="lt1" bg2="dk1" tx2="lt2" accent1="accent1" accent2="accent2" accent3="accent3" accent4="accent4" accent5="accent5" accent6="accent6" hlink="hlink" folHlink="folHlink"/>
  <p:sldLayoutIdLst>
    <p:sldLayoutId id="2147483661" r:id="rId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8" descr="header.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12192000" cy="1227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1" name="Title Placeholder 1"/>
          <p:cNvSpPr>
            <a:spLocks noGrp="1"/>
          </p:cNvSpPr>
          <p:nvPr>
            <p:ph type="title"/>
          </p:nvPr>
        </p:nvSpPr>
        <p:spPr bwMode="auto">
          <a:xfrm>
            <a:off x="613833" y="261938"/>
            <a:ext cx="10845800" cy="889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45720" rIns="0" bIns="0" numCol="1" anchor="ctr" anchorCtr="0" compatLnSpc="1">
            <a:prstTxWarp prst="textNoShape">
              <a:avLst/>
            </a:prstTxWarp>
          </a:bodyPr>
          <a:lstStyle/>
          <a:p>
            <a:pPr lvl="0"/>
            <a:r>
              <a:rPr lang="en-US" altLang="en-US"/>
              <a:t>Click to edit Master title style</a:t>
            </a:r>
          </a:p>
        </p:txBody>
      </p:sp>
      <p:sp>
        <p:nvSpPr>
          <p:cNvPr id="2052" name="Text Placeholder 2"/>
          <p:cNvSpPr>
            <a:spLocks noGrp="1"/>
          </p:cNvSpPr>
          <p:nvPr>
            <p:ph type="body" idx="1"/>
          </p:nvPr>
        </p:nvSpPr>
        <p:spPr bwMode="auto">
          <a:xfrm>
            <a:off x="613833" y="1608138"/>
            <a:ext cx="10845800" cy="4525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2053" name="Picture 9" descr="Ipsen_Logo_4C.pn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055100" y="6056314"/>
            <a:ext cx="2525184" cy="5349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 name="Rectangle 9"/>
          <p:cNvSpPr/>
          <p:nvPr userDrawn="1"/>
        </p:nvSpPr>
        <p:spPr>
          <a:xfrm>
            <a:off x="11590867" y="6616701"/>
            <a:ext cx="601133" cy="220663"/>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anchor="ctr"/>
          <a:lstStyle>
            <a:lvl1pPr defTabSz="457200">
              <a:defRPr>
                <a:solidFill>
                  <a:schemeClr val="tx1"/>
                </a:solidFill>
                <a:latin typeface="Verdana" panose="020B0604030504040204" pitchFamily="34" charset="0"/>
                <a:ea typeface="MS PGothic" panose="020B0600070205080204" pitchFamily="34" charset="-128"/>
              </a:defRPr>
            </a:lvl1pPr>
            <a:lvl2pPr marL="742950" indent="-285750" defTabSz="457200">
              <a:defRPr>
                <a:solidFill>
                  <a:schemeClr val="tx1"/>
                </a:solidFill>
                <a:latin typeface="Verdana" panose="020B0604030504040204" pitchFamily="34" charset="0"/>
                <a:ea typeface="MS PGothic" panose="020B0600070205080204" pitchFamily="34" charset="-128"/>
              </a:defRPr>
            </a:lvl2pPr>
            <a:lvl3pPr marL="1143000" indent="-228600" defTabSz="457200">
              <a:defRPr>
                <a:solidFill>
                  <a:schemeClr val="tx1"/>
                </a:solidFill>
                <a:latin typeface="Verdana" panose="020B0604030504040204" pitchFamily="34" charset="0"/>
                <a:ea typeface="MS PGothic" panose="020B0600070205080204" pitchFamily="34" charset="-128"/>
              </a:defRPr>
            </a:lvl3pPr>
            <a:lvl4pPr marL="1600200" indent="-228600" defTabSz="457200">
              <a:defRPr>
                <a:solidFill>
                  <a:schemeClr val="tx1"/>
                </a:solidFill>
                <a:latin typeface="Verdana" panose="020B0604030504040204" pitchFamily="34" charset="0"/>
                <a:ea typeface="MS PGothic" panose="020B0600070205080204" pitchFamily="34" charset="-128"/>
              </a:defRPr>
            </a:lvl4pPr>
            <a:lvl5pPr marL="2057400" indent="-228600" defTabSz="457200">
              <a:defRPr>
                <a:solidFill>
                  <a:schemeClr val="tx1"/>
                </a:solidFill>
                <a:latin typeface="Verdana" panose="020B0604030504040204" pitchFamily="34" charset="0"/>
                <a:ea typeface="MS PGothic" panose="020B0600070205080204" pitchFamily="34" charset="-128"/>
              </a:defRPr>
            </a:lvl5pPr>
            <a:lvl6pPr marL="2514600" indent="-228600" algn="ctr"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algn="ctr"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algn="ctr"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algn="ctr"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algn="ctr" fontAlgn="base">
              <a:spcBef>
                <a:spcPct val="0"/>
              </a:spcBef>
              <a:spcAft>
                <a:spcPct val="0"/>
              </a:spcAft>
              <a:defRPr/>
            </a:pPr>
            <a:fld id="{CBD9D2C0-9C5F-4064-A40C-9DEFBDE78884}" type="slidenum">
              <a:rPr lang="en-US" altLang="en-US" sz="800" smtClean="0">
                <a:solidFill>
                  <a:srgbClr val="000000"/>
                </a:solidFill>
                <a:latin typeface="Arial" panose="020B0604020202020204" pitchFamily="34" charset="0"/>
                <a:cs typeface="Arial" panose="020B0604020202020204" pitchFamily="34" charset="0"/>
              </a:rPr>
              <a:pPr algn="ctr" fontAlgn="base">
                <a:spcBef>
                  <a:spcPct val="0"/>
                </a:spcBef>
                <a:spcAft>
                  <a:spcPct val="0"/>
                </a:spcAft>
                <a:defRPr/>
              </a:pPr>
              <a:t>‹#›</a:t>
            </a:fld>
            <a:endParaRPr lang="en-US" altLang="en-US" sz="800" dirty="0">
              <a:solidFill>
                <a:srgbClr val="000000"/>
              </a:solidFill>
              <a:latin typeface="Arial" panose="020B0604020202020204" pitchFamily="34" charset="0"/>
              <a:cs typeface="Arial" panose="020B0604020202020204" pitchFamily="34" charset="0"/>
            </a:endParaRPr>
          </a:p>
        </p:txBody>
      </p:sp>
      <p:sp>
        <p:nvSpPr>
          <p:cNvPr id="3079" name="TextBox 7"/>
          <p:cNvSpPr txBox="1">
            <a:spLocks noChangeArrowheads="1"/>
          </p:cNvSpPr>
          <p:nvPr userDrawn="1"/>
        </p:nvSpPr>
        <p:spPr bwMode="auto">
          <a:xfrm>
            <a:off x="613834" y="6518275"/>
            <a:ext cx="8716433"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defRPr>
                <a:solidFill>
                  <a:schemeClr val="tx1"/>
                </a:solidFill>
                <a:latin typeface="Verdana" charset="0"/>
                <a:ea typeface="MS PGothic" charset="0"/>
                <a:cs typeface="MS PGothic" charset="0"/>
              </a:defRPr>
            </a:lvl1pPr>
            <a:lvl2pPr marL="742950" indent="-285750" defTabSz="457200">
              <a:defRPr>
                <a:solidFill>
                  <a:schemeClr val="tx1"/>
                </a:solidFill>
                <a:latin typeface="Verdana" charset="0"/>
                <a:ea typeface="MS PGothic" charset="0"/>
                <a:cs typeface="MS PGothic" charset="0"/>
              </a:defRPr>
            </a:lvl2pPr>
            <a:lvl3pPr marL="1143000" indent="-228600" defTabSz="457200">
              <a:defRPr>
                <a:solidFill>
                  <a:schemeClr val="tx1"/>
                </a:solidFill>
                <a:latin typeface="Verdana" charset="0"/>
                <a:ea typeface="MS PGothic" charset="0"/>
                <a:cs typeface="MS PGothic" charset="0"/>
              </a:defRPr>
            </a:lvl3pPr>
            <a:lvl4pPr marL="1600200" indent="-228600" defTabSz="457200">
              <a:defRPr>
                <a:solidFill>
                  <a:schemeClr val="tx1"/>
                </a:solidFill>
                <a:latin typeface="Verdana" charset="0"/>
                <a:ea typeface="MS PGothic" charset="0"/>
                <a:cs typeface="MS PGothic" charset="0"/>
              </a:defRPr>
            </a:lvl4pPr>
            <a:lvl5pPr marL="2057400" indent="-228600" defTabSz="457200">
              <a:defRPr>
                <a:solidFill>
                  <a:schemeClr val="tx1"/>
                </a:solidFill>
                <a:latin typeface="Verdana" charset="0"/>
                <a:ea typeface="MS PGothic" charset="0"/>
                <a:cs typeface="MS PGothic" charset="0"/>
              </a:defRPr>
            </a:lvl5pPr>
            <a:lvl6pPr marL="2514600" indent="-228600" algn="ctr" eaLnBrk="0" fontAlgn="base" hangingPunct="0">
              <a:spcBef>
                <a:spcPct val="0"/>
              </a:spcBef>
              <a:spcAft>
                <a:spcPct val="0"/>
              </a:spcAft>
              <a:defRPr>
                <a:solidFill>
                  <a:schemeClr val="tx1"/>
                </a:solidFill>
                <a:latin typeface="Verdana" charset="0"/>
                <a:ea typeface="MS PGothic" charset="0"/>
                <a:cs typeface="MS PGothic" charset="0"/>
              </a:defRPr>
            </a:lvl6pPr>
            <a:lvl7pPr marL="2971800" indent="-228600" algn="ctr" eaLnBrk="0" fontAlgn="base" hangingPunct="0">
              <a:spcBef>
                <a:spcPct val="0"/>
              </a:spcBef>
              <a:spcAft>
                <a:spcPct val="0"/>
              </a:spcAft>
              <a:defRPr>
                <a:solidFill>
                  <a:schemeClr val="tx1"/>
                </a:solidFill>
                <a:latin typeface="Verdana" charset="0"/>
                <a:ea typeface="MS PGothic" charset="0"/>
                <a:cs typeface="MS PGothic" charset="0"/>
              </a:defRPr>
            </a:lvl7pPr>
            <a:lvl8pPr marL="3429000" indent="-228600" algn="ctr" eaLnBrk="0" fontAlgn="base" hangingPunct="0">
              <a:spcBef>
                <a:spcPct val="0"/>
              </a:spcBef>
              <a:spcAft>
                <a:spcPct val="0"/>
              </a:spcAft>
              <a:defRPr>
                <a:solidFill>
                  <a:schemeClr val="tx1"/>
                </a:solidFill>
                <a:latin typeface="Verdana" charset="0"/>
                <a:ea typeface="MS PGothic" charset="0"/>
                <a:cs typeface="MS PGothic" charset="0"/>
              </a:defRPr>
            </a:lvl8pPr>
            <a:lvl9pPr marL="3886200" indent="-228600" algn="ctr" eaLnBrk="0" fontAlgn="base" hangingPunct="0">
              <a:spcBef>
                <a:spcPct val="0"/>
              </a:spcBef>
              <a:spcAft>
                <a:spcPct val="0"/>
              </a:spcAft>
              <a:defRPr>
                <a:solidFill>
                  <a:schemeClr val="tx1"/>
                </a:solidFill>
                <a:latin typeface="Verdana" charset="0"/>
                <a:ea typeface="MS PGothic" charset="0"/>
                <a:cs typeface="MS PGothic" charset="0"/>
              </a:defRPr>
            </a:lvl9pPr>
          </a:lstStyle>
          <a:p>
            <a:pPr algn="ctr" fontAlgn="base">
              <a:spcBef>
                <a:spcPct val="0"/>
              </a:spcBef>
              <a:spcAft>
                <a:spcPct val="0"/>
              </a:spcAft>
              <a:defRPr/>
            </a:pPr>
            <a:r>
              <a:rPr lang="en-US" sz="900" dirty="0">
                <a:solidFill>
                  <a:srgbClr val="000000"/>
                </a:solidFill>
                <a:latin typeface="Arial" charset="0"/>
                <a:ea typeface="ヒラギノ角ゴ Pro W3" charset="0"/>
                <a:cs typeface="Arial" charset="0"/>
              </a:rPr>
              <a:t>IPSEN proprietary and confidential. For use with contracted advisors only. References to use of lanreotide in GEP-NETs is investigational and included solely for purpose of business planning in connection with post-approval activities.</a:t>
            </a:r>
          </a:p>
        </p:txBody>
      </p:sp>
    </p:spTree>
    <p:extLst>
      <p:ext uri="{BB962C8B-B14F-4D97-AF65-F5344CB8AC3E}">
        <p14:creationId xmlns:p14="http://schemas.microsoft.com/office/powerpoint/2010/main" val="2663500091"/>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Lst>
  <p:txStyles>
    <p:titleStyle>
      <a:lvl1pPr algn="l" rtl="0" eaLnBrk="0" fontAlgn="base" hangingPunct="0">
        <a:lnSpc>
          <a:spcPct val="85000"/>
        </a:lnSpc>
        <a:spcBef>
          <a:spcPct val="0"/>
        </a:spcBef>
        <a:spcAft>
          <a:spcPct val="0"/>
        </a:spcAft>
        <a:defRPr lang="en-US" sz="2400" b="1" dirty="0">
          <a:solidFill>
            <a:schemeClr val="bg1"/>
          </a:solidFill>
          <a:latin typeface="Arial" pitchFamily="34" charset="0"/>
          <a:ea typeface="ヒラギノ角ゴ Pro W3" charset="-128"/>
          <a:cs typeface="ヒラギノ角ゴ Pro W3" charset="0"/>
        </a:defRPr>
      </a:lvl1pPr>
      <a:lvl2pPr algn="l" rtl="0" eaLnBrk="0" fontAlgn="base" hangingPunct="0">
        <a:lnSpc>
          <a:spcPct val="85000"/>
        </a:lnSpc>
        <a:spcBef>
          <a:spcPct val="0"/>
        </a:spcBef>
        <a:spcAft>
          <a:spcPct val="0"/>
        </a:spcAft>
        <a:defRPr sz="2400" b="1">
          <a:solidFill>
            <a:schemeClr val="bg1"/>
          </a:solidFill>
          <a:latin typeface="Arial" charset="0"/>
          <a:ea typeface="ヒラギノ角ゴ Pro W3" charset="-128"/>
          <a:cs typeface="ヒラギノ角ゴ Pro W3" charset="-128"/>
        </a:defRPr>
      </a:lvl2pPr>
      <a:lvl3pPr algn="l" rtl="0" eaLnBrk="0" fontAlgn="base" hangingPunct="0">
        <a:lnSpc>
          <a:spcPct val="85000"/>
        </a:lnSpc>
        <a:spcBef>
          <a:spcPct val="0"/>
        </a:spcBef>
        <a:spcAft>
          <a:spcPct val="0"/>
        </a:spcAft>
        <a:defRPr sz="2400" b="1">
          <a:solidFill>
            <a:schemeClr val="bg1"/>
          </a:solidFill>
          <a:latin typeface="Arial" charset="0"/>
          <a:ea typeface="ヒラギノ角ゴ Pro W3" charset="-128"/>
          <a:cs typeface="ヒラギノ角ゴ Pro W3" charset="-128"/>
        </a:defRPr>
      </a:lvl3pPr>
      <a:lvl4pPr algn="l" rtl="0" eaLnBrk="0" fontAlgn="base" hangingPunct="0">
        <a:lnSpc>
          <a:spcPct val="85000"/>
        </a:lnSpc>
        <a:spcBef>
          <a:spcPct val="0"/>
        </a:spcBef>
        <a:spcAft>
          <a:spcPct val="0"/>
        </a:spcAft>
        <a:defRPr sz="2400" b="1">
          <a:solidFill>
            <a:schemeClr val="bg1"/>
          </a:solidFill>
          <a:latin typeface="Arial" charset="0"/>
          <a:ea typeface="ヒラギノ角ゴ Pro W3" charset="-128"/>
          <a:cs typeface="ヒラギノ角ゴ Pro W3" charset="-128"/>
        </a:defRPr>
      </a:lvl4pPr>
      <a:lvl5pPr algn="l" rtl="0" eaLnBrk="0" fontAlgn="base" hangingPunct="0">
        <a:lnSpc>
          <a:spcPct val="85000"/>
        </a:lnSpc>
        <a:spcBef>
          <a:spcPct val="0"/>
        </a:spcBef>
        <a:spcAft>
          <a:spcPct val="0"/>
        </a:spcAft>
        <a:defRPr sz="2400" b="1">
          <a:solidFill>
            <a:schemeClr val="bg1"/>
          </a:solidFill>
          <a:latin typeface="Arial" charset="0"/>
          <a:ea typeface="ヒラギノ角ゴ Pro W3" charset="-128"/>
          <a:cs typeface="ヒラギノ角ゴ Pro W3" charset="-128"/>
        </a:defRPr>
      </a:lvl5pPr>
      <a:lvl6pPr marL="4572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6pPr>
      <a:lvl7pPr marL="9144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7pPr>
      <a:lvl8pPr marL="13716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8pPr>
      <a:lvl9pPr marL="1828800" algn="ctr" defTabSz="457200" rtl="0" fontAlgn="base">
        <a:spcBef>
          <a:spcPct val="0"/>
        </a:spcBef>
        <a:spcAft>
          <a:spcPct val="0"/>
        </a:spcAft>
        <a:defRPr sz="4400">
          <a:solidFill>
            <a:schemeClr val="tx1"/>
          </a:solidFill>
          <a:latin typeface="Calibri" charset="0"/>
          <a:ea typeface="ヒラギノ角ゴ Pro W3" charset="-128"/>
          <a:cs typeface="ヒラギノ角ゴ Pro W3" charset="-128"/>
        </a:defRPr>
      </a:lvl9pPr>
    </p:titleStyle>
    <p:bodyStyle>
      <a:lvl1pPr marL="228600" indent="-228600" algn="l" defTabSz="457200" rtl="0" eaLnBrk="0" fontAlgn="base" hangingPunct="0">
        <a:spcBef>
          <a:spcPct val="20000"/>
        </a:spcBef>
        <a:spcAft>
          <a:spcPct val="0"/>
        </a:spcAft>
        <a:buFont typeface="Arial" panose="020B0604020202020204" pitchFamily="34" charset="0"/>
        <a:buChar char="•"/>
        <a:defRPr b="1" kern="1200">
          <a:solidFill>
            <a:schemeClr val="tx1"/>
          </a:solidFill>
          <a:latin typeface="Arial" pitchFamily="34" charset="0"/>
          <a:ea typeface="ヒラギノ角ゴ Pro W3" charset="-128"/>
          <a:cs typeface="ヒラギノ角ゴ Pro W3" charset="-128"/>
        </a:defRPr>
      </a:lvl1pPr>
      <a:lvl2pPr marL="457200" indent="-206375" algn="l" defTabSz="457200" rtl="0" eaLnBrk="0" fontAlgn="base" hangingPunct="0">
        <a:spcBef>
          <a:spcPct val="20000"/>
        </a:spcBef>
        <a:spcAft>
          <a:spcPct val="0"/>
        </a:spcAft>
        <a:buFont typeface="Arial" panose="020B0604020202020204" pitchFamily="34" charset="0"/>
        <a:buChar char="•"/>
        <a:defRPr sz="1400" kern="1200">
          <a:solidFill>
            <a:schemeClr val="tx1"/>
          </a:solidFill>
          <a:latin typeface="Arial" pitchFamily="34" charset="0"/>
          <a:ea typeface="ヒラギノ角ゴ Pro W3" charset="-128"/>
          <a:cs typeface="ヒラギノ角ゴ Pro W3" charset="0"/>
        </a:defRPr>
      </a:lvl2pPr>
      <a:lvl3pPr marL="898525" indent="-174625" algn="l" defTabSz="457200" rtl="0" eaLnBrk="0" fontAlgn="base" hangingPunct="0">
        <a:spcBef>
          <a:spcPct val="20000"/>
        </a:spcBef>
        <a:spcAft>
          <a:spcPct val="0"/>
        </a:spcAft>
        <a:buFont typeface="Arial" panose="020B0604020202020204" pitchFamily="34" charset="0"/>
        <a:buChar char="•"/>
        <a:defRPr sz="1200" kern="1200">
          <a:solidFill>
            <a:schemeClr val="tx1"/>
          </a:solidFill>
          <a:latin typeface="Arial" pitchFamily="34" charset="0"/>
          <a:ea typeface="MS PGothic" charset="0"/>
          <a:cs typeface="ヒラギノ角ゴ Pro W3"/>
        </a:defRPr>
      </a:lvl3pPr>
      <a:lvl4pPr marL="1600200" indent="-228600" algn="l" defTabSz="457200" rtl="0" eaLnBrk="0" fontAlgn="base" hangingPunct="0">
        <a:spcBef>
          <a:spcPct val="20000"/>
        </a:spcBef>
        <a:spcAft>
          <a:spcPct val="0"/>
        </a:spcAft>
        <a:buFont typeface="Arial" panose="020B0604020202020204" pitchFamily="34" charset="0"/>
        <a:buChar char="•"/>
        <a:defRPr sz="1400" kern="1200">
          <a:solidFill>
            <a:schemeClr val="tx1"/>
          </a:solidFill>
          <a:latin typeface="Arial" pitchFamily="34" charset="0"/>
          <a:ea typeface="MS PGothic" charset="0"/>
          <a:cs typeface="ヒラギノ角ゴ Pro W3"/>
        </a:defRPr>
      </a:lvl4pPr>
      <a:lvl5pPr marL="2057400" indent="-228600" algn="l" defTabSz="457200" rtl="0" eaLnBrk="0" fontAlgn="base" hangingPunct="0">
        <a:spcBef>
          <a:spcPct val="20000"/>
        </a:spcBef>
        <a:spcAft>
          <a:spcPct val="0"/>
        </a:spcAft>
        <a:buFont typeface="Arial" panose="020B0604020202020204" pitchFamily="34" charset="0"/>
        <a:buChar char="•"/>
        <a:defRPr sz="1400" kern="1200">
          <a:solidFill>
            <a:schemeClr val="tx1"/>
          </a:solidFill>
          <a:latin typeface="Arial" pitchFamily="34" charset="0"/>
          <a:ea typeface="MS PGothic"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dirty="0"/>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dirty="0"/>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anose="020B0604020202020204" pitchFamily="34" charset="0"/>
              </a:defRPr>
            </a:lvl1pPr>
          </a:lstStyle>
          <a:p>
            <a:pPr>
              <a:defRPr/>
            </a:pPr>
            <a:fld id="{35B71C11-BCBA-4356-823E-C22888DD69B6}" type="slidenum">
              <a:rPr lang="en-US" altLang="en-US"/>
              <a:pPr>
                <a:defRPr/>
              </a:pPr>
              <a:t>‹#›</a:t>
            </a:fld>
            <a:endParaRPr lang="en-US" altLang="en-US" dirty="0"/>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pic>
        <p:nvPicPr>
          <p:cNvPr id="1037" name="Picture 7"/>
          <p:cNvPicPr>
            <a:picLocks noChangeAspect="1" noChangeArrowheads="1"/>
          </p:cNvPicPr>
          <p:nvPr userDrawn="1"/>
        </p:nvPicPr>
        <p:blipFill>
          <a:blip r:embed="rId11" cstate="email">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12">
              <a:alphaModFix amt="61000"/>
              <a:extLst>
                <a:ext uri="{28A0092B-C50C-407E-A947-70E740481C1C}">
                  <a14:useLocalDpi xmlns:a14="http://schemas.microsoft.com/office/drawing/2010/main" val="0"/>
                </a:ext>
              </a:extLst>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dirty="0">
              <a:solidFill>
                <a:srgbClr val="FFFFFF"/>
              </a:solidFill>
              <a:latin typeface="Arial" pitchFamily="34" charset="0"/>
            </a:endParaRPr>
          </a:p>
        </p:txBody>
      </p:sp>
      <p:pic>
        <p:nvPicPr>
          <p:cNvPr id="1040" name="Picture 16"/>
          <p:cNvPicPr>
            <a:picLocks noChangeAspect="1" noChangeArrowheads="1"/>
          </p:cNvPicPr>
          <p:nvPr userDrawn="1"/>
        </p:nvPicPr>
        <p:blipFill>
          <a:blip r:embed="rId13" cstate="email">
            <a:extLst>
              <a:ext uri="{28A0092B-C50C-407E-A947-70E740481C1C}">
                <a14:useLocalDpi xmlns:a14="http://schemas.microsoft.com/office/drawing/2010/main" val="0"/>
              </a:ext>
            </a:extLst>
          </a:blip>
          <a:srcRect/>
          <a:stretch>
            <a:fillRect/>
          </a:stretch>
        </p:blipFill>
        <p:spPr bwMode="auto">
          <a:xfrm>
            <a:off x="150535" y="136852"/>
            <a:ext cx="1624477" cy="748809"/>
          </a:xfrm>
          <a:prstGeom prst="rect">
            <a:avLst/>
          </a:prstGeom>
          <a:noFill/>
          <a:ln>
            <a:noFill/>
          </a:ln>
          <a:scene3d>
            <a:camera prst="orthographicFront"/>
            <a:lightRig rig="threePt" dir="t"/>
          </a:scene3d>
          <a:sp3d>
            <a:bevelT/>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85734010"/>
      </p:ext>
    </p:extLst>
  </p:cSld>
  <p:clrMap bg1="dk2" tx1="lt1" bg2="dk1" tx2="lt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anose="020B0A04020102020204"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anose="020B0604020202020204"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anose="02020603050405020304"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dirty="0"/>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dirty="0"/>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anose="020B0604020202020204" pitchFamily="34" charset="0"/>
              </a:defRPr>
            </a:lvl1pPr>
          </a:lstStyle>
          <a:p>
            <a:pPr>
              <a:defRPr/>
            </a:pPr>
            <a:fld id="{35B71C11-BCBA-4356-823E-C22888DD69B6}" type="slidenum">
              <a:rPr lang="en-US" altLang="en-US"/>
              <a:pPr>
                <a:defRPr/>
              </a:pPr>
              <a:t>‹#›</a:t>
            </a:fld>
            <a:endParaRPr lang="en-US" altLang="en-US" dirty="0"/>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pic>
        <p:nvPicPr>
          <p:cNvPr id="1037" name="Picture 7"/>
          <p:cNvPicPr>
            <a:picLocks noChangeAspect="1" noChangeArrowheads="1"/>
          </p:cNvPicPr>
          <p:nvPr userDrawn="1"/>
        </p:nvPicPr>
        <p:blipFill>
          <a:blip r:embed="rId12" cstate="email">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13">
              <a:alphaModFix amt="61000"/>
              <a:extLst>
                <a:ext uri="{28A0092B-C50C-407E-A947-70E740481C1C}">
                  <a14:useLocalDpi xmlns:a14="http://schemas.microsoft.com/office/drawing/2010/main" val="0"/>
                </a:ext>
              </a:extLst>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dirty="0">
              <a:solidFill>
                <a:srgbClr val="FFFFFF"/>
              </a:solidFill>
              <a:latin typeface="Arial" pitchFamily="34" charset="0"/>
            </a:endParaRPr>
          </a:p>
        </p:txBody>
      </p:sp>
      <p:pic>
        <p:nvPicPr>
          <p:cNvPr id="1040" name="Picture 16"/>
          <p:cNvPicPr>
            <a:picLocks noChangeAspect="1" noChangeArrowheads="1"/>
          </p:cNvPicPr>
          <p:nvPr userDrawn="1"/>
        </p:nvPicPr>
        <p:blipFill>
          <a:blip r:embed="rId14" cstate="email">
            <a:extLst>
              <a:ext uri="{28A0092B-C50C-407E-A947-70E740481C1C}">
                <a14:useLocalDpi xmlns:a14="http://schemas.microsoft.com/office/drawing/2010/main" val="0"/>
              </a:ext>
            </a:extLst>
          </a:blip>
          <a:srcRect/>
          <a:stretch>
            <a:fillRect/>
          </a:stretch>
        </p:blipFill>
        <p:spPr bwMode="auto">
          <a:xfrm>
            <a:off x="150535" y="136852"/>
            <a:ext cx="1624477" cy="748809"/>
          </a:xfrm>
          <a:prstGeom prst="rect">
            <a:avLst/>
          </a:prstGeom>
          <a:noFill/>
          <a:ln>
            <a:noFill/>
          </a:ln>
          <a:scene3d>
            <a:camera prst="orthographicFront"/>
            <a:lightRig rig="threePt" dir="t"/>
          </a:scene3d>
          <a:sp3d>
            <a:bevelT/>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84400705"/>
      </p:ext>
    </p:extLst>
  </p:cSld>
  <p:clrMap bg1="dk2" tx1="lt1" bg2="dk1" tx2="lt2" accent1="accent1" accent2="accent2" accent3="accent3" accent4="accent4" accent5="accent5" accent6="accent6" hlink="hlink" folHlink="folHlink"/>
  <p:sldLayoutIdLst>
    <p:sldLayoutId id="2147483922" r:id="rId1"/>
    <p:sldLayoutId id="2147483923" r:id="rId2"/>
    <p:sldLayoutId id="2147483924" r:id="rId3"/>
    <p:sldLayoutId id="2147483925" r:id="rId4"/>
    <p:sldLayoutId id="2147483926" r:id="rId5"/>
    <p:sldLayoutId id="2147483927" r:id="rId6"/>
    <p:sldLayoutId id="2147483928" r:id="rId7"/>
    <p:sldLayoutId id="2147483929" r:id="rId8"/>
    <p:sldLayoutId id="2147483930" r:id="rId9"/>
    <p:sldLayoutId id="2147483931" r:id="rId10"/>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anose="020B0A04020102020204"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anose="020B0604020202020204"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anose="02020603050405020304"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ea typeface="MS PGothic" pitchFamily="34" charset="-128"/>
                <a:cs typeface="+mn-cs"/>
              </a:defRPr>
            </a:lvl1pPr>
          </a:lstStyle>
          <a:p>
            <a:pPr>
              <a:defRPr/>
            </a:pPr>
            <a:fld id="{AC92E1A6-F3A1-49CA-8115-5438EA69AAFE}" type="slidenum">
              <a:rPr lang="en-US" altLang="en-US"/>
              <a:pPr>
                <a:defRPr/>
              </a:pPr>
              <a:t>‹#›</a:t>
            </a:fld>
            <a:endParaRPr lang="en-US" altLang="en-US"/>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pic>
        <p:nvPicPr>
          <p:cNvPr id="135181" name="Picture 7"/>
          <p:cNvPicPr>
            <a:picLocks noChangeAspect="1" noChangeArrowheads="1"/>
          </p:cNvPicPr>
          <p:nvPr userDrawn="1"/>
        </p:nvPicPr>
        <p:blipFill>
          <a:blip r:embed="rId7" cstate="email">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w="9525">
            <a:noFill/>
            <a:miter lim="800000"/>
            <a:headEnd/>
            <a:tailEnd/>
          </a:ln>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8"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a:solidFill>
                <a:srgbClr val="FFFFFF"/>
              </a:solidFill>
              <a:latin typeface="Arial" pitchFamily="34" charset="0"/>
            </a:endParaRPr>
          </a:p>
        </p:txBody>
      </p:sp>
      <p:pic>
        <p:nvPicPr>
          <p:cNvPr id="3" name="Picture 2">
            <a:extLst>
              <a:ext uri="{FF2B5EF4-FFF2-40B4-BE49-F238E27FC236}">
                <a16:creationId xmlns:a16="http://schemas.microsoft.com/office/drawing/2014/main" id="{EFBCF509-54B6-4D43-B37E-8962B3009FA2}"/>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60039" y="75810"/>
            <a:ext cx="1385845" cy="866153"/>
          </a:xfrm>
          <a:prstGeom prst="rect">
            <a:avLst/>
          </a:prstGeom>
          <a:scene3d>
            <a:camera prst="orthographicFront"/>
            <a:lightRig rig="threePt" dir="t"/>
          </a:scene3d>
          <a:sp3d>
            <a:bevelT/>
          </a:sp3d>
        </p:spPr>
      </p:pic>
    </p:spTree>
    <p:extLst>
      <p:ext uri="{BB962C8B-B14F-4D97-AF65-F5344CB8AC3E}">
        <p14:creationId xmlns:p14="http://schemas.microsoft.com/office/powerpoint/2010/main" val="808518358"/>
      </p:ext>
    </p:extLst>
  </p:cSld>
  <p:clrMap bg1="dk2" tx1="lt1" bg2="dk1" tx2="lt2" accent1="accent1" accent2="accent2" accent3="accent3" accent4="accent4" accent5="accent5" accent6="accent6" hlink="hlink" folHlink="folHlink"/>
  <p:sldLayoutIdLst>
    <p:sldLayoutId id="2147483933" r:id="rId1"/>
    <p:sldLayoutId id="2147483934" r:id="rId2"/>
    <p:sldLayoutId id="2147483935" r:id="rId3"/>
    <p:sldLayoutId id="2147483936" r:id="rId4"/>
    <p:sldLayoutId id="2147483937" r:id="rId5"/>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eaLnBrk="1" hangingPunct="1">
              <a:defRPr>
                <a:solidFill>
                  <a:srgbClr val="FFFFFF"/>
                </a:solidFill>
                <a:latin typeface="Arial" panose="020B0604020202020204" pitchFamily="34" charset="0"/>
              </a:defRPr>
            </a:lvl1pPr>
          </a:lstStyle>
          <a:p>
            <a:fld id="{0E6D48E2-9C4C-4D2A-8AC7-240E4AB0C31E}" type="slidenum">
              <a:rPr lang="en-US" altLang="en-US"/>
              <a:pPr/>
              <a:t>‹#›</a:t>
            </a:fld>
            <a:endParaRPr lang="en-US" altLang="en-US"/>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pic>
        <p:nvPicPr>
          <p:cNvPr id="1037" name="Picture 7"/>
          <p:cNvPicPr>
            <a:picLocks noChangeAspect="1" noChangeArrowheads="1"/>
          </p:cNvPicPr>
          <p:nvPr userDrawn="1"/>
        </p:nvPicPr>
        <p:blipFill>
          <a:blip r:embed="rId10" cstate="email">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round/>
                <a:headEnd/>
                <a:tailEnd/>
              </a14:hiddenLine>
            </a:ext>
          </a:extLst>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11">
              <a:alphaModFix amt="61000"/>
              <a:extLst>
                <a:ext uri="{28A0092B-C50C-407E-A947-70E740481C1C}">
                  <a14:useLocalDpi xmlns:a14="http://schemas.microsoft.com/office/drawing/2010/main" val="0"/>
                </a:ext>
              </a:extLst>
            </a:blip>
            <a:srcRect/>
            <a:stretch>
              <a:fillRect/>
            </a:stretch>
          </a:blipFill>
          <a:ln>
            <a:noFill/>
          </a:ln>
          <a:extLst>
            <a:ext uri="{91240B29-F687-4f45-9708-019B960494DF}">
              <a14:hiddenLine xmlns:a14="http://schemas.microsoft.com/office/drawing/2010/main" xmlns=""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dirty="0">
              <a:solidFill>
                <a:srgbClr val="FFFFFF"/>
              </a:solidFill>
              <a:latin typeface="Arial" pitchFamily="34" charset="0"/>
            </a:endParaRPr>
          </a:p>
        </p:txBody>
      </p:sp>
      <p:pic>
        <p:nvPicPr>
          <p:cNvPr id="1040" name="Picture 16"/>
          <p:cNvPicPr>
            <a:picLocks noChangeAspect="1" noChangeArrowheads="1"/>
          </p:cNvPicPr>
          <p:nvPr userDrawn="1"/>
        </p:nvPicPr>
        <p:blipFill>
          <a:blip r:embed="rId12" cstate="email">
            <a:extLst>
              <a:ext uri="{28A0092B-C50C-407E-A947-70E740481C1C}">
                <a14:useLocalDpi xmlns:a14="http://schemas.microsoft.com/office/drawing/2010/main" val="0"/>
              </a:ext>
            </a:extLst>
          </a:blip>
          <a:srcRect/>
          <a:stretch>
            <a:fillRect/>
          </a:stretch>
        </p:blipFill>
        <p:spPr bwMode="auto">
          <a:xfrm>
            <a:off x="150535" y="136852"/>
            <a:ext cx="1624477" cy="748809"/>
          </a:xfrm>
          <a:prstGeom prst="rect">
            <a:avLst/>
          </a:prstGeom>
          <a:noFill/>
          <a:ln>
            <a:noFill/>
          </a:ln>
          <a:scene3d>
            <a:camera prst="orthographicFront"/>
            <a:lightRig rig="threePt" dir="t"/>
          </a:scene3d>
          <a:sp3d>
            <a:bevelT/>
          </a:sp3d>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4117946741"/>
      </p:ext>
    </p:extLst>
  </p:cSld>
  <p:clrMap bg1="dk2" tx1="lt1" bg2="dk1" tx2="lt2" accent1="accent1" accent2="accent2" accent3="accent3" accent4="accent4" accent5="accent5" accent6="accent6" hlink="hlink" folHlink="folHlink"/>
  <p:sldLayoutIdLst>
    <p:sldLayoutId id="2147483939" r:id="rId1"/>
    <p:sldLayoutId id="2147483940" r:id="rId2"/>
    <p:sldLayoutId id="2147483941" r:id="rId3"/>
    <p:sldLayoutId id="2147483942" r:id="rId4"/>
    <p:sldLayoutId id="2147483943" r:id="rId5"/>
    <p:sldLayoutId id="2147483944" r:id="rId6"/>
    <p:sldLayoutId id="2147483945" r:id="rId7"/>
    <p:sldLayoutId id="2147483946" r:id="rId8"/>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anose="020B0A04020102020204"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anose="020B0604020202020204"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anose="02020603050405020304"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cs typeface="+mn-cs"/>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ea typeface="MS PGothic" pitchFamily="34" charset="-128"/>
                <a:cs typeface="+mn-cs"/>
              </a:defRPr>
            </a:lvl1pPr>
          </a:lstStyle>
          <a:p>
            <a:pPr>
              <a:defRPr/>
            </a:pPr>
            <a:fld id="{AC92E1A6-F3A1-49CA-8115-5438EA69AAFE}" type="slidenum">
              <a:rPr lang="en-US" altLang="en-US"/>
              <a:pPr>
                <a:defRPr/>
              </a:pPr>
              <a:t>‹#›</a:t>
            </a:fld>
            <a:endParaRPr lang="en-US" altLang="en-US"/>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pic>
        <p:nvPicPr>
          <p:cNvPr id="135181" name="Picture 7"/>
          <p:cNvPicPr>
            <a:picLocks noChangeAspect="1" noChangeArrowheads="1"/>
          </p:cNvPicPr>
          <p:nvPr userDrawn="1"/>
        </p:nvPicPr>
        <p:blipFill>
          <a:blip r:embed="rId7" cstate="email">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w="9525">
            <a:noFill/>
            <a:miter lim="800000"/>
            <a:headEnd/>
            <a:tailEnd/>
          </a:ln>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8"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a:latin typeface="Arial" pitchFamily="34" charset="0"/>
              <a:cs typeface="+mn-cs"/>
            </a:endParaRPr>
          </a:p>
        </p:txBody>
      </p:sp>
      <p:pic>
        <p:nvPicPr>
          <p:cNvPr id="3" name="Picture 2">
            <a:extLst>
              <a:ext uri="{FF2B5EF4-FFF2-40B4-BE49-F238E27FC236}">
                <a16:creationId xmlns:a16="http://schemas.microsoft.com/office/drawing/2014/main" id="{EFBCF509-54B6-4D43-B37E-8962B3009FA2}"/>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60039" y="75810"/>
            <a:ext cx="1385845" cy="866153"/>
          </a:xfrm>
          <a:prstGeom prst="rect">
            <a:avLst/>
          </a:prstGeom>
          <a:scene3d>
            <a:camera prst="orthographicFront"/>
            <a:lightRig rig="threePt" dir="t"/>
          </a:scene3d>
          <a:sp3d>
            <a:bevelT/>
          </a:sp3d>
        </p:spPr>
      </p:pic>
    </p:spTree>
    <p:extLst>
      <p:ext uri="{BB962C8B-B14F-4D97-AF65-F5344CB8AC3E}">
        <p14:creationId xmlns:p14="http://schemas.microsoft.com/office/powerpoint/2010/main" val="2045365754"/>
      </p:ext>
    </p:extLst>
  </p:cSld>
  <p:clrMap bg1="dk2" tx1="lt1" bg2="dk1" tx2="lt2" accent1="accent1" accent2="accent2" accent3="accent3" accent4="accent4" accent5="accent5" accent6="accent6" hlink="hlink" folHlink="folHlink"/>
  <p:sldLayoutIdLst>
    <p:sldLayoutId id="2147483948" r:id="rId1"/>
    <p:sldLayoutId id="2147483949" r:id="rId2"/>
    <p:sldLayoutId id="2147483950" r:id="rId3"/>
    <p:sldLayoutId id="2147483951" r:id="rId4"/>
    <p:sldLayoutId id="2147483952" r:id="rId5"/>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eaLnBrk="1" hangingPunct="1">
              <a:defRPr/>
            </a:pPr>
            <a:endParaRPr lang="en-US" sz="3200" dirty="0">
              <a:solidFill>
                <a:srgbClr val="FFFF99"/>
              </a:solidFill>
              <a:effectLst>
                <a:outerShdw blurRad="38100" dist="38100" dir="2700000" algn="tl">
                  <a:srgbClr val="000000"/>
                </a:outerShdw>
              </a:effectLst>
              <a:latin typeface="Arial" pitchFamily="34" charset="0"/>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dirty="0"/>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dirty="0"/>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anose="020B0604020202020204" pitchFamily="34" charset="0"/>
              </a:defRPr>
            </a:lvl1pPr>
          </a:lstStyle>
          <a:p>
            <a:pPr>
              <a:defRPr/>
            </a:pPr>
            <a:fld id="{35B71C11-BCBA-4356-823E-C22888DD69B6}" type="slidenum">
              <a:rPr lang="en-US" altLang="en-US"/>
              <a:pPr>
                <a:defRPr/>
              </a:pPr>
              <a:t>‹#›</a:t>
            </a:fld>
            <a:endParaRPr lang="en-US" altLang="en-US" dirty="0"/>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ndParaRPr>
          </a:p>
        </p:txBody>
      </p:sp>
      <p:pic>
        <p:nvPicPr>
          <p:cNvPr id="1037" name="Picture 7"/>
          <p:cNvPicPr>
            <a:picLocks noChangeAspect="1" noChangeArrowheads="1"/>
          </p:cNvPicPr>
          <p:nvPr userDrawn="1"/>
        </p:nvPicPr>
        <p:blipFill>
          <a:blip r:embed="rId16" cstate="email">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17">
              <a:alphaModFix amt="61000"/>
              <a:extLst>
                <a:ext uri="{28A0092B-C50C-407E-A947-70E740481C1C}">
                  <a14:useLocalDpi xmlns:a14="http://schemas.microsoft.com/office/drawing/2010/main" val="0"/>
                </a:ext>
              </a:extLst>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eaLnBrk="1" hangingPunct="1">
              <a:defRPr/>
            </a:pPr>
            <a:endParaRPr lang="en-US" altLang="en-US" b="1" dirty="0">
              <a:latin typeface="Arial" pitchFamily="34" charset="0"/>
            </a:endParaRPr>
          </a:p>
        </p:txBody>
      </p:sp>
      <p:pic>
        <p:nvPicPr>
          <p:cNvPr id="1040" name="Picture 16"/>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150535" y="136852"/>
            <a:ext cx="1624477" cy="748809"/>
          </a:xfrm>
          <a:prstGeom prst="rect">
            <a:avLst/>
          </a:prstGeom>
          <a:noFill/>
          <a:ln>
            <a:noFill/>
          </a:ln>
          <a:scene3d>
            <a:camera prst="orthographicFront"/>
            <a:lightRig rig="threePt" dir="t"/>
          </a:scene3d>
          <a:sp3d>
            <a:bevelT/>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92624950"/>
      </p:ext>
    </p:extLst>
  </p:cSld>
  <p:clrMap bg1="dk2" tx1="lt1" bg2="dk1" tx2="lt2" accent1="accent1" accent2="accent2" accent3="accent3" accent4="accent4" accent5="accent5" accent6="accent6" hlink="hlink" folHlink="folHlink"/>
  <p:sldLayoutIdLst>
    <p:sldLayoutId id="2147483954" r:id="rId1"/>
    <p:sldLayoutId id="2147483955" r:id="rId2"/>
    <p:sldLayoutId id="2147483956" r:id="rId3"/>
    <p:sldLayoutId id="2147483957" r:id="rId4"/>
    <p:sldLayoutId id="2147483963" r:id="rId5"/>
    <p:sldLayoutId id="2147483964" r:id="rId6"/>
    <p:sldLayoutId id="2147483965" r:id="rId7"/>
    <p:sldLayoutId id="2147483966" r:id="rId8"/>
    <p:sldLayoutId id="2147483967" r:id="rId9"/>
    <p:sldLayoutId id="2147483968" r:id="rId10"/>
    <p:sldLayoutId id="2147483969" r:id="rId11"/>
    <p:sldLayoutId id="2147483972" r:id="rId12"/>
    <p:sldLayoutId id="2147483973" r:id="rId13"/>
    <p:sldLayoutId id="2147483974" r:id="rId14"/>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anose="020B0A04020102020204"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anose="020B0604020202020204"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anose="02020603050405020304"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cs typeface="+mn-cs"/>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ea typeface="MS PGothic" pitchFamily="34" charset="-128"/>
                <a:cs typeface="+mn-cs"/>
              </a:defRPr>
            </a:lvl1pPr>
          </a:lstStyle>
          <a:p>
            <a:pPr>
              <a:defRPr/>
            </a:pPr>
            <a:fld id="{AC92E1A6-F3A1-49CA-8115-5438EA69AAFE}" type="slidenum">
              <a:rPr lang="en-US" altLang="en-US"/>
              <a:pPr>
                <a:defRPr/>
              </a:pPr>
              <a:t>‹#›</a:t>
            </a:fld>
            <a:endParaRPr lang="en-US" altLang="en-US"/>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pic>
        <p:nvPicPr>
          <p:cNvPr id="135181" name="Picture 7"/>
          <p:cNvPicPr>
            <a:picLocks noChangeAspect="1"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w="9525">
            <a:noFill/>
            <a:miter lim="800000"/>
            <a:headEnd/>
            <a:tailEnd/>
          </a:ln>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6"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a:latin typeface="Arial" pitchFamily="34" charset="0"/>
              <a:cs typeface="+mn-cs"/>
            </a:endParaRPr>
          </a:p>
        </p:txBody>
      </p:sp>
      <p:pic>
        <p:nvPicPr>
          <p:cNvPr id="3" name="Picture 2">
            <a:extLst>
              <a:ext uri="{FF2B5EF4-FFF2-40B4-BE49-F238E27FC236}">
                <a16:creationId xmlns:a16="http://schemas.microsoft.com/office/drawing/2014/main" id="{EFBCF509-54B6-4D43-B37E-8962B3009FA2}"/>
              </a:ext>
            </a:extLst>
          </p:cNvPr>
          <p:cNvPicPr>
            <a:picLocks noChangeAspect="1"/>
          </p:cNvPicPr>
          <p:nvPr userDrawn="1"/>
        </p:nvPicPr>
        <p:blipFill>
          <a:blip r:embed="rId7" cstate="email">
            <a:extLst>
              <a:ext uri="{28A0092B-C50C-407E-A947-70E740481C1C}">
                <a14:useLocalDpi xmlns:a14="http://schemas.microsoft.com/office/drawing/2010/main" val="0"/>
              </a:ext>
            </a:extLst>
          </a:blip>
          <a:stretch>
            <a:fillRect/>
          </a:stretch>
        </p:blipFill>
        <p:spPr>
          <a:xfrm>
            <a:off x="60039" y="75810"/>
            <a:ext cx="1385845" cy="866153"/>
          </a:xfrm>
          <a:prstGeom prst="rect">
            <a:avLst/>
          </a:prstGeom>
          <a:scene3d>
            <a:camera prst="orthographicFront"/>
            <a:lightRig rig="threePt" dir="t"/>
          </a:scene3d>
          <a:sp3d>
            <a:bevelT/>
          </a:sp3d>
        </p:spPr>
      </p:pic>
    </p:spTree>
    <p:extLst>
      <p:ext uri="{BB962C8B-B14F-4D97-AF65-F5344CB8AC3E}">
        <p14:creationId xmlns:p14="http://schemas.microsoft.com/office/powerpoint/2010/main" val="1136868748"/>
      </p:ext>
    </p:extLst>
  </p:cSld>
  <p:clrMap bg1="dk2" tx1="lt1" bg2="dk1" tx2="lt2" accent1="accent1" accent2="accent2" accent3="accent3" accent4="accent4" accent5="accent5" accent6="accent6" hlink="hlink" folHlink="folHlink"/>
  <p:sldLayoutIdLst>
    <p:sldLayoutId id="2147483783" r:id="rId1"/>
    <p:sldLayoutId id="2147483867" r:id="rId2"/>
    <p:sldLayoutId id="2147483868" r:id="rId3"/>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cs typeface="+mn-cs"/>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ea typeface="MS PGothic" pitchFamily="34" charset="-128"/>
                <a:cs typeface="+mn-cs"/>
              </a:defRPr>
            </a:lvl1pPr>
          </a:lstStyle>
          <a:p>
            <a:pPr>
              <a:defRPr/>
            </a:pPr>
            <a:fld id="{AC92E1A6-F3A1-49CA-8115-5438EA69AAFE}" type="slidenum">
              <a:rPr lang="en-US" altLang="en-US"/>
              <a:pPr>
                <a:defRPr/>
              </a:pPr>
              <a:t>‹#›</a:t>
            </a:fld>
            <a:endParaRPr lang="en-US" altLang="en-US"/>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pic>
        <p:nvPicPr>
          <p:cNvPr id="135181" name="Picture 7"/>
          <p:cNvPicPr>
            <a:picLocks noChangeAspect="1" noChangeArrowheads="1"/>
          </p:cNvPicPr>
          <p:nvPr userDrawn="1"/>
        </p:nvPicPr>
        <p:blipFill>
          <a:blip r:embed="rId5" cstate="email">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w="9525">
            <a:noFill/>
            <a:miter lim="800000"/>
            <a:headEnd/>
            <a:tailEnd/>
          </a:ln>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6"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a:latin typeface="Arial" pitchFamily="34" charset="0"/>
              <a:cs typeface="+mn-cs"/>
            </a:endParaRPr>
          </a:p>
        </p:txBody>
      </p:sp>
      <p:pic>
        <p:nvPicPr>
          <p:cNvPr id="3" name="Picture 2">
            <a:extLst>
              <a:ext uri="{FF2B5EF4-FFF2-40B4-BE49-F238E27FC236}">
                <a16:creationId xmlns:a16="http://schemas.microsoft.com/office/drawing/2014/main" id="{EFBCF509-54B6-4D43-B37E-8962B3009FA2}"/>
              </a:ext>
            </a:extLst>
          </p:cNvPr>
          <p:cNvPicPr>
            <a:picLocks noChangeAspect="1"/>
          </p:cNvPicPr>
          <p:nvPr userDrawn="1"/>
        </p:nvPicPr>
        <p:blipFill>
          <a:blip r:embed="rId7" cstate="email">
            <a:extLst>
              <a:ext uri="{28A0092B-C50C-407E-A947-70E740481C1C}">
                <a14:useLocalDpi xmlns:a14="http://schemas.microsoft.com/office/drawing/2010/main" val="0"/>
              </a:ext>
            </a:extLst>
          </a:blip>
          <a:stretch>
            <a:fillRect/>
          </a:stretch>
        </p:blipFill>
        <p:spPr>
          <a:xfrm>
            <a:off x="60039" y="75810"/>
            <a:ext cx="1385845" cy="866153"/>
          </a:xfrm>
          <a:prstGeom prst="rect">
            <a:avLst/>
          </a:prstGeom>
          <a:scene3d>
            <a:camera prst="orthographicFront"/>
            <a:lightRig rig="threePt" dir="t"/>
          </a:scene3d>
          <a:sp3d>
            <a:bevelT/>
          </a:sp3d>
        </p:spPr>
      </p:pic>
    </p:spTree>
    <p:extLst>
      <p:ext uri="{BB962C8B-B14F-4D97-AF65-F5344CB8AC3E}">
        <p14:creationId xmlns:p14="http://schemas.microsoft.com/office/powerpoint/2010/main" val="330513143"/>
      </p:ext>
    </p:extLst>
  </p:cSld>
  <p:clrMap bg1="dk2" tx1="lt1" bg2="dk1" tx2="lt2" accent1="accent1" accent2="accent2" accent3="accent3" accent4="accent4" accent5="accent5" accent6="accent6" hlink="hlink" folHlink="folHlink"/>
  <p:sldLayoutIdLst>
    <p:sldLayoutId id="2147483795" r:id="rId1"/>
    <p:sldLayoutId id="2147483796" r:id="rId2"/>
    <p:sldLayoutId id="2147483797" r:id="rId3"/>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ea typeface="MS PGothic" pitchFamily="34" charset="-128"/>
                <a:cs typeface="+mn-cs"/>
              </a:defRPr>
            </a:lvl1pPr>
          </a:lstStyle>
          <a:p>
            <a:pPr>
              <a:defRPr/>
            </a:pPr>
            <a:fld id="{AC92E1A6-F3A1-49CA-8115-5438EA69AAFE}" type="slidenum">
              <a:rPr lang="en-US" altLang="en-US"/>
              <a:pPr>
                <a:defRPr/>
              </a:pPr>
              <a:t>‹#›</a:t>
            </a:fld>
            <a:endParaRPr lang="en-US" altLang="en-US"/>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pic>
        <p:nvPicPr>
          <p:cNvPr id="135181" name="Picture 7"/>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w="9525">
            <a:noFill/>
            <a:miter lim="800000"/>
            <a:headEnd/>
            <a:tailEnd/>
          </a:ln>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5"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a:solidFill>
                <a:srgbClr val="FFFFFF"/>
              </a:solidFill>
              <a:latin typeface="Arial" pitchFamily="34" charset="0"/>
            </a:endParaRPr>
          </a:p>
        </p:txBody>
      </p:sp>
      <p:pic>
        <p:nvPicPr>
          <p:cNvPr id="3" name="Picture 2">
            <a:extLst>
              <a:ext uri="{FF2B5EF4-FFF2-40B4-BE49-F238E27FC236}">
                <a16:creationId xmlns:a16="http://schemas.microsoft.com/office/drawing/2014/main" id="{EFBCF509-54B6-4D43-B37E-8962B3009FA2}"/>
              </a:ext>
            </a:extLst>
          </p:cNvPr>
          <p:cNvPicPr>
            <a:picLocks noChangeAspect="1"/>
          </p:cNvPicPr>
          <p:nvPr userDrawn="1"/>
        </p:nvPicPr>
        <p:blipFill>
          <a:blip r:embed="rId6" cstate="email">
            <a:extLst>
              <a:ext uri="{28A0092B-C50C-407E-A947-70E740481C1C}">
                <a14:useLocalDpi xmlns:a14="http://schemas.microsoft.com/office/drawing/2010/main" val="0"/>
              </a:ext>
            </a:extLst>
          </a:blip>
          <a:stretch>
            <a:fillRect/>
          </a:stretch>
        </p:blipFill>
        <p:spPr>
          <a:xfrm>
            <a:off x="60039" y="75810"/>
            <a:ext cx="1385845" cy="866153"/>
          </a:xfrm>
          <a:prstGeom prst="rect">
            <a:avLst/>
          </a:prstGeom>
          <a:scene3d>
            <a:camera prst="orthographicFront"/>
            <a:lightRig rig="threePt" dir="t"/>
          </a:scene3d>
          <a:sp3d>
            <a:bevelT/>
          </a:sp3d>
        </p:spPr>
      </p:pic>
    </p:spTree>
    <p:extLst>
      <p:ext uri="{BB962C8B-B14F-4D97-AF65-F5344CB8AC3E}">
        <p14:creationId xmlns:p14="http://schemas.microsoft.com/office/powerpoint/2010/main" val="497526125"/>
      </p:ext>
    </p:extLst>
  </p:cSld>
  <p:clrMap bg1="dk2" tx1="lt1" bg2="dk1" tx2="lt2" accent1="accent1" accent2="accent2" accent3="accent3" accent4="accent4" accent5="accent5" accent6="accent6" hlink="hlink" folHlink="folHlink"/>
  <p:sldLayoutIdLst>
    <p:sldLayoutId id="2147483801" r:id="rId1"/>
    <p:sldLayoutId id="2147483802" r:id="rId2"/>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defRPr>
            </a:lvl1pPr>
          </a:lstStyle>
          <a:p>
            <a:pPr>
              <a:defRPr/>
            </a:pPr>
            <a:fld id="{8F683D40-5ED6-4656-BAEC-E82E2E26CA23}" type="slidenum">
              <a:rPr lang="en-US" altLang="en-US">
                <a:ea typeface="MS PGothic" pitchFamily="34" charset="-128"/>
              </a:rPr>
              <a:pPr>
                <a:defRPr/>
              </a:pPr>
              <a:t>‹#›</a:t>
            </a:fld>
            <a:endParaRPr lang="en-US" altLang="en-US">
              <a:ea typeface="MS PGothic" pitchFamily="34" charset="-128"/>
            </a:endParaRPr>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pic>
        <p:nvPicPr>
          <p:cNvPr id="1037" name="Picture 7"/>
          <p:cNvPicPr>
            <a:picLocks noChangeAspect="1" noChangeArrowheads="1"/>
          </p:cNvPicPr>
          <p:nvPr userDrawn="1"/>
        </p:nvPicPr>
        <p:blipFill>
          <a:blip r:embed="rId9" cstate="email">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10">
              <a:alphaModFix amt="61000"/>
              <a:extLst>
                <a:ext uri="{28A0092B-C50C-407E-A947-70E740481C1C}">
                  <a14:useLocalDpi xmlns:a14="http://schemas.microsoft.com/office/drawing/2010/main" val="0"/>
                </a:ext>
              </a:extLst>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a:solidFill>
                <a:srgbClr val="FFFFFF"/>
              </a:solidFill>
              <a:latin typeface="Arial" pitchFamily="34" charset="0"/>
            </a:endParaRPr>
          </a:p>
        </p:txBody>
      </p:sp>
      <p:pic>
        <p:nvPicPr>
          <p:cNvPr id="1040" name="Picture 16"/>
          <p:cNvPicPr>
            <a:picLocks noChangeAspect="1" noChangeArrowheads="1"/>
          </p:cNvPicPr>
          <p:nvPr userDrawn="1"/>
        </p:nvPicPr>
        <p:blipFill>
          <a:blip r:embed="rId11" cstate="email">
            <a:extLst>
              <a:ext uri="{28A0092B-C50C-407E-A947-70E740481C1C}">
                <a14:useLocalDpi xmlns:a14="http://schemas.microsoft.com/office/drawing/2010/main" val="0"/>
              </a:ext>
            </a:extLst>
          </a:blip>
          <a:srcRect/>
          <a:stretch>
            <a:fillRect/>
          </a:stretch>
        </p:blipFill>
        <p:spPr bwMode="auto">
          <a:xfrm>
            <a:off x="150535" y="136852"/>
            <a:ext cx="1624477" cy="748809"/>
          </a:xfrm>
          <a:prstGeom prst="rect">
            <a:avLst/>
          </a:prstGeom>
          <a:noFill/>
          <a:ln>
            <a:noFill/>
          </a:ln>
          <a:scene3d>
            <a:camera prst="orthographicFront"/>
            <a:lightRig rig="threePt" dir="t"/>
          </a:scene3d>
          <a:sp3d>
            <a:bevelT/>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85468156"/>
      </p:ext>
    </p:extLst>
  </p:cSld>
  <p:clrMap bg1="dk2" tx1="lt1" bg2="dk1"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fontAlgn="base">
              <a:spcBef>
                <a:spcPct val="0"/>
              </a:spcBef>
              <a:spcAft>
                <a:spcPct val="0"/>
              </a:spcAft>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fontAlgn="base">
              <a:spcBef>
                <a:spcPct val="0"/>
              </a:spcBef>
              <a:spcAft>
                <a:spcPct val="0"/>
              </a:spcAft>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fontAlgn="base">
              <a:spcBef>
                <a:spcPct val="0"/>
              </a:spcBef>
              <a:spcAft>
                <a:spcPct val="0"/>
              </a:spcAft>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defRPr>
            </a:lvl1pPr>
          </a:lstStyle>
          <a:p>
            <a:pPr fontAlgn="base">
              <a:spcBef>
                <a:spcPct val="0"/>
              </a:spcBef>
              <a:spcAft>
                <a:spcPct val="0"/>
              </a:spcAft>
              <a:defRPr/>
            </a:pPr>
            <a:fld id="{8F683D40-5ED6-4656-BAEC-E82E2E26CA23}" type="slidenum">
              <a:rPr lang="en-US" altLang="en-US">
                <a:ea typeface="MS PGothic" pitchFamily="34" charset="-128"/>
              </a:rPr>
              <a:pPr fontAlgn="base">
                <a:spcBef>
                  <a:spcPct val="0"/>
                </a:spcBef>
                <a:spcAft>
                  <a:spcPct val="0"/>
                </a:spcAft>
                <a:defRPr/>
              </a:pPr>
              <a:t>‹#›</a:t>
            </a:fld>
            <a:endParaRPr lang="en-US" altLang="en-US">
              <a:ea typeface="MS PGothic" pitchFamily="34" charset="-128"/>
            </a:endParaRPr>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fontAlgn="base" hangingPunct="0">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fontAlgn="base" hangingPunct="0">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fontAlgn="base" hangingPunct="0">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fontAlgn="base" hangingPunct="0">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pic>
        <p:nvPicPr>
          <p:cNvPr id="1037" name="Picture 7"/>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10">
              <a:alphaModFix amt="61000"/>
              <a:extLst>
                <a:ext uri="{28A0092B-C50C-407E-A947-70E740481C1C}">
                  <a14:useLocalDpi xmlns:a14="http://schemas.microsoft.com/office/drawing/2010/main" val="0"/>
                </a:ext>
              </a:extLst>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fontAlgn="base">
              <a:spcBef>
                <a:spcPct val="0"/>
              </a:spcBef>
              <a:spcAft>
                <a:spcPct val="0"/>
              </a:spcAft>
              <a:defRPr/>
            </a:pPr>
            <a:endParaRPr lang="en-US" altLang="en-US" b="1">
              <a:solidFill>
                <a:srgbClr val="FFFFFF"/>
              </a:solidFill>
              <a:latin typeface="Arial" pitchFamily="34" charset="0"/>
            </a:endParaRPr>
          </a:p>
        </p:txBody>
      </p:sp>
      <p:pic>
        <p:nvPicPr>
          <p:cNvPr id="1040" name="Picture 16"/>
          <p:cNvPicPr>
            <a:picLocks noChangeAspect="1" noChangeArrowheads="1"/>
          </p:cNvPicPr>
          <p:nvPr userDrawn="1"/>
        </p:nvPicPr>
        <p:blipFill>
          <a:blip r:embed="rId11" cstate="print">
            <a:extLst>
              <a:ext uri="{28A0092B-C50C-407E-A947-70E740481C1C}">
                <a14:useLocalDpi xmlns:a14="http://schemas.microsoft.com/office/drawing/2010/main" val="0"/>
              </a:ext>
            </a:extLst>
          </a:blip>
          <a:srcRect/>
          <a:stretch>
            <a:fillRect/>
          </a:stretch>
        </p:blipFill>
        <p:spPr bwMode="auto">
          <a:xfrm>
            <a:off x="150535" y="136852"/>
            <a:ext cx="1624477" cy="748809"/>
          </a:xfrm>
          <a:prstGeom prst="rect">
            <a:avLst/>
          </a:prstGeom>
          <a:noFill/>
          <a:ln>
            <a:noFill/>
          </a:ln>
          <a:scene3d>
            <a:camera prst="orthographicFront"/>
            <a:lightRig rig="threePt" dir="t"/>
          </a:scene3d>
          <a:sp3d>
            <a:bevelT/>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20093160"/>
      </p:ext>
    </p:extLst>
  </p:cSld>
  <p:clrMap bg1="dk2" tx1="lt1" bg2="dk1" tx2="lt2" accent1="accent1" accent2="accent2" accent3="accent3" accent4="accent4" accent5="accent5" accent6="accent6" hlink="hlink" folHlink="folHlink"/>
  <p:sldLayoutIdLst>
    <p:sldLayoutId id="2147483813" r:id="rId1"/>
    <p:sldLayoutId id="2147483814" r:id="rId2"/>
    <p:sldLayoutId id="2147483815" r:id="rId3"/>
    <p:sldLayoutId id="2147483816" r:id="rId4"/>
    <p:sldLayoutId id="2147483817" r:id="rId5"/>
    <p:sldLayoutId id="2147483818" r:id="rId6"/>
    <p:sldLayoutId id="2147483819" r:id="rId7"/>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cs typeface="+mn-cs"/>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ea typeface="MS PGothic" pitchFamily="34" charset="-128"/>
                <a:cs typeface="+mn-cs"/>
              </a:defRPr>
            </a:lvl1pPr>
          </a:lstStyle>
          <a:p>
            <a:pPr>
              <a:defRPr/>
            </a:pPr>
            <a:fld id="{AC92E1A6-F3A1-49CA-8115-5438EA69AAFE}" type="slidenum">
              <a:rPr lang="en-US" altLang="en-US"/>
              <a:pPr>
                <a:defRPr/>
              </a:pPr>
              <a:t>‹#›</a:t>
            </a:fld>
            <a:endParaRPr lang="en-US" altLang="en-US"/>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cs typeface="+mn-cs"/>
            </a:endParaRPr>
          </a:p>
        </p:txBody>
      </p:sp>
      <p:pic>
        <p:nvPicPr>
          <p:cNvPr id="135181" name="Picture 7"/>
          <p:cNvPicPr>
            <a:picLocks noChangeAspect="1" noChangeArrowheads="1"/>
          </p:cNvPicPr>
          <p:nvPr userDrawn="1"/>
        </p:nvPicPr>
        <p:blipFill>
          <a:blip r:embed="rId7" cstate="email">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w="9525">
            <a:noFill/>
            <a:miter lim="800000"/>
            <a:headEnd/>
            <a:tailEnd/>
          </a:ln>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8"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a:latin typeface="Arial" pitchFamily="34" charset="0"/>
              <a:cs typeface="+mn-cs"/>
            </a:endParaRPr>
          </a:p>
        </p:txBody>
      </p:sp>
      <p:pic>
        <p:nvPicPr>
          <p:cNvPr id="3" name="Picture 2">
            <a:extLst>
              <a:ext uri="{FF2B5EF4-FFF2-40B4-BE49-F238E27FC236}">
                <a16:creationId xmlns:a16="http://schemas.microsoft.com/office/drawing/2014/main" id="{EFBCF509-54B6-4D43-B37E-8962B3009FA2}"/>
              </a:ext>
            </a:extLst>
          </p:cNvPr>
          <p:cNvPicPr>
            <a:picLocks noChangeAspect="1"/>
          </p:cNvPicPr>
          <p:nvPr userDrawn="1"/>
        </p:nvPicPr>
        <p:blipFill>
          <a:blip r:embed="rId9" cstate="email">
            <a:extLst>
              <a:ext uri="{28A0092B-C50C-407E-A947-70E740481C1C}">
                <a14:useLocalDpi xmlns:a14="http://schemas.microsoft.com/office/drawing/2010/main" val="0"/>
              </a:ext>
            </a:extLst>
          </a:blip>
          <a:stretch>
            <a:fillRect/>
          </a:stretch>
        </p:blipFill>
        <p:spPr>
          <a:xfrm>
            <a:off x="60039" y="75810"/>
            <a:ext cx="1385845" cy="866153"/>
          </a:xfrm>
          <a:prstGeom prst="rect">
            <a:avLst/>
          </a:prstGeom>
          <a:scene3d>
            <a:camera prst="orthographicFront"/>
            <a:lightRig rig="threePt" dir="t"/>
          </a:scene3d>
          <a:sp3d>
            <a:bevelT/>
          </a:sp3d>
        </p:spPr>
      </p:pic>
    </p:spTree>
    <p:extLst>
      <p:ext uri="{BB962C8B-B14F-4D97-AF65-F5344CB8AC3E}">
        <p14:creationId xmlns:p14="http://schemas.microsoft.com/office/powerpoint/2010/main" val="2112887527"/>
      </p:ext>
    </p:extLst>
  </p:cSld>
  <p:clrMap bg1="dk2" tx1="lt1" bg2="dk1" tx2="lt2" accent1="accent1" accent2="accent2" accent3="accent3" accent4="accent4" accent5="accent5" accent6="accent6" hlink="hlink" folHlink="folHlink"/>
  <p:sldLayoutIdLst>
    <p:sldLayoutId id="2147483870" r:id="rId1"/>
    <p:sldLayoutId id="2147483871" r:id="rId2"/>
    <p:sldLayoutId id="2147483872" r:id="rId3"/>
    <p:sldLayoutId id="2147483873" r:id="rId4"/>
    <p:sldLayoutId id="2147483874" r:id="rId5"/>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a:defRPr/>
            </a:pPr>
            <a:endParaRPr lang="en-US" sz="3200" dirty="0">
              <a:solidFill>
                <a:srgbClr val="FFFF99"/>
              </a:solidFill>
              <a:effectLst>
                <a:outerShdw blurRad="38100" dist="38100" dir="2700000" algn="tl">
                  <a:srgbClr val="000000"/>
                </a:outerShdw>
              </a:effectLst>
              <a:latin typeface="Arial" pitchFamily="34" charset="0"/>
              <a:ea typeface="MS PGothic" pitchFamily="34" charset="-128"/>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a:defRPr/>
            </a:pPr>
            <a:endParaRPr lang="en-US"/>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itchFamily="34" charset="0"/>
                <a:ea typeface="MS PGothic" pitchFamily="34" charset="-128"/>
                <a:cs typeface="+mn-cs"/>
              </a:defRPr>
            </a:lvl1pPr>
          </a:lstStyle>
          <a:p>
            <a:pPr>
              <a:defRPr/>
            </a:pPr>
            <a:fld id="{AC92E1A6-F3A1-49CA-8115-5438EA69AAFE}" type="slidenum">
              <a:rPr lang="en-US" altLang="en-US"/>
              <a:pPr>
                <a:defRPr/>
              </a:pPr>
              <a:t>‹#›</a:t>
            </a:fld>
            <a:endParaRPr lang="en-US" altLang="en-US"/>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eaLnBrk="0" hangingPunct="0">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pitchFamily="34" charset="-128"/>
            </a:endParaRPr>
          </a:p>
        </p:txBody>
      </p:sp>
      <p:pic>
        <p:nvPicPr>
          <p:cNvPr id="135181" name="Picture 7"/>
          <p:cNvPicPr>
            <a:picLocks noChangeAspect="1" noChangeArrowheads="1"/>
          </p:cNvPicPr>
          <p:nvPr userDrawn="1"/>
        </p:nvPicPr>
        <p:blipFill>
          <a:blip r:embed="rId12" cstate="email">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w="9525">
            <a:noFill/>
            <a:miter lim="800000"/>
            <a:headEnd/>
            <a:tailEnd/>
          </a:ln>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13"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b="1">
              <a:solidFill>
                <a:srgbClr val="FFFFFF"/>
              </a:solidFill>
              <a:latin typeface="Arial" pitchFamily="34" charset="0"/>
            </a:endParaRPr>
          </a:p>
        </p:txBody>
      </p:sp>
      <p:pic>
        <p:nvPicPr>
          <p:cNvPr id="3" name="Picture 2">
            <a:extLst>
              <a:ext uri="{FF2B5EF4-FFF2-40B4-BE49-F238E27FC236}">
                <a16:creationId xmlns:a16="http://schemas.microsoft.com/office/drawing/2014/main" id="{EFBCF509-54B6-4D43-B37E-8962B3009FA2}"/>
              </a:ext>
            </a:extLst>
          </p:cNvPr>
          <p:cNvPicPr>
            <a:picLocks noChangeAspect="1"/>
          </p:cNvPicPr>
          <p:nvPr userDrawn="1"/>
        </p:nvPicPr>
        <p:blipFill>
          <a:blip r:embed="rId14" cstate="email">
            <a:extLst>
              <a:ext uri="{28A0092B-C50C-407E-A947-70E740481C1C}">
                <a14:useLocalDpi xmlns:a14="http://schemas.microsoft.com/office/drawing/2010/main" val="0"/>
              </a:ext>
            </a:extLst>
          </a:blip>
          <a:stretch>
            <a:fillRect/>
          </a:stretch>
        </p:blipFill>
        <p:spPr>
          <a:xfrm>
            <a:off x="60039" y="75810"/>
            <a:ext cx="1385845" cy="866153"/>
          </a:xfrm>
          <a:prstGeom prst="rect">
            <a:avLst/>
          </a:prstGeom>
          <a:scene3d>
            <a:camera prst="orthographicFront"/>
            <a:lightRig rig="threePt" dir="t"/>
          </a:scene3d>
          <a:sp3d>
            <a:bevelT/>
          </a:sp3d>
        </p:spPr>
      </p:pic>
    </p:spTree>
    <p:extLst>
      <p:ext uri="{BB962C8B-B14F-4D97-AF65-F5344CB8AC3E}">
        <p14:creationId xmlns:p14="http://schemas.microsoft.com/office/powerpoint/2010/main" val="3913604911"/>
      </p:ext>
    </p:extLst>
  </p:cSld>
  <p:clrMap bg1="dk2" tx1="lt1" bg2="dk1" tx2="lt2" accent1="accent1" accent2="accent2" accent3="accent3" accent4="accent4" accent5="accent5" accent6="accent6" hlink="hlink" folHlink="folHlink"/>
  <p:sldLayoutIdLst>
    <p:sldLayoutId id="2147483881" r:id="rId1"/>
    <p:sldLayoutId id="2147483882" r:id="rId2"/>
    <p:sldLayoutId id="2147483883" r:id="rId3"/>
    <p:sldLayoutId id="2147483884" r:id="rId4"/>
    <p:sldLayoutId id="2147483885" r:id="rId5"/>
    <p:sldLayoutId id="2147483886" r:id="rId6"/>
    <p:sldLayoutId id="2147483887" r:id="rId7"/>
    <p:sldLayoutId id="2147483888" r:id="rId8"/>
    <p:sldLayoutId id="2147483889" r:id="rId9"/>
    <p:sldLayoutId id="2147483890" r:id="rId10"/>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729A"/>
            </a:gs>
            <a:gs pos="100000">
              <a:srgbClr val="001342"/>
            </a:gs>
          </a:gsLst>
          <a:lin ang="5400000"/>
        </a:gradFill>
        <a:effectLst/>
      </p:bgPr>
    </p:bg>
    <p:spTree>
      <p:nvGrpSpPr>
        <p:cNvPr id="1" name=""/>
        <p:cNvGrpSpPr/>
        <p:nvPr/>
      </p:nvGrpSpPr>
      <p:grpSpPr>
        <a:xfrm>
          <a:off x="0" y="0"/>
          <a:ext cx="0" cy="0"/>
          <a:chOff x="0" y="0"/>
          <a:chExt cx="0" cy="0"/>
        </a:xfrm>
      </p:grpSpPr>
      <p:sp>
        <p:nvSpPr>
          <p:cNvPr id="14" name="Text Box 5"/>
          <p:cNvSpPr txBox="1">
            <a:spLocks noChangeArrowheads="1"/>
          </p:cNvSpPr>
          <p:nvPr userDrawn="1"/>
        </p:nvSpPr>
        <p:spPr bwMode="auto">
          <a:xfrm>
            <a:off x="0" y="0"/>
            <a:ext cx="12192000" cy="990600"/>
          </a:xfrm>
          <a:prstGeom prst="rect">
            <a:avLst/>
          </a:prstGeom>
          <a:solidFill>
            <a:srgbClr val="0082B0"/>
          </a:solidFill>
          <a:ln w="9525">
            <a:noFill/>
            <a:miter lim="800000"/>
            <a:headEnd/>
            <a:tailEnd/>
          </a:ln>
          <a:scene3d>
            <a:camera prst="orthographicFront"/>
            <a:lightRig rig="threePt" dir="t"/>
          </a:scene3d>
          <a:sp3d>
            <a:bevelT/>
          </a:sp3d>
        </p:spPr>
        <p:txBody>
          <a:bodyPr/>
          <a:lstStyle/>
          <a:p>
            <a:pPr algn="ctr" fontAlgn="base">
              <a:spcBef>
                <a:spcPct val="0"/>
              </a:spcBef>
              <a:spcAft>
                <a:spcPct val="0"/>
              </a:spcAft>
              <a:defRPr/>
            </a:pPr>
            <a:endParaRPr lang="en-US" sz="3200" dirty="0">
              <a:solidFill>
                <a:srgbClr val="FFFF99"/>
              </a:solidFill>
              <a:effectLst>
                <a:outerShdw blurRad="38100" dist="38100" dir="2700000" algn="tl">
                  <a:srgbClr val="000000"/>
                </a:outerShdw>
              </a:effectLst>
              <a:latin typeface="Arial" pitchFamily="34" charset="0"/>
              <a:ea typeface="MS PGothic"/>
              <a:cs typeface="MS PGothic"/>
            </a:endParaRPr>
          </a:p>
        </p:txBody>
      </p:sp>
      <p:sp>
        <p:nvSpPr>
          <p:cNvPr id="118786" name="Rectangle 2"/>
          <p:cNvSpPr>
            <a:spLocks noGrp="1" noChangeArrowheads="1"/>
          </p:cNvSpPr>
          <p:nvPr>
            <p:ph type="body" idx="1"/>
          </p:nvPr>
        </p:nvSpPr>
        <p:spPr bwMode="auto">
          <a:xfrm>
            <a:off x="1864784" y="1314450"/>
            <a:ext cx="8707967" cy="2159000"/>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9" name="Date Placeholder 3"/>
          <p:cNvSpPr>
            <a:spLocks noGrp="1"/>
          </p:cNvSpPr>
          <p:nvPr>
            <p:ph type="dt" sz="half" idx="2"/>
          </p:nvPr>
        </p:nvSpPr>
        <p:spPr>
          <a:xfrm>
            <a:off x="609600" y="6245225"/>
            <a:ext cx="2844800" cy="476250"/>
          </a:xfrm>
          <a:prstGeom prst="rect">
            <a:avLst/>
          </a:prstGeom>
        </p:spPr>
        <p:txBody>
          <a:bodyPr/>
          <a:lstStyle>
            <a:lvl1pPr algn="l" eaLnBrk="1" hangingPunct="1">
              <a:defRPr>
                <a:solidFill>
                  <a:srgbClr val="FFFFFF"/>
                </a:solidFill>
                <a:latin typeface="+mj-lt"/>
                <a:ea typeface="Tahoma"/>
                <a:cs typeface="+mn-cs"/>
              </a:defRPr>
            </a:lvl1pPr>
          </a:lstStyle>
          <a:p>
            <a:pPr fontAlgn="base">
              <a:spcBef>
                <a:spcPct val="0"/>
              </a:spcBef>
              <a:spcAft>
                <a:spcPct val="0"/>
              </a:spcAft>
              <a:defRPr/>
            </a:pPr>
            <a:endParaRPr lang="en-US" dirty="0"/>
          </a:p>
        </p:txBody>
      </p:sp>
      <p:sp>
        <p:nvSpPr>
          <p:cNvPr id="20" name="Footer Placeholder 4"/>
          <p:cNvSpPr>
            <a:spLocks noGrp="1"/>
          </p:cNvSpPr>
          <p:nvPr>
            <p:ph type="ftr" sz="quarter" idx="3"/>
          </p:nvPr>
        </p:nvSpPr>
        <p:spPr>
          <a:xfrm>
            <a:off x="4165600" y="6245225"/>
            <a:ext cx="3860800" cy="476250"/>
          </a:xfrm>
          <a:prstGeom prst="rect">
            <a:avLst/>
          </a:prstGeom>
        </p:spPr>
        <p:txBody>
          <a:bodyPr/>
          <a:lstStyle>
            <a:lvl1pPr algn="l" eaLnBrk="1" hangingPunct="1">
              <a:defRPr>
                <a:solidFill>
                  <a:srgbClr val="FFFFFF"/>
                </a:solidFill>
                <a:latin typeface="+mj-lt"/>
                <a:ea typeface="Tahoma"/>
                <a:cs typeface="+mn-cs"/>
              </a:defRPr>
            </a:lvl1pPr>
          </a:lstStyle>
          <a:p>
            <a:pPr fontAlgn="base">
              <a:spcBef>
                <a:spcPct val="0"/>
              </a:spcBef>
              <a:spcAft>
                <a:spcPct val="0"/>
              </a:spcAft>
              <a:defRPr/>
            </a:pPr>
            <a:endParaRPr lang="en-US" dirty="0"/>
          </a:p>
        </p:txBody>
      </p:sp>
      <p:sp>
        <p:nvSpPr>
          <p:cNvPr id="21" name="Slide Number Placeholder 5"/>
          <p:cNvSpPr>
            <a:spLocks noGrp="1"/>
          </p:cNvSpPr>
          <p:nvPr>
            <p:ph type="sldNum" sz="quarter" idx="4"/>
          </p:nvPr>
        </p:nvSpPr>
        <p:spPr>
          <a:xfrm>
            <a:off x="8737600" y="6245225"/>
            <a:ext cx="2844800" cy="476250"/>
          </a:xfrm>
          <a:prstGeom prst="rect">
            <a:avLst/>
          </a:prstGeom>
        </p:spPr>
        <p:txBody>
          <a:bodyPr vert="horz" wrap="square" lIns="91440" tIns="45720" rIns="91440" bIns="45720" numCol="1" anchor="t" anchorCtr="0" compatLnSpc="1">
            <a:prstTxWarp prst="textNoShape">
              <a:avLst/>
            </a:prstTxWarp>
          </a:bodyPr>
          <a:lstStyle>
            <a:lvl1pPr algn="l" eaLnBrk="1" hangingPunct="1">
              <a:defRPr>
                <a:solidFill>
                  <a:srgbClr val="FFFFFF"/>
                </a:solidFill>
                <a:latin typeface="Arial" panose="020B0604020202020204" pitchFamily="34" charset="0"/>
              </a:defRPr>
            </a:lvl1pPr>
          </a:lstStyle>
          <a:p>
            <a:pPr fontAlgn="base">
              <a:spcBef>
                <a:spcPct val="0"/>
              </a:spcBef>
              <a:spcAft>
                <a:spcPct val="0"/>
              </a:spcAft>
              <a:defRPr/>
            </a:pPr>
            <a:fld id="{35B71C11-BCBA-4356-823E-C22888DD69B6}" type="slidenum">
              <a:rPr lang="en-US" altLang="en-US">
                <a:ea typeface="MS PGothic"/>
                <a:cs typeface="MS PGothic"/>
              </a:rPr>
              <a:pPr fontAlgn="base">
                <a:spcBef>
                  <a:spcPct val="0"/>
                </a:spcBef>
                <a:spcAft>
                  <a:spcPct val="0"/>
                </a:spcAft>
                <a:defRPr/>
              </a:pPr>
              <a:t>‹#›</a:t>
            </a:fld>
            <a:endParaRPr lang="en-US" altLang="en-US" dirty="0">
              <a:ea typeface="MS PGothic"/>
              <a:cs typeface="MS PGothic"/>
            </a:endParaRPr>
          </a:p>
        </p:txBody>
      </p:sp>
      <p:sp>
        <p:nvSpPr>
          <p:cNvPr id="8"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fontAlgn="base">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a:cs typeface="MS PGothic"/>
            </a:endParaRPr>
          </a:p>
        </p:txBody>
      </p:sp>
      <p:sp>
        <p:nvSpPr>
          <p:cNvPr id="9"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fontAlgn="base">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a:cs typeface="MS PGothic"/>
            </a:endParaRPr>
          </a:p>
        </p:txBody>
      </p:sp>
      <p:sp>
        <p:nvSpPr>
          <p:cNvPr id="10" name="Line 15"/>
          <p:cNvSpPr>
            <a:spLocks noChangeShapeType="1"/>
          </p:cNvSpPr>
          <p:nvPr userDrawn="1"/>
        </p:nvSpPr>
        <p:spPr bwMode="auto">
          <a:xfrm>
            <a:off x="0" y="1038225"/>
            <a:ext cx="12192000" cy="0"/>
          </a:xfrm>
          <a:prstGeom prst="line">
            <a:avLst/>
          </a:prstGeom>
          <a:noFill/>
          <a:ln w="38100">
            <a:solidFill>
              <a:srgbClr val="000000"/>
            </a:solidFill>
            <a:round/>
            <a:headEnd/>
            <a:tailEnd/>
          </a:ln>
          <a:effectLst/>
        </p:spPr>
        <p:txBody>
          <a:bodyPr wrap="none">
            <a:spAutoFit/>
          </a:bodyPr>
          <a:lstStyle/>
          <a:p>
            <a:pPr algn="ctr" fontAlgn="base">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a:cs typeface="MS PGothic"/>
            </a:endParaRPr>
          </a:p>
        </p:txBody>
      </p:sp>
      <p:sp>
        <p:nvSpPr>
          <p:cNvPr id="11" name="Line 19"/>
          <p:cNvSpPr>
            <a:spLocks noChangeShapeType="1"/>
          </p:cNvSpPr>
          <p:nvPr userDrawn="1"/>
        </p:nvSpPr>
        <p:spPr bwMode="auto">
          <a:xfrm>
            <a:off x="16933" y="1001713"/>
            <a:ext cx="12192000" cy="17462"/>
          </a:xfrm>
          <a:prstGeom prst="line">
            <a:avLst/>
          </a:prstGeom>
          <a:noFill/>
          <a:ln w="28575">
            <a:solidFill>
              <a:srgbClr val="FF0000"/>
            </a:solidFill>
            <a:round/>
            <a:headEnd/>
            <a:tailEnd/>
          </a:ln>
          <a:effectLst/>
        </p:spPr>
        <p:txBody>
          <a:bodyPr>
            <a:spAutoFit/>
          </a:bodyPr>
          <a:lstStyle/>
          <a:p>
            <a:pPr algn="ctr" fontAlgn="base">
              <a:spcBef>
                <a:spcPct val="0"/>
              </a:spcBef>
              <a:spcAft>
                <a:spcPct val="0"/>
              </a:spcAft>
              <a:buFont typeface="Monotype Sorts" pitchFamily="-64" charset="2"/>
              <a:buNone/>
              <a:defRPr/>
            </a:pPr>
            <a:endParaRPr lang="en-US" sz="2000" b="1" dirty="0">
              <a:solidFill>
                <a:srgbClr val="FFFFFF"/>
              </a:solidFill>
              <a:effectLst>
                <a:outerShdw blurRad="38100" dist="38100" dir="2700000" algn="tl">
                  <a:srgbClr val="000000">
                    <a:alpha val="43137"/>
                  </a:srgbClr>
                </a:outerShdw>
              </a:effectLst>
              <a:latin typeface="Arial" pitchFamily="34" charset="0"/>
              <a:ea typeface="MS PGothic"/>
              <a:cs typeface="MS PGothic"/>
            </a:endParaRPr>
          </a:p>
        </p:txBody>
      </p:sp>
      <p:pic>
        <p:nvPicPr>
          <p:cNvPr id="1037" name="Picture 7"/>
          <p:cNvPicPr>
            <a:picLocks noChangeAspect="1" noChangeArrowheads="1"/>
          </p:cNvPicPr>
          <p:nvPr userDrawn="1"/>
        </p:nvPicPr>
        <p:blipFill>
          <a:blip r:embed="rId12">
            <a:extLst>
              <a:ext uri="{28A0092B-C50C-407E-A947-70E740481C1C}">
                <a14:useLocalDpi xmlns:a14="http://schemas.microsoft.com/office/drawing/2010/main" val="0"/>
              </a:ext>
            </a:extLst>
          </a:blip>
          <a:srcRect/>
          <a:stretch>
            <a:fillRect/>
          </a:stretch>
        </p:blipFill>
        <p:spPr bwMode="auto">
          <a:xfrm>
            <a:off x="5687485" y="12700"/>
            <a:ext cx="6487583" cy="9779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pic>
      <p:sp>
        <p:nvSpPr>
          <p:cNvPr id="1039" name="Rectangle 3"/>
          <p:cNvSpPr>
            <a:spLocks noChangeArrowheads="1"/>
          </p:cNvSpPr>
          <p:nvPr userDrawn="1"/>
        </p:nvSpPr>
        <p:spPr bwMode="auto">
          <a:xfrm rot="10800000" flipH="1">
            <a:off x="16933" y="1038225"/>
            <a:ext cx="12192000" cy="5819775"/>
          </a:xfrm>
          <a:prstGeom prst="rect">
            <a:avLst/>
          </a:prstGeom>
          <a:blipFill dpi="0" rotWithShape="1">
            <a:blip r:embed="rId13">
              <a:alphaModFix amt="61000"/>
              <a:extLst>
                <a:ext uri="{28A0092B-C50C-407E-A947-70E740481C1C}">
                  <a14:useLocalDpi xmlns:a14="http://schemas.microsoft.com/office/drawing/2010/main" val="0"/>
                </a:ext>
              </a:extLst>
            </a:blip>
            <a:srcRect/>
            <a:stretch>
              <a:fillRect/>
            </a:stretch>
          </a:blip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fontAlgn="base">
              <a:spcBef>
                <a:spcPct val="0"/>
              </a:spcBef>
              <a:spcAft>
                <a:spcPct val="0"/>
              </a:spcAft>
              <a:defRPr/>
            </a:pPr>
            <a:endParaRPr lang="en-US" altLang="en-US" b="1" dirty="0">
              <a:solidFill>
                <a:srgbClr val="FFFFFF"/>
              </a:solidFill>
              <a:latin typeface="Arial" pitchFamily="34" charset="0"/>
              <a:cs typeface="MS PGothic"/>
            </a:endParaRPr>
          </a:p>
        </p:txBody>
      </p:sp>
      <p:pic>
        <p:nvPicPr>
          <p:cNvPr id="1040" name="Picture 16"/>
          <p:cNvPicPr>
            <a:picLocks noChangeAspect="1" noChangeArrowheads="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50535" y="136852"/>
            <a:ext cx="1624477" cy="748809"/>
          </a:xfrm>
          <a:prstGeom prst="rect">
            <a:avLst/>
          </a:prstGeom>
          <a:noFill/>
          <a:ln>
            <a:noFill/>
          </a:ln>
          <a:scene3d>
            <a:camera prst="orthographicFront"/>
            <a:lightRig rig="threePt" dir="t"/>
          </a:scene3d>
          <a:sp3d>
            <a:bevelT/>
          </a:sp3d>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49803546"/>
      </p:ext>
    </p:extLst>
  </p:cSld>
  <p:clrMap bg1="dk2" tx1="lt1" bg2="dk1" tx2="lt2" accent1="accent1" accent2="accent2" accent3="accent3" accent4="accent4" accent5="accent5" accent6="accent6" hlink="hlink" folHlink="folHlink"/>
  <p:sldLayoutIdLst>
    <p:sldLayoutId id="2147483892" r:id="rId1"/>
    <p:sldLayoutId id="2147483893" r:id="rId2"/>
    <p:sldLayoutId id="2147483894" r:id="rId3"/>
    <p:sldLayoutId id="2147483895" r:id="rId4"/>
    <p:sldLayoutId id="2147483901" r:id="rId5"/>
    <p:sldLayoutId id="2147483902" r:id="rId6"/>
    <p:sldLayoutId id="2147483903" r:id="rId7"/>
    <p:sldLayoutId id="2147483904" r:id="rId8"/>
    <p:sldLayoutId id="2147483905" r:id="rId9"/>
    <p:sldLayoutId id="2147483906" r:id="rId10"/>
  </p:sldLayoutIdLst>
  <p:txStyles>
    <p:title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p:titleStyle>
    <p:bodyStyle>
      <a:lvl1pPr marL="341313" indent="-341313" algn="l" rtl="0" eaLnBrk="0" fontAlgn="base" hangingPunct="0">
        <a:lnSpc>
          <a:spcPct val="95000"/>
        </a:lnSpc>
        <a:spcBef>
          <a:spcPct val="35000"/>
        </a:spcBef>
        <a:spcAft>
          <a:spcPct val="0"/>
        </a:spcAft>
        <a:buClr>
          <a:srgbClr val="CC0000"/>
        </a:buClr>
        <a:buSzPct val="68000"/>
        <a:buFont typeface="Arial Black" panose="020B0A04020102020204"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anose="020B0604020202020204"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anose="02020603050405020304"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7.xml"/></Relationships>
</file>

<file path=ppt/slides/_rels/slide10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00.xml"/><Relationship Id="rId1" Type="http://schemas.openxmlformats.org/officeDocument/2006/relationships/slideLayout" Target="../slideLayouts/slideLayout3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5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9.xml"/></Relationships>
</file>

<file path=ppt/slides/_rels/slide10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3.xml"/><Relationship Id="rId1" Type="http://schemas.openxmlformats.org/officeDocument/2006/relationships/slideLayout" Target="../slideLayouts/slideLayout56.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6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5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61.xml"/></Relationships>
</file>

<file path=ppt/slides/_rels/slide10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08.xml"/><Relationship Id="rId1" Type="http://schemas.openxmlformats.org/officeDocument/2006/relationships/slideLayout" Target="../slideLayouts/slideLayout6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6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7.xml"/></Relationships>
</file>

<file path=ppt/slides/_rels/slide11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10.xml"/><Relationship Id="rId1" Type="http://schemas.openxmlformats.org/officeDocument/2006/relationships/slideLayout" Target="../slideLayouts/slideLayout3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9.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9.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00.xml"/><Relationship Id="rId1" Type="http://schemas.openxmlformats.org/officeDocument/2006/relationships/tags" Target="../tags/tag113.xml"/></Relationships>
</file>

<file path=ppt/slides/_rels/slide1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4.xml"/><Relationship Id="rId1" Type="http://schemas.openxmlformats.org/officeDocument/2006/relationships/slideLayout" Target="../slideLayouts/slideLayout90.xml"/><Relationship Id="rId4" Type="http://schemas.openxmlformats.org/officeDocument/2006/relationships/image" Target="../media/image20.jpeg"/></Relationships>
</file>

<file path=ppt/slides/_rels/slide1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5.xml"/><Relationship Id="rId1" Type="http://schemas.openxmlformats.org/officeDocument/2006/relationships/slideLayout" Target="../slideLayouts/slideLayout10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89.xml"/></Relationships>
</file>

<file path=ppt/slides/_rels/slide1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17.xml"/><Relationship Id="rId1" Type="http://schemas.openxmlformats.org/officeDocument/2006/relationships/slideLayout" Target="../slideLayouts/slideLayout90.xml"/></Relationships>
</file>

<file path=ppt/slides/_rels/slide11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18.xml"/><Relationship Id="rId1" Type="http://schemas.openxmlformats.org/officeDocument/2006/relationships/slideLayout" Target="../slideLayouts/slideLayout89.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8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7.xml"/></Relationships>
</file>

<file path=ppt/slides/_rels/slide1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0.xml"/><Relationship Id="rId1" Type="http://schemas.openxmlformats.org/officeDocument/2006/relationships/slideLayout" Target="../slideLayouts/slideLayout90.xml"/><Relationship Id="rId4" Type="http://schemas.openxmlformats.org/officeDocument/2006/relationships/image" Target="../media/image20.jpeg"/></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90.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90.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0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89.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90.xml"/></Relationships>
</file>

<file path=ppt/slides/_rels/slide12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26.xml"/><Relationship Id="rId1" Type="http://schemas.openxmlformats.org/officeDocument/2006/relationships/slideLayout" Target="../slideLayouts/slideLayout90.xml"/></Relationships>
</file>

<file path=ppt/slides/_rels/slide12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27.xml"/><Relationship Id="rId1" Type="http://schemas.openxmlformats.org/officeDocument/2006/relationships/slideLayout" Target="../slideLayouts/slideLayout90.xml"/></Relationships>
</file>

<file path=ppt/slides/_rels/slide128.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128.xml"/><Relationship Id="rId1" Type="http://schemas.openxmlformats.org/officeDocument/2006/relationships/slideLayout" Target="../slideLayouts/slideLayout96.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89.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87.xml"/></Relationships>
</file>

<file path=ppt/slides/_rels/slide1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0.xml"/><Relationship Id="rId1" Type="http://schemas.openxmlformats.org/officeDocument/2006/relationships/slideLayout" Target="../slideLayouts/slideLayout90.xml"/><Relationship Id="rId4" Type="http://schemas.openxmlformats.org/officeDocument/2006/relationships/image" Target="../media/image20.jpeg"/></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89.xml"/></Relationships>
</file>

<file path=ppt/slides/_rels/slide13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32.xml"/><Relationship Id="rId1" Type="http://schemas.openxmlformats.org/officeDocument/2006/relationships/slideLayout" Target="../slideLayouts/slideLayout89.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89.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89.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89.xml"/></Relationships>
</file>

<file path=ppt/slides/_rels/slide1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6.xml"/><Relationship Id="rId1" Type="http://schemas.openxmlformats.org/officeDocument/2006/relationships/slideLayout" Target="../slideLayouts/slideLayout90.xml"/><Relationship Id="rId4" Type="http://schemas.openxmlformats.org/officeDocument/2006/relationships/image" Target="../media/image20.jpeg"/></Relationships>
</file>

<file path=ppt/slides/_rels/slide13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37.xml"/><Relationship Id="rId1" Type="http://schemas.openxmlformats.org/officeDocument/2006/relationships/slideLayout" Target="../slideLayouts/slideLayout89.xml"/></Relationships>
</file>

<file path=ppt/slides/_rels/slide13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38.xml"/><Relationship Id="rId1" Type="http://schemas.openxmlformats.org/officeDocument/2006/relationships/slideLayout" Target="../slideLayouts/slideLayout89.xml"/></Relationships>
</file>

<file path=ppt/slides/_rels/slide13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39.xml"/><Relationship Id="rId1" Type="http://schemas.openxmlformats.org/officeDocument/2006/relationships/slideLayout" Target="../slideLayouts/slideLayout8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8.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89.xml"/></Relationships>
</file>

<file path=ppt/slides/_rels/slide1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41.xml"/><Relationship Id="rId1" Type="http://schemas.openxmlformats.org/officeDocument/2006/relationships/slideLayout" Target="../slideLayouts/slideLayout89.xml"/></Relationships>
</file>

<file path=ppt/slides/_rels/slide1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42.xml"/><Relationship Id="rId1" Type="http://schemas.openxmlformats.org/officeDocument/2006/relationships/slideLayout" Target="../slideLayouts/slideLayout89.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89.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5.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7.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2.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8.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2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24.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7.xml"/><Relationship Id="rId1" Type="http://schemas.openxmlformats.org/officeDocument/2006/relationships/slideLayout" Target="../slideLayouts/slideLayout2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7.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4.xml"/></Relationships>
</file>

<file path=ppt/slides/_rels/slide1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1.xml"/><Relationship Id="rId1" Type="http://schemas.openxmlformats.org/officeDocument/2006/relationships/slideLayout" Target="../slideLayouts/slideLayout8.xml"/><Relationship Id="rId4" Type="http://schemas.openxmlformats.org/officeDocument/2006/relationships/image" Target="../media/image20.jpeg"/></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12.xml"/></Relationships>
</file>

<file path=ppt/slides/_rels/slide16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63.xml"/><Relationship Id="rId1" Type="http://schemas.openxmlformats.org/officeDocument/2006/relationships/slideLayout" Target="../slideLayouts/slideLayout12.xml"/><Relationship Id="rId4" Type="http://schemas.openxmlformats.org/officeDocument/2006/relationships/image" Target="../media/image56.png"/></Relationships>
</file>

<file path=ppt/slides/_rels/slide16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64.xml"/><Relationship Id="rId1" Type="http://schemas.openxmlformats.org/officeDocument/2006/relationships/slideLayout" Target="../slideLayouts/slideLayout11.xml"/><Relationship Id="rId4" Type="http://schemas.openxmlformats.org/officeDocument/2006/relationships/image" Target="../media/image58.png"/></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13.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11.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1.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11.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11.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11.xml"/></Relationships>
</file>

<file path=ppt/slides/_rels/slide17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2.xml"/><Relationship Id="rId1" Type="http://schemas.openxmlformats.org/officeDocument/2006/relationships/slideLayout" Target="../slideLayouts/slideLayout15.xml"/><Relationship Id="rId4" Type="http://schemas.openxmlformats.org/officeDocument/2006/relationships/image" Target="../media/image20.jpeg"/></Relationships>
</file>

<file path=ppt/slides/_rels/slide173.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18.xml"/></Relationships>
</file>

<file path=ppt/slides/_rels/slide17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74.xml"/><Relationship Id="rId1" Type="http://schemas.openxmlformats.org/officeDocument/2006/relationships/slideLayout" Target="../slideLayouts/slideLayout18.xml"/><Relationship Id="rId4" Type="http://schemas.openxmlformats.org/officeDocument/2006/relationships/image" Target="../media/image60.png"/></Relationships>
</file>

<file path=ppt/slides/_rels/slide17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75.xml"/><Relationship Id="rId1" Type="http://schemas.openxmlformats.org/officeDocument/2006/relationships/slideLayout" Target="../slideLayouts/slideLayout18.xml"/><Relationship Id="rId4" Type="http://schemas.openxmlformats.org/officeDocument/2006/relationships/image" Target="../media/image62.png"/></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18.xml"/></Relationships>
</file>

<file path=ppt/slides/_rels/slide17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77.xml"/><Relationship Id="rId1" Type="http://schemas.openxmlformats.org/officeDocument/2006/relationships/slideLayout" Target="../slideLayouts/slideLayout18.xml"/><Relationship Id="rId4" Type="http://schemas.openxmlformats.org/officeDocument/2006/relationships/image" Target="../media/image60.png"/></Relationships>
</file>

<file path=ppt/slides/_rels/slide17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78.xml"/><Relationship Id="rId1" Type="http://schemas.openxmlformats.org/officeDocument/2006/relationships/slideLayout" Target="../slideLayouts/slideLayout18.xml"/><Relationship Id="rId4" Type="http://schemas.openxmlformats.org/officeDocument/2006/relationships/image" Target="../media/image64.png"/></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7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0.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80.xml"/><Relationship Id="rId1" Type="http://schemas.openxmlformats.org/officeDocument/2006/relationships/slideLayout" Target="../slideLayouts/slideLayout18.xml"/><Relationship Id="rId4" Type="http://schemas.openxmlformats.org/officeDocument/2006/relationships/image" Target="../media/image64.png"/></Relationships>
</file>

<file path=ppt/slides/_rels/slide181.xml.rels><?xml version="1.0" encoding="UTF-8" standalone="yes"?>
<Relationships xmlns="http://schemas.openxmlformats.org/package/2006/relationships"><Relationship Id="rId2" Type="http://schemas.openxmlformats.org/officeDocument/2006/relationships/notesSlide" Target="../notesSlides/notesSlide181.xml"/><Relationship Id="rId1" Type="http://schemas.openxmlformats.org/officeDocument/2006/relationships/slideLayout" Target="../slideLayouts/slideLayout18.xml"/></Relationships>
</file>

<file path=ppt/slides/_rels/slide182.xml.rels><?xml version="1.0" encoding="UTF-8" standalone="yes"?>
<Relationships xmlns="http://schemas.openxmlformats.org/package/2006/relationships"><Relationship Id="rId3" Type="http://schemas.openxmlformats.org/officeDocument/2006/relationships/image" Target="../media/image66.emf"/><Relationship Id="rId2" Type="http://schemas.openxmlformats.org/officeDocument/2006/relationships/notesSlide" Target="../notesSlides/notesSlide182.xml"/><Relationship Id="rId1" Type="http://schemas.openxmlformats.org/officeDocument/2006/relationships/slideLayout" Target="../slideLayouts/slideLayout18.xml"/></Relationships>
</file>

<file path=ppt/slides/_rels/slide18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83.xml"/><Relationship Id="rId1" Type="http://schemas.openxmlformats.org/officeDocument/2006/relationships/slideLayout" Target="../slideLayouts/slideLayout18.xml"/><Relationship Id="rId5" Type="http://schemas.openxmlformats.org/officeDocument/2006/relationships/image" Target="../media/image69.png"/><Relationship Id="rId4" Type="http://schemas.openxmlformats.org/officeDocument/2006/relationships/image" Target="../media/image68.png"/></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18.xml"/></Relationships>
</file>

<file path=ppt/slides/_rels/slide18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85.xml"/><Relationship Id="rId1" Type="http://schemas.openxmlformats.org/officeDocument/2006/relationships/slideLayout" Target="../slideLayouts/slideLayout18.xml"/><Relationship Id="rId4" Type="http://schemas.openxmlformats.org/officeDocument/2006/relationships/image" Target="../media/image6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56.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5.xml"/><Relationship Id="rId4" Type="http://schemas.openxmlformats.org/officeDocument/2006/relationships/image" Target="../media/image20.jpe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8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9.xml"/></Relationships>
</file>

<file path=ppt/slides/_rels/slide7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4.xml"/><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6.xml"/><Relationship Id="rId1" Type="http://schemas.openxmlformats.org/officeDocument/2006/relationships/slideLayout" Target="../slideLayouts/slideLayout32.xml"/><Relationship Id="rId6" Type="http://schemas.openxmlformats.org/officeDocument/2006/relationships/image" Target="../media/image5.jpeg"/><Relationship Id="rId5" Type="http://schemas.openxmlformats.org/officeDocument/2006/relationships/image" Target="../media/image28.png"/><Relationship Id="rId4" Type="http://schemas.openxmlformats.org/officeDocument/2006/relationships/image" Target="../media/image27.png"/></Relationships>
</file>

<file path=ppt/slides/_rels/slide7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7.xml"/><Relationship Id="rId1" Type="http://schemas.openxmlformats.org/officeDocument/2006/relationships/slideLayout" Target="../slideLayouts/slideLayout4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1.xml"/></Relationships>
</file>

<file path=ppt/slides/_rels/slide7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9.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85.xml"/><Relationship Id="rId4" Type="http://schemas.openxmlformats.org/officeDocument/2006/relationships/image" Target="../media/image18.png"/></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36.xml"/><Relationship Id="rId1" Type="http://schemas.openxmlformats.org/officeDocument/2006/relationships/vmlDrawing" Target="../drawings/vmlDrawing1.vml"/><Relationship Id="rId5" Type="http://schemas.openxmlformats.org/officeDocument/2006/relationships/image" Target="../media/image31.png"/><Relationship Id="rId4" Type="http://schemas.openxmlformats.org/officeDocument/2006/relationships/oleObject" Target="../embeddings/oleObject1.bin"/></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3.xml"/></Relationships>
</file>

<file path=ppt/slides/_rels/slide8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4.xml"/><Relationship Id="rId1" Type="http://schemas.openxmlformats.org/officeDocument/2006/relationships/slideLayout" Target="../slideLayouts/slideLayout38.xml"/></Relationships>
</file>

<file path=ppt/slides/_rels/slide8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85.xml"/><Relationship Id="rId1" Type="http://schemas.openxmlformats.org/officeDocument/2006/relationships/slideLayout" Target="../slideLayouts/slideLayout29.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9.xml"/></Relationships>
</file>

<file path=ppt/slides/_rels/slide8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9.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6.xml"/></Relationships>
</file>

<file path=ppt/slides/_rels/slide9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90.xml"/><Relationship Id="rId1" Type="http://schemas.openxmlformats.org/officeDocument/2006/relationships/slideLayout" Target="../slideLayouts/slideLayout29.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9.xml"/></Relationships>
</file>

<file path=ppt/slides/_rels/slide9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92.xml"/><Relationship Id="rId1" Type="http://schemas.openxmlformats.org/officeDocument/2006/relationships/slideLayout" Target="../slideLayouts/slideLayout29.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9.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9.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3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3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9.xml"/></Relationships>
</file>

<file path=ppt/slides/_rels/slide9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8.xml"/><Relationship Id="rId1" Type="http://schemas.openxmlformats.org/officeDocument/2006/relationships/slideLayout" Target="../slideLayouts/slideLayout34.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EDFA45-1719-4567-801D-BF457D33A1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40000541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83DA466-F84C-42D2-BE42-70A8FA5BA327}"/>
              </a:ext>
            </a:extLst>
          </p:cNvPr>
          <p:cNvSpPr/>
          <p:nvPr/>
        </p:nvSpPr>
        <p:spPr bwMode="auto">
          <a:xfrm>
            <a:off x="0" y="1052623"/>
            <a:ext cx="12192000" cy="5805377"/>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MS PGothic"/>
              <a:cs typeface="Tahoma"/>
            </a:endParaRPr>
          </a:p>
        </p:txBody>
      </p:sp>
      <p:sp>
        <p:nvSpPr>
          <p:cNvPr id="6" name="Title 5"/>
          <p:cNvSpPr>
            <a:spLocks noGrp="1"/>
          </p:cNvSpPr>
          <p:nvPr>
            <p:ph type="title"/>
          </p:nvPr>
        </p:nvSpPr>
        <p:spPr>
          <a:xfrm>
            <a:off x="1247866" y="268569"/>
            <a:ext cx="10668000" cy="499533"/>
          </a:xfrm>
        </p:spPr>
        <p:txBody>
          <a:bodyPr/>
          <a:lstStyle/>
          <a:p>
            <a:r>
              <a:rPr lang="en-GB" sz="3600" dirty="0">
                <a:solidFill>
                  <a:srgbClr val="FFFF99"/>
                </a:solidFill>
                <a:latin typeface="Calibri" panose="020F0502020204030204" pitchFamily="34" charset="0"/>
                <a:cs typeface="Calibri" panose="020F0502020204030204" pitchFamily="34" charset="0"/>
              </a:rPr>
              <a:t>Prognosis is Poor in Pancreatic Cancer</a:t>
            </a:r>
          </a:p>
        </p:txBody>
      </p:sp>
      <p:sp>
        <p:nvSpPr>
          <p:cNvPr id="9" name="Text Placeholder 8"/>
          <p:cNvSpPr>
            <a:spLocks noGrp="1"/>
          </p:cNvSpPr>
          <p:nvPr>
            <p:ph type="body" sz="quarter" idx="11"/>
          </p:nvPr>
        </p:nvSpPr>
        <p:spPr>
          <a:xfrm>
            <a:off x="7283581" y="6316667"/>
            <a:ext cx="4458804" cy="384721"/>
          </a:xfrm>
        </p:spPr>
        <p:txBody>
          <a:bodyPr/>
          <a:lstStyle/>
          <a:p>
            <a:r>
              <a:rPr lang="en-GB" dirty="0">
                <a:solidFill>
                  <a:schemeClr val="bg1"/>
                </a:solidFill>
                <a:effectLst/>
                <a:latin typeface="Calibri" panose="020F0502020204030204" pitchFamily="34" charset="0"/>
                <a:cs typeface="Calibri" panose="020F0502020204030204" pitchFamily="34" charset="0"/>
              </a:rPr>
              <a:t>1. </a:t>
            </a:r>
            <a:r>
              <a:rPr lang="en-GB" dirty="0" err="1">
                <a:solidFill>
                  <a:schemeClr val="bg1"/>
                </a:solidFill>
                <a:effectLst/>
                <a:latin typeface="Calibri" panose="020F0502020204030204" pitchFamily="34" charset="0"/>
                <a:cs typeface="Calibri" panose="020F0502020204030204" pitchFamily="34" charset="0"/>
              </a:rPr>
              <a:t>Ducreux</a:t>
            </a:r>
            <a:r>
              <a:rPr lang="en-GB" dirty="0">
                <a:solidFill>
                  <a:schemeClr val="bg1"/>
                </a:solidFill>
                <a:effectLst/>
                <a:latin typeface="Calibri" panose="020F0502020204030204" pitchFamily="34" charset="0"/>
                <a:cs typeface="Calibri" panose="020F0502020204030204" pitchFamily="34" charset="0"/>
              </a:rPr>
              <a:t> M, et al. Ann </a:t>
            </a:r>
            <a:r>
              <a:rPr lang="en-GB" dirty="0" err="1">
                <a:solidFill>
                  <a:schemeClr val="bg1"/>
                </a:solidFill>
                <a:effectLst/>
                <a:latin typeface="Calibri" panose="020F0502020204030204" pitchFamily="34" charset="0"/>
                <a:cs typeface="Calibri" panose="020F0502020204030204" pitchFamily="34" charset="0"/>
              </a:rPr>
              <a:t>Oncol</a:t>
            </a:r>
            <a:r>
              <a:rPr lang="en-GB" dirty="0">
                <a:solidFill>
                  <a:schemeClr val="bg1"/>
                </a:solidFill>
                <a:effectLst/>
                <a:latin typeface="Calibri" panose="020F0502020204030204" pitchFamily="34" charset="0"/>
                <a:cs typeface="Calibri" panose="020F0502020204030204" pitchFamily="34" charset="0"/>
              </a:rPr>
              <a:t> 2015;26(</a:t>
            </a:r>
            <a:r>
              <a:rPr lang="en-GB" dirty="0" err="1">
                <a:solidFill>
                  <a:schemeClr val="bg1"/>
                </a:solidFill>
                <a:effectLst/>
                <a:latin typeface="Calibri" panose="020F0502020204030204" pitchFamily="34" charset="0"/>
                <a:cs typeface="Calibri" panose="020F0502020204030204" pitchFamily="34" charset="0"/>
              </a:rPr>
              <a:t>suppl</a:t>
            </a:r>
            <a:r>
              <a:rPr lang="en-GB" dirty="0">
                <a:solidFill>
                  <a:schemeClr val="bg1"/>
                </a:solidFill>
                <a:effectLst/>
                <a:latin typeface="Calibri" panose="020F0502020204030204" pitchFamily="34" charset="0"/>
                <a:cs typeface="Calibri" panose="020F0502020204030204" pitchFamily="34" charset="0"/>
              </a:rPr>
              <a:t> 5):v56</a:t>
            </a:r>
          </a:p>
          <a:p>
            <a:r>
              <a:rPr lang="en-GB" dirty="0">
                <a:solidFill>
                  <a:schemeClr val="bg1"/>
                </a:solidFill>
                <a:effectLst/>
                <a:latin typeface="Calibri" panose="020F0502020204030204" pitchFamily="34" charset="0"/>
                <a:cs typeface="Calibri" panose="020F0502020204030204" pitchFamily="34" charset="0"/>
              </a:rPr>
              <a:t>2. </a:t>
            </a:r>
            <a:r>
              <a:rPr lang="en-GB" dirty="0" err="1">
                <a:solidFill>
                  <a:schemeClr val="bg1"/>
                </a:solidFill>
                <a:effectLst/>
                <a:latin typeface="Calibri" panose="020F0502020204030204" pitchFamily="34" charset="0"/>
                <a:cs typeface="Calibri" panose="020F0502020204030204" pitchFamily="34" charset="0"/>
              </a:rPr>
              <a:t>Carrato</a:t>
            </a:r>
            <a:r>
              <a:rPr lang="en-GB" dirty="0">
                <a:solidFill>
                  <a:schemeClr val="bg1"/>
                </a:solidFill>
                <a:effectLst/>
                <a:latin typeface="Calibri" panose="020F0502020204030204" pitchFamily="34" charset="0"/>
                <a:cs typeface="Calibri" panose="020F0502020204030204" pitchFamily="34" charset="0"/>
              </a:rPr>
              <a:t> A, et al. </a:t>
            </a:r>
            <a:r>
              <a:rPr lang="fr-FR" dirty="0">
                <a:solidFill>
                  <a:schemeClr val="bg1"/>
                </a:solidFill>
                <a:effectLst/>
                <a:latin typeface="Calibri" panose="020F0502020204030204" pitchFamily="34" charset="0"/>
                <a:cs typeface="Calibri" panose="020F0502020204030204" pitchFamily="34" charset="0"/>
              </a:rPr>
              <a:t>J </a:t>
            </a:r>
            <a:r>
              <a:rPr lang="fr-FR" dirty="0" err="1">
                <a:solidFill>
                  <a:schemeClr val="bg1"/>
                </a:solidFill>
                <a:effectLst/>
                <a:latin typeface="Calibri" panose="020F0502020204030204" pitchFamily="34" charset="0"/>
                <a:cs typeface="Calibri" panose="020F0502020204030204" pitchFamily="34" charset="0"/>
              </a:rPr>
              <a:t>Gastrointest</a:t>
            </a:r>
            <a:r>
              <a:rPr lang="fr-FR" dirty="0">
                <a:solidFill>
                  <a:schemeClr val="bg1"/>
                </a:solidFill>
                <a:effectLst/>
                <a:latin typeface="Calibri" panose="020F0502020204030204" pitchFamily="34" charset="0"/>
                <a:cs typeface="Calibri" panose="020F0502020204030204" pitchFamily="34" charset="0"/>
              </a:rPr>
              <a:t> Cancer 2015;46:201</a:t>
            </a:r>
            <a:endParaRPr lang="en-GB" dirty="0">
              <a:solidFill>
                <a:schemeClr val="bg1"/>
              </a:solidFill>
              <a:effectLst/>
              <a:latin typeface="Calibri" panose="020F0502020204030204" pitchFamily="34" charset="0"/>
              <a:cs typeface="Calibri" panose="020F0502020204030204" pitchFamily="34" charset="0"/>
            </a:endParaRPr>
          </a:p>
        </p:txBody>
      </p:sp>
      <p:sp>
        <p:nvSpPr>
          <p:cNvPr id="7" name="Rectangle 6"/>
          <p:cNvSpPr/>
          <p:nvPr/>
        </p:nvSpPr>
        <p:spPr>
          <a:xfrm>
            <a:off x="4737449" y="1565654"/>
            <a:ext cx="4572000" cy="1754326"/>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005AB4"/>
                </a:solidFill>
                <a:effectLst/>
                <a:uLnTx/>
                <a:uFillTx/>
                <a:latin typeface="Calibri" panose="020F0502020204030204" pitchFamily="34" charset="0"/>
                <a:ea typeface="Tahoma"/>
                <a:cs typeface="Calibri" panose="020F0502020204030204" pitchFamily="34" charset="0"/>
              </a:rPr>
              <a:t>&gt;80% </a:t>
            </a:r>
            <a:r>
              <a:rPr kumimoji="0" lang="en-GB" sz="2000" b="0" i="0" u="none" strike="noStrike" kern="1200" cap="none" spc="0" normalizeH="0" baseline="0" noProof="0" dirty="0">
                <a:ln>
                  <a:noFill/>
                </a:ln>
                <a:solidFill>
                  <a:srgbClr val="4D4D4F"/>
                </a:solidFill>
                <a:effectLst/>
                <a:uLnTx/>
                <a:uFillTx/>
                <a:latin typeface="Calibri" panose="020F0502020204030204" pitchFamily="34" charset="0"/>
                <a:ea typeface="Tahoma"/>
                <a:cs typeface="Calibri" panose="020F0502020204030204" pitchFamily="34" charset="0"/>
              </a:rPr>
              <a:t>of patients diagnosed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4D4D4F"/>
                </a:solidFill>
                <a:effectLst/>
                <a:uLnTx/>
                <a:uFillTx/>
                <a:latin typeface="Calibri" panose="020F0502020204030204" pitchFamily="34" charset="0"/>
                <a:ea typeface="Tahoma"/>
                <a:cs typeface="Calibri" panose="020F0502020204030204" pitchFamily="34" charset="0"/>
              </a:rPr>
              <a:t>with pancreatic adenocarcinoma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4D4D4F"/>
                </a:solidFill>
                <a:effectLst/>
                <a:uLnTx/>
                <a:uFillTx/>
                <a:latin typeface="Calibri" panose="020F0502020204030204" pitchFamily="34" charset="0"/>
                <a:ea typeface="Tahoma"/>
                <a:cs typeface="Calibri" panose="020F0502020204030204" pitchFamily="34" charset="0"/>
              </a:rPr>
              <a:t>progress to </a:t>
            </a:r>
            <a:r>
              <a:rPr kumimoji="0" lang="en-GB" sz="2000" b="0" i="0" u="none" strike="noStrike" kern="1200" cap="none" spc="0" normalizeH="0" baseline="0" noProof="0" dirty="0">
                <a:ln>
                  <a:noFill/>
                </a:ln>
                <a:solidFill>
                  <a:srgbClr val="005AB4"/>
                </a:solidFill>
                <a:effectLst/>
                <a:uLnTx/>
                <a:uFillTx/>
                <a:latin typeface="Calibri" panose="020F0502020204030204" pitchFamily="34" charset="0"/>
                <a:ea typeface="Tahoma"/>
                <a:cs typeface="Calibri" panose="020F0502020204030204" pitchFamily="34" charset="0"/>
              </a:rPr>
              <a:t>metastatic</a:t>
            </a:r>
            <a:r>
              <a:rPr kumimoji="0" lang="en-GB" sz="2000" b="0" i="0" u="none" strike="noStrike" kern="1200" cap="none" spc="0" normalizeH="0" baseline="0" noProof="0" dirty="0">
                <a:ln>
                  <a:noFill/>
                </a:ln>
                <a:solidFill>
                  <a:srgbClr val="4D4D4F"/>
                </a:solidFill>
                <a:effectLst/>
                <a:uLnTx/>
                <a:uFillTx/>
                <a:latin typeface="Calibri" panose="020F0502020204030204" pitchFamily="34" charset="0"/>
                <a:ea typeface="Tahoma"/>
                <a:cs typeface="Calibri" panose="020F0502020204030204" pitchFamily="34" charset="0"/>
              </a:rPr>
              <a:t> or </a:t>
            </a:r>
            <a:r>
              <a:rPr kumimoji="0" lang="en-GB" sz="2000" b="0" i="0" u="none" strike="noStrike" kern="1200" cap="none" spc="0" normalizeH="0" baseline="0" noProof="0" dirty="0">
                <a:ln>
                  <a:noFill/>
                </a:ln>
                <a:solidFill>
                  <a:srgbClr val="005AB4"/>
                </a:solidFill>
                <a:effectLst/>
                <a:uLnTx/>
                <a:uFillTx/>
                <a:latin typeface="Calibri" panose="020F0502020204030204" pitchFamily="34" charset="0"/>
                <a:ea typeface="Tahoma"/>
                <a:cs typeface="Calibri" panose="020F0502020204030204" pitchFamily="34" charset="0"/>
              </a:rPr>
              <a:t>locally advanced inoperable </a:t>
            </a:r>
            <a:r>
              <a:rPr kumimoji="0" lang="en-GB" sz="2000" b="0" i="0" u="none" strike="noStrike" kern="1200" cap="none" spc="0" normalizeH="0" baseline="0" noProof="0" dirty="0">
                <a:ln>
                  <a:noFill/>
                </a:ln>
                <a:solidFill>
                  <a:srgbClr val="4D4D4F"/>
                </a:solidFill>
                <a:effectLst/>
                <a:uLnTx/>
                <a:uFillTx/>
                <a:latin typeface="Calibri" panose="020F0502020204030204" pitchFamily="34" charset="0"/>
                <a:ea typeface="Tahoma"/>
                <a:cs typeface="Calibri" panose="020F0502020204030204" pitchFamily="34" charset="0"/>
              </a:rPr>
              <a:t>disease in the asymptomatic phase</a:t>
            </a:r>
            <a:r>
              <a:rPr kumimoji="0" lang="en-GB" sz="2000" b="0" i="0" u="none" strike="noStrike" kern="1200" cap="none" spc="0" normalizeH="0" baseline="30000" noProof="0" dirty="0">
                <a:ln>
                  <a:noFill/>
                </a:ln>
                <a:solidFill>
                  <a:srgbClr val="4D4D4F"/>
                </a:solidFill>
                <a:effectLst/>
                <a:uLnTx/>
                <a:uFillTx/>
                <a:latin typeface="Calibri" panose="020F0502020204030204" pitchFamily="34" charset="0"/>
                <a:ea typeface="Tahoma"/>
                <a:cs typeface="Calibri" panose="020F0502020204030204" pitchFamily="34" charset="0"/>
              </a:rPr>
              <a:t>1</a:t>
            </a:r>
            <a:endParaRPr kumimoji="0" lang="en-GB" sz="2000" b="0" i="0" u="none" strike="noStrike" kern="1200" cap="none" spc="0" normalizeH="0" baseline="30000" noProof="0" dirty="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8" name="Rectangle 7"/>
          <p:cNvSpPr/>
          <p:nvPr/>
        </p:nvSpPr>
        <p:spPr>
          <a:xfrm>
            <a:off x="2970323" y="3759959"/>
            <a:ext cx="5681741" cy="70788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4D4D4F"/>
                </a:solidFill>
                <a:effectLst/>
                <a:uLnTx/>
                <a:uFillTx/>
                <a:latin typeface="Calibri" panose="020F0502020204030204" pitchFamily="34" charset="0"/>
                <a:ea typeface="Tahoma"/>
                <a:cs typeface="Calibri" panose="020F0502020204030204" pitchFamily="34" charset="0"/>
              </a:rPr>
              <a:t>Real-world data based on observational studies from Europe reported:</a:t>
            </a:r>
            <a:r>
              <a:rPr kumimoji="0" lang="en-GB" sz="2000" b="0" i="0" u="none" strike="noStrike" kern="1200" cap="none" spc="0" normalizeH="0" baseline="30000" noProof="0" dirty="0">
                <a:ln>
                  <a:noFill/>
                </a:ln>
                <a:solidFill>
                  <a:srgbClr val="4D4D4F"/>
                </a:solidFill>
                <a:effectLst/>
                <a:uLnTx/>
                <a:uFillTx/>
                <a:latin typeface="Calibri" panose="020F0502020204030204" pitchFamily="34" charset="0"/>
                <a:ea typeface="Tahoma"/>
                <a:cs typeface="Calibri" panose="020F0502020204030204" pitchFamily="34" charset="0"/>
              </a:rPr>
              <a:t>2</a:t>
            </a:r>
          </a:p>
        </p:txBody>
      </p:sp>
      <p:grpSp>
        <p:nvGrpSpPr>
          <p:cNvPr id="16" name="Group 15"/>
          <p:cNvGrpSpPr/>
          <p:nvPr/>
        </p:nvGrpSpPr>
        <p:grpSpPr>
          <a:xfrm>
            <a:off x="2974107" y="1668386"/>
            <a:ext cx="285600" cy="736413"/>
            <a:chOff x="706438" y="838200"/>
            <a:chExt cx="708025" cy="1825626"/>
          </a:xfrm>
          <a:solidFill>
            <a:srgbClr val="005AB4"/>
          </a:solidFill>
        </p:grpSpPr>
        <p:sp>
          <p:nvSpPr>
            <p:cNvPr id="14" name="Oval 5"/>
            <p:cNvSpPr>
              <a:spLocks noChangeArrowheads="1"/>
            </p:cNvSpPr>
            <p:nvPr/>
          </p:nvSpPr>
          <p:spPr bwMode="auto">
            <a:xfrm>
              <a:off x="901701" y="838200"/>
              <a:ext cx="317500" cy="3175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15" name="Freeform 6"/>
            <p:cNvSpPr>
              <a:spLocks/>
            </p:cNvSpPr>
            <p:nvPr/>
          </p:nvSpPr>
          <p:spPr bwMode="auto">
            <a:xfrm>
              <a:off x="706438" y="1201738"/>
              <a:ext cx="708025" cy="1462088"/>
            </a:xfrm>
            <a:custGeom>
              <a:avLst/>
              <a:gdLst>
                <a:gd name="T0" fmla="*/ 345 w 348"/>
                <a:gd name="T1" fmla="*/ 307 h 722"/>
                <a:gd name="T2" fmla="*/ 305 w 348"/>
                <a:gd name="T3" fmla="*/ 37 h 722"/>
                <a:gd name="T4" fmla="*/ 263 w 348"/>
                <a:gd name="T5" fmla="*/ 0 h 722"/>
                <a:gd name="T6" fmla="*/ 81 w 348"/>
                <a:gd name="T7" fmla="*/ 0 h 722"/>
                <a:gd name="T8" fmla="*/ 39 w 348"/>
                <a:gd name="T9" fmla="*/ 37 h 722"/>
                <a:gd name="T10" fmla="*/ 3 w 348"/>
                <a:gd name="T11" fmla="*/ 308 h 722"/>
                <a:gd name="T12" fmla="*/ 31 w 348"/>
                <a:gd name="T13" fmla="*/ 341 h 722"/>
                <a:gd name="T14" fmla="*/ 31 w 348"/>
                <a:gd name="T15" fmla="*/ 341 h 722"/>
                <a:gd name="T16" fmla="*/ 58 w 348"/>
                <a:gd name="T17" fmla="*/ 366 h 722"/>
                <a:gd name="T18" fmla="*/ 93 w 348"/>
                <a:gd name="T19" fmla="*/ 687 h 722"/>
                <a:gd name="T20" fmla="*/ 132 w 348"/>
                <a:gd name="T21" fmla="*/ 722 h 722"/>
                <a:gd name="T22" fmla="*/ 167 w 348"/>
                <a:gd name="T23" fmla="*/ 722 h 722"/>
                <a:gd name="T24" fmla="*/ 167 w 348"/>
                <a:gd name="T25" fmla="*/ 403 h 722"/>
                <a:gd name="T26" fmla="*/ 181 w 348"/>
                <a:gd name="T27" fmla="*/ 403 h 722"/>
                <a:gd name="T28" fmla="*/ 181 w 348"/>
                <a:gd name="T29" fmla="*/ 722 h 722"/>
                <a:gd name="T30" fmla="*/ 213 w 348"/>
                <a:gd name="T31" fmla="*/ 722 h 722"/>
                <a:gd name="T32" fmla="*/ 251 w 348"/>
                <a:gd name="T33" fmla="*/ 687 h 722"/>
                <a:gd name="T34" fmla="*/ 286 w 348"/>
                <a:gd name="T35" fmla="*/ 366 h 722"/>
                <a:gd name="T36" fmla="*/ 314 w 348"/>
                <a:gd name="T37" fmla="*/ 341 h 722"/>
                <a:gd name="T38" fmla="*/ 317 w 348"/>
                <a:gd name="T39" fmla="*/ 341 h 722"/>
                <a:gd name="T40" fmla="*/ 345 w 348"/>
                <a:gd name="T41" fmla="*/ 30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722">
                  <a:moveTo>
                    <a:pt x="345" y="307"/>
                  </a:moveTo>
                  <a:cubicBezTo>
                    <a:pt x="305" y="37"/>
                    <a:pt x="305" y="37"/>
                    <a:pt x="305" y="37"/>
                  </a:cubicBezTo>
                  <a:cubicBezTo>
                    <a:pt x="305" y="16"/>
                    <a:pt x="284" y="0"/>
                    <a:pt x="263" y="0"/>
                  </a:cubicBezTo>
                  <a:cubicBezTo>
                    <a:pt x="227" y="0"/>
                    <a:pt x="81" y="0"/>
                    <a:pt x="81" y="0"/>
                  </a:cubicBezTo>
                  <a:cubicBezTo>
                    <a:pt x="64" y="0"/>
                    <a:pt x="44" y="16"/>
                    <a:pt x="39" y="37"/>
                  </a:cubicBezTo>
                  <a:cubicBezTo>
                    <a:pt x="3" y="308"/>
                    <a:pt x="3" y="308"/>
                    <a:pt x="3" y="308"/>
                  </a:cubicBezTo>
                  <a:cubicBezTo>
                    <a:pt x="0" y="325"/>
                    <a:pt x="13" y="340"/>
                    <a:pt x="31" y="341"/>
                  </a:cubicBezTo>
                  <a:cubicBezTo>
                    <a:pt x="31" y="341"/>
                    <a:pt x="31" y="341"/>
                    <a:pt x="31" y="341"/>
                  </a:cubicBezTo>
                  <a:cubicBezTo>
                    <a:pt x="45" y="341"/>
                    <a:pt x="57" y="352"/>
                    <a:pt x="58" y="366"/>
                  </a:cubicBezTo>
                  <a:cubicBezTo>
                    <a:pt x="93" y="687"/>
                    <a:pt x="93" y="687"/>
                    <a:pt x="93" y="687"/>
                  </a:cubicBezTo>
                  <a:cubicBezTo>
                    <a:pt x="95" y="707"/>
                    <a:pt x="112" y="722"/>
                    <a:pt x="132" y="722"/>
                  </a:cubicBezTo>
                  <a:cubicBezTo>
                    <a:pt x="167" y="722"/>
                    <a:pt x="167" y="722"/>
                    <a:pt x="167" y="722"/>
                  </a:cubicBezTo>
                  <a:cubicBezTo>
                    <a:pt x="167" y="403"/>
                    <a:pt x="167" y="403"/>
                    <a:pt x="167" y="403"/>
                  </a:cubicBezTo>
                  <a:cubicBezTo>
                    <a:pt x="181" y="403"/>
                    <a:pt x="181" y="403"/>
                    <a:pt x="181" y="403"/>
                  </a:cubicBezTo>
                  <a:cubicBezTo>
                    <a:pt x="181" y="722"/>
                    <a:pt x="181" y="722"/>
                    <a:pt x="181" y="722"/>
                  </a:cubicBezTo>
                  <a:cubicBezTo>
                    <a:pt x="213" y="722"/>
                    <a:pt x="213" y="722"/>
                    <a:pt x="213" y="722"/>
                  </a:cubicBezTo>
                  <a:cubicBezTo>
                    <a:pt x="232" y="722"/>
                    <a:pt x="249" y="707"/>
                    <a:pt x="251" y="687"/>
                  </a:cubicBezTo>
                  <a:cubicBezTo>
                    <a:pt x="260" y="612"/>
                    <a:pt x="279" y="437"/>
                    <a:pt x="286" y="366"/>
                  </a:cubicBezTo>
                  <a:cubicBezTo>
                    <a:pt x="287" y="352"/>
                    <a:pt x="299" y="341"/>
                    <a:pt x="314" y="341"/>
                  </a:cubicBezTo>
                  <a:cubicBezTo>
                    <a:pt x="317" y="341"/>
                    <a:pt x="317" y="341"/>
                    <a:pt x="317" y="341"/>
                  </a:cubicBezTo>
                  <a:cubicBezTo>
                    <a:pt x="335" y="340"/>
                    <a:pt x="348" y="325"/>
                    <a:pt x="345" y="30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grpSp>
      <p:grpSp>
        <p:nvGrpSpPr>
          <p:cNvPr id="17" name="Group 16"/>
          <p:cNvGrpSpPr/>
          <p:nvPr/>
        </p:nvGrpSpPr>
        <p:grpSpPr>
          <a:xfrm>
            <a:off x="3301911" y="1668386"/>
            <a:ext cx="285600" cy="736413"/>
            <a:chOff x="706438" y="838200"/>
            <a:chExt cx="708025" cy="1825626"/>
          </a:xfrm>
          <a:solidFill>
            <a:srgbClr val="005AB4"/>
          </a:solidFill>
        </p:grpSpPr>
        <p:sp>
          <p:nvSpPr>
            <p:cNvPr id="18" name="Oval 5"/>
            <p:cNvSpPr>
              <a:spLocks noChangeArrowheads="1"/>
            </p:cNvSpPr>
            <p:nvPr/>
          </p:nvSpPr>
          <p:spPr bwMode="auto">
            <a:xfrm>
              <a:off x="901701" y="838200"/>
              <a:ext cx="317500" cy="3175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19" name="Freeform 6"/>
            <p:cNvSpPr>
              <a:spLocks/>
            </p:cNvSpPr>
            <p:nvPr/>
          </p:nvSpPr>
          <p:spPr bwMode="auto">
            <a:xfrm>
              <a:off x="706438" y="1201738"/>
              <a:ext cx="708025" cy="1462088"/>
            </a:xfrm>
            <a:custGeom>
              <a:avLst/>
              <a:gdLst>
                <a:gd name="T0" fmla="*/ 345 w 348"/>
                <a:gd name="T1" fmla="*/ 307 h 722"/>
                <a:gd name="T2" fmla="*/ 305 w 348"/>
                <a:gd name="T3" fmla="*/ 37 h 722"/>
                <a:gd name="T4" fmla="*/ 263 w 348"/>
                <a:gd name="T5" fmla="*/ 0 h 722"/>
                <a:gd name="T6" fmla="*/ 81 w 348"/>
                <a:gd name="T7" fmla="*/ 0 h 722"/>
                <a:gd name="T8" fmla="*/ 39 w 348"/>
                <a:gd name="T9" fmla="*/ 37 h 722"/>
                <a:gd name="T10" fmla="*/ 3 w 348"/>
                <a:gd name="T11" fmla="*/ 308 h 722"/>
                <a:gd name="T12" fmla="*/ 31 w 348"/>
                <a:gd name="T13" fmla="*/ 341 h 722"/>
                <a:gd name="T14" fmla="*/ 31 w 348"/>
                <a:gd name="T15" fmla="*/ 341 h 722"/>
                <a:gd name="T16" fmla="*/ 58 w 348"/>
                <a:gd name="T17" fmla="*/ 366 h 722"/>
                <a:gd name="T18" fmla="*/ 93 w 348"/>
                <a:gd name="T19" fmla="*/ 687 h 722"/>
                <a:gd name="T20" fmla="*/ 132 w 348"/>
                <a:gd name="T21" fmla="*/ 722 h 722"/>
                <a:gd name="T22" fmla="*/ 167 w 348"/>
                <a:gd name="T23" fmla="*/ 722 h 722"/>
                <a:gd name="T24" fmla="*/ 167 w 348"/>
                <a:gd name="T25" fmla="*/ 403 h 722"/>
                <a:gd name="T26" fmla="*/ 181 w 348"/>
                <a:gd name="T27" fmla="*/ 403 h 722"/>
                <a:gd name="T28" fmla="*/ 181 w 348"/>
                <a:gd name="T29" fmla="*/ 722 h 722"/>
                <a:gd name="T30" fmla="*/ 213 w 348"/>
                <a:gd name="T31" fmla="*/ 722 h 722"/>
                <a:gd name="T32" fmla="*/ 251 w 348"/>
                <a:gd name="T33" fmla="*/ 687 h 722"/>
                <a:gd name="T34" fmla="*/ 286 w 348"/>
                <a:gd name="T35" fmla="*/ 366 h 722"/>
                <a:gd name="T36" fmla="*/ 314 w 348"/>
                <a:gd name="T37" fmla="*/ 341 h 722"/>
                <a:gd name="T38" fmla="*/ 317 w 348"/>
                <a:gd name="T39" fmla="*/ 341 h 722"/>
                <a:gd name="T40" fmla="*/ 345 w 348"/>
                <a:gd name="T41" fmla="*/ 30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722">
                  <a:moveTo>
                    <a:pt x="345" y="307"/>
                  </a:moveTo>
                  <a:cubicBezTo>
                    <a:pt x="305" y="37"/>
                    <a:pt x="305" y="37"/>
                    <a:pt x="305" y="37"/>
                  </a:cubicBezTo>
                  <a:cubicBezTo>
                    <a:pt x="305" y="16"/>
                    <a:pt x="284" y="0"/>
                    <a:pt x="263" y="0"/>
                  </a:cubicBezTo>
                  <a:cubicBezTo>
                    <a:pt x="227" y="0"/>
                    <a:pt x="81" y="0"/>
                    <a:pt x="81" y="0"/>
                  </a:cubicBezTo>
                  <a:cubicBezTo>
                    <a:pt x="64" y="0"/>
                    <a:pt x="44" y="16"/>
                    <a:pt x="39" y="37"/>
                  </a:cubicBezTo>
                  <a:cubicBezTo>
                    <a:pt x="3" y="308"/>
                    <a:pt x="3" y="308"/>
                    <a:pt x="3" y="308"/>
                  </a:cubicBezTo>
                  <a:cubicBezTo>
                    <a:pt x="0" y="325"/>
                    <a:pt x="13" y="340"/>
                    <a:pt x="31" y="341"/>
                  </a:cubicBezTo>
                  <a:cubicBezTo>
                    <a:pt x="31" y="341"/>
                    <a:pt x="31" y="341"/>
                    <a:pt x="31" y="341"/>
                  </a:cubicBezTo>
                  <a:cubicBezTo>
                    <a:pt x="45" y="341"/>
                    <a:pt x="57" y="352"/>
                    <a:pt x="58" y="366"/>
                  </a:cubicBezTo>
                  <a:cubicBezTo>
                    <a:pt x="93" y="687"/>
                    <a:pt x="93" y="687"/>
                    <a:pt x="93" y="687"/>
                  </a:cubicBezTo>
                  <a:cubicBezTo>
                    <a:pt x="95" y="707"/>
                    <a:pt x="112" y="722"/>
                    <a:pt x="132" y="722"/>
                  </a:cubicBezTo>
                  <a:cubicBezTo>
                    <a:pt x="167" y="722"/>
                    <a:pt x="167" y="722"/>
                    <a:pt x="167" y="722"/>
                  </a:cubicBezTo>
                  <a:cubicBezTo>
                    <a:pt x="167" y="403"/>
                    <a:pt x="167" y="403"/>
                    <a:pt x="167" y="403"/>
                  </a:cubicBezTo>
                  <a:cubicBezTo>
                    <a:pt x="181" y="403"/>
                    <a:pt x="181" y="403"/>
                    <a:pt x="181" y="403"/>
                  </a:cubicBezTo>
                  <a:cubicBezTo>
                    <a:pt x="181" y="722"/>
                    <a:pt x="181" y="722"/>
                    <a:pt x="181" y="722"/>
                  </a:cubicBezTo>
                  <a:cubicBezTo>
                    <a:pt x="213" y="722"/>
                    <a:pt x="213" y="722"/>
                    <a:pt x="213" y="722"/>
                  </a:cubicBezTo>
                  <a:cubicBezTo>
                    <a:pt x="232" y="722"/>
                    <a:pt x="249" y="707"/>
                    <a:pt x="251" y="687"/>
                  </a:cubicBezTo>
                  <a:cubicBezTo>
                    <a:pt x="260" y="612"/>
                    <a:pt x="279" y="437"/>
                    <a:pt x="286" y="366"/>
                  </a:cubicBezTo>
                  <a:cubicBezTo>
                    <a:pt x="287" y="352"/>
                    <a:pt x="299" y="341"/>
                    <a:pt x="314" y="341"/>
                  </a:cubicBezTo>
                  <a:cubicBezTo>
                    <a:pt x="317" y="341"/>
                    <a:pt x="317" y="341"/>
                    <a:pt x="317" y="341"/>
                  </a:cubicBezTo>
                  <a:cubicBezTo>
                    <a:pt x="335" y="340"/>
                    <a:pt x="348" y="325"/>
                    <a:pt x="345" y="30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grpSp>
      <p:grpSp>
        <p:nvGrpSpPr>
          <p:cNvPr id="20" name="Group 19"/>
          <p:cNvGrpSpPr/>
          <p:nvPr/>
        </p:nvGrpSpPr>
        <p:grpSpPr>
          <a:xfrm>
            <a:off x="3638341" y="1668386"/>
            <a:ext cx="285600" cy="736413"/>
            <a:chOff x="706438" y="838200"/>
            <a:chExt cx="708025" cy="1825626"/>
          </a:xfrm>
          <a:solidFill>
            <a:srgbClr val="005AB4"/>
          </a:solidFill>
        </p:grpSpPr>
        <p:sp>
          <p:nvSpPr>
            <p:cNvPr id="21" name="Oval 5"/>
            <p:cNvSpPr>
              <a:spLocks noChangeArrowheads="1"/>
            </p:cNvSpPr>
            <p:nvPr/>
          </p:nvSpPr>
          <p:spPr bwMode="auto">
            <a:xfrm>
              <a:off x="901701" y="838200"/>
              <a:ext cx="317500" cy="3175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22" name="Freeform 6"/>
            <p:cNvSpPr>
              <a:spLocks/>
            </p:cNvSpPr>
            <p:nvPr/>
          </p:nvSpPr>
          <p:spPr bwMode="auto">
            <a:xfrm>
              <a:off x="706438" y="1201738"/>
              <a:ext cx="708025" cy="1462088"/>
            </a:xfrm>
            <a:custGeom>
              <a:avLst/>
              <a:gdLst>
                <a:gd name="T0" fmla="*/ 345 w 348"/>
                <a:gd name="T1" fmla="*/ 307 h 722"/>
                <a:gd name="T2" fmla="*/ 305 w 348"/>
                <a:gd name="T3" fmla="*/ 37 h 722"/>
                <a:gd name="T4" fmla="*/ 263 w 348"/>
                <a:gd name="T5" fmla="*/ 0 h 722"/>
                <a:gd name="T6" fmla="*/ 81 w 348"/>
                <a:gd name="T7" fmla="*/ 0 h 722"/>
                <a:gd name="T8" fmla="*/ 39 w 348"/>
                <a:gd name="T9" fmla="*/ 37 h 722"/>
                <a:gd name="T10" fmla="*/ 3 w 348"/>
                <a:gd name="T11" fmla="*/ 308 h 722"/>
                <a:gd name="T12" fmla="*/ 31 w 348"/>
                <a:gd name="T13" fmla="*/ 341 h 722"/>
                <a:gd name="T14" fmla="*/ 31 w 348"/>
                <a:gd name="T15" fmla="*/ 341 h 722"/>
                <a:gd name="T16" fmla="*/ 58 w 348"/>
                <a:gd name="T17" fmla="*/ 366 h 722"/>
                <a:gd name="T18" fmla="*/ 93 w 348"/>
                <a:gd name="T19" fmla="*/ 687 h 722"/>
                <a:gd name="T20" fmla="*/ 132 w 348"/>
                <a:gd name="T21" fmla="*/ 722 h 722"/>
                <a:gd name="T22" fmla="*/ 167 w 348"/>
                <a:gd name="T23" fmla="*/ 722 h 722"/>
                <a:gd name="T24" fmla="*/ 167 w 348"/>
                <a:gd name="T25" fmla="*/ 403 h 722"/>
                <a:gd name="T26" fmla="*/ 181 w 348"/>
                <a:gd name="T27" fmla="*/ 403 h 722"/>
                <a:gd name="T28" fmla="*/ 181 w 348"/>
                <a:gd name="T29" fmla="*/ 722 h 722"/>
                <a:gd name="T30" fmla="*/ 213 w 348"/>
                <a:gd name="T31" fmla="*/ 722 h 722"/>
                <a:gd name="T32" fmla="*/ 251 w 348"/>
                <a:gd name="T33" fmla="*/ 687 h 722"/>
                <a:gd name="T34" fmla="*/ 286 w 348"/>
                <a:gd name="T35" fmla="*/ 366 h 722"/>
                <a:gd name="T36" fmla="*/ 314 w 348"/>
                <a:gd name="T37" fmla="*/ 341 h 722"/>
                <a:gd name="T38" fmla="*/ 317 w 348"/>
                <a:gd name="T39" fmla="*/ 341 h 722"/>
                <a:gd name="T40" fmla="*/ 345 w 348"/>
                <a:gd name="T41" fmla="*/ 30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722">
                  <a:moveTo>
                    <a:pt x="345" y="307"/>
                  </a:moveTo>
                  <a:cubicBezTo>
                    <a:pt x="305" y="37"/>
                    <a:pt x="305" y="37"/>
                    <a:pt x="305" y="37"/>
                  </a:cubicBezTo>
                  <a:cubicBezTo>
                    <a:pt x="305" y="16"/>
                    <a:pt x="284" y="0"/>
                    <a:pt x="263" y="0"/>
                  </a:cubicBezTo>
                  <a:cubicBezTo>
                    <a:pt x="227" y="0"/>
                    <a:pt x="81" y="0"/>
                    <a:pt x="81" y="0"/>
                  </a:cubicBezTo>
                  <a:cubicBezTo>
                    <a:pt x="64" y="0"/>
                    <a:pt x="44" y="16"/>
                    <a:pt x="39" y="37"/>
                  </a:cubicBezTo>
                  <a:cubicBezTo>
                    <a:pt x="3" y="308"/>
                    <a:pt x="3" y="308"/>
                    <a:pt x="3" y="308"/>
                  </a:cubicBezTo>
                  <a:cubicBezTo>
                    <a:pt x="0" y="325"/>
                    <a:pt x="13" y="340"/>
                    <a:pt x="31" y="341"/>
                  </a:cubicBezTo>
                  <a:cubicBezTo>
                    <a:pt x="31" y="341"/>
                    <a:pt x="31" y="341"/>
                    <a:pt x="31" y="341"/>
                  </a:cubicBezTo>
                  <a:cubicBezTo>
                    <a:pt x="45" y="341"/>
                    <a:pt x="57" y="352"/>
                    <a:pt x="58" y="366"/>
                  </a:cubicBezTo>
                  <a:cubicBezTo>
                    <a:pt x="93" y="687"/>
                    <a:pt x="93" y="687"/>
                    <a:pt x="93" y="687"/>
                  </a:cubicBezTo>
                  <a:cubicBezTo>
                    <a:pt x="95" y="707"/>
                    <a:pt x="112" y="722"/>
                    <a:pt x="132" y="722"/>
                  </a:cubicBezTo>
                  <a:cubicBezTo>
                    <a:pt x="167" y="722"/>
                    <a:pt x="167" y="722"/>
                    <a:pt x="167" y="722"/>
                  </a:cubicBezTo>
                  <a:cubicBezTo>
                    <a:pt x="167" y="403"/>
                    <a:pt x="167" y="403"/>
                    <a:pt x="167" y="403"/>
                  </a:cubicBezTo>
                  <a:cubicBezTo>
                    <a:pt x="181" y="403"/>
                    <a:pt x="181" y="403"/>
                    <a:pt x="181" y="403"/>
                  </a:cubicBezTo>
                  <a:cubicBezTo>
                    <a:pt x="181" y="722"/>
                    <a:pt x="181" y="722"/>
                    <a:pt x="181" y="722"/>
                  </a:cubicBezTo>
                  <a:cubicBezTo>
                    <a:pt x="213" y="722"/>
                    <a:pt x="213" y="722"/>
                    <a:pt x="213" y="722"/>
                  </a:cubicBezTo>
                  <a:cubicBezTo>
                    <a:pt x="232" y="722"/>
                    <a:pt x="249" y="707"/>
                    <a:pt x="251" y="687"/>
                  </a:cubicBezTo>
                  <a:cubicBezTo>
                    <a:pt x="260" y="612"/>
                    <a:pt x="279" y="437"/>
                    <a:pt x="286" y="366"/>
                  </a:cubicBezTo>
                  <a:cubicBezTo>
                    <a:pt x="287" y="352"/>
                    <a:pt x="299" y="341"/>
                    <a:pt x="314" y="341"/>
                  </a:cubicBezTo>
                  <a:cubicBezTo>
                    <a:pt x="317" y="341"/>
                    <a:pt x="317" y="341"/>
                    <a:pt x="317" y="341"/>
                  </a:cubicBezTo>
                  <a:cubicBezTo>
                    <a:pt x="335" y="340"/>
                    <a:pt x="348" y="325"/>
                    <a:pt x="345" y="30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grpSp>
      <p:grpSp>
        <p:nvGrpSpPr>
          <p:cNvPr id="23" name="Group 22"/>
          <p:cNvGrpSpPr/>
          <p:nvPr/>
        </p:nvGrpSpPr>
        <p:grpSpPr>
          <a:xfrm>
            <a:off x="3966145" y="1668386"/>
            <a:ext cx="285600" cy="736413"/>
            <a:chOff x="706438" y="838200"/>
            <a:chExt cx="708025" cy="1825626"/>
          </a:xfrm>
          <a:solidFill>
            <a:srgbClr val="005AB4"/>
          </a:solidFill>
        </p:grpSpPr>
        <p:sp>
          <p:nvSpPr>
            <p:cNvPr id="24" name="Oval 5"/>
            <p:cNvSpPr>
              <a:spLocks noChangeArrowheads="1"/>
            </p:cNvSpPr>
            <p:nvPr/>
          </p:nvSpPr>
          <p:spPr bwMode="auto">
            <a:xfrm>
              <a:off x="901701" y="838200"/>
              <a:ext cx="317500" cy="3175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25" name="Freeform 6"/>
            <p:cNvSpPr>
              <a:spLocks/>
            </p:cNvSpPr>
            <p:nvPr/>
          </p:nvSpPr>
          <p:spPr bwMode="auto">
            <a:xfrm>
              <a:off x="706438" y="1201738"/>
              <a:ext cx="708025" cy="1462088"/>
            </a:xfrm>
            <a:custGeom>
              <a:avLst/>
              <a:gdLst>
                <a:gd name="T0" fmla="*/ 345 w 348"/>
                <a:gd name="T1" fmla="*/ 307 h 722"/>
                <a:gd name="T2" fmla="*/ 305 w 348"/>
                <a:gd name="T3" fmla="*/ 37 h 722"/>
                <a:gd name="T4" fmla="*/ 263 w 348"/>
                <a:gd name="T5" fmla="*/ 0 h 722"/>
                <a:gd name="T6" fmla="*/ 81 w 348"/>
                <a:gd name="T7" fmla="*/ 0 h 722"/>
                <a:gd name="T8" fmla="*/ 39 w 348"/>
                <a:gd name="T9" fmla="*/ 37 h 722"/>
                <a:gd name="T10" fmla="*/ 3 w 348"/>
                <a:gd name="T11" fmla="*/ 308 h 722"/>
                <a:gd name="T12" fmla="*/ 31 w 348"/>
                <a:gd name="T13" fmla="*/ 341 h 722"/>
                <a:gd name="T14" fmla="*/ 31 w 348"/>
                <a:gd name="T15" fmla="*/ 341 h 722"/>
                <a:gd name="T16" fmla="*/ 58 w 348"/>
                <a:gd name="T17" fmla="*/ 366 h 722"/>
                <a:gd name="T18" fmla="*/ 93 w 348"/>
                <a:gd name="T19" fmla="*/ 687 h 722"/>
                <a:gd name="T20" fmla="*/ 132 w 348"/>
                <a:gd name="T21" fmla="*/ 722 h 722"/>
                <a:gd name="T22" fmla="*/ 167 w 348"/>
                <a:gd name="T23" fmla="*/ 722 h 722"/>
                <a:gd name="T24" fmla="*/ 167 w 348"/>
                <a:gd name="T25" fmla="*/ 403 h 722"/>
                <a:gd name="T26" fmla="*/ 181 w 348"/>
                <a:gd name="T27" fmla="*/ 403 h 722"/>
                <a:gd name="T28" fmla="*/ 181 w 348"/>
                <a:gd name="T29" fmla="*/ 722 h 722"/>
                <a:gd name="T30" fmla="*/ 213 w 348"/>
                <a:gd name="T31" fmla="*/ 722 h 722"/>
                <a:gd name="T32" fmla="*/ 251 w 348"/>
                <a:gd name="T33" fmla="*/ 687 h 722"/>
                <a:gd name="T34" fmla="*/ 286 w 348"/>
                <a:gd name="T35" fmla="*/ 366 h 722"/>
                <a:gd name="T36" fmla="*/ 314 w 348"/>
                <a:gd name="T37" fmla="*/ 341 h 722"/>
                <a:gd name="T38" fmla="*/ 317 w 348"/>
                <a:gd name="T39" fmla="*/ 341 h 722"/>
                <a:gd name="T40" fmla="*/ 345 w 348"/>
                <a:gd name="T41" fmla="*/ 30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722">
                  <a:moveTo>
                    <a:pt x="345" y="307"/>
                  </a:moveTo>
                  <a:cubicBezTo>
                    <a:pt x="305" y="37"/>
                    <a:pt x="305" y="37"/>
                    <a:pt x="305" y="37"/>
                  </a:cubicBezTo>
                  <a:cubicBezTo>
                    <a:pt x="305" y="16"/>
                    <a:pt x="284" y="0"/>
                    <a:pt x="263" y="0"/>
                  </a:cubicBezTo>
                  <a:cubicBezTo>
                    <a:pt x="227" y="0"/>
                    <a:pt x="81" y="0"/>
                    <a:pt x="81" y="0"/>
                  </a:cubicBezTo>
                  <a:cubicBezTo>
                    <a:pt x="64" y="0"/>
                    <a:pt x="44" y="16"/>
                    <a:pt x="39" y="37"/>
                  </a:cubicBezTo>
                  <a:cubicBezTo>
                    <a:pt x="3" y="308"/>
                    <a:pt x="3" y="308"/>
                    <a:pt x="3" y="308"/>
                  </a:cubicBezTo>
                  <a:cubicBezTo>
                    <a:pt x="0" y="325"/>
                    <a:pt x="13" y="340"/>
                    <a:pt x="31" y="341"/>
                  </a:cubicBezTo>
                  <a:cubicBezTo>
                    <a:pt x="31" y="341"/>
                    <a:pt x="31" y="341"/>
                    <a:pt x="31" y="341"/>
                  </a:cubicBezTo>
                  <a:cubicBezTo>
                    <a:pt x="45" y="341"/>
                    <a:pt x="57" y="352"/>
                    <a:pt x="58" y="366"/>
                  </a:cubicBezTo>
                  <a:cubicBezTo>
                    <a:pt x="93" y="687"/>
                    <a:pt x="93" y="687"/>
                    <a:pt x="93" y="687"/>
                  </a:cubicBezTo>
                  <a:cubicBezTo>
                    <a:pt x="95" y="707"/>
                    <a:pt x="112" y="722"/>
                    <a:pt x="132" y="722"/>
                  </a:cubicBezTo>
                  <a:cubicBezTo>
                    <a:pt x="167" y="722"/>
                    <a:pt x="167" y="722"/>
                    <a:pt x="167" y="722"/>
                  </a:cubicBezTo>
                  <a:cubicBezTo>
                    <a:pt x="167" y="403"/>
                    <a:pt x="167" y="403"/>
                    <a:pt x="167" y="403"/>
                  </a:cubicBezTo>
                  <a:cubicBezTo>
                    <a:pt x="181" y="403"/>
                    <a:pt x="181" y="403"/>
                    <a:pt x="181" y="403"/>
                  </a:cubicBezTo>
                  <a:cubicBezTo>
                    <a:pt x="181" y="722"/>
                    <a:pt x="181" y="722"/>
                    <a:pt x="181" y="722"/>
                  </a:cubicBezTo>
                  <a:cubicBezTo>
                    <a:pt x="213" y="722"/>
                    <a:pt x="213" y="722"/>
                    <a:pt x="213" y="722"/>
                  </a:cubicBezTo>
                  <a:cubicBezTo>
                    <a:pt x="232" y="722"/>
                    <a:pt x="249" y="707"/>
                    <a:pt x="251" y="687"/>
                  </a:cubicBezTo>
                  <a:cubicBezTo>
                    <a:pt x="260" y="612"/>
                    <a:pt x="279" y="437"/>
                    <a:pt x="286" y="366"/>
                  </a:cubicBezTo>
                  <a:cubicBezTo>
                    <a:pt x="287" y="352"/>
                    <a:pt x="299" y="341"/>
                    <a:pt x="314" y="341"/>
                  </a:cubicBezTo>
                  <a:cubicBezTo>
                    <a:pt x="317" y="341"/>
                    <a:pt x="317" y="341"/>
                    <a:pt x="317" y="341"/>
                  </a:cubicBezTo>
                  <a:cubicBezTo>
                    <a:pt x="335" y="340"/>
                    <a:pt x="348" y="325"/>
                    <a:pt x="345" y="30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grpSp>
      <p:grpSp>
        <p:nvGrpSpPr>
          <p:cNvPr id="26" name="Group 25"/>
          <p:cNvGrpSpPr/>
          <p:nvPr/>
        </p:nvGrpSpPr>
        <p:grpSpPr>
          <a:xfrm>
            <a:off x="4302575" y="1668386"/>
            <a:ext cx="285600" cy="736413"/>
            <a:chOff x="706438" y="838200"/>
            <a:chExt cx="708025" cy="1825626"/>
          </a:xfrm>
          <a:solidFill>
            <a:srgbClr val="005AB4"/>
          </a:solidFill>
        </p:grpSpPr>
        <p:sp>
          <p:nvSpPr>
            <p:cNvPr id="27" name="Oval 5"/>
            <p:cNvSpPr>
              <a:spLocks noChangeArrowheads="1"/>
            </p:cNvSpPr>
            <p:nvPr/>
          </p:nvSpPr>
          <p:spPr bwMode="auto">
            <a:xfrm>
              <a:off x="901701" y="838200"/>
              <a:ext cx="317500" cy="3175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28" name="Freeform 6"/>
            <p:cNvSpPr>
              <a:spLocks/>
            </p:cNvSpPr>
            <p:nvPr/>
          </p:nvSpPr>
          <p:spPr bwMode="auto">
            <a:xfrm>
              <a:off x="706438" y="1201738"/>
              <a:ext cx="708025" cy="1462088"/>
            </a:xfrm>
            <a:custGeom>
              <a:avLst/>
              <a:gdLst>
                <a:gd name="T0" fmla="*/ 345 w 348"/>
                <a:gd name="T1" fmla="*/ 307 h 722"/>
                <a:gd name="T2" fmla="*/ 305 w 348"/>
                <a:gd name="T3" fmla="*/ 37 h 722"/>
                <a:gd name="T4" fmla="*/ 263 w 348"/>
                <a:gd name="T5" fmla="*/ 0 h 722"/>
                <a:gd name="T6" fmla="*/ 81 w 348"/>
                <a:gd name="T7" fmla="*/ 0 h 722"/>
                <a:gd name="T8" fmla="*/ 39 w 348"/>
                <a:gd name="T9" fmla="*/ 37 h 722"/>
                <a:gd name="T10" fmla="*/ 3 w 348"/>
                <a:gd name="T11" fmla="*/ 308 h 722"/>
                <a:gd name="T12" fmla="*/ 31 w 348"/>
                <a:gd name="T13" fmla="*/ 341 h 722"/>
                <a:gd name="T14" fmla="*/ 31 w 348"/>
                <a:gd name="T15" fmla="*/ 341 h 722"/>
                <a:gd name="T16" fmla="*/ 58 w 348"/>
                <a:gd name="T17" fmla="*/ 366 h 722"/>
                <a:gd name="T18" fmla="*/ 93 w 348"/>
                <a:gd name="T19" fmla="*/ 687 h 722"/>
                <a:gd name="T20" fmla="*/ 132 w 348"/>
                <a:gd name="T21" fmla="*/ 722 h 722"/>
                <a:gd name="T22" fmla="*/ 167 w 348"/>
                <a:gd name="T23" fmla="*/ 722 h 722"/>
                <a:gd name="T24" fmla="*/ 167 w 348"/>
                <a:gd name="T25" fmla="*/ 403 h 722"/>
                <a:gd name="T26" fmla="*/ 181 w 348"/>
                <a:gd name="T27" fmla="*/ 403 h 722"/>
                <a:gd name="T28" fmla="*/ 181 w 348"/>
                <a:gd name="T29" fmla="*/ 722 h 722"/>
                <a:gd name="T30" fmla="*/ 213 w 348"/>
                <a:gd name="T31" fmla="*/ 722 h 722"/>
                <a:gd name="T32" fmla="*/ 251 w 348"/>
                <a:gd name="T33" fmla="*/ 687 h 722"/>
                <a:gd name="T34" fmla="*/ 286 w 348"/>
                <a:gd name="T35" fmla="*/ 366 h 722"/>
                <a:gd name="T36" fmla="*/ 314 w 348"/>
                <a:gd name="T37" fmla="*/ 341 h 722"/>
                <a:gd name="T38" fmla="*/ 317 w 348"/>
                <a:gd name="T39" fmla="*/ 341 h 722"/>
                <a:gd name="T40" fmla="*/ 345 w 348"/>
                <a:gd name="T41" fmla="*/ 30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722">
                  <a:moveTo>
                    <a:pt x="345" y="307"/>
                  </a:moveTo>
                  <a:cubicBezTo>
                    <a:pt x="305" y="37"/>
                    <a:pt x="305" y="37"/>
                    <a:pt x="305" y="37"/>
                  </a:cubicBezTo>
                  <a:cubicBezTo>
                    <a:pt x="305" y="16"/>
                    <a:pt x="284" y="0"/>
                    <a:pt x="263" y="0"/>
                  </a:cubicBezTo>
                  <a:cubicBezTo>
                    <a:pt x="227" y="0"/>
                    <a:pt x="81" y="0"/>
                    <a:pt x="81" y="0"/>
                  </a:cubicBezTo>
                  <a:cubicBezTo>
                    <a:pt x="64" y="0"/>
                    <a:pt x="44" y="16"/>
                    <a:pt x="39" y="37"/>
                  </a:cubicBezTo>
                  <a:cubicBezTo>
                    <a:pt x="3" y="308"/>
                    <a:pt x="3" y="308"/>
                    <a:pt x="3" y="308"/>
                  </a:cubicBezTo>
                  <a:cubicBezTo>
                    <a:pt x="0" y="325"/>
                    <a:pt x="13" y="340"/>
                    <a:pt x="31" y="341"/>
                  </a:cubicBezTo>
                  <a:cubicBezTo>
                    <a:pt x="31" y="341"/>
                    <a:pt x="31" y="341"/>
                    <a:pt x="31" y="341"/>
                  </a:cubicBezTo>
                  <a:cubicBezTo>
                    <a:pt x="45" y="341"/>
                    <a:pt x="57" y="352"/>
                    <a:pt x="58" y="366"/>
                  </a:cubicBezTo>
                  <a:cubicBezTo>
                    <a:pt x="93" y="687"/>
                    <a:pt x="93" y="687"/>
                    <a:pt x="93" y="687"/>
                  </a:cubicBezTo>
                  <a:cubicBezTo>
                    <a:pt x="95" y="707"/>
                    <a:pt x="112" y="722"/>
                    <a:pt x="132" y="722"/>
                  </a:cubicBezTo>
                  <a:cubicBezTo>
                    <a:pt x="167" y="722"/>
                    <a:pt x="167" y="722"/>
                    <a:pt x="167" y="722"/>
                  </a:cubicBezTo>
                  <a:cubicBezTo>
                    <a:pt x="167" y="403"/>
                    <a:pt x="167" y="403"/>
                    <a:pt x="167" y="403"/>
                  </a:cubicBezTo>
                  <a:cubicBezTo>
                    <a:pt x="181" y="403"/>
                    <a:pt x="181" y="403"/>
                    <a:pt x="181" y="403"/>
                  </a:cubicBezTo>
                  <a:cubicBezTo>
                    <a:pt x="181" y="722"/>
                    <a:pt x="181" y="722"/>
                    <a:pt x="181" y="722"/>
                  </a:cubicBezTo>
                  <a:cubicBezTo>
                    <a:pt x="213" y="722"/>
                    <a:pt x="213" y="722"/>
                    <a:pt x="213" y="722"/>
                  </a:cubicBezTo>
                  <a:cubicBezTo>
                    <a:pt x="232" y="722"/>
                    <a:pt x="249" y="707"/>
                    <a:pt x="251" y="687"/>
                  </a:cubicBezTo>
                  <a:cubicBezTo>
                    <a:pt x="260" y="612"/>
                    <a:pt x="279" y="437"/>
                    <a:pt x="286" y="366"/>
                  </a:cubicBezTo>
                  <a:cubicBezTo>
                    <a:pt x="287" y="352"/>
                    <a:pt x="299" y="341"/>
                    <a:pt x="314" y="341"/>
                  </a:cubicBezTo>
                  <a:cubicBezTo>
                    <a:pt x="317" y="341"/>
                    <a:pt x="317" y="341"/>
                    <a:pt x="317" y="341"/>
                  </a:cubicBezTo>
                  <a:cubicBezTo>
                    <a:pt x="335" y="340"/>
                    <a:pt x="348" y="325"/>
                    <a:pt x="345" y="30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grpSp>
      <p:grpSp>
        <p:nvGrpSpPr>
          <p:cNvPr id="29" name="Group 28"/>
          <p:cNvGrpSpPr/>
          <p:nvPr/>
        </p:nvGrpSpPr>
        <p:grpSpPr>
          <a:xfrm>
            <a:off x="2974107" y="2520513"/>
            <a:ext cx="285600" cy="736413"/>
            <a:chOff x="706438" y="838200"/>
            <a:chExt cx="708025" cy="1825626"/>
          </a:xfrm>
          <a:solidFill>
            <a:srgbClr val="005AB4"/>
          </a:solidFill>
        </p:grpSpPr>
        <p:sp>
          <p:nvSpPr>
            <p:cNvPr id="30" name="Oval 5"/>
            <p:cNvSpPr>
              <a:spLocks noChangeArrowheads="1"/>
            </p:cNvSpPr>
            <p:nvPr/>
          </p:nvSpPr>
          <p:spPr bwMode="auto">
            <a:xfrm>
              <a:off x="901701" y="838200"/>
              <a:ext cx="317500" cy="3175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31" name="Freeform 6"/>
            <p:cNvSpPr>
              <a:spLocks/>
            </p:cNvSpPr>
            <p:nvPr/>
          </p:nvSpPr>
          <p:spPr bwMode="auto">
            <a:xfrm>
              <a:off x="706438" y="1201738"/>
              <a:ext cx="708025" cy="1462088"/>
            </a:xfrm>
            <a:custGeom>
              <a:avLst/>
              <a:gdLst>
                <a:gd name="T0" fmla="*/ 345 w 348"/>
                <a:gd name="T1" fmla="*/ 307 h 722"/>
                <a:gd name="T2" fmla="*/ 305 w 348"/>
                <a:gd name="T3" fmla="*/ 37 h 722"/>
                <a:gd name="T4" fmla="*/ 263 w 348"/>
                <a:gd name="T5" fmla="*/ 0 h 722"/>
                <a:gd name="T6" fmla="*/ 81 w 348"/>
                <a:gd name="T7" fmla="*/ 0 h 722"/>
                <a:gd name="T8" fmla="*/ 39 w 348"/>
                <a:gd name="T9" fmla="*/ 37 h 722"/>
                <a:gd name="T10" fmla="*/ 3 w 348"/>
                <a:gd name="T11" fmla="*/ 308 h 722"/>
                <a:gd name="T12" fmla="*/ 31 w 348"/>
                <a:gd name="T13" fmla="*/ 341 h 722"/>
                <a:gd name="T14" fmla="*/ 31 w 348"/>
                <a:gd name="T15" fmla="*/ 341 h 722"/>
                <a:gd name="T16" fmla="*/ 58 w 348"/>
                <a:gd name="T17" fmla="*/ 366 h 722"/>
                <a:gd name="T18" fmla="*/ 93 w 348"/>
                <a:gd name="T19" fmla="*/ 687 h 722"/>
                <a:gd name="T20" fmla="*/ 132 w 348"/>
                <a:gd name="T21" fmla="*/ 722 h 722"/>
                <a:gd name="T22" fmla="*/ 167 w 348"/>
                <a:gd name="T23" fmla="*/ 722 h 722"/>
                <a:gd name="T24" fmla="*/ 167 w 348"/>
                <a:gd name="T25" fmla="*/ 403 h 722"/>
                <a:gd name="T26" fmla="*/ 181 w 348"/>
                <a:gd name="T27" fmla="*/ 403 h 722"/>
                <a:gd name="T28" fmla="*/ 181 w 348"/>
                <a:gd name="T29" fmla="*/ 722 h 722"/>
                <a:gd name="T30" fmla="*/ 213 w 348"/>
                <a:gd name="T31" fmla="*/ 722 h 722"/>
                <a:gd name="T32" fmla="*/ 251 w 348"/>
                <a:gd name="T33" fmla="*/ 687 h 722"/>
                <a:gd name="T34" fmla="*/ 286 w 348"/>
                <a:gd name="T35" fmla="*/ 366 h 722"/>
                <a:gd name="T36" fmla="*/ 314 w 348"/>
                <a:gd name="T37" fmla="*/ 341 h 722"/>
                <a:gd name="T38" fmla="*/ 317 w 348"/>
                <a:gd name="T39" fmla="*/ 341 h 722"/>
                <a:gd name="T40" fmla="*/ 345 w 348"/>
                <a:gd name="T41" fmla="*/ 30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722">
                  <a:moveTo>
                    <a:pt x="345" y="307"/>
                  </a:moveTo>
                  <a:cubicBezTo>
                    <a:pt x="305" y="37"/>
                    <a:pt x="305" y="37"/>
                    <a:pt x="305" y="37"/>
                  </a:cubicBezTo>
                  <a:cubicBezTo>
                    <a:pt x="305" y="16"/>
                    <a:pt x="284" y="0"/>
                    <a:pt x="263" y="0"/>
                  </a:cubicBezTo>
                  <a:cubicBezTo>
                    <a:pt x="227" y="0"/>
                    <a:pt x="81" y="0"/>
                    <a:pt x="81" y="0"/>
                  </a:cubicBezTo>
                  <a:cubicBezTo>
                    <a:pt x="64" y="0"/>
                    <a:pt x="44" y="16"/>
                    <a:pt x="39" y="37"/>
                  </a:cubicBezTo>
                  <a:cubicBezTo>
                    <a:pt x="3" y="308"/>
                    <a:pt x="3" y="308"/>
                    <a:pt x="3" y="308"/>
                  </a:cubicBezTo>
                  <a:cubicBezTo>
                    <a:pt x="0" y="325"/>
                    <a:pt x="13" y="340"/>
                    <a:pt x="31" y="341"/>
                  </a:cubicBezTo>
                  <a:cubicBezTo>
                    <a:pt x="31" y="341"/>
                    <a:pt x="31" y="341"/>
                    <a:pt x="31" y="341"/>
                  </a:cubicBezTo>
                  <a:cubicBezTo>
                    <a:pt x="45" y="341"/>
                    <a:pt x="57" y="352"/>
                    <a:pt x="58" y="366"/>
                  </a:cubicBezTo>
                  <a:cubicBezTo>
                    <a:pt x="93" y="687"/>
                    <a:pt x="93" y="687"/>
                    <a:pt x="93" y="687"/>
                  </a:cubicBezTo>
                  <a:cubicBezTo>
                    <a:pt x="95" y="707"/>
                    <a:pt x="112" y="722"/>
                    <a:pt x="132" y="722"/>
                  </a:cubicBezTo>
                  <a:cubicBezTo>
                    <a:pt x="167" y="722"/>
                    <a:pt x="167" y="722"/>
                    <a:pt x="167" y="722"/>
                  </a:cubicBezTo>
                  <a:cubicBezTo>
                    <a:pt x="167" y="403"/>
                    <a:pt x="167" y="403"/>
                    <a:pt x="167" y="403"/>
                  </a:cubicBezTo>
                  <a:cubicBezTo>
                    <a:pt x="181" y="403"/>
                    <a:pt x="181" y="403"/>
                    <a:pt x="181" y="403"/>
                  </a:cubicBezTo>
                  <a:cubicBezTo>
                    <a:pt x="181" y="722"/>
                    <a:pt x="181" y="722"/>
                    <a:pt x="181" y="722"/>
                  </a:cubicBezTo>
                  <a:cubicBezTo>
                    <a:pt x="213" y="722"/>
                    <a:pt x="213" y="722"/>
                    <a:pt x="213" y="722"/>
                  </a:cubicBezTo>
                  <a:cubicBezTo>
                    <a:pt x="232" y="722"/>
                    <a:pt x="249" y="707"/>
                    <a:pt x="251" y="687"/>
                  </a:cubicBezTo>
                  <a:cubicBezTo>
                    <a:pt x="260" y="612"/>
                    <a:pt x="279" y="437"/>
                    <a:pt x="286" y="366"/>
                  </a:cubicBezTo>
                  <a:cubicBezTo>
                    <a:pt x="287" y="352"/>
                    <a:pt x="299" y="341"/>
                    <a:pt x="314" y="341"/>
                  </a:cubicBezTo>
                  <a:cubicBezTo>
                    <a:pt x="317" y="341"/>
                    <a:pt x="317" y="341"/>
                    <a:pt x="317" y="341"/>
                  </a:cubicBezTo>
                  <a:cubicBezTo>
                    <a:pt x="335" y="340"/>
                    <a:pt x="348" y="325"/>
                    <a:pt x="345" y="30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grpSp>
      <p:grpSp>
        <p:nvGrpSpPr>
          <p:cNvPr id="32" name="Group 31"/>
          <p:cNvGrpSpPr/>
          <p:nvPr/>
        </p:nvGrpSpPr>
        <p:grpSpPr>
          <a:xfrm>
            <a:off x="3301911" y="2520513"/>
            <a:ext cx="285600" cy="736413"/>
            <a:chOff x="706438" y="838200"/>
            <a:chExt cx="708025" cy="1825626"/>
          </a:xfrm>
          <a:solidFill>
            <a:srgbClr val="005AB4"/>
          </a:solidFill>
        </p:grpSpPr>
        <p:sp>
          <p:nvSpPr>
            <p:cNvPr id="33" name="Oval 5"/>
            <p:cNvSpPr>
              <a:spLocks noChangeArrowheads="1"/>
            </p:cNvSpPr>
            <p:nvPr/>
          </p:nvSpPr>
          <p:spPr bwMode="auto">
            <a:xfrm>
              <a:off x="901701" y="838200"/>
              <a:ext cx="317500" cy="3175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34" name="Freeform 6"/>
            <p:cNvSpPr>
              <a:spLocks/>
            </p:cNvSpPr>
            <p:nvPr/>
          </p:nvSpPr>
          <p:spPr bwMode="auto">
            <a:xfrm>
              <a:off x="706438" y="1201738"/>
              <a:ext cx="708025" cy="1462088"/>
            </a:xfrm>
            <a:custGeom>
              <a:avLst/>
              <a:gdLst>
                <a:gd name="T0" fmla="*/ 345 w 348"/>
                <a:gd name="T1" fmla="*/ 307 h 722"/>
                <a:gd name="T2" fmla="*/ 305 w 348"/>
                <a:gd name="T3" fmla="*/ 37 h 722"/>
                <a:gd name="T4" fmla="*/ 263 w 348"/>
                <a:gd name="T5" fmla="*/ 0 h 722"/>
                <a:gd name="T6" fmla="*/ 81 w 348"/>
                <a:gd name="T7" fmla="*/ 0 h 722"/>
                <a:gd name="T8" fmla="*/ 39 w 348"/>
                <a:gd name="T9" fmla="*/ 37 h 722"/>
                <a:gd name="T10" fmla="*/ 3 w 348"/>
                <a:gd name="T11" fmla="*/ 308 h 722"/>
                <a:gd name="T12" fmla="*/ 31 w 348"/>
                <a:gd name="T13" fmla="*/ 341 h 722"/>
                <a:gd name="T14" fmla="*/ 31 w 348"/>
                <a:gd name="T15" fmla="*/ 341 h 722"/>
                <a:gd name="T16" fmla="*/ 58 w 348"/>
                <a:gd name="T17" fmla="*/ 366 h 722"/>
                <a:gd name="T18" fmla="*/ 93 w 348"/>
                <a:gd name="T19" fmla="*/ 687 h 722"/>
                <a:gd name="T20" fmla="*/ 132 w 348"/>
                <a:gd name="T21" fmla="*/ 722 h 722"/>
                <a:gd name="T22" fmla="*/ 167 w 348"/>
                <a:gd name="T23" fmla="*/ 722 h 722"/>
                <a:gd name="T24" fmla="*/ 167 w 348"/>
                <a:gd name="T25" fmla="*/ 403 h 722"/>
                <a:gd name="T26" fmla="*/ 181 w 348"/>
                <a:gd name="T27" fmla="*/ 403 h 722"/>
                <a:gd name="T28" fmla="*/ 181 w 348"/>
                <a:gd name="T29" fmla="*/ 722 h 722"/>
                <a:gd name="T30" fmla="*/ 213 w 348"/>
                <a:gd name="T31" fmla="*/ 722 h 722"/>
                <a:gd name="T32" fmla="*/ 251 w 348"/>
                <a:gd name="T33" fmla="*/ 687 h 722"/>
                <a:gd name="T34" fmla="*/ 286 w 348"/>
                <a:gd name="T35" fmla="*/ 366 h 722"/>
                <a:gd name="T36" fmla="*/ 314 w 348"/>
                <a:gd name="T37" fmla="*/ 341 h 722"/>
                <a:gd name="T38" fmla="*/ 317 w 348"/>
                <a:gd name="T39" fmla="*/ 341 h 722"/>
                <a:gd name="T40" fmla="*/ 345 w 348"/>
                <a:gd name="T41" fmla="*/ 30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722">
                  <a:moveTo>
                    <a:pt x="345" y="307"/>
                  </a:moveTo>
                  <a:cubicBezTo>
                    <a:pt x="305" y="37"/>
                    <a:pt x="305" y="37"/>
                    <a:pt x="305" y="37"/>
                  </a:cubicBezTo>
                  <a:cubicBezTo>
                    <a:pt x="305" y="16"/>
                    <a:pt x="284" y="0"/>
                    <a:pt x="263" y="0"/>
                  </a:cubicBezTo>
                  <a:cubicBezTo>
                    <a:pt x="227" y="0"/>
                    <a:pt x="81" y="0"/>
                    <a:pt x="81" y="0"/>
                  </a:cubicBezTo>
                  <a:cubicBezTo>
                    <a:pt x="64" y="0"/>
                    <a:pt x="44" y="16"/>
                    <a:pt x="39" y="37"/>
                  </a:cubicBezTo>
                  <a:cubicBezTo>
                    <a:pt x="3" y="308"/>
                    <a:pt x="3" y="308"/>
                    <a:pt x="3" y="308"/>
                  </a:cubicBezTo>
                  <a:cubicBezTo>
                    <a:pt x="0" y="325"/>
                    <a:pt x="13" y="340"/>
                    <a:pt x="31" y="341"/>
                  </a:cubicBezTo>
                  <a:cubicBezTo>
                    <a:pt x="31" y="341"/>
                    <a:pt x="31" y="341"/>
                    <a:pt x="31" y="341"/>
                  </a:cubicBezTo>
                  <a:cubicBezTo>
                    <a:pt x="45" y="341"/>
                    <a:pt x="57" y="352"/>
                    <a:pt x="58" y="366"/>
                  </a:cubicBezTo>
                  <a:cubicBezTo>
                    <a:pt x="93" y="687"/>
                    <a:pt x="93" y="687"/>
                    <a:pt x="93" y="687"/>
                  </a:cubicBezTo>
                  <a:cubicBezTo>
                    <a:pt x="95" y="707"/>
                    <a:pt x="112" y="722"/>
                    <a:pt x="132" y="722"/>
                  </a:cubicBezTo>
                  <a:cubicBezTo>
                    <a:pt x="167" y="722"/>
                    <a:pt x="167" y="722"/>
                    <a:pt x="167" y="722"/>
                  </a:cubicBezTo>
                  <a:cubicBezTo>
                    <a:pt x="167" y="403"/>
                    <a:pt x="167" y="403"/>
                    <a:pt x="167" y="403"/>
                  </a:cubicBezTo>
                  <a:cubicBezTo>
                    <a:pt x="181" y="403"/>
                    <a:pt x="181" y="403"/>
                    <a:pt x="181" y="403"/>
                  </a:cubicBezTo>
                  <a:cubicBezTo>
                    <a:pt x="181" y="722"/>
                    <a:pt x="181" y="722"/>
                    <a:pt x="181" y="722"/>
                  </a:cubicBezTo>
                  <a:cubicBezTo>
                    <a:pt x="213" y="722"/>
                    <a:pt x="213" y="722"/>
                    <a:pt x="213" y="722"/>
                  </a:cubicBezTo>
                  <a:cubicBezTo>
                    <a:pt x="232" y="722"/>
                    <a:pt x="249" y="707"/>
                    <a:pt x="251" y="687"/>
                  </a:cubicBezTo>
                  <a:cubicBezTo>
                    <a:pt x="260" y="612"/>
                    <a:pt x="279" y="437"/>
                    <a:pt x="286" y="366"/>
                  </a:cubicBezTo>
                  <a:cubicBezTo>
                    <a:pt x="287" y="352"/>
                    <a:pt x="299" y="341"/>
                    <a:pt x="314" y="341"/>
                  </a:cubicBezTo>
                  <a:cubicBezTo>
                    <a:pt x="317" y="341"/>
                    <a:pt x="317" y="341"/>
                    <a:pt x="317" y="341"/>
                  </a:cubicBezTo>
                  <a:cubicBezTo>
                    <a:pt x="335" y="340"/>
                    <a:pt x="348" y="325"/>
                    <a:pt x="345" y="30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grpSp>
      <p:grpSp>
        <p:nvGrpSpPr>
          <p:cNvPr id="35" name="Group 34"/>
          <p:cNvGrpSpPr/>
          <p:nvPr/>
        </p:nvGrpSpPr>
        <p:grpSpPr>
          <a:xfrm>
            <a:off x="3638341" y="2520513"/>
            <a:ext cx="285600" cy="736413"/>
            <a:chOff x="706438" y="838200"/>
            <a:chExt cx="708025" cy="1825626"/>
          </a:xfrm>
          <a:solidFill>
            <a:srgbClr val="005AB4"/>
          </a:solidFill>
        </p:grpSpPr>
        <p:sp>
          <p:nvSpPr>
            <p:cNvPr id="36" name="Oval 5"/>
            <p:cNvSpPr>
              <a:spLocks noChangeArrowheads="1"/>
            </p:cNvSpPr>
            <p:nvPr/>
          </p:nvSpPr>
          <p:spPr bwMode="auto">
            <a:xfrm>
              <a:off x="901701" y="838200"/>
              <a:ext cx="317500" cy="3175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37" name="Freeform 6"/>
            <p:cNvSpPr>
              <a:spLocks/>
            </p:cNvSpPr>
            <p:nvPr/>
          </p:nvSpPr>
          <p:spPr bwMode="auto">
            <a:xfrm>
              <a:off x="706438" y="1201738"/>
              <a:ext cx="708025" cy="1462088"/>
            </a:xfrm>
            <a:custGeom>
              <a:avLst/>
              <a:gdLst>
                <a:gd name="T0" fmla="*/ 345 w 348"/>
                <a:gd name="T1" fmla="*/ 307 h 722"/>
                <a:gd name="T2" fmla="*/ 305 w 348"/>
                <a:gd name="T3" fmla="*/ 37 h 722"/>
                <a:gd name="T4" fmla="*/ 263 w 348"/>
                <a:gd name="T5" fmla="*/ 0 h 722"/>
                <a:gd name="T6" fmla="*/ 81 w 348"/>
                <a:gd name="T7" fmla="*/ 0 h 722"/>
                <a:gd name="T8" fmla="*/ 39 w 348"/>
                <a:gd name="T9" fmla="*/ 37 h 722"/>
                <a:gd name="T10" fmla="*/ 3 w 348"/>
                <a:gd name="T11" fmla="*/ 308 h 722"/>
                <a:gd name="T12" fmla="*/ 31 w 348"/>
                <a:gd name="T13" fmla="*/ 341 h 722"/>
                <a:gd name="T14" fmla="*/ 31 w 348"/>
                <a:gd name="T15" fmla="*/ 341 h 722"/>
                <a:gd name="T16" fmla="*/ 58 w 348"/>
                <a:gd name="T17" fmla="*/ 366 h 722"/>
                <a:gd name="T18" fmla="*/ 93 w 348"/>
                <a:gd name="T19" fmla="*/ 687 h 722"/>
                <a:gd name="T20" fmla="*/ 132 w 348"/>
                <a:gd name="T21" fmla="*/ 722 h 722"/>
                <a:gd name="T22" fmla="*/ 167 w 348"/>
                <a:gd name="T23" fmla="*/ 722 h 722"/>
                <a:gd name="T24" fmla="*/ 167 w 348"/>
                <a:gd name="T25" fmla="*/ 403 h 722"/>
                <a:gd name="T26" fmla="*/ 181 w 348"/>
                <a:gd name="T27" fmla="*/ 403 h 722"/>
                <a:gd name="T28" fmla="*/ 181 w 348"/>
                <a:gd name="T29" fmla="*/ 722 h 722"/>
                <a:gd name="T30" fmla="*/ 213 w 348"/>
                <a:gd name="T31" fmla="*/ 722 h 722"/>
                <a:gd name="T32" fmla="*/ 251 w 348"/>
                <a:gd name="T33" fmla="*/ 687 h 722"/>
                <a:gd name="T34" fmla="*/ 286 w 348"/>
                <a:gd name="T35" fmla="*/ 366 h 722"/>
                <a:gd name="T36" fmla="*/ 314 w 348"/>
                <a:gd name="T37" fmla="*/ 341 h 722"/>
                <a:gd name="T38" fmla="*/ 317 w 348"/>
                <a:gd name="T39" fmla="*/ 341 h 722"/>
                <a:gd name="T40" fmla="*/ 345 w 348"/>
                <a:gd name="T41" fmla="*/ 30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722">
                  <a:moveTo>
                    <a:pt x="345" y="307"/>
                  </a:moveTo>
                  <a:cubicBezTo>
                    <a:pt x="305" y="37"/>
                    <a:pt x="305" y="37"/>
                    <a:pt x="305" y="37"/>
                  </a:cubicBezTo>
                  <a:cubicBezTo>
                    <a:pt x="305" y="16"/>
                    <a:pt x="284" y="0"/>
                    <a:pt x="263" y="0"/>
                  </a:cubicBezTo>
                  <a:cubicBezTo>
                    <a:pt x="227" y="0"/>
                    <a:pt x="81" y="0"/>
                    <a:pt x="81" y="0"/>
                  </a:cubicBezTo>
                  <a:cubicBezTo>
                    <a:pt x="64" y="0"/>
                    <a:pt x="44" y="16"/>
                    <a:pt x="39" y="37"/>
                  </a:cubicBezTo>
                  <a:cubicBezTo>
                    <a:pt x="3" y="308"/>
                    <a:pt x="3" y="308"/>
                    <a:pt x="3" y="308"/>
                  </a:cubicBezTo>
                  <a:cubicBezTo>
                    <a:pt x="0" y="325"/>
                    <a:pt x="13" y="340"/>
                    <a:pt x="31" y="341"/>
                  </a:cubicBezTo>
                  <a:cubicBezTo>
                    <a:pt x="31" y="341"/>
                    <a:pt x="31" y="341"/>
                    <a:pt x="31" y="341"/>
                  </a:cubicBezTo>
                  <a:cubicBezTo>
                    <a:pt x="45" y="341"/>
                    <a:pt x="57" y="352"/>
                    <a:pt x="58" y="366"/>
                  </a:cubicBezTo>
                  <a:cubicBezTo>
                    <a:pt x="93" y="687"/>
                    <a:pt x="93" y="687"/>
                    <a:pt x="93" y="687"/>
                  </a:cubicBezTo>
                  <a:cubicBezTo>
                    <a:pt x="95" y="707"/>
                    <a:pt x="112" y="722"/>
                    <a:pt x="132" y="722"/>
                  </a:cubicBezTo>
                  <a:cubicBezTo>
                    <a:pt x="167" y="722"/>
                    <a:pt x="167" y="722"/>
                    <a:pt x="167" y="722"/>
                  </a:cubicBezTo>
                  <a:cubicBezTo>
                    <a:pt x="167" y="403"/>
                    <a:pt x="167" y="403"/>
                    <a:pt x="167" y="403"/>
                  </a:cubicBezTo>
                  <a:cubicBezTo>
                    <a:pt x="181" y="403"/>
                    <a:pt x="181" y="403"/>
                    <a:pt x="181" y="403"/>
                  </a:cubicBezTo>
                  <a:cubicBezTo>
                    <a:pt x="181" y="722"/>
                    <a:pt x="181" y="722"/>
                    <a:pt x="181" y="722"/>
                  </a:cubicBezTo>
                  <a:cubicBezTo>
                    <a:pt x="213" y="722"/>
                    <a:pt x="213" y="722"/>
                    <a:pt x="213" y="722"/>
                  </a:cubicBezTo>
                  <a:cubicBezTo>
                    <a:pt x="232" y="722"/>
                    <a:pt x="249" y="707"/>
                    <a:pt x="251" y="687"/>
                  </a:cubicBezTo>
                  <a:cubicBezTo>
                    <a:pt x="260" y="612"/>
                    <a:pt x="279" y="437"/>
                    <a:pt x="286" y="366"/>
                  </a:cubicBezTo>
                  <a:cubicBezTo>
                    <a:pt x="287" y="352"/>
                    <a:pt x="299" y="341"/>
                    <a:pt x="314" y="341"/>
                  </a:cubicBezTo>
                  <a:cubicBezTo>
                    <a:pt x="317" y="341"/>
                    <a:pt x="317" y="341"/>
                    <a:pt x="317" y="341"/>
                  </a:cubicBezTo>
                  <a:cubicBezTo>
                    <a:pt x="335" y="340"/>
                    <a:pt x="348" y="325"/>
                    <a:pt x="345" y="30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grpSp>
      <p:grpSp>
        <p:nvGrpSpPr>
          <p:cNvPr id="38" name="Group 37"/>
          <p:cNvGrpSpPr/>
          <p:nvPr/>
        </p:nvGrpSpPr>
        <p:grpSpPr>
          <a:xfrm>
            <a:off x="3966145" y="2520513"/>
            <a:ext cx="285600" cy="736413"/>
            <a:chOff x="706438" y="838200"/>
            <a:chExt cx="708025" cy="1825626"/>
          </a:xfrm>
          <a:solidFill>
            <a:schemeClr val="accent1"/>
          </a:solidFill>
        </p:grpSpPr>
        <p:sp>
          <p:nvSpPr>
            <p:cNvPr id="39" name="Oval 5"/>
            <p:cNvSpPr>
              <a:spLocks noChangeArrowheads="1"/>
            </p:cNvSpPr>
            <p:nvPr/>
          </p:nvSpPr>
          <p:spPr bwMode="auto">
            <a:xfrm>
              <a:off x="901701" y="838200"/>
              <a:ext cx="317500" cy="3175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40" name="Freeform 6"/>
            <p:cNvSpPr>
              <a:spLocks/>
            </p:cNvSpPr>
            <p:nvPr/>
          </p:nvSpPr>
          <p:spPr bwMode="auto">
            <a:xfrm>
              <a:off x="706438" y="1201738"/>
              <a:ext cx="708025" cy="1462088"/>
            </a:xfrm>
            <a:custGeom>
              <a:avLst/>
              <a:gdLst>
                <a:gd name="T0" fmla="*/ 345 w 348"/>
                <a:gd name="T1" fmla="*/ 307 h 722"/>
                <a:gd name="T2" fmla="*/ 305 w 348"/>
                <a:gd name="T3" fmla="*/ 37 h 722"/>
                <a:gd name="T4" fmla="*/ 263 w 348"/>
                <a:gd name="T5" fmla="*/ 0 h 722"/>
                <a:gd name="T6" fmla="*/ 81 w 348"/>
                <a:gd name="T7" fmla="*/ 0 h 722"/>
                <a:gd name="T8" fmla="*/ 39 w 348"/>
                <a:gd name="T9" fmla="*/ 37 h 722"/>
                <a:gd name="T10" fmla="*/ 3 w 348"/>
                <a:gd name="T11" fmla="*/ 308 h 722"/>
                <a:gd name="T12" fmla="*/ 31 w 348"/>
                <a:gd name="T13" fmla="*/ 341 h 722"/>
                <a:gd name="T14" fmla="*/ 31 w 348"/>
                <a:gd name="T15" fmla="*/ 341 h 722"/>
                <a:gd name="T16" fmla="*/ 58 w 348"/>
                <a:gd name="T17" fmla="*/ 366 h 722"/>
                <a:gd name="T18" fmla="*/ 93 w 348"/>
                <a:gd name="T19" fmla="*/ 687 h 722"/>
                <a:gd name="T20" fmla="*/ 132 w 348"/>
                <a:gd name="T21" fmla="*/ 722 h 722"/>
                <a:gd name="T22" fmla="*/ 167 w 348"/>
                <a:gd name="T23" fmla="*/ 722 h 722"/>
                <a:gd name="T24" fmla="*/ 167 w 348"/>
                <a:gd name="T25" fmla="*/ 403 h 722"/>
                <a:gd name="T26" fmla="*/ 181 w 348"/>
                <a:gd name="T27" fmla="*/ 403 h 722"/>
                <a:gd name="T28" fmla="*/ 181 w 348"/>
                <a:gd name="T29" fmla="*/ 722 h 722"/>
                <a:gd name="T30" fmla="*/ 213 w 348"/>
                <a:gd name="T31" fmla="*/ 722 h 722"/>
                <a:gd name="T32" fmla="*/ 251 w 348"/>
                <a:gd name="T33" fmla="*/ 687 h 722"/>
                <a:gd name="T34" fmla="*/ 286 w 348"/>
                <a:gd name="T35" fmla="*/ 366 h 722"/>
                <a:gd name="T36" fmla="*/ 314 w 348"/>
                <a:gd name="T37" fmla="*/ 341 h 722"/>
                <a:gd name="T38" fmla="*/ 317 w 348"/>
                <a:gd name="T39" fmla="*/ 341 h 722"/>
                <a:gd name="T40" fmla="*/ 345 w 348"/>
                <a:gd name="T41" fmla="*/ 30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722">
                  <a:moveTo>
                    <a:pt x="345" y="307"/>
                  </a:moveTo>
                  <a:cubicBezTo>
                    <a:pt x="305" y="37"/>
                    <a:pt x="305" y="37"/>
                    <a:pt x="305" y="37"/>
                  </a:cubicBezTo>
                  <a:cubicBezTo>
                    <a:pt x="305" y="16"/>
                    <a:pt x="284" y="0"/>
                    <a:pt x="263" y="0"/>
                  </a:cubicBezTo>
                  <a:cubicBezTo>
                    <a:pt x="227" y="0"/>
                    <a:pt x="81" y="0"/>
                    <a:pt x="81" y="0"/>
                  </a:cubicBezTo>
                  <a:cubicBezTo>
                    <a:pt x="64" y="0"/>
                    <a:pt x="44" y="16"/>
                    <a:pt x="39" y="37"/>
                  </a:cubicBezTo>
                  <a:cubicBezTo>
                    <a:pt x="3" y="308"/>
                    <a:pt x="3" y="308"/>
                    <a:pt x="3" y="308"/>
                  </a:cubicBezTo>
                  <a:cubicBezTo>
                    <a:pt x="0" y="325"/>
                    <a:pt x="13" y="340"/>
                    <a:pt x="31" y="341"/>
                  </a:cubicBezTo>
                  <a:cubicBezTo>
                    <a:pt x="31" y="341"/>
                    <a:pt x="31" y="341"/>
                    <a:pt x="31" y="341"/>
                  </a:cubicBezTo>
                  <a:cubicBezTo>
                    <a:pt x="45" y="341"/>
                    <a:pt x="57" y="352"/>
                    <a:pt x="58" y="366"/>
                  </a:cubicBezTo>
                  <a:cubicBezTo>
                    <a:pt x="93" y="687"/>
                    <a:pt x="93" y="687"/>
                    <a:pt x="93" y="687"/>
                  </a:cubicBezTo>
                  <a:cubicBezTo>
                    <a:pt x="95" y="707"/>
                    <a:pt x="112" y="722"/>
                    <a:pt x="132" y="722"/>
                  </a:cubicBezTo>
                  <a:cubicBezTo>
                    <a:pt x="167" y="722"/>
                    <a:pt x="167" y="722"/>
                    <a:pt x="167" y="722"/>
                  </a:cubicBezTo>
                  <a:cubicBezTo>
                    <a:pt x="167" y="403"/>
                    <a:pt x="167" y="403"/>
                    <a:pt x="167" y="403"/>
                  </a:cubicBezTo>
                  <a:cubicBezTo>
                    <a:pt x="181" y="403"/>
                    <a:pt x="181" y="403"/>
                    <a:pt x="181" y="403"/>
                  </a:cubicBezTo>
                  <a:cubicBezTo>
                    <a:pt x="181" y="722"/>
                    <a:pt x="181" y="722"/>
                    <a:pt x="181" y="722"/>
                  </a:cubicBezTo>
                  <a:cubicBezTo>
                    <a:pt x="213" y="722"/>
                    <a:pt x="213" y="722"/>
                    <a:pt x="213" y="722"/>
                  </a:cubicBezTo>
                  <a:cubicBezTo>
                    <a:pt x="232" y="722"/>
                    <a:pt x="249" y="707"/>
                    <a:pt x="251" y="687"/>
                  </a:cubicBezTo>
                  <a:cubicBezTo>
                    <a:pt x="260" y="612"/>
                    <a:pt x="279" y="437"/>
                    <a:pt x="286" y="366"/>
                  </a:cubicBezTo>
                  <a:cubicBezTo>
                    <a:pt x="287" y="352"/>
                    <a:pt x="299" y="341"/>
                    <a:pt x="314" y="341"/>
                  </a:cubicBezTo>
                  <a:cubicBezTo>
                    <a:pt x="317" y="341"/>
                    <a:pt x="317" y="341"/>
                    <a:pt x="317" y="341"/>
                  </a:cubicBezTo>
                  <a:cubicBezTo>
                    <a:pt x="335" y="340"/>
                    <a:pt x="348" y="325"/>
                    <a:pt x="345" y="30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grpSp>
      <p:grpSp>
        <p:nvGrpSpPr>
          <p:cNvPr id="41" name="Group 40"/>
          <p:cNvGrpSpPr/>
          <p:nvPr/>
        </p:nvGrpSpPr>
        <p:grpSpPr>
          <a:xfrm>
            <a:off x="4302575" y="2520513"/>
            <a:ext cx="285600" cy="736413"/>
            <a:chOff x="706438" y="838200"/>
            <a:chExt cx="708025" cy="1825626"/>
          </a:xfrm>
          <a:solidFill>
            <a:schemeClr val="accent1"/>
          </a:solidFill>
        </p:grpSpPr>
        <p:sp>
          <p:nvSpPr>
            <p:cNvPr id="42" name="Oval 5"/>
            <p:cNvSpPr>
              <a:spLocks noChangeArrowheads="1"/>
            </p:cNvSpPr>
            <p:nvPr/>
          </p:nvSpPr>
          <p:spPr bwMode="auto">
            <a:xfrm>
              <a:off x="901701" y="838200"/>
              <a:ext cx="317500" cy="317500"/>
            </a:xfrm>
            <a:prstGeom prst="ellipse">
              <a:avLst/>
            </a:pr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43" name="Freeform 6"/>
            <p:cNvSpPr>
              <a:spLocks/>
            </p:cNvSpPr>
            <p:nvPr/>
          </p:nvSpPr>
          <p:spPr bwMode="auto">
            <a:xfrm>
              <a:off x="706438" y="1201738"/>
              <a:ext cx="708025" cy="1462088"/>
            </a:xfrm>
            <a:custGeom>
              <a:avLst/>
              <a:gdLst>
                <a:gd name="T0" fmla="*/ 345 w 348"/>
                <a:gd name="T1" fmla="*/ 307 h 722"/>
                <a:gd name="T2" fmla="*/ 305 w 348"/>
                <a:gd name="T3" fmla="*/ 37 h 722"/>
                <a:gd name="T4" fmla="*/ 263 w 348"/>
                <a:gd name="T5" fmla="*/ 0 h 722"/>
                <a:gd name="T6" fmla="*/ 81 w 348"/>
                <a:gd name="T7" fmla="*/ 0 h 722"/>
                <a:gd name="T8" fmla="*/ 39 w 348"/>
                <a:gd name="T9" fmla="*/ 37 h 722"/>
                <a:gd name="T10" fmla="*/ 3 w 348"/>
                <a:gd name="T11" fmla="*/ 308 h 722"/>
                <a:gd name="T12" fmla="*/ 31 w 348"/>
                <a:gd name="T13" fmla="*/ 341 h 722"/>
                <a:gd name="T14" fmla="*/ 31 w 348"/>
                <a:gd name="T15" fmla="*/ 341 h 722"/>
                <a:gd name="T16" fmla="*/ 58 w 348"/>
                <a:gd name="T17" fmla="*/ 366 h 722"/>
                <a:gd name="T18" fmla="*/ 93 w 348"/>
                <a:gd name="T19" fmla="*/ 687 h 722"/>
                <a:gd name="T20" fmla="*/ 132 w 348"/>
                <a:gd name="T21" fmla="*/ 722 h 722"/>
                <a:gd name="T22" fmla="*/ 167 w 348"/>
                <a:gd name="T23" fmla="*/ 722 h 722"/>
                <a:gd name="T24" fmla="*/ 167 w 348"/>
                <a:gd name="T25" fmla="*/ 403 h 722"/>
                <a:gd name="T26" fmla="*/ 181 w 348"/>
                <a:gd name="T27" fmla="*/ 403 h 722"/>
                <a:gd name="T28" fmla="*/ 181 w 348"/>
                <a:gd name="T29" fmla="*/ 722 h 722"/>
                <a:gd name="T30" fmla="*/ 213 w 348"/>
                <a:gd name="T31" fmla="*/ 722 h 722"/>
                <a:gd name="T32" fmla="*/ 251 w 348"/>
                <a:gd name="T33" fmla="*/ 687 h 722"/>
                <a:gd name="T34" fmla="*/ 286 w 348"/>
                <a:gd name="T35" fmla="*/ 366 h 722"/>
                <a:gd name="T36" fmla="*/ 314 w 348"/>
                <a:gd name="T37" fmla="*/ 341 h 722"/>
                <a:gd name="T38" fmla="*/ 317 w 348"/>
                <a:gd name="T39" fmla="*/ 341 h 722"/>
                <a:gd name="T40" fmla="*/ 345 w 348"/>
                <a:gd name="T41" fmla="*/ 307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8" h="722">
                  <a:moveTo>
                    <a:pt x="345" y="307"/>
                  </a:moveTo>
                  <a:cubicBezTo>
                    <a:pt x="305" y="37"/>
                    <a:pt x="305" y="37"/>
                    <a:pt x="305" y="37"/>
                  </a:cubicBezTo>
                  <a:cubicBezTo>
                    <a:pt x="305" y="16"/>
                    <a:pt x="284" y="0"/>
                    <a:pt x="263" y="0"/>
                  </a:cubicBezTo>
                  <a:cubicBezTo>
                    <a:pt x="227" y="0"/>
                    <a:pt x="81" y="0"/>
                    <a:pt x="81" y="0"/>
                  </a:cubicBezTo>
                  <a:cubicBezTo>
                    <a:pt x="64" y="0"/>
                    <a:pt x="44" y="16"/>
                    <a:pt x="39" y="37"/>
                  </a:cubicBezTo>
                  <a:cubicBezTo>
                    <a:pt x="3" y="308"/>
                    <a:pt x="3" y="308"/>
                    <a:pt x="3" y="308"/>
                  </a:cubicBezTo>
                  <a:cubicBezTo>
                    <a:pt x="0" y="325"/>
                    <a:pt x="13" y="340"/>
                    <a:pt x="31" y="341"/>
                  </a:cubicBezTo>
                  <a:cubicBezTo>
                    <a:pt x="31" y="341"/>
                    <a:pt x="31" y="341"/>
                    <a:pt x="31" y="341"/>
                  </a:cubicBezTo>
                  <a:cubicBezTo>
                    <a:pt x="45" y="341"/>
                    <a:pt x="57" y="352"/>
                    <a:pt x="58" y="366"/>
                  </a:cubicBezTo>
                  <a:cubicBezTo>
                    <a:pt x="93" y="687"/>
                    <a:pt x="93" y="687"/>
                    <a:pt x="93" y="687"/>
                  </a:cubicBezTo>
                  <a:cubicBezTo>
                    <a:pt x="95" y="707"/>
                    <a:pt x="112" y="722"/>
                    <a:pt x="132" y="722"/>
                  </a:cubicBezTo>
                  <a:cubicBezTo>
                    <a:pt x="167" y="722"/>
                    <a:pt x="167" y="722"/>
                    <a:pt x="167" y="722"/>
                  </a:cubicBezTo>
                  <a:cubicBezTo>
                    <a:pt x="167" y="403"/>
                    <a:pt x="167" y="403"/>
                    <a:pt x="167" y="403"/>
                  </a:cubicBezTo>
                  <a:cubicBezTo>
                    <a:pt x="181" y="403"/>
                    <a:pt x="181" y="403"/>
                    <a:pt x="181" y="403"/>
                  </a:cubicBezTo>
                  <a:cubicBezTo>
                    <a:pt x="181" y="722"/>
                    <a:pt x="181" y="722"/>
                    <a:pt x="181" y="722"/>
                  </a:cubicBezTo>
                  <a:cubicBezTo>
                    <a:pt x="213" y="722"/>
                    <a:pt x="213" y="722"/>
                    <a:pt x="213" y="722"/>
                  </a:cubicBezTo>
                  <a:cubicBezTo>
                    <a:pt x="232" y="722"/>
                    <a:pt x="249" y="707"/>
                    <a:pt x="251" y="687"/>
                  </a:cubicBezTo>
                  <a:cubicBezTo>
                    <a:pt x="260" y="612"/>
                    <a:pt x="279" y="437"/>
                    <a:pt x="286" y="366"/>
                  </a:cubicBezTo>
                  <a:cubicBezTo>
                    <a:pt x="287" y="352"/>
                    <a:pt x="299" y="341"/>
                    <a:pt x="314" y="341"/>
                  </a:cubicBezTo>
                  <a:cubicBezTo>
                    <a:pt x="317" y="341"/>
                    <a:pt x="317" y="341"/>
                    <a:pt x="317" y="341"/>
                  </a:cubicBezTo>
                  <a:cubicBezTo>
                    <a:pt x="335" y="340"/>
                    <a:pt x="348" y="325"/>
                    <a:pt x="345" y="30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grpSp>
      <p:sp>
        <p:nvSpPr>
          <p:cNvPr id="50" name="Oval 49"/>
          <p:cNvSpPr/>
          <p:nvPr/>
        </p:nvSpPr>
        <p:spPr>
          <a:xfrm>
            <a:off x="2970322" y="4557962"/>
            <a:ext cx="1132608" cy="1132608"/>
          </a:xfrm>
          <a:prstGeom prst="ellipse">
            <a:avLst/>
          </a:prstGeom>
          <a:solidFill>
            <a:srgbClr val="005AB4"/>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marL="0" marR="0" lvl="0" indent="0" algn="ctr" defTabSz="914400" rtl="0" eaLnBrk="1" fontAlgn="auto" latinLnBrk="0" hangingPunct="1">
              <a:lnSpc>
                <a:spcPct val="8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&lt;1 </a:t>
            </a:r>
            <a:r>
              <a:rPr kumimoji="0" lang="en-GB" sz="2400" b="1" i="0" u="none" strike="noStrike" kern="1200" cap="none" spc="0" normalizeH="0" baseline="30000" noProof="0" dirty="0">
                <a:ln>
                  <a:noFill/>
                </a:ln>
                <a:solidFill>
                  <a:srgbClr val="FFFFFF"/>
                </a:solidFill>
                <a:effectLst/>
                <a:uLnTx/>
                <a:uFillTx/>
                <a:latin typeface="Calibri" panose="020F0502020204030204" pitchFamily="34" charset="0"/>
                <a:ea typeface="Tahoma"/>
                <a:cs typeface="Calibri" panose="020F0502020204030204" pitchFamily="34" charset="0"/>
              </a:rPr>
              <a:t>year</a:t>
            </a:r>
            <a:endParaRPr kumimoji="0" lang="en-GB" sz="1400" b="0" i="0" u="none" strike="noStrike" kern="1200" cap="none" spc="0" normalizeH="0" baseline="3000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51" name="Rectangle 50"/>
          <p:cNvSpPr/>
          <p:nvPr/>
        </p:nvSpPr>
        <p:spPr>
          <a:xfrm>
            <a:off x="4102930" y="4688831"/>
            <a:ext cx="2373868"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5AB4"/>
                </a:solidFill>
                <a:effectLst/>
                <a:uLnTx/>
                <a:uFillTx/>
                <a:latin typeface="Calibri" panose="020F0502020204030204" pitchFamily="34" charset="0"/>
                <a:ea typeface="Tahoma"/>
                <a:cs typeface="Calibri" panose="020F0502020204030204" pitchFamily="34" charset="0"/>
              </a:rPr>
              <a:t>Median overall survival from diagnosis</a:t>
            </a:r>
          </a:p>
        </p:txBody>
      </p:sp>
      <p:sp>
        <p:nvSpPr>
          <p:cNvPr id="52" name="Oval 51"/>
          <p:cNvSpPr/>
          <p:nvPr/>
        </p:nvSpPr>
        <p:spPr>
          <a:xfrm>
            <a:off x="6476798" y="4584192"/>
            <a:ext cx="1132608" cy="1132608"/>
          </a:xfrm>
          <a:prstGeom prst="ellipse">
            <a:avLst/>
          </a:prstGeom>
          <a:solidFill>
            <a:srgbClr val="005AB4"/>
          </a:solidFill>
          <a:ln>
            <a:noFill/>
          </a:ln>
          <a:effectLst/>
        </p:spPr>
        <p:style>
          <a:lnRef idx="1">
            <a:schemeClr val="accent1"/>
          </a:lnRef>
          <a:fillRef idx="3">
            <a:schemeClr val="accent1"/>
          </a:fillRef>
          <a:effectRef idx="2">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3</a:t>
            </a:r>
            <a:r>
              <a:rPr kumimoji="0" lang="en-GB" sz="2400" b="1" i="0" u="none" strike="noStrike" kern="1200" cap="none" spc="0" normalizeH="0" baseline="30000" noProof="0" dirty="0">
                <a:ln>
                  <a:noFill/>
                </a:ln>
                <a:solidFill>
                  <a:srgbClr val="FFFFFF"/>
                </a:solidFill>
                <a:effectLst/>
                <a:uLnTx/>
                <a:uFillTx/>
                <a:latin typeface="Calibri" panose="020F0502020204030204" pitchFamily="34" charset="0"/>
                <a:ea typeface="Tahoma"/>
                <a:cs typeface="Calibri" panose="020F0502020204030204" pitchFamily="34" charset="0"/>
              </a:rPr>
              <a:t>%</a:t>
            </a:r>
            <a:endParaRPr kumimoji="0" lang="en-GB" sz="1800" b="0" i="0" u="none" strike="noStrike" kern="1200" cap="none" spc="0" normalizeH="0" baseline="3000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53" name="Rectangle 52"/>
          <p:cNvSpPr/>
          <p:nvPr/>
        </p:nvSpPr>
        <p:spPr>
          <a:xfrm>
            <a:off x="7568464" y="4827332"/>
            <a:ext cx="2044460" cy="646331"/>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5AB4"/>
                </a:solidFill>
                <a:effectLst/>
                <a:uLnTx/>
                <a:uFillTx/>
                <a:latin typeface="Calibri" panose="020F0502020204030204" pitchFamily="34" charset="0"/>
                <a:ea typeface="Tahoma"/>
                <a:cs typeface="Calibri" panose="020F0502020204030204" pitchFamily="34" charset="0"/>
              </a:rPr>
              <a:t>Median 5-year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5AB4"/>
                </a:solidFill>
                <a:effectLst/>
                <a:uLnTx/>
                <a:uFillTx/>
                <a:latin typeface="Calibri" panose="020F0502020204030204" pitchFamily="34" charset="0"/>
                <a:ea typeface="Tahoma"/>
                <a:cs typeface="Calibri" panose="020F0502020204030204" pitchFamily="34" charset="0"/>
              </a:rPr>
              <a:t>survival rate</a:t>
            </a:r>
          </a:p>
        </p:txBody>
      </p:sp>
      <p:grpSp>
        <p:nvGrpSpPr>
          <p:cNvPr id="70" name="Group 69"/>
          <p:cNvGrpSpPr/>
          <p:nvPr/>
        </p:nvGrpSpPr>
        <p:grpSpPr>
          <a:xfrm>
            <a:off x="3016769" y="4625216"/>
            <a:ext cx="1039534" cy="1050560"/>
            <a:chOff x="1142513" y="4219091"/>
            <a:chExt cx="975978" cy="986330"/>
          </a:xfrm>
        </p:grpSpPr>
        <p:sp>
          <p:nvSpPr>
            <p:cNvPr id="58" name="Freeform 10"/>
            <p:cNvSpPr>
              <a:spLocks/>
            </p:cNvSpPr>
            <p:nvPr/>
          </p:nvSpPr>
          <p:spPr bwMode="auto">
            <a:xfrm>
              <a:off x="1577488" y="4219091"/>
              <a:ext cx="99400" cy="99400"/>
            </a:xfrm>
            <a:custGeom>
              <a:avLst/>
              <a:gdLst>
                <a:gd name="T0" fmla="*/ 46 w 96"/>
                <a:gd name="T1" fmla="*/ 75 h 96"/>
                <a:gd name="T2" fmla="*/ 17 w 96"/>
                <a:gd name="T3" fmla="*/ 96 h 96"/>
                <a:gd name="T4" fmla="*/ 29 w 96"/>
                <a:gd name="T5" fmla="*/ 58 h 96"/>
                <a:gd name="T6" fmla="*/ 0 w 96"/>
                <a:gd name="T7" fmla="*/ 37 h 96"/>
                <a:gd name="T8" fmla="*/ 38 w 96"/>
                <a:gd name="T9" fmla="*/ 37 h 96"/>
                <a:gd name="T10" fmla="*/ 46 w 96"/>
                <a:gd name="T11" fmla="*/ 0 h 96"/>
                <a:gd name="T12" fmla="*/ 58 w 96"/>
                <a:gd name="T13" fmla="*/ 37 h 96"/>
                <a:gd name="T14" fmla="*/ 96 w 96"/>
                <a:gd name="T15" fmla="*/ 37 h 96"/>
                <a:gd name="T16" fmla="*/ 67 w 96"/>
                <a:gd name="T17" fmla="*/ 58 h 96"/>
                <a:gd name="T18" fmla="*/ 79 w 96"/>
                <a:gd name="T19" fmla="*/ 96 h 96"/>
                <a:gd name="T20" fmla="*/ 46 w 96"/>
                <a:gd name="T21"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6">
                  <a:moveTo>
                    <a:pt x="46" y="75"/>
                  </a:moveTo>
                  <a:lnTo>
                    <a:pt x="17" y="96"/>
                  </a:lnTo>
                  <a:lnTo>
                    <a:pt x="29" y="58"/>
                  </a:lnTo>
                  <a:lnTo>
                    <a:pt x="0" y="37"/>
                  </a:lnTo>
                  <a:lnTo>
                    <a:pt x="38" y="37"/>
                  </a:lnTo>
                  <a:lnTo>
                    <a:pt x="46" y="0"/>
                  </a:lnTo>
                  <a:lnTo>
                    <a:pt x="58" y="37"/>
                  </a:lnTo>
                  <a:lnTo>
                    <a:pt x="96" y="37"/>
                  </a:lnTo>
                  <a:lnTo>
                    <a:pt x="67" y="58"/>
                  </a:lnTo>
                  <a:lnTo>
                    <a:pt x="79" y="96"/>
                  </a:lnTo>
                  <a:lnTo>
                    <a:pt x="46" y="75"/>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59" name="Freeform 11"/>
            <p:cNvSpPr>
              <a:spLocks/>
            </p:cNvSpPr>
            <p:nvPr/>
          </p:nvSpPr>
          <p:spPr bwMode="auto">
            <a:xfrm>
              <a:off x="1801326" y="4276725"/>
              <a:ext cx="99400" cy="95258"/>
            </a:xfrm>
            <a:custGeom>
              <a:avLst/>
              <a:gdLst>
                <a:gd name="T0" fmla="*/ 50 w 96"/>
                <a:gd name="T1" fmla="*/ 71 h 92"/>
                <a:gd name="T2" fmla="*/ 17 w 96"/>
                <a:gd name="T3" fmla="*/ 92 h 92"/>
                <a:gd name="T4" fmla="*/ 30 w 96"/>
                <a:gd name="T5" fmla="*/ 59 h 92"/>
                <a:gd name="T6" fmla="*/ 0 w 96"/>
                <a:gd name="T7" fmla="*/ 34 h 92"/>
                <a:gd name="T8" fmla="*/ 38 w 96"/>
                <a:gd name="T9" fmla="*/ 34 h 92"/>
                <a:gd name="T10" fmla="*/ 50 w 96"/>
                <a:gd name="T11" fmla="*/ 0 h 92"/>
                <a:gd name="T12" fmla="*/ 59 w 96"/>
                <a:gd name="T13" fmla="*/ 34 h 92"/>
                <a:gd name="T14" fmla="*/ 96 w 96"/>
                <a:gd name="T15" fmla="*/ 34 h 92"/>
                <a:gd name="T16" fmla="*/ 67 w 96"/>
                <a:gd name="T17" fmla="*/ 59 h 92"/>
                <a:gd name="T18" fmla="*/ 79 w 96"/>
                <a:gd name="T19" fmla="*/ 92 h 92"/>
                <a:gd name="T20" fmla="*/ 50 w 96"/>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2">
                  <a:moveTo>
                    <a:pt x="50" y="71"/>
                  </a:moveTo>
                  <a:lnTo>
                    <a:pt x="17" y="92"/>
                  </a:lnTo>
                  <a:lnTo>
                    <a:pt x="30" y="59"/>
                  </a:lnTo>
                  <a:lnTo>
                    <a:pt x="0" y="34"/>
                  </a:lnTo>
                  <a:lnTo>
                    <a:pt x="38" y="34"/>
                  </a:lnTo>
                  <a:lnTo>
                    <a:pt x="50" y="0"/>
                  </a:lnTo>
                  <a:lnTo>
                    <a:pt x="59" y="34"/>
                  </a:lnTo>
                  <a:lnTo>
                    <a:pt x="96" y="34"/>
                  </a:lnTo>
                  <a:lnTo>
                    <a:pt x="67" y="59"/>
                  </a:lnTo>
                  <a:lnTo>
                    <a:pt x="79" y="92"/>
                  </a:lnTo>
                  <a:lnTo>
                    <a:pt x="50"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60" name="Freeform 12"/>
            <p:cNvSpPr>
              <a:spLocks/>
            </p:cNvSpPr>
            <p:nvPr/>
          </p:nvSpPr>
          <p:spPr bwMode="auto">
            <a:xfrm>
              <a:off x="1801326" y="5052529"/>
              <a:ext cx="99400" cy="99400"/>
            </a:xfrm>
            <a:custGeom>
              <a:avLst/>
              <a:gdLst>
                <a:gd name="T0" fmla="*/ 50 w 96"/>
                <a:gd name="T1" fmla="*/ 75 h 96"/>
                <a:gd name="T2" fmla="*/ 17 w 96"/>
                <a:gd name="T3" fmla="*/ 96 h 96"/>
                <a:gd name="T4" fmla="*/ 30 w 96"/>
                <a:gd name="T5" fmla="*/ 58 h 96"/>
                <a:gd name="T6" fmla="*/ 0 w 96"/>
                <a:gd name="T7" fmla="*/ 37 h 96"/>
                <a:gd name="T8" fmla="*/ 38 w 96"/>
                <a:gd name="T9" fmla="*/ 37 h 96"/>
                <a:gd name="T10" fmla="*/ 50 w 96"/>
                <a:gd name="T11" fmla="*/ 0 h 96"/>
                <a:gd name="T12" fmla="*/ 59 w 96"/>
                <a:gd name="T13" fmla="*/ 37 h 96"/>
                <a:gd name="T14" fmla="*/ 96 w 96"/>
                <a:gd name="T15" fmla="*/ 37 h 96"/>
                <a:gd name="T16" fmla="*/ 67 w 96"/>
                <a:gd name="T17" fmla="*/ 58 h 96"/>
                <a:gd name="T18" fmla="*/ 79 w 96"/>
                <a:gd name="T19" fmla="*/ 96 h 96"/>
                <a:gd name="T20" fmla="*/ 50 w 96"/>
                <a:gd name="T21"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6">
                  <a:moveTo>
                    <a:pt x="50" y="75"/>
                  </a:moveTo>
                  <a:lnTo>
                    <a:pt x="17" y="96"/>
                  </a:lnTo>
                  <a:lnTo>
                    <a:pt x="30" y="58"/>
                  </a:lnTo>
                  <a:lnTo>
                    <a:pt x="0" y="37"/>
                  </a:lnTo>
                  <a:lnTo>
                    <a:pt x="38" y="37"/>
                  </a:lnTo>
                  <a:lnTo>
                    <a:pt x="50" y="0"/>
                  </a:lnTo>
                  <a:lnTo>
                    <a:pt x="59" y="37"/>
                  </a:lnTo>
                  <a:lnTo>
                    <a:pt x="96" y="37"/>
                  </a:lnTo>
                  <a:lnTo>
                    <a:pt x="67" y="58"/>
                  </a:lnTo>
                  <a:lnTo>
                    <a:pt x="79" y="96"/>
                  </a:lnTo>
                  <a:lnTo>
                    <a:pt x="50" y="75"/>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61" name="Freeform 13"/>
            <p:cNvSpPr>
              <a:spLocks/>
            </p:cNvSpPr>
            <p:nvPr/>
          </p:nvSpPr>
          <p:spPr bwMode="auto">
            <a:xfrm>
              <a:off x="1954830" y="4441825"/>
              <a:ext cx="103542" cy="95258"/>
            </a:xfrm>
            <a:custGeom>
              <a:avLst/>
              <a:gdLst>
                <a:gd name="T0" fmla="*/ 50 w 100"/>
                <a:gd name="T1" fmla="*/ 71 h 92"/>
                <a:gd name="T2" fmla="*/ 21 w 100"/>
                <a:gd name="T3" fmla="*/ 92 h 92"/>
                <a:gd name="T4" fmla="*/ 29 w 100"/>
                <a:gd name="T5" fmla="*/ 55 h 92"/>
                <a:gd name="T6" fmla="*/ 0 w 100"/>
                <a:gd name="T7" fmla="*/ 34 h 92"/>
                <a:gd name="T8" fmla="*/ 37 w 100"/>
                <a:gd name="T9" fmla="*/ 34 h 92"/>
                <a:gd name="T10" fmla="*/ 50 w 100"/>
                <a:gd name="T11" fmla="*/ 0 h 92"/>
                <a:gd name="T12" fmla="*/ 62 w 100"/>
                <a:gd name="T13" fmla="*/ 34 h 92"/>
                <a:gd name="T14" fmla="*/ 100 w 100"/>
                <a:gd name="T15" fmla="*/ 34 h 92"/>
                <a:gd name="T16" fmla="*/ 71 w 100"/>
                <a:gd name="T17" fmla="*/ 55 h 92"/>
                <a:gd name="T18" fmla="*/ 79 w 100"/>
                <a:gd name="T19" fmla="*/ 92 h 92"/>
                <a:gd name="T20" fmla="*/ 50 w 100"/>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92">
                  <a:moveTo>
                    <a:pt x="50" y="71"/>
                  </a:moveTo>
                  <a:lnTo>
                    <a:pt x="21" y="92"/>
                  </a:lnTo>
                  <a:lnTo>
                    <a:pt x="29" y="55"/>
                  </a:lnTo>
                  <a:lnTo>
                    <a:pt x="0" y="34"/>
                  </a:lnTo>
                  <a:lnTo>
                    <a:pt x="37" y="34"/>
                  </a:lnTo>
                  <a:lnTo>
                    <a:pt x="50" y="0"/>
                  </a:lnTo>
                  <a:lnTo>
                    <a:pt x="62" y="34"/>
                  </a:lnTo>
                  <a:lnTo>
                    <a:pt x="100" y="34"/>
                  </a:lnTo>
                  <a:lnTo>
                    <a:pt x="71" y="55"/>
                  </a:lnTo>
                  <a:lnTo>
                    <a:pt x="79" y="92"/>
                  </a:lnTo>
                  <a:lnTo>
                    <a:pt x="50"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62" name="Freeform 14"/>
            <p:cNvSpPr>
              <a:spLocks/>
            </p:cNvSpPr>
            <p:nvPr/>
          </p:nvSpPr>
          <p:spPr bwMode="auto">
            <a:xfrm>
              <a:off x="1954830" y="4887154"/>
              <a:ext cx="103542" cy="98364"/>
            </a:xfrm>
            <a:custGeom>
              <a:avLst/>
              <a:gdLst>
                <a:gd name="T0" fmla="*/ 50 w 100"/>
                <a:gd name="T1" fmla="*/ 75 h 95"/>
                <a:gd name="T2" fmla="*/ 21 w 100"/>
                <a:gd name="T3" fmla="*/ 95 h 95"/>
                <a:gd name="T4" fmla="*/ 29 w 100"/>
                <a:gd name="T5" fmla="*/ 58 h 95"/>
                <a:gd name="T6" fmla="*/ 0 w 100"/>
                <a:gd name="T7" fmla="*/ 37 h 95"/>
                <a:gd name="T8" fmla="*/ 37 w 100"/>
                <a:gd name="T9" fmla="*/ 37 h 95"/>
                <a:gd name="T10" fmla="*/ 50 w 100"/>
                <a:gd name="T11" fmla="*/ 0 h 95"/>
                <a:gd name="T12" fmla="*/ 62 w 100"/>
                <a:gd name="T13" fmla="*/ 37 h 95"/>
                <a:gd name="T14" fmla="*/ 100 w 100"/>
                <a:gd name="T15" fmla="*/ 37 h 95"/>
                <a:gd name="T16" fmla="*/ 71 w 100"/>
                <a:gd name="T17" fmla="*/ 58 h 95"/>
                <a:gd name="T18" fmla="*/ 79 w 100"/>
                <a:gd name="T19" fmla="*/ 95 h 95"/>
                <a:gd name="T20" fmla="*/ 50 w 100"/>
                <a:gd name="T21" fmla="*/ 7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95">
                  <a:moveTo>
                    <a:pt x="50" y="75"/>
                  </a:moveTo>
                  <a:lnTo>
                    <a:pt x="21" y="95"/>
                  </a:lnTo>
                  <a:lnTo>
                    <a:pt x="29" y="58"/>
                  </a:lnTo>
                  <a:lnTo>
                    <a:pt x="0" y="37"/>
                  </a:lnTo>
                  <a:lnTo>
                    <a:pt x="37" y="37"/>
                  </a:lnTo>
                  <a:lnTo>
                    <a:pt x="50" y="0"/>
                  </a:lnTo>
                  <a:lnTo>
                    <a:pt x="62" y="37"/>
                  </a:lnTo>
                  <a:lnTo>
                    <a:pt x="100" y="37"/>
                  </a:lnTo>
                  <a:lnTo>
                    <a:pt x="71" y="58"/>
                  </a:lnTo>
                  <a:lnTo>
                    <a:pt x="79" y="95"/>
                  </a:lnTo>
                  <a:lnTo>
                    <a:pt x="50" y="75"/>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63" name="Freeform 15"/>
            <p:cNvSpPr>
              <a:spLocks/>
            </p:cNvSpPr>
            <p:nvPr/>
          </p:nvSpPr>
          <p:spPr bwMode="auto">
            <a:xfrm>
              <a:off x="2020125" y="4667250"/>
              <a:ext cx="98366" cy="95258"/>
            </a:xfrm>
            <a:custGeom>
              <a:avLst/>
              <a:gdLst>
                <a:gd name="T0" fmla="*/ 45 w 95"/>
                <a:gd name="T1" fmla="*/ 71 h 92"/>
                <a:gd name="T2" fmla="*/ 16 w 95"/>
                <a:gd name="T3" fmla="*/ 92 h 92"/>
                <a:gd name="T4" fmla="*/ 29 w 95"/>
                <a:gd name="T5" fmla="*/ 58 h 92"/>
                <a:gd name="T6" fmla="*/ 0 w 95"/>
                <a:gd name="T7" fmla="*/ 33 h 92"/>
                <a:gd name="T8" fmla="*/ 33 w 95"/>
                <a:gd name="T9" fmla="*/ 33 h 92"/>
                <a:gd name="T10" fmla="*/ 45 w 95"/>
                <a:gd name="T11" fmla="*/ 0 h 92"/>
                <a:gd name="T12" fmla="*/ 58 w 95"/>
                <a:gd name="T13" fmla="*/ 33 h 92"/>
                <a:gd name="T14" fmla="*/ 95 w 95"/>
                <a:gd name="T15" fmla="*/ 33 h 92"/>
                <a:gd name="T16" fmla="*/ 66 w 95"/>
                <a:gd name="T17" fmla="*/ 58 h 92"/>
                <a:gd name="T18" fmla="*/ 74 w 95"/>
                <a:gd name="T19" fmla="*/ 92 h 92"/>
                <a:gd name="T20" fmla="*/ 45 w 95"/>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92">
                  <a:moveTo>
                    <a:pt x="45" y="71"/>
                  </a:moveTo>
                  <a:lnTo>
                    <a:pt x="16" y="92"/>
                  </a:lnTo>
                  <a:lnTo>
                    <a:pt x="29" y="58"/>
                  </a:lnTo>
                  <a:lnTo>
                    <a:pt x="0" y="33"/>
                  </a:lnTo>
                  <a:lnTo>
                    <a:pt x="33" y="33"/>
                  </a:lnTo>
                  <a:lnTo>
                    <a:pt x="45" y="0"/>
                  </a:lnTo>
                  <a:lnTo>
                    <a:pt x="58" y="33"/>
                  </a:lnTo>
                  <a:lnTo>
                    <a:pt x="95" y="33"/>
                  </a:lnTo>
                  <a:lnTo>
                    <a:pt x="66" y="58"/>
                  </a:lnTo>
                  <a:lnTo>
                    <a:pt x="74" y="92"/>
                  </a:lnTo>
                  <a:lnTo>
                    <a:pt x="45"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64" name="Freeform 16"/>
            <p:cNvSpPr>
              <a:spLocks/>
            </p:cNvSpPr>
            <p:nvPr/>
          </p:nvSpPr>
          <p:spPr bwMode="auto">
            <a:xfrm>
              <a:off x="1354755" y="4276725"/>
              <a:ext cx="103542" cy="95258"/>
            </a:xfrm>
            <a:custGeom>
              <a:avLst/>
              <a:gdLst>
                <a:gd name="T0" fmla="*/ 50 w 100"/>
                <a:gd name="T1" fmla="*/ 71 h 92"/>
                <a:gd name="T2" fmla="*/ 79 w 100"/>
                <a:gd name="T3" fmla="*/ 92 h 92"/>
                <a:gd name="T4" fmla="*/ 71 w 100"/>
                <a:gd name="T5" fmla="*/ 59 h 92"/>
                <a:gd name="T6" fmla="*/ 100 w 100"/>
                <a:gd name="T7" fmla="*/ 34 h 92"/>
                <a:gd name="T8" fmla="*/ 62 w 100"/>
                <a:gd name="T9" fmla="*/ 34 h 92"/>
                <a:gd name="T10" fmla="*/ 50 w 100"/>
                <a:gd name="T11" fmla="*/ 0 h 92"/>
                <a:gd name="T12" fmla="*/ 37 w 100"/>
                <a:gd name="T13" fmla="*/ 34 h 92"/>
                <a:gd name="T14" fmla="*/ 0 w 100"/>
                <a:gd name="T15" fmla="*/ 34 h 92"/>
                <a:gd name="T16" fmla="*/ 29 w 100"/>
                <a:gd name="T17" fmla="*/ 59 h 92"/>
                <a:gd name="T18" fmla="*/ 21 w 100"/>
                <a:gd name="T19" fmla="*/ 92 h 92"/>
                <a:gd name="T20" fmla="*/ 50 w 100"/>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92">
                  <a:moveTo>
                    <a:pt x="50" y="71"/>
                  </a:moveTo>
                  <a:lnTo>
                    <a:pt x="79" y="92"/>
                  </a:lnTo>
                  <a:lnTo>
                    <a:pt x="71" y="59"/>
                  </a:lnTo>
                  <a:lnTo>
                    <a:pt x="100" y="34"/>
                  </a:lnTo>
                  <a:lnTo>
                    <a:pt x="62" y="34"/>
                  </a:lnTo>
                  <a:lnTo>
                    <a:pt x="50" y="0"/>
                  </a:lnTo>
                  <a:lnTo>
                    <a:pt x="37" y="34"/>
                  </a:lnTo>
                  <a:lnTo>
                    <a:pt x="0" y="34"/>
                  </a:lnTo>
                  <a:lnTo>
                    <a:pt x="29" y="59"/>
                  </a:lnTo>
                  <a:lnTo>
                    <a:pt x="21" y="92"/>
                  </a:lnTo>
                  <a:lnTo>
                    <a:pt x="50"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65" name="Freeform 17"/>
            <p:cNvSpPr>
              <a:spLocks/>
            </p:cNvSpPr>
            <p:nvPr/>
          </p:nvSpPr>
          <p:spPr bwMode="auto">
            <a:xfrm>
              <a:off x="1354755" y="5052529"/>
              <a:ext cx="103542" cy="99400"/>
            </a:xfrm>
            <a:custGeom>
              <a:avLst/>
              <a:gdLst>
                <a:gd name="T0" fmla="*/ 50 w 100"/>
                <a:gd name="T1" fmla="*/ 75 h 96"/>
                <a:gd name="T2" fmla="*/ 79 w 100"/>
                <a:gd name="T3" fmla="*/ 96 h 96"/>
                <a:gd name="T4" fmla="*/ 71 w 100"/>
                <a:gd name="T5" fmla="*/ 58 h 96"/>
                <a:gd name="T6" fmla="*/ 100 w 100"/>
                <a:gd name="T7" fmla="*/ 37 h 96"/>
                <a:gd name="T8" fmla="*/ 62 w 100"/>
                <a:gd name="T9" fmla="*/ 37 h 96"/>
                <a:gd name="T10" fmla="*/ 50 w 100"/>
                <a:gd name="T11" fmla="*/ 0 h 96"/>
                <a:gd name="T12" fmla="*/ 37 w 100"/>
                <a:gd name="T13" fmla="*/ 37 h 96"/>
                <a:gd name="T14" fmla="*/ 0 w 100"/>
                <a:gd name="T15" fmla="*/ 37 h 96"/>
                <a:gd name="T16" fmla="*/ 29 w 100"/>
                <a:gd name="T17" fmla="*/ 58 h 96"/>
                <a:gd name="T18" fmla="*/ 21 w 100"/>
                <a:gd name="T19" fmla="*/ 96 h 96"/>
                <a:gd name="T20" fmla="*/ 50 w 100"/>
                <a:gd name="T21"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96">
                  <a:moveTo>
                    <a:pt x="50" y="75"/>
                  </a:moveTo>
                  <a:lnTo>
                    <a:pt x="79" y="96"/>
                  </a:lnTo>
                  <a:lnTo>
                    <a:pt x="71" y="58"/>
                  </a:lnTo>
                  <a:lnTo>
                    <a:pt x="100" y="37"/>
                  </a:lnTo>
                  <a:lnTo>
                    <a:pt x="62" y="37"/>
                  </a:lnTo>
                  <a:lnTo>
                    <a:pt x="50" y="0"/>
                  </a:lnTo>
                  <a:lnTo>
                    <a:pt x="37" y="37"/>
                  </a:lnTo>
                  <a:lnTo>
                    <a:pt x="0" y="37"/>
                  </a:lnTo>
                  <a:lnTo>
                    <a:pt x="29" y="58"/>
                  </a:lnTo>
                  <a:lnTo>
                    <a:pt x="21" y="96"/>
                  </a:lnTo>
                  <a:lnTo>
                    <a:pt x="50" y="75"/>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66" name="Freeform 18"/>
            <p:cNvSpPr>
              <a:spLocks/>
            </p:cNvSpPr>
            <p:nvPr/>
          </p:nvSpPr>
          <p:spPr bwMode="auto">
            <a:xfrm>
              <a:off x="1201251" y="4441825"/>
              <a:ext cx="99400" cy="95258"/>
            </a:xfrm>
            <a:custGeom>
              <a:avLst/>
              <a:gdLst>
                <a:gd name="T0" fmla="*/ 50 w 96"/>
                <a:gd name="T1" fmla="*/ 71 h 92"/>
                <a:gd name="T2" fmla="*/ 79 w 96"/>
                <a:gd name="T3" fmla="*/ 92 h 92"/>
                <a:gd name="T4" fmla="*/ 67 w 96"/>
                <a:gd name="T5" fmla="*/ 55 h 92"/>
                <a:gd name="T6" fmla="*/ 96 w 96"/>
                <a:gd name="T7" fmla="*/ 34 h 92"/>
                <a:gd name="T8" fmla="*/ 63 w 96"/>
                <a:gd name="T9" fmla="*/ 34 h 92"/>
                <a:gd name="T10" fmla="*/ 50 w 96"/>
                <a:gd name="T11" fmla="*/ 0 h 92"/>
                <a:gd name="T12" fmla="*/ 38 w 96"/>
                <a:gd name="T13" fmla="*/ 34 h 92"/>
                <a:gd name="T14" fmla="*/ 0 w 96"/>
                <a:gd name="T15" fmla="*/ 34 h 92"/>
                <a:gd name="T16" fmla="*/ 30 w 96"/>
                <a:gd name="T17" fmla="*/ 55 h 92"/>
                <a:gd name="T18" fmla="*/ 17 w 96"/>
                <a:gd name="T19" fmla="*/ 92 h 92"/>
                <a:gd name="T20" fmla="*/ 50 w 96"/>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2">
                  <a:moveTo>
                    <a:pt x="50" y="71"/>
                  </a:moveTo>
                  <a:lnTo>
                    <a:pt x="79" y="92"/>
                  </a:lnTo>
                  <a:lnTo>
                    <a:pt x="67" y="55"/>
                  </a:lnTo>
                  <a:lnTo>
                    <a:pt x="96" y="34"/>
                  </a:lnTo>
                  <a:lnTo>
                    <a:pt x="63" y="34"/>
                  </a:lnTo>
                  <a:lnTo>
                    <a:pt x="50" y="0"/>
                  </a:lnTo>
                  <a:lnTo>
                    <a:pt x="38" y="34"/>
                  </a:lnTo>
                  <a:lnTo>
                    <a:pt x="0" y="34"/>
                  </a:lnTo>
                  <a:lnTo>
                    <a:pt x="30" y="55"/>
                  </a:lnTo>
                  <a:lnTo>
                    <a:pt x="17" y="92"/>
                  </a:lnTo>
                  <a:lnTo>
                    <a:pt x="50"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67" name="Freeform 19"/>
            <p:cNvSpPr>
              <a:spLocks/>
            </p:cNvSpPr>
            <p:nvPr/>
          </p:nvSpPr>
          <p:spPr bwMode="auto">
            <a:xfrm>
              <a:off x="1201251" y="4887154"/>
              <a:ext cx="99400" cy="98364"/>
            </a:xfrm>
            <a:custGeom>
              <a:avLst/>
              <a:gdLst>
                <a:gd name="T0" fmla="*/ 50 w 96"/>
                <a:gd name="T1" fmla="*/ 75 h 95"/>
                <a:gd name="T2" fmla="*/ 79 w 96"/>
                <a:gd name="T3" fmla="*/ 95 h 95"/>
                <a:gd name="T4" fmla="*/ 67 w 96"/>
                <a:gd name="T5" fmla="*/ 58 h 95"/>
                <a:gd name="T6" fmla="*/ 96 w 96"/>
                <a:gd name="T7" fmla="*/ 37 h 95"/>
                <a:gd name="T8" fmla="*/ 63 w 96"/>
                <a:gd name="T9" fmla="*/ 37 h 95"/>
                <a:gd name="T10" fmla="*/ 50 w 96"/>
                <a:gd name="T11" fmla="*/ 0 h 95"/>
                <a:gd name="T12" fmla="*/ 38 w 96"/>
                <a:gd name="T13" fmla="*/ 37 h 95"/>
                <a:gd name="T14" fmla="*/ 0 w 96"/>
                <a:gd name="T15" fmla="*/ 37 h 95"/>
                <a:gd name="T16" fmla="*/ 30 w 96"/>
                <a:gd name="T17" fmla="*/ 58 h 95"/>
                <a:gd name="T18" fmla="*/ 17 w 96"/>
                <a:gd name="T19" fmla="*/ 95 h 95"/>
                <a:gd name="T20" fmla="*/ 50 w 96"/>
                <a:gd name="T21" fmla="*/ 7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5">
                  <a:moveTo>
                    <a:pt x="50" y="75"/>
                  </a:moveTo>
                  <a:lnTo>
                    <a:pt x="79" y="95"/>
                  </a:lnTo>
                  <a:lnTo>
                    <a:pt x="67" y="58"/>
                  </a:lnTo>
                  <a:lnTo>
                    <a:pt x="96" y="37"/>
                  </a:lnTo>
                  <a:lnTo>
                    <a:pt x="63" y="37"/>
                  </a:lnTo>
                  <a:lnTo>
                    <a:pt x="50" y="0"/>
                  </a:lnTo>
                  <a:lnTo>
                    <a:pt x="38" y="37"/>
                  </a:lnTo>
                  <a:lnTo>
                    <a:pt x="0" y="37"/>
                  </a:lnTo>
                  <a:lnTo>
                    <a:pt x="30" y="58"/>
                  </a:lnTo>
                  <a:lnTo>
                    <a:pt x="17" y="95"/>
                  </a:lnTo>
                  <a:lnTo>
                    <a:pt x="50" y="75"/>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68" name="Freeform 20"/>
            <p:cNvSpPr>
              <a:spLocks/>
            </p:cNvSpPr>
            <p:nvPr/>
          </p:nvSpPr>
          <p:spPr bwMode="auto">
            <a:xfrm>
              <a:off x="1142513" y="4667250"/>
              <a:ext cx="99400" cy="95258"/>
            </a:xfrm>
            <a:custGeom>
              <a:avLst/>
              <a:gdLst>
                <a:gd name="T0" fmla="*/ 46 w 96"/>
                <a:gd name="T1" fmla="*/ 71 h 92"/>
                <a:gd name="T2" fmla="*/ 79 w 96"/>
                <a:gd name="T3" fmla="*/ 92 h 92"/>
                <a:gd name="T4" fmla="*/ 67 w 96"/>
                <a:gd name="T5" fmla="*/ 58 h 92"/>
                <a:gd name="T6" fmla="*/ 96 w 96"/>
                <a:gd name="T7" fmla="*/ 33 h 92"/>
                <a:gd name="T8" fmla="*/ 58 w 96"/>
                <a:gd name="T9" fmla="*/ 33 h 92"/>
                <a:gd name="T10" fmla="*/ 46 w 96"/>
                <a:gd name="T11" fmla="*/ 0 h 92"/>
                <a:gd name="T12" fmla="*/ 37 w 96"/>
                <a:gd name="T13" fmla="*/ 33 h 92"/>
                <a:gd name="T14" fmla="*/ 0 w 96"/>
                <a:gd name="T15" fmla="*/ 33 h 92"/>
                <a:gd name="T16" fmla="*/ 29 w 96"/>
                <a:gd name="T17" fmla="*/ 58 h 92"/>
                <a:gd name="T18" fmla="*/ 17 w 96"/>
                <a:gd name="T19" fmla="*/ 92 h 92"/>
                <a:gd name="T20" fmla="*/ 46 w 96"/>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2">
                  <a:moveTo>
                    <a:pt x="46" y="71"/>
                  </a:moveTo>
                  <a:lnTo>
                    <a:pt x="79" y="92"/>
                  </a:lnTo>
                  <a:lnTo>
                    <a:pt x="67" y="58"/>
                  </a:lnTo>
                  <a:lnTo>
                    <a:pt x="96" y="33"/>
                  </a:lnTo>
                  <a:lnTo>
                    <a:pt x="58" y="33"/>
                  </a:lnTo>
                  <a:lnTo>
                    <a:pt x="46" y="0"/>
                  </a:lnTo>
                  <a:lnTo>
                    <a:pt x="37" y="33"/>
                  </a:lnTo>
                  <a:lnTo>
                    <a:pt x="0" y="33"/>
                  </a:lnTo>
                  <a:lnTo>
                    <a:pt x="29" y="58"/>
                  </a:lnTo>
                  <a:lnTo>
                    <a:pt x="17" y="92"/>
                  </a:lnTo>
                  <a:lnTo>
                    <a:pt x="46"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69" name="Freeform 21"/>
            <p:cNvSpPr>
              <a:spLocks/>
            </p:cNvSpPr>
            <p:nvPr/>
          </p:nvSpPr>
          <p:spPr bwMode="auto">
            <a:xfrm>
              <a:off x="1577488" y="5110163"/>
              <a:ext cx="99400" cy="95258"/>
            </a:xfrm>
            <a:custGeom>
              <a:avLst/>
              <a:gdLst>
                <a:gd name="T0" fmla="*/ 46 w 96"/>
                <a:gd name="T1" fmla="*/ 71 h 92"/>
                <a:gd name="T2" fmla="*/ 17 w 96"/>
                <a:gd name="T3" fmla="*/ 92 h 92"/>
                <a:gd name="T4" fmla="*/ 29 w 96"/>
                <a:gd name="T5" fmla="*/ 54 h 92"/>
                <a:gd name="T6" fmla="*/ 0 w 96"/>
                <a:gd name="T7" fmla="*/ 34 h 92"/>
                <a:gd name="T8" fmla="*/ 38 w 96"/>
                <a:gd name="T9" fmla="*/ 34 h 92"/>
                <a:gd name="T10" fmla="*/ 46 w 96"/>
                <a:gd name="T11" fmla="*/ 0 h 92"/>
                <a:gd name="T12" fmla="*/ 58 w 96"/>
                <a:gd name="T13" fmla="*/ 34 h 92"/>
                <a:gd name="T14" fmla="*/ 96 w 96"/>
                <a:gd name="T15" fmla="*/ 34 h 92"/>
                <a:gd name="T16" fmla="*/ 67 w 96"/>
                <a:gd name="T17" fmla="*/ 54 h 92"/>
                <a:gd name="T18" fmla="*/ 79 w 96"/>
                <a:gd name="T19" fmla="*/ 92 h 92"/>
                <a:gd name="T20" fmla="*/ 46 w 96"/>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2">
                  <a:moveTo>
                    <a:pt x="46" y="71"/>
                  </a:moveTo>
                  <a:lnTo>
                    <a:pt x="17" y="92"/>
                  </a:lnTo>
                  <a:lnTo>
                    <a:pt x="29" y="54"/>
                  </a:lnTo>
                  <a:lnTo>
                    <a:pt x="0" y="34"/>
                  </a:lnTo>
                  <a:lnTo>
                    <a:pt x="38" y="34"/>
                  </a:lnTo>
                  <a:lnTo>
                    <a:pt x="46" y="0"/>
                  </a:lnTo>
                  <a:lnTo>
                    <a:pt x="58" y="34"/>
                  </a:lnTo>
                  <a:lnTo>
                    <a:pt x="96" y="34"/>
                  </a:lnTo>
                  <a:lnTo>
                    <a:pt x="67" y="54"/>
                  </a:lnTo>
                  <a:lnTo>
                    <a:pt x="79" y="92"/>
                  </a:lnTo>
                  <a:lnTo>
                    <a:pt x="46"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grpSp>
      <p:grpSp>
        <p:nvGrpSpPr>
          <p:cNvPr id="71" name="Group 70"/>
          <p:cNvGrpSpPr/>
          <p:nvPr/>
        </p:nvGrpSpPr>
        <p:grpSpPr>
          <a:xfrm>
            <a:off x="6528930" y="4598660"/>
            <a:ext cx="1039534" cy="1050560"/>
            <a:chOff x="1142513" y="4219091"/>
            <a:chExt cx="975978" cy="986330"/>
          </a:xfrm>
        </p:grpSpPr>
        <p:sp>
          <p:nvSpPr>
            <p:cNvPr id="72" name="Freeform 10"/>
            <p:cNvSpPr>
              <a:spLocks/>
            </p:cNvSpPr>
            <p:nvPr/>
          </p:nvSpPr>
          <p:spPr bwMode="auto">
            <a:xfrm>
              <a:off x="1577488" y="4219091"/>
              <a:ext cx="99400" cy="99400"/>
            </a:xfrm>
            <a:custGeom>
              <a:avLst/>
              <a:gdLst>
                <a:gd name="T0" fmla="*/ 46 w 96"/>
                <a:gd name="T1" fmla="*/ 75 h 96"/>
                <a:gd name="T2" fmla="*/ 17 w 96"/>
                <a:gd name="T3" fmla="*/ 96 h 96"/>
                <a:gd name="T4" fmla="*/ 29 w 96"/>
                <a:gd name="T5" fmla="*/ 58 h 96"/>
                <a:gd name="T6" fmla="*/ 0 w 96"/>
                <a:gd name="T7" fmla="*/ 37 h 96"/>
                <a:gd name="T8" fmla="*/ 38 w 96"/>
                <a:gd name="T9" fmla="*/ 37 h 96"/>
                <a:gd name="T10" fmla="*/ 46 w 96"/>
                <a:gd name="T11" fmla="*/ 0 h 96"/>
                <a:gd name="T12" fmla="*/ 58 w 96"/>
                <a:gd name="T13" fmla="*/ 37 h 96"/>
                <a:gd name="T14" fmla="*/ 96 w 96"/>
                <a:gd name="T15" fmla="*/ 37 h 96"/>
                <a:gd name="T16" fmla="*/ 67 w 96"/>
                <a:gd name="T17" fmla="*/ 58 h 96"/>
                <a:gd name="T18" fmla="*/ 79 w 96"/>
                <a:gd name="T19" fmla="*/ 96 h 96"/>
                <a:gd name="T20" fmla="*/ 46 w 96"/>
                <a:gd name="T21"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6">
                  <a:moveTo>
                    <a:pt x="46" y="75"/>
                  </a:moveTo>
                  <a:lnTo>
                    <a:pt x="17" y="96"/>
                  </a:lnTo>
                  <a:lnTo>
                    <a:pt x="29" y="58"/>
                  </a:lnTo>
                  <a:lnTo>
                    <a:pt x="0" y="37"/>
                  </a:lnTo>
                  <a:lnTo>
                    <a:pt x="38" y="37"/>
                  </a:lnTo>
                  <a:lnTo>
                    <a:pt x="46" y="0"/>
                  </a:lnTo>
                  <a:lnTo>
                    <a:pt x="58" y="37"/>
                  </a:lnTo>
                  <a:lnTo>
                    <a:pt x="96" y="37"/>
                  </a:lnTo>
                  <a:lnTo>
                    <a:pt x="67" y="58"/>
                  </a:lnTo>
                  <a:lnTo>
                    <a:pt x="79" y="96"/>
                  </a:lnTo>
                  <a:lnTo>
                    <a:pt x="46" y="75"/>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73" name="Freeform 11"/>
            <p:cNvSpPr>
              <a:spLocks/>
            </p:cNvSpPr>
            <p:nvPr/>
          </p:nvSpPr>
          <p:spPr bwMode="auto">
            <a:xfrm>
              <a:off x="1801326" y="4276725"/>
              <a:ext cx="99400" cy="95258"/>
            </a:xfrm>
            <a:custGeom>
              <a:avLst/>
              <a:gdLst>
                <a:gd name="T0" fmla="*/ 50 w 96"/>
                <a:gd name="T1" fmla="*/ 71 h 92"/>
                <a:gd name="T2" fmla="*/ 17 w 96"/>
                <a:gd name="T3" fmla="*/ 92 h 92"/>
                <a:gd name="T4" fmla="*/ 30 w 96"/>
                <a:gd name="T5" fmla="*/ 59 h 92"/>
                <a:gd name="T6" fmla="*/ 0 w 96"/>
                <a:gd name="T7" fmla="*/ 34 h 92"/>
                <a:gd name="T8" fmla="*/ 38 w 96"/>
                <a:gd name="T9" fmla="*/ 34 h 92"/>
                <a:gd name="T10" fmla="*/ 50 w 96"/>
                <a:gd name="T11" fmla="*/ 0 h 92"/>
                <a:gd name="T12" fmla="*/ 59 w 96"/>
                <a:gd name="T13" fmla="*/ 34 h 92"/>
                <a:gd name="T14" fmla="*/ 96 w 96"/>
                <a:gd name="T15" fmla="*/ 34 h 92"/>
                <a:gd name="T16" fmla="*/ 67 w 96"/>
                <a:gd name="T17" fmla="*/ 59 h 92"/>
                <a:gd name="T18" fmla="*/ 79 w 96"/>
                <a:gd name="T19" fmla="*/ 92 h 92"/>
                <a:gd name="T20" fmla="*/ 50 w 96"/>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2">
                  <a:moveTo>
                    <a:pt x="50" y="71"/>
                  </a:moveTo>
                  <a:lnTo>
                    <a:pt x="17" y="92"/>
                  </a:lnTo>
                  <a:lnTo>
                    <a:pt x="30" y="59"/>
                  </a:lnTo>
                  <a:lnTo>
                    <a:pt x="0" y="34"/>
                  </a:lnTo>
                  <a:lnTo>
                    <a:pt x="38" y="34"/>
                  </a:lnTo>
                  <a:lnTo>
                    <a:pt x="50" y="0"/>
                  </a:lnTo>
                  <a:lnTo>
                    <a:pt x="59" y="34"/>
                  </a:lnTo>
                  <a:lnTo>
                    <a:pt x="96" y="34"/>
                  </a:lnTo>
                  <a:lnTo>
                    <a:pt x="67" y="59"/>
                  </a:lnTo>
                  <a:lnTo>
                    <a:pt x="79" y="92"/>
                  </a:lnTo>
                  <a:lnTo>
                    <a:pt x="50"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74" name="Freeform 12"/>
            <p:cNvSpPr>
              <a:spLocks/>
            </p:cNvSpPr>
            <p:nvPr/>
          </p:nvSpPr>
          <p:spPr bwMode="auto">
            <a:xfrm>
              <a:off x="1801326" y="5052529"/>
              <a:ext cx="99400" cy="99400"/>
            </a:xfrm>
            <a:custGeom>
              <a:avLst/>
              <a:gdLst>
                <a:gd name="T0" fmla="*/ 50 w 96"/>
                <a:gd name="T1" fmla="*/ 75 h 96"/>
                <a:gd name="T2" fmla="*/ 17 w 96"/>
                <a:gd name="T3" fmla="*/ 96 h 96"/>
                <a:gd name="T4" fmla="*/ 30 w 96"/>
                <a:gd name="T5" fmla="*/ 58 h 96"/>
                <a:gd name="T6" fmla="*/ 0 w 96"/>
                <a:gd name="T7" fmla="*/ 37 h 96"/>
                <a:gd name="T8" fmla="*/ 38 w 96"/>
                <a:gd name="T9" fmla="*/ 37 h 96"/>
                <a:gd name="T10" fmla="*/ 50 w 96"/>
                <a:gd name="T11" fmla="*/ 0 h 96"/>
                <a:gd name="T12" fmla="*/ 59 w 96"/>
                <a:gd name="T13" fmla="*/ 37 h 96"/>
                <a:gd name="T14" fmla="*/ 96 w 96"/>
                <a:gd name="T15" fmla="*/ 37 h 96"/>
                <a:gd name="T16" fmla="*/ 67 w 96"/>
                <a:gd name="T17" fmla="*/ 58 h 96"/>
                <a:gd name="T18" fmla="*/ 79 w 96"/>
                <a:gd name="T19" fmla="*/ 96 h 96"/>
                <a:gd name="T20" fmla="*/ 50 w 96"/>
                <a:gd name="T21"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6">
                  <a:moveTo>
                    <a:pt x="50" y="75"/>
                  </a:moveTo>
                  <a:lnTo>
                    <a:pt x="17" y="96"/>
                  </a:lnTo>
                  <a:lnTo>
                    <a:pt x="30" y="58"/>
                  </a:lnTo>
                  <a:lnTo>
                    <a:pt x="0" y="37"/>
                  </a:lnTo>
                  <a:lnTo>
                    <a:pt x="38" y="37"/>
                  </a:lnTo>
                  <a:lnTo>
                    <a:pt x="50" y="0"/>
                  </a:lnTo>
                  <a:lnTo>
                    <a:pt x="59" y="37"/>
                  </a:lnTo>
                  <a:lnTo>
                    <a:pt x="96" y="37"/>
                  </a:lnTo>
                  <a:lnTo>
                    <a:pt x="67" y="58"/>
                  </a:lnTo>
                  <a:lnTo>
                    <a:pt x="79" y="96"/>
                  </a:lnTo>
                  <a:lnTo>
                    <a:pt x="50" y="75"/>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75" name="Freeform 13"/>
            <p:cNvSpPr>
              <a:spLocks/>
            </p:cNvSpPr>
            <p:nvPr/>
          </p:nvSpPr>
          <p:spPr bwMode="auto">
            <a:xfrm>
              <a:off x="1954830" y="4441825"/>
              <a:ext cx="103542" cy="95258"/>
            </a:xfrm>
            <a:custGeom>
              <a:avLst/>
              <a:gdLst>
                <a:gd name="T0" fmla="*/ 50 w 100"/>
                <a:gd name="T1" fmla="*/ 71 h 92"/>
                <a:gd name="T2" fmla="*/ 21 w 100"/>
                <a:gd name="T3" fmla="*/ 92 h 92"/>
                <a:gd name="T4" fmla="*/ 29 w 100"/>
                <a:gd name="T5" fmla="*/ 55 h 92"/>
                <a:gd name="T6" fmla="*/ 0 w 100"/>
                <a:gd name="T7" fmla="*/ 34 h 92"/>
                <a:gd name="T8" fmla="*/ 37 w 100"/>
                <a:gd name="T9" fmla="*/ 34 h 92"/>
                <a:gd name="T10" fmla="*/ 50 w 100"/>
                <a:gd name="T11" fmla="*/ 0 h 92"/>
                <a:gd name="T12" fmla="*/ 62 w 100"/>
                <a:gd name="T13" fmla="*/ 34 h 92"/>
                <a:gd name="T14" fmla="*/ 100 w 100"/>
                <a:gd name="T15" fmla="*/ 34 h 92"/>
                <a:gd name="T16" fmla="*/ 71 w 100"/>
                <a:gd name="T17" fmla="*/ 55 h 92"/>
                <a:gd name="T18" fmla="*/ 79 w 100"/>
                <a:gd name="T19" fmla="*/ 92 h 92"/>
                <a:gd name="T20" fmla="*/ 50 w 100"/>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92">
                  <a:moveTo>
                    <a:pt x="50" y="71"/>
                  </a:moveTo>
                  <a:lnTo>
                    <a:pt x="21" y="92"/>
                  </a:lnTo>
                  <a:lnTo>
                    <a:pt x="29" y="55"/>
                  </a:lnTo>
                  <a:lnTo>
                    <a:pt x="0" y="34"/>
                  </a:lnTo>
                  <a:lnTo>
                    <a:pt x="37" y="34"/>
                  </a:lnTo>
                  <a:lnTo>
                    <a:pt x="50" y="0"/>
                  </a:lnTo>
                  <a:lnTo>
                    <a:pt x="62" y="34"/>
                  </a:lnTo>
                  <a:lnTo>
                    <a:pt x="100" y="34"/>
                  </a:lnTo>
                  <a:lnTo>
                    <a:pt x="71" y="55"/>
                  </a:lnTo>
                  <a:lnTo>
                    <a:pt x="79" y="92"/>
                  </a:lnTo>
                  <a:lnTo>
                    <a:pt x="50"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76" name="Freeform 14"/>
            <p:cNvSpPr>
              <a:spLocks/>
            </p:cNvSpPr>
            <p:nvPr/>
          </p:nvSpPr>
          <p:spPr bwMode="auto">
            <a:xfrm>
              <a:off x="1954830" y="4887154"/>
              <a:ext cx="103542" cy="98364"/>
            </a:xfrm>
            <a:custGeom>
              <a:avLst/>
              <a:gdLst>
                <a:gd name="T0" fmla="*/ 50 w 100"/>
                <a:gd name="T1" fmla="*/ 75 h 95"/>
                <a:gd name="T2" fmla="*/ 21 w 100"/>
                <a:gd name="T3" fmla="*/ 95 h 95"/>
                <a:gd name="T4" fmla="*/ 29 w 100"/>
                <a:gd name="T5" fmla="*/ 58 h 95"/>
                <a:gd name="T6" fmla="*/ 0 w 100"/>
                <a:gd name="T7" fmla="*/ 37 h 95"/>
                <a:gd name="T8" fmla="*/ 37 w 100"/>
                <a:gd name="T9" fmla="*/ 37 h 95"/>
                <a:gd name="T10" fmla="*/ 50 w 100"/>
                <a:gd name="T11" fmla="*/ 0 h 95"/>
                <a:gd name="T12" fmla="*/ 62 w 100"/>
                <a:gd name="T13" fmla="*/ 37 h 95"/>
                <a:gd name="T14" fmla="*/ 100 w 100"/>
                <a:gd name="T15" fmla="*/ 37 h 95"/>
                <a:gd name="T16" fmla="*/ 71 w 100"/>
                <a:gd name="T17" fmla="*/ 58 h 95"/>
                <a:gd name="T18" fmla="*/ 79 w 100"/>
                <a:gd name="T19" fmla="*/ 95 h 95"/>
                <a:gd name="T20" fmla="*/ 50 w 100"/>
                <a:gd name="T21" fmla="*/ 7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95">
                  <a:moveTo>
                    <a:pt x="50" y="75"/>
                  </a:moveTo>
                  <a:lnTo>
                    <a:pt x="21" y="95"/>
                  </a:lnTo>
                  <a:lnTo>
                    <a:pt x="29" y="58"/>
                  </a:lnTo>
                  <a:lnTo>
                    <a:pt x="0" y="37"/>
                  </a:lnTo>
                  <a:lnTo>
                    <a:pt x="37" y="37"/>
                  </a:lnTo>
                  <a:lnTo>
                    <a:pt x="50" y="0"/>
                  </a:lnTo>
                  <a:lnTo>
                    <a:pt x="62" y="37"/>
                  </a:lnTo>
                  <a:lnTo>
                    <a:pt x="100" y="37"/>
                  </a:lnTo>
                  <a:lnTo>
                    <a:pt x="71" y="58"/>
                  </a:lnTo>
                  <a:lnTo>
                    <a:pt x="79" y="95"/>
                  </a:lnTo>
                  <a:lnTo>
                    <a:pt x="50" y="75"/>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77" name="Freeform 15"/>
            <p:cNvSpPr>
              <a:spLocks/>
            </p:cNvSpPr>
            <p:nvPr/>
          </p:nvSpPr>
          <p:spPr bwMode="auto">
            <a:xfrm>
              <a:off x="2020125" y="4667250"/>
              <a:ext cx="98366" cy="95258"/>
            </a:xfrm>
            <a:custGeom>
              <a:avLst/>
              <a:gdLst>
                <a:gd name="T0" fmla="*/ 45 w 95"/>
                <a:gd name="T1" fmla="*/ 71 h 92"/>
                <a:gd name="T2" fmla="*/ 16 w 95"/>
                <a:gd name="T3" fmla="*/ 92 h 92"/>
                <a:gd name="T4" fmla="*/ 29 w 95"/>
                <a:gd name="T5" fmla="*/ 58 h 92"/>
                <a:gd name="T6" fmla="*/ 0 w 95"/>
                <a:gd name="T7" fmla="*/ 33 h 92"/>
                <a:gd name="T8" fmla="*/ 33 w 95"/>
                <a:gd name="T9" fmla="*/ 33 h 92"/>
                <a:gd name="T10" fmla="*/ 45 w 95"/>
                <a:gd name="T11" fmla="*/ 0 h 92"/>
                <a:gd name="T12" fmla="*/ 58 w 95"/>
                <a:gd name="T13" fmla="*/ 33 h 92"/>
                <a:gd name="T14" fmla="*/ 95 w 95"/>
                <a:gd name="T15" fmla="*/ 33 h 92"/>
                <a:gd name="T16" fmla="*/ 66 w 95"/>
                <a:gd name="T17" fmla="*/ 58 h 92"/>
                <a:gd name="T18" fmla="*/ 74 w 95"/>
                <a:gd name="T19" fmla="*/ 92 h 92"/>
                <a:gd name="T20" fmla="*/ 45 w 95"/>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92">
                  <a:moveTo>
                    <a:pt x="45" y="71"/>
                  </a:moveTo>
                  <a:lnTo>
                    <a:pt x="16" y="92"/>
                  </a:lnTo>
                  <a:lnTo>
                    <a:pt x="29" y="58"/>
                  </a:lnTo>
                  <a:lnTo>
                    <a:pt x="0" y="33"/>
                  </a:lnTo>
                  <a:lnTo>
                    <a:pt x="33" y="33"/>
                  </a:lnTo>
                  <a:lnTo>
                    <a:pt x="45" y="0"/>
                  </a:lnTo>
                  <a:lnTo>
                    <a:pt x="58" y="33"/>
                  </a:lnTo>
                  <a:lnTo>
                    <a:pt x="95" y="33"/>
                  </a:lnTo>
                  <a:lnTo>
                    <a:pt x="66" y="58"/>
                  </a:lnTo>
                  <a:lnTo>
                    <a:pt x="74" y="92"/>
                  </a:lnTo>
                  <a:lnTo>
                    <a:pt x="45"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78" name="Freeform 16"/>
            <p:cNvSpPr>
              <a:spLocks/>
            </p:cNvSpPr>
            <p:nvPr/>
          </p:nvSpPr>
          <p:spPr bwMode="auto">
            <a:xfrm>
              <a:off x="1354755" y="4276725"/>
              <a:ext cx="103542" cy="95258"/>
            </a:xfrm>
            <a:custGeom>
              <a:avLst/>
              <a:gdLst>
                <a:gd name="T0" fmla="*/ 50 w 100"/>
                <a:gd name="T1" fmla="*/ 71 h 92"/>
                <a:gd name="T2" fmla="*/ 79 w 100"/>
                <a:gd name="T3" fmla="*/ 92 h 92"/>
                <a:gd name="T4" fmla="*/ 71 w 100"/>
                <a:gd name="T5" fmla="*/ 59 h 92"/>
                <a:gd name="T6" fmla="*/ 100 w 100"/>
                <a:gd name="T7" fmla="*/ 34 h 92"/>
                <a:gd name="T8" fmla="*/ 62 w 100"/>
                <a:gd name="T9" fmla="*/ 34 h 92"/>
                <a:gd name="T10" fmla="*/ 50 w 100"/>
                <a:gd name="T11" fmla="*/ 0 h 92"/>
                <a:gd name="T12" fmla="*/ 37 w 100"/>
                <a:gd name="T13" fmla="*/ 34 h 92"/>
                <a:gd name="T14" fmla="*/ 0 w 100"/>
                <a:gd name="T15" fmla="*/ 34 h 92"/>
                <a:gd name="T16" fmla="*/ 29 w 100"/>
                <a:gd name="T17" fmla="*/ 59 h 92"/>
                <a:gd name="T18" fmla="*/ 21 w 100"/>
                <a:gd name="T19" fmla="*/ 92 h 92"/>
                <a:gd name="T20" fmla="*/ 50 w 100"/>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92">
                  <a:moveTo>
                    <a:pt x="50" y="71"/>
                  </a:moveTo>
                  <a:lnTo>
                    <a:pt x="79" y="92"/>
                  </a:lnTo>
                  <a:lnTo>
                    <a:pt x="71" y="59"/>
                  </a:lnTo>
                  <a:lnTo>
                    <a:pt x="100" y="34"/>
                  </a:lnTo>
                  <a:lnTo>
                    <a:pt x="62" y="34"/>
                  </a:lnTo>
                  <a:lnTo>
                    <a:pt x="50" y="0"/>
                  </a:lnTo>
                  <a:lnTo>
                    <a:pt x="37" y="34"/>
                  </a:lnTo>
                  <a:lnTo>
                    <a:pt x="0" y="34"/>
                  </a:lnTo>
                  <a:lnTo>
                    <a:pt x="29" y="59"/>
                  </a:lnTo>
                  <a:lnTo>
                    <a:pt x="21" y="92"/>
                  </a:lnTo>
                  <a:lnTo>
                    <a:pt x="50"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79" name="Freeform 17"/>
            <p:cNvSpPr>
              <a:spLocks/>
            </p:cNvSpPr>
            <p:nvPr/>
          </p:nvSpPr>
          <p:spPr bwMode="auto">
            <a:xfrm>
              <a:off x="1354755" y="5052529"/>
              <a:ext cx="103542" cy="99400"/>
            </a:xfrm>
            <a:custGeom>
              <a:avLst/>
              <a:gdLst>
                <a:gd name="T0" fmla="*/ 50 w 100"/>
                <a:gd name="T1" fmla="*/ 75 h 96"/>
                <a:gd name="T2" fmla="*/ 79 w 100"/>
                <a:gd name="T3" fmla="*/ 96 h 96"/>
                <a:gd name="T4" fmla="*/ 71 w 100"/>
                <a:gd name="T5" fmla="*/ 58 h 96"/>
                <a:gd name="T6" fmla="*/ 100 w 100"/>
                <a:gd name="T7" fmla="*/ 37 h 96"/>
                <a:gd name="T8" fmla="*/ 62 w 100"/>
                <a:gd name="T9" fmla="*/ 37 h 96"/>
                <a:gd name="T10" fmla="*/ 50 w 100"/>
                <a:gd name="T11" fmla="*/ 0 h 96"/>
                <a:gd name="T12" fmla="*/ 37 w 100"/>
                <a:gd name="T13" fmla="*/ 37 h 96"/>
                <a:gd name="T14" fmla="*/ 0 w 100"/>
                <a:gd name="T15" fmla="*/ 37 h 96"/>
                <a:gd name="T16" fmla="*/ 29 w 100"/>
                <a:gd name="T17" fmla="*/ 58 h 96"/>
                <a:gd name="T18" fmla="*/ 21 w 100"/>
                <a:gd name="T19" fmla="*/ 96 h 96"/>
                <a:gd name="T20" fmla="*/ 50 w 100"/>
                <a:gd name="T21"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96">
                  <a:moveTo>
                    <a:pt x="50" y="75"/>
                  </a:moveTo>
                  <a:lnTo>
                    <a:pt x="79" y="96"/>
                  </a:lnTo>
                  <a:lnTo>
                    <a:pt x="71" y="58"/>
                  </a:lnTo>
                  <a:lnTo>
                    <a:pt x="100" y="37"/>
                  </a:lnTo>
                  <a:lnTo>
                    <a:pt x="62" y="37"/>
                  </a:lnTo>
                  <a:lnTo>
                    <a:pt x="50" y="0"/>
                  </a:lnTo>
                  <a:lnTo>
                    <a:pt x="37" y="37"/>
                  </a:lnTo>
                  <a:lnTo>
                    <a:pt x="0" y="37"/>
                  </a:lnTo>
                  <a:lnTo>
                    <a:pt x="29" y="58"/>
                  </a:lnTo>
                  <a:lnTo>
                    <a:pt x="21" y="96"/>
                  </a:lnTo>
                  <a:lnTo>
                    <a:pt x="50" y="75"/>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80" name="Freeform 18"/>
            <p:cNvSpPr>
              <a:spLocks/>
            </p:cNvSpPr>
            <p:nvPr/>
          </p:nvSpPr>
          <p:spPr bwMode="auto">
            <a:xfrm>
              <a:off x="1201251" y="4441825"/>
              <a:ext cx="99400" cy="95258"/>
            </a:xfrm>
            <a:custGeom>
              <a:avLst/>
              <a:gdLst>
                <a:gd name="T0" fmla="*/ 50 w 96"/>
                <a:gd name="T1" fmla="*/ 71 h 92"/>
                <a:gd name="T2" fmla="*/ 79 w 96"/>
                <a:gd name="T3" fmla="*/ 92 h 92"/>
                <a:gd name="T4" fmla="*/ 67 w 96"/>
                <a:gd name="T5" fmla="*/ 55 h 92"/>
                <a:gd name="T6" fmla="*/ 96 w 96"/>
                <a:gd name="T7" fmla="*/ 34 h 92"/>
                <a:gd name="T8" fmla="*/ 63 w 96"/>
                <a:gd name="T9" fmla="*/ 34 h 92"/>
                <a:gd name="T10" fmla="*/ 50 w 96"/>
                <a:gd name="T11" fmla="*/ 0 h 92"/>
                <a:gd name="T12" fmla="*/ 38 w 96"/>
                <a:gd name="T13" fmla="*/ 34 h 92"/>
                <a:gd name="T14" fmla="*/ 0 w 96"/>
                <a:gd name="T15" fmla="*/ 34 h 92"/>
                <a:gd name="T16" fmla="*/ 30 w 96"/>
                <a:gd name="T17" fmla="*/ 55 h 92"/>
                <a:gd name="T18" fmla="*/ 17 w 96"/>
                <a:gd name="T19" fmla="*/ 92 h 92"/>
                <a:gd name="T20" fmla="*/ 50 w 96"/>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2">
                  <a:moveTo>
                    <a:pt x="50" y="71"/>
                  </a:moveTo>
                  <a:lnTo>
                    <a:pt x="79" y="92"/>
                  </a:lnTo>
                  <a:lnTo>
                    <a:pt x="67" y="55"/>
                  </a:lnTo>
                  <a:lnTo>
                    <a:pt x="96" y="34"/>
                  </a:lnTo>
                  <a:lnTo>
                    <a:pt x="63" y="34"/>
                  </a:lnTo>
                  <a:lnTo>
                    <a:pt x="50" y="0"/>
                  </a:lnTo>
                  <a:lnTo>
                    <a:pt x="38" y="34"/>
                  </a:lnTo>
                  <a:lnTo>
                    <a:pt x="0" y="34"/>
                  </a:lnTo>
                  <a:lnTo>
                    <a:pt x="30" y="55"/>
                  </a:lnTo>
                  <a:lnTo>
                    <a:pt x="17" y="92"/>
                  </a:lnTo>
                  <a:lnTo>
                    <a:pt x="50"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81" name="Freeform 19"/>
            <p:cNvSpPr>
              <a:spLocks/>
            </p:cNvSpPr>
            <p:nvPr/>
          </p:nvSpPr>
          <p:spPr bwMode="auto">
            <a:xfrm>
              <a:off x="1201251" y="4887154"/>
              <a:ext cx="99400" cy="98364"/>
            </a:xfrm>
            <a:custGeom>
              <a:avLst/>
              <a:gdLst>
                <a:gd name="T0" fmla="*/ 50 w 96"/>
                <a:gd name="T1" fmla="*/ 75 h 95"/>
                <a:gd name="T2" fmla="*/ 79 w 96"/>
                <a:gd name="T3" fmla="*/ 95 h 95"/>
                <a:gd name="T4" fmla="*/ 67 w 96"/>
                <a:gd name="T5" fmla="*/ 58 h 95"/>
                <a:gd name="T6" fmla="*/ 96 w 96"/>
                <a:gd name="T7" fmla="*/ 37 h 95"/>
                <a:gd name="T8" fmla="*/ 63 w 96"/>
                <a:gd name="T9" fmla="*/ 37 h 95"/>
                <a:gd name="T10" fmla="*/ 50 w 96"/>
                <a:gd name="T11" fmla="*/ 0 h 95"/>
                <a:gd name="T12" fmla="*/ 38 w 96"/>
                <a:gd name="T13" fmla="*/ 37 h 95"/>
                <a:gd name="T14" fmla="*/ 0 w 96"/>
                <a:gd name="T15" fmla="*/ 37 h 95"/>
                <a:gd name="T16" fmla="*/ 30 w 96"/>
                <a:gd name="T17" fmla="*/ 58 h 95"/>
                <a:gd name="T18" fmla="*/ 17 w 96"/>
                <a:gd name="T19" fmla="*/ 95 h 95"/>
                <a:gd name="T20" fmla="*/ 50 w 96"/>
                <a:gd name="T21" fmla="*/ 7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5">
                  <a:moveTo>
                    <a:pt x="50" y="75"/>
                  </a:moveTo>
                  <a:lnTo>
                    <a:pt x="79" y="95"/>
                  </a:lnTo>
                  <a:lnTo>
                    <a:pt x="67" y="58"/>
                  </a:lnTo>
                  <a:lnTo>
                    <a:pt x="96" y="37"/>
                  </a:lnTo>
                  <a:lnTo>
                    <a:pt x="63" y="37"/>
                  </a:lnTo>
                  <a:lnTo>
                    <a:pt x="50" y="0"/>
                  </a:lnTo>
                  <a:lnTo>
                    <a:pt x="38" y="37"/>
                  </a:lnTo>
                  <a:lnTo>
                    <a:pt x="0" y="37"/>
                  </a:lnTo>
                  <a:lnTo>
                    <a:pt x="30" y="58"/>
                  </a:lnTo>
                  <a:lnTo>
                    <a:pt x="17" y="95"/>
                  </a:lnTo>
                  <a:lnTo>
                    <a:pt x="50" y="75"/>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82" name="Freeform 20"/>
            <p:cNvSpPr>
              <a:spLocks/>
            </p:cNvSpPr>
            <p:nvPr/>
          </p:nvSpPr>
          <p:spPr bwMode="auto">
            <a:xfrm>
              <a:off x="1142513" y="4667250"/>
              <a:ext cx="99400" cy="95258"/>
            </a:xfrm>
            <a:custGeom>
              <a:avLst/>
              <a:gdLst>
                <a:gd name="T0" fmla="*/ 46 w 96"/>
                <a:gd name="T1" fmla="*/ 71 h 92"/>
                <a:gd name="T2" fmla="*/ 79 w 96"/>
                <a:gd name="T3" fmla="*/ 92 h 92"/>
                <a:gd name="T4" fmla="*/ 67 w 96"/>
                <a:gd name="T5" fmla="*/ 58 h 92"/>
                <a:gd name="T6" fmla="*/ 96 w 96"/>
                <a:gd name="T7" fmla="*/ 33 h 92"/>
                <a:gd name="T8" fmla="*/ 58 w 96"/>
                <a:gd name="T9" fmla="*/ 33 h 92"/>
                <a:gd name="T10" fmla="*/ 46 w 96"/>
                <a:gd name="T11" fmla="*/ 0 h 92"/>
                <a:gd name="T12" fmla="*/ 37 w 96"/>
                <a:gd name="T13" fmla="*/ 33 h 92"/>
                <a:gd name="T14" fmla="*/ 0 w 96"/>
                <a:gd name="T15" fmla="*/ 33 h 92"/>
                <a:gd name="T16" fmla="*/ 29 w 96"/>
                <a:gd name="T17" fmla="*/ 58 h 92"/>
                <a:gd name="T18" fmla="*/ 17 w 96"/>
                <a:gd name="T19" fmla="*/ 92 h 92"/>
                <a:gd name="T20" fmla="*/ 46 w 96"/>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2">
                  <a:moveTo>
                    <a:pt x="46" y="71"/>
                  </a:moveTo>
                  <a:lnTo>
                    <a:pt x="79" y="92"/>
                  </a:lnTo>
                  <a:lnTo>
                    <a:pt x="67" y="58"/>
                  </a:lnTo>
                  <a:lnTo>
                    <a:pt x="96" y="33"/>
                  </a:lnTo>
                  <a:lnTo>
                    <a:pt x="58" y="33"/>
                  </a:lnTo>
                  <a:lnTo>
                    <a:pt x="46" y="0"/>
                  </a:lnTo>
                  <a:lnTo>
                    <a:pt x="37" y="33"/>
                  </a:lnTo>
                  <a:lnTo>
                    <a:pt x="0" y="33"/>
                  </a:lnTo>
                  <a:lnTo>
                    <a:pt x="29" y="58"/>
                  </a:lnTo>
                  <a:lnTo>
                    <a:pt x="17" y="92"/>
                  </a:lnTo>
                  <a:lnTo>
                    <a:pt x="46"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sp>
          <p:nvSpPr>
            <p:cNvPr id="83" name="Freeform 21"/>
            <p:cNvSpPr>
              <a:spLocks/>
            </p:cNvSpPr>
            <p:nvPr/>
          </p:nvSpPr>
          <p:spPr bwMode="auto">
            <a:xfrm>
              <a:off x="1577488" y="5110163"/>
              <a:ext cx="99400" cy="95258"/>
            </a:xfrm>
            <a:custGeom>
              <a:avLst/>
              <a:gdLst>
                <a:gd name="T0" fmla="*/ 46 w 96"/>
                <a:gd name="T1" fmla="*/ 71 h 92"/>
                <a:gd name="T2" fmla="*/ 17 w 96"/>
                <a:gd name="T3" fmla="*/ 92 h 92"/>
                <a:gd name="T4" fmla="*/ 29 w 96"/>
                <a:gd name="T5" fmla="*/ 54 h 92"/>
                <a:gd name="T6" fmla="*/ 0 w 96"/>
                <a:gd name="T7" fmla="*/ 34 h 92"/>
                <a:gd name="T8" fmla="*/ 38 w 96"/>
                <a:gd name="T9" fmla="*/ 34 h 92"/>
                <a:gd name="T10" fmla="*/ 46 w 96"/>
                <a:gd name="T11" fmla="*/ 0 h 92"/>
                <a:gd name="T12" fmla="*/ 58 w 96"/>
                <a:gd name="T13" fmla="*/ 34 h 92"/>
                <a:gd name="T14" fmla="*/ 96 w 96"/>
                <a:gd name="T15" fmla="*/ 34 h 92"/>
                <a:gd name="T16" fmla="*/ 67 w 96"/>
                <a:gd name="T17" fmla="*/ 54 h 92"/>
                <a:gd name="T18" fmla="*/ 79 w 96"/>
                <a:gd name="T19" fmla="*/ 92 h 92"/>
                <a:gd name="T20" fmla="*/ 46 w 96"/>
                <a:gd name="T21" fmla="*/ 7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92">
                  <a:moveTo>
                    <a:pt x="46" y="71"/>
                  </a:moveTo>
                  <a:lnTo>
                    <a:pt x="17" y="92"/>
                  </a:lnTo>
                  <a:lnTo>
                    <a:pt x="29" y="54"/>
                  </a:lnTo>
                  <a:lnTo>
                    <a:pt x="0" y="34"/>
                  </a:lnTo>
                  <a:lnTo>
                    <a:pt x="38" y="34"/>
                  </a:lnTo>
                  <a:lnTo>
                    <a:pt x="46" y="0"/>
                  </a:lnTo>
                  <a:lnTo>
                    <a:pt x="58" y="34"/>
                  </a:lnTo>
                  <a:lnTo>
                    <a:pt x="96" y="34"/>
                  </a:lnTo>
                  <a:lnTo>
                    <a:pt x="67" y="54"/>
                  </a:lnTo>
                  <a:lnTo>
                    <a:pt x="79" y="92"/>
                  </a:lnTo>
                  <a:lnTo>
                    <a:pt x="46" y="71"/>
                  </a:lnTo>
                  <a:close/>
                </a:path>
              </a:pathLst>
            </a:custGeom>
            <a:solidFill>
              <a:srgbClr val="FBB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B4055"/>
                </a:solidFill>
                <a:effectLst/>
                <a:uLnTx/>
                <a:uFillTx/>
                <a:latin typeface="Calibri" panose="020F0502020204030204" pitchFamily="34" charset="0"/>
                <a:ea typeface="Tahoma"/>
                <a:cs typeface="Calibri" panose="020F0502020204030204" pitchFamily="34" charset="0"/>
              </a:endParaRPr>
            </a:p>
          </p:txBody>
        </p:sp>
      </p:grpSp>
    </p:spTree>
    <p:extLst>
      <p:ext uri="{BB962C8B-B14F-4D97-AF65-F5344CB8AC3E}">
        <p14:creationId xmlns:p14="http://schemas.microsoft.com/office/powerpoint/2010/main" val="13671233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23D1FD4-BBE4-44AB-A1D5-B931855488C1}"/>
              </a:ext>
            </a:extLst>
          </p:cNvPr>
          <p:cNvSpPr/>
          <p:nvPr/>
        </p:nvSpPr>
        <p:spPr bwMode="auto">
          <a:xfrm>
            <a:off x="0" y="1021976"/>
            <a:ext cx="12192000" cy="583602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18434" name="Text Box 1"/>
          <p:cNvSpPr txBox="1">
            <a:spLocks noChangeArrowheads="1"/>
          </p:cNvSpPr>
          <p:nvPr/>
        </p:nvSpPr>
        <p:spPr bwMode="auto">
          <a:xfrm>
            <a:off x="1535410" y="277516"/>
            <a:ext cx="10581611" cy="5373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charset="0"/>
                <a:ea typeface="ＭＳ Ｐゴシック" charset="0"/>
                <a:cs typeface="Gothic" charset="0"/>
              </a:defRPr>
            </a:lvl1pPr>
            <a:lvl2pPr marL="37931725" indent="-37474525"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charset="0"/>
                <a:ea typeface="Gothic" charset="0"/>
                <a:cs typeface="Gothic" charset="0"/>
              </a:defRPr>
            </a:lvl2pPr>
            <a:lvl3pPr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charset="0"/>
                <a:ea typeface="Gothic" charset="0"/>
                <a:cs typeface="Gothic" charset="0"/>
              </a:defRPr>
            </a:lvl3pPr>
            <a:lvl4pPr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charset="0"/>
                <a:ea typeface="Gothic" charset="0"/>
                <a:cs typeface="Gothic" charset="0"/>
              </a:defRPr>
            </a:lvl4pPr>
            <a:lvl5pPr eaLnBrk="0" hangingPunct="0">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charset="0"/>
                <a:ea typeface="Gothic" charset="0"/>
                <a:cs typeface="Gothic" charset="0"/>
              </a:defRPr>
            </a:lvl5pPr>
            <a:lvl6pPr marL="4572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charset="0"/>
                <a:ea typeface="Gothic" charset="0"/>
                <a:cs typeface="Gothic" charset="0"/>
              </a:defRPr>
            </a:lvl6pPr>
            <a:lvl7pPr marL="9144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charset="0"/>
                <a:ea typeface="Gothic" charset="0"/>
                <a:cs typeface="Gothic" charset="0"/>
              </a:defRPr>
            </a:lvl7pPr>
            <a:lvl8pPr marL="13716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charset="0"/>
                <a:ea typeface="Gothic" charset="0"/>
                <a:cs typeface="Gothic" charset="0"/>
              </a:defRPr>
            </a:lvl8pPr>
            <a:lvl9pPr marL="1828800" eaLnBrk="0" fontAlgn="base" hangingPunct="0">
              <a:spcBef>
                <a:spcPct val="0"/>
              </a:spcBef>
              <a:spcAft>
                <a:spcPct val="0"/>
              </a:spcAft>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chemeClr val="tx1"/>
                </a:solidFill>
                <a:latin typeface="Times New Roman" charset="0"/>
                <a:ea typeface="Gothic" charset="0"/>
                <a:cs typeface="Gothic" charset="0"/>
              </a:defRPr>
            </a:lvl9pPr>
          </a:lstStyle>
          <a:p>
            <a:pPr marL="0" marR="0" lvl="0" indent="0" algn="ctr" defTabSz="914400" rtl="0" eaLnBrk="1" fontAlgn="auto" latinLnBrk="0" hangingPunct="0">
              <a:lnSpc>
                <a:spcPct val="97000"/>
              </a:lnSpc>
              <a:spcBef>
                <a:spcPts val="0"/>
              </a:spcBef>
              <a:spcAft>
                <a:spcPts val="0"/>
              </a:spcAft>
              <a:buClr>
                <a:srgbClr val="FFFFFF"/>
              </a:buClr>
              <a:buSzPct val="45000"/>
              <a:buFontTx/>
              <a:buNone/>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a:pPr>
            <a:r>
              <a:rPr kumimoji="0" lang="en-GB" sz="3600" b="0" i="0" u="none" strike="noStrike" kern="1200" cap="none" spc="0" normalizeH="0" baseline="0" noProof="0" dirty="0" err="1">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Calibri" panose="020F0502020204030204" pitchFamily="34" charset="0"/>
              </a:rPr>
              <a:t>Sunitinib</a:t>
            </a:r>
            <a:r>
              <a:rPr kumimoji="0" lang="en-GB" sz="36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charset="0"/>
                <a:cs typeface="Calibri" panose="020F0502020204030204" pitchFamily="34" charset="0"/>
              </a:rPr>
              <a:t> - Progression-free and Overall Survival</a:t>
            </a:r>
          </a:p>
        </p:txBody>
      </p:sp>
      <p:sp>
        <p:nvSpPr>
          <p:cNvPr id="18436" name="Text Box 4"/>
          <p:cNvSpPr txBox="1">
            <a:spLocks noChangeArrowheads="1"/>
          </p:cNvSpPr>
          <p:nvPr/>
        </p:nvSpPr>
        <p:spPr bwMode="auto">
          <a:xfrm>
            <a:off x="249407" y="6552070"/>
            <a:ext cx="3529263" cy="16504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0" tIns="0" rIns="0" bIns="0">
            <a:spAutoFit/>
          </a:bodyPr>
          <a:lstStyle>
            <a:lvl1pPr eaLnBrk="0" hangingPunct="0">
              <a:tabLst>
                <a:tab pos="723900" algn="l"/>
                <a:tab pos="1447800" algn="l"/>
                <a:tab pos="2171700" algn="l"/>
                <a:tab pos="2895600" algn="l"/>
                <a:tab pos="3619500" algn="l"/>
              </a:tabLst>
              <a:defRPr sz="2400">
                <a:solidFill>
                  <a:schemeClr val="tx1"/>
                </a:solidFill>
                <a:latin typeface="Times New Roman" charset="0"/>
                <a:ea typeface="ＭＳ Ｐゴシック" charset="0"/>
                <a:cs typeface="Gothic" charset="0"/>
              </a:defRPr>
            </a:lvl1pPr>
            <a:lvl2pPr marL="37931725" indent="-37474525" eaLnBrk="0" hangingPunct="0">
              <a:tabLst>
                <a:tab pos="723900" algn="l"/>
                <a:tab pos="1447800" algn="l"/>
                <a:tab pos="2171700" algn="l"/>
                <a:tab pos="2895600" algn="l"/>
                <a:tab pos="3619500" algn="l"/>
              </a:tabLst>
              <a:defRPr sz="2400">
                <a:solidFill>
                  <a:schemeClr val="tx1"/>
                </a:solidFill>
                <a:latin typeface="Times New Roman" charset="0"/>
                <a:ea typeface="Gothic" charset="0"/>
                <a:cs typeface="Gothic" charset="0"/>
              </a:defRPr>
            </a:lvl2pPr>
            <a:lvl3pPr eaLnBrk="0" hangingPunct="0">
              <a:tabLst>
                <a:tab pos="723900" algn="l"/>
                <a:tab pos="1447800" algn="l"/>
                <a:tab pos="2171700" algn="l"/>
                <a:tab pos="2895600" algn="l"/>
                <a:tab pos="3619500" algn="l"/>
              </a:tabLst>
              <a:defRPr sz="2400">
                <a:solidFill>
                  <a:schemeClr val="tx1"/>
                </a:solidFill>
                <a:latin typeface="Times New Roman" charset="0"/>
                <a:ea typeface="Gothic" charset="0"/>
                <a:cs typeface="Gothic" charset="0"/>
              </a:defRPr>
            </a:lvl3pPr>
            <a:lvl4pPr eaLnBrk="0" hangingPunct="0">
              <a:tabLst>
                <a:tab pos="723900" algn="l"/>
                <a:tab pos="1447800" algn="l"/>
                <a:tab pos="2171700" algn="l"/>
                <a:tab pos="2895600" algn="l"/>
                <a:tab pos="3619500" algn="l"/>
              </a:tabLst>
              <a:defRPr sz="2400">
                <a:solidFill>
                  <a:schemeClr val="tx1"/>
                </a:solidFill>
                <a:latin typeface="Times New Roman" charset="0"/>
                <a:ea typeface="Gothic" charset="0"/>
                <a:cs typeface="Gothic" charset="0"/>
              </a:defRPr>
            </a:lvl4pPr>
            <a:lvl5pPr eaLnBrk="0" hangingPunct="0">
              <a:tabLst>
                <a:tab pos="723900" algn="l"/>
                <a:tab pos="1447800" algn="l"/>
                <a:tab pos="2171700" algn="l"/>
                <a:tab pos="2895600" algn="l"/>
                <a:tab pos="3619500" algn="l"/>
              </a:tabLst>
              <a:defRPr sz="2400">
                <a:solidFill>
                  <a:schemeClr val="tx1"/>
                </a:solidFill>
                <a:latin typeface="Times New Roman" charset="0"/>
                <a:ea typeface="Gothic" charset="0"/>
                <a:cs typeface="Gothic" charset="0"/>
              </a:defRPr>
            </a:lvl5pPr>
            <a:lvl6pPr marL="457200" eaLnBrk="0" fontAlgn="base" hangingPunct="0">
              <a:spcBef>
                <a:spcPct val="0"/>
              </a:spcBef>
              <a:spcAft>
                <a:spcPct val="0"/>
              </a:spcAft>
              <a:tabLst>
                <a:tab pos="723900" algn="l"/>
                <a:tab pos="1447800" algn="l"/>
                <a:tab pos="2171700" algn="l"/>
                <a:tab pos="2895600" algn="l"/>
                <a:tab pos="3619500" algn="l"/>
              </a:tabLst>
              <a:defRPr sz="2400">
                <a:solidFill>
                  <a:schemeClr val="tx1"/>
                </a:solidFill>
                <a:latin typeface="Times New Roman" charset="0"/>
                <a:ea typeface="Gothic" charset="0"/>
                <a:cs typeface="Gothic" charset="0"/>
              </a:defRPr>
            </a:lvl6pPr>
            <a:lvl7pPr marL="914400" eaLnBrk="0" fontAlgn="base" hangingPunct="0">
              <a:spcBef>
                <a:spcPct val="0"/>
              </a:spcBef>
              <a:spcAft>
                <a:spcPct val="0"/>
              </a:spcAft>
              <a:tabLst>
                <a:tab pos="723900" algn="l"/>
                <a:tab pos="1447800" algn="l"/>
                <a:tab pos="2171700" algn="l"/>
                <a:tab pos="2895600" algn="l"/>
                <a:tab pos="3619500" algn="l"/>
              </a:tabLst>
              <a:defRPr sz="2400">
                <a:solidFill>
                  <a:schemeClr val="tx1"/>
                </a:solidFill>
                <a:latin typeface="Times New Roman" charset="0"/>
                <a:ea typeface="Gothic" charset="0"/>
                <a:cs typeface="Gothic" charset="0"/>
              </a:defRPr>
            </a:lvl7pPr>
            <a:lvl8pPr marL="1371600" eaLnBrk="0" fontAlgn="base" hangingPunct="0">
              <a:spcBef>
                <a:spcPct val="0"/>
              </a:spcBef>
              <a:spcAft>
                <a:spcPct val="0"/>
              </a:spcAft>
              <a:tabLst>
                <a:tab pos="723900" algn="l"/>
                <a:tab pos="1447800" algn="l"/>
                <a:tab pos="2171700" algn="l"/>
                <a:tab pos="2895600" algn="l"/>
                <a:tab pos="3619500" algn="l"/>
              </a:tabLst>
              <a:defRPr sz="2400">
                <a:solidFill>
                  <a:schemeClr val="tx1"/>
                </a:solidFill>
                <a:latin typeface="Times New Roman" charset="0"/>
                <a:ea typeface="Gothic" charset="0"/>
                <a:cs typeface="Gothic" charset="0"/>
              </a:defRPr>
            </a:lvl8pPr>
            <a:lvl9pPr marL="1828800" eaLnBrk="0" fontAlgn="base" hangingPunct="0">
              <a:spcBef>
                <a:spcPct val="0"/>
              </a:spcBef>
              <a:spcAft>
                <a:spcPct val="0"/>
              </a:spcAft>
              <a:tabLst>
                <a:tab pos="723900" algn="l"/>
                <a:tab pos="1447800" algn="l"/>
                <a:tab pos="2171700" algn="l"/>
                <a:tab pos="2895600" algn="l"/>
                <a:tab pos="3619500" algn="l"/>
              </a:tabLst>
              <a:defRPr sz="2400">
                <a:solidFill>
                  <a:schemeClr val="tx1"/>
                </a:solidFill>
                <a:latin typeface="Times New Roman" charset="0"/>
                <a:ea typeface="Gothic" charset="0"/>
                <a:cs typeface="Gothic" charset="0"/>
              </a:defRPr>
            </a:lvl9pPr>
          </a:lstStyle>
          <a:p>
            <a:pPr marL="0" marR="0" lvl="0" indent="0" algn="l" defTabSz="914400" rtl="0" eaLnBrk="1" fontAlgn="auto" latinLnBrk="0" hangingPunct="0">
              <a:lnSpc>
                <a:spcPct val="97000"/>
              </a:lnSpc>
              <a:spcBef>
                <a:spcPts val="0"/>
              </a:spcBef>
              <a:spcAft>
                <a:spcPts val="0"/>
              </a:spcAft>
              <a:buClr>
                <a:srgbClr val="FFFFFF"/>
              </a:buClr>
              <a:buSzPct val="45000"/>
              <a:buFontTx/>
              <a:buNone/>
              <a:tabLst>
                <a:tab pos="723900" algn="l"/>
                <a:tab pos="1447800" algn="l"/>
                <a:tab pos="2171700" algn="l"/>
                <a:tab pos="2895600" algn="l"/>
                <a:tab pos="3619500" algn="l"/>
              </a:tabLst>
              <a:defRPr/>
            </a:pPr>
            <a:r>
              <a:rPr kumimoji="0" lang="en-GB" sz="1100" b="1" i="0" u="none" strike="noStrike" kern="1200" cap="none" spc="0" normalizeH="0" baseline="0" noProof="0" dirty="0">
                <a:ln>
                  <a:noFill/>
                </a:ln>
                <a:solidFill>
                  <a:srgbClr val="00009C"/>
                </a:solidFill>
                <a:effectLst/>
                <a:uLnTx/>
                <a:uFillTx/>
                <a:latin typeface="Arial" charset="0"/>
                <a:ea typeface="ＭＳ Ｐゴシック" charset="0"/>
              </a:rPr>
              <a:t>Raymond E et al. N </a:t>
            </a:r>
            <a:r>
              <a:rPr kumimoji="0" lang="en-GB" sz="1100" b="1" i="0" u="none" strike="noStrike" kern="1200" cap="none" spc="0" normalizeH="0" baseline="0" noProof="0" dirty="0" err="1">
                <a:ln>
                  <a:noFill/>
                </a:ln>
                <a:solidFill>
                  <a:srgbClr val="00009C"/>
                </a:solidFill>
                <a:effectLst/>
                <a:uLnTx/>
                <a:uFillTx/>
                <a:latin typeface="Arial" charset="0"/>
                <a:ea typeface="ＭＳ Ｐゴシック" charset="0"/>
              </a:rPr>
              <a:t>Engl</a:t>
            </a:r>
            <a:r>
              <a:rPr kumimoji="0" lang="en-GB" sz="1100" b="1" i="0" u="none" strike="noStrike" kern="1200" cap="none" spc="0" normalizeH="0" baseline="0" noProof="0" dirty="0">
                <a:ln>
                  <a:noFill/>
                </a:ln>
                <a:solidFill>
                  <a:srgbClr val="00009C"/>
                </a:solidFill>
                <a:effectLst/>
                <a:uLnTx/>
                <a:uFillTx/>
                <a:latin typeface="Arial" charset="0"/>
                <a:ea typeface="ＭＳ Ｐゴシック" charset="0"/>
              </a:rPr>
              <a:t> J Med 2011;364:501-513</a:t>
            </a:r>
          </a:p>
        </p:txBody>
      </p:sp>
      <p:pic>
        <p:nvPicPr>
          <p:cNvPr id="18437" name="Picture 5" descr="Image"/>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70445" y="1256688"/>
            <a:ext cx="7830334" cy="5229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4406495"/>
      </p:ext>
    </p:extLst>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2441576" y="0"/>
            <a:ext cx="8226425" cy="1143000"/>
          </a:xfrm>
        </p:spPr>
        <p:txBody>
          <a:bodyPr vert="horz" wrap="square" lIns="91440" tIns="45720" rIns="91440" bIns="45720" numCol="1" anchor="t" anchorCtr="0" compatLnSpc="1">
            <a:prstTxWarp prst="textNoShape">
              <a:avLst/>
            </a:prstTxWarp>
            <a:normAutofit/>
          </a:bodyPr>
          <a:lstStyle/>
          <a:p>
            <a:pPr>
              <a:defRPr/>
            </a:pPr>
            <a:r>
              <a:rPr lang="en-US" altLang="en-US" dirty="0">
                <a:solidFill>
                  <a:srgbClr val="FFFF99"/>
                </a:solidFill>
                <a:latin typeface="Calibri" pitchFamily="34" charset="0"/>
              </a:rPr>
              <a:t>CALGB 80701: Role of Bevacizumab Plus </a:t>
            </a:r>
            <a:r>
              <a:rPr lang="en-US" altLang="en-US" dirty="0" err="1">
                <a:solidFill>
                  <a:srgbClr val="FFFF99"/>
                </a:solidFill>
                <a:latin typeface="Calibri" pitchFamily="34" charset="0"/>
              </a:rPr>
              <a:t>Everolimus</a:t>
            </a:r>
            <a:r>
              <a:rPr lang="en-US" altLang="en-US" dirty="0">
                <a:solidFill>
                  <a:srgbClr val="FFFF99"/>
                </a:solidFill>
                <a:latin typeface="Calibri" pitchFamily="34" charset="0"/>
              </a:rPr>
              <a:t> in pNETs</a:t>
            </a:r>
            <a:endParaRPr lang="en-US" altLang="en-US" dirty="0">
              <a:solidFill>
                <a:srgbClr val="FFFF99"/>
              </a:solidFill>
              <a:latin typeface="Calibri" pitchFamily="34" charset="0"/>
              <a:cs typeface="MS PGothic" pitchFamily="34" charset="-128"/>
            </a:endParaRPr>
          </a:p>
        </p:txBody>
      </p:sp>
      <p:sp>
        <p:nvSpPr>
          <p:cNvPr id="68618" name="Rectangle 14"/>
          <p:cNvSpPr>
            <a:spLocks noChangeArrowheads="1"/>
          </p:cNvSpPr>
          <p:nvPr/>
        </p:nvSpPr>
        <p:spPr bwMode="auto">
          <a:xfrm>
            <a:off x="1957388" y="2603539"/>
            <a:ext cx="2576512" cy="919050"/>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Advanced, progressive pancreatic NETs</a:t>
            </a:r>
          </a:p>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(n=138)</a:t>
            </a:r>
          </a:p>
        </p:txBody>
      </p:sp>
      <p:sp>
        <p:nvSpPr>
          <p:cNvPr id="68619" name="Right Arrow 15"/>
          <p:cNvSpPr>
            <a:spLocks noChangeArrowheads="1"/>
          </p:cNvSpPr>
          <p:nvPr/>
        </p:nvSpPr>
        <p:spPr bwMode="auto">
          <a:xfrm>
            <a:off x="4891089" y="2752725"/>
            <a:ext cx="442999" cy="660400"/>
          </a:xfrm>
          <a:prstGeom prst="rightArrow">
            <a:avLst>
              <a:gd name="adj1" fmla="val 50000"/>
              <a:gd name="adj2" fmla="val 49936"/>
            </a:avLst>
          </a:prstGeom>
          <a:solidFill>
            <a:srgbClr val="FFFF00"/>
          </a:solidFill>
          <a:ln w="9525">
            <a:solidFill>
              <a:schemeClr val="tx1">
                <a:lumMod val="65000"/>
              </a:schemeClr>
            </a:solidFill>
            <a:round/>
            <a:headEnd/>
            <a:tailEnd/>
          </a:ln>
        </p:spPr>
        <p:txBody>
          <a:bodyPr wrap="square"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pitchFamily="34" charset="0"/>
              <a:ea typeface="MS PGothic"/>
              <a:cs typeface="Tahoma"/>
            </a:endParaRPr>
          </a:p>
        </p:txBody>
      </p:sp>
      <p:sp>
        <p:nvSpPr>
          <p:cNvPr id="68620" name="Oval 16"/>
          <p:cNvSpPr>
            <a:spLocks noChangeArrowheads="1"/>
          </p:cNvSpPr>
          <p:nvPr/>
        </p:nvSpPr>
        <p:spPr bwMode="auto">
          <a:xfrm>
            <a:off x="5507936" y="2862522"/>
            <a:ext cx="653341" cy="473660"/>
          </a:xfrm>
          <a:prstGeom prst="ellipse">
            <a:avLst/>
          </a:prstGeom>
          <a:solidFill>
            <a:srgbClr val="99FF99"/>
          </a:solidFill>
          <a:ln w="9525">
            <a:noFill/>
            <a:round/>
            <a:headEnd/>
            <a:tailEnd/>
          </a:ln>
          <a:scene3d>
            <a:camera prst="orthographicFront"/>
            <a:lightRig rig="threePt" dir="t"/>
          </a:scene3d>
          <a:sp3d>
            <a:bevelT/>
          </a:sp3d>
        </p:spPr>
        <p:txBody>
          <a:bodyPr wrap="square"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1800" b="1" i="0" u="none" strike="noStrike" kern="0" cap="none" spc="0" normalizeH="0" baseline="0" noProof="0" dirty="0">
                <a:ln>
                  <a:noFill/>
                </a:ln>
                <a:solidFill>
                  <a:prstClr val="black"/>
                </a:solidFill>
                <a:effectLst/>
                <a:uLnTx/>
                <a:uFillTx/>
                <a:latin typeface="Calibri" panose="020F0502020204030204" pitchFamily="34" charset="0"/>
                <a:ea typeface="MS PGothic"/>
                <a:cs typeface="Tahoma"/>
              </a:rPr>
              <a:t>R</a:t>
            </a:r>
          </a:p>
        </p:txBody>
      </p:sp>
      <p:sp>
        <p:nvSpPr>
          <p:cNvPr id="68621" name="Right Arrow 17"/>
          <p:cNvSpPr>
            <a:spLocks noChangeArrowheads="1"/>
          </p:cNvSpPr>
          <p:nvPr/>
        </p:nvSpPr>
        <p:spPr bwMode="auto">
          <a:xfrm rot="1028559">
            <a:off x="6283865" y="3272305"/>
            <a:ext cx="619873" cy="660400"/>
          </a:xfrm>
          <a:prstGeom prst="rightArrow">
            <a:avLst>
              <a:gd name="adj1" fmla="val 50000"/>
              <a:gd name="adj2" fmla="val 49936"/>
            </a:avLst>
          </a:prstGeom>
          <a:solidFill>
            <a:srgbClr val="FFFF00"/>
          </a:solidFill>
          <a:ln w="9525">
            <a:solidFill>
              <a:schemeClr val="tx1">
                <a:lumMod val="65000"/>
              </a:schemeClr>
            </a:solidFill>
            <a:round/>
            <a:headEnd/>
            <a:tailEnd/>
          </a:ln>
        </p:spPr>
        <p:txBody>
          <a:bodyPr wrap="square"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pitchFamily="34" charset="0"/>
              <a:ea typeface="MS PGothic"/>
              <a:cs typeface="Tahoma"/>
            </a:endParaRPr>
          </a:p>
        </p:txBody>
      </p:sp>
      <p:sp>
        <p:nvSpPr>
          <p:cNvPr id="68622" name="Right Arrow 18"/>
          <p:cNvSpPr>
            <a:spLocks noChangeArrowheads="1"/>
          </p:cNvSpPr>
          <p:nvPr/>
        </p:nvSpPr>
        <p:spPr bwMode="auto">
          <a:xfrm rot="20571441" flipV="1">
            <a:off x="6300863" y="2435622"/>
            <a:ext cx="589210" cy="660400"/>
          </a:xfrm>
          <a:prstGeom prst="rightArrow">
            <a:avLst>
              <a:gd name="adj1" fmla="val 50000"/>
              <a:gd name="adj2" fmla="val 49936"/>
            </a:avLst>
          </a:prstGeom>
          <a:solidFill>
            <a:srgbClr val="FFFF00"/>
          </a:solidFill>
          <a:ln w="9525">
            <a:solidFill>
              <a:schemeClr val="tx1">
                <a:lumMod val="65000"/>
              </a:schemeClr>
            </a:solidFill>
            <a:round/>
            <a:headEnd/>
            <a:tailEnd/>
          </a:ln>
        </p:spPr>
        <p:txBody>
          <a:bodyPr wrap="square"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pitchFamily="34" charset="0"/>
              <a:ea typeface="MS PGothic"/>
              <a:cs typeface="Tahoma"/>
            </a:endParaRPr>
          </a:p>
        </p:txBody>
      </p:sp>
      <p:sp>
        <p:nvSpPr>
          <p:cNvPr id="68623" name="Rectangle 19"/>
          <p:cNvSpPr>
            <a:spLocks noChangeArrowheads="1"/>
          </p:cNvSpPr>
          <p:nvPr/>
        </p:nvSpPr>
        <p:spPr bwMode="auto">
          <a:xfrm>
            <a:off x="7050089" y="3639789"/>
            <a:ext cx="3233737" cy="642051"/>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Everolimus + Bevacizumab + Octreotide LAR</a:t>
            </a:r>
          </a:p>
        </p:txBody>
      </p:sp>
      <p:sp>
        <p:nvSpPr>
          <p:cNvPr id="68624" name="Rectangle 20"/>
          <p:cNvSpPr>
            <a:spLocks noChangeArrowheads="1"/>
          </p:cNvSpPr>
          <p:nvPr/>
        </p:nvSpPr>
        <p:spPr bwMode="auto">
          <a:xfrm>
            <a:off x="7018672" y="2204619"/>
            <a:ext cx="3240087" cy="365052"/>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Everolimus + Octreotide LAR</a:t>
            </a:r>
          </a:p>
        </p:txBody>
      </p:sp>
      <p:sp>
        <p:nvSpPr>
          <p:cNvPr id="68625" name="TextBox 21"/>
          <p:cNvSpPr txBox="1">
            <a:spLocks noChangeArrowheads="1"/>
          </p:cNvSpPr>
          <p:nvPr/>
        </p:nvSpPr>
        <p:spPr bwMode="auto">
          <a:xfrm>
            <a:off x="2167370" y="1321866"/>
            <a:ext cx="7862482" cy="430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marL="342900" indent="-34290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1" indent="0" algn="ctr" defTabSz="914400" rtl="0" eaLnBrk="1" fontAlgn="auto" latinLnBrk="0" hangingPunct="1">
              <a:lnSpc>
                <a:spcPct val="90000"/>
              </a:lnSpc>
              <a:spcBef>
                <a:spcPts val="0"/>
              </a:spcBef>
              <a:spcAft>
                <a:spcPts val="0"/>
              </a:spcAft>
              <a:buClrTx/>
              <a:buSzTx/>
              <a:buFontTx/>
              <a:buNone/>
              <a:tabLst/>
              <a:defRPr/>
            </a:pPr>
            <a:r>
              <a:rPr kumimoji="0" lang="en-US" altLang="en-US" sz="2400" b="1"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t>Randomized Phase II, primary endpoint PFS</a:t>
            </a:r>
          </a:p>
        </p:txBody>
      </p:sp>
      <p:sp>
        <p:nvSpPr>
          <p:cNvPr id="2" name="TextBox 1"/>
          <p:cNvSpPr txBox="1"/>
          <p:nvPr/>
        </p:nvSpPr>
        <p:spPr>
          <a:xfrm>
            <a:off x="1899995" y="4837993"/>
            <a:ext cx="8514208" cy="1200329"/>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S PGothic"/>
                <a:cs typeface="Tahoma"/>
              </a:rPr>
              <a:t>N = 150</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S PGothic"/>
                <a:cs typeface="Tahoma"/>
              </a:rPr>
              <a:t>PFS; everolimus + bevacizumab 16.7 months , Everolimus 14 months, HR 0.80, p 0.12</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S PGothic"/>
                <a:cs typeface="Tahoma"/>
              </a:rPr>
              <a:t>OS; 36.7 months versus 35 months, p 0.16</a:t>
            </a:r>
          </a:p>
          <a:p>
            <a:pPr marL="285750" marR="0" lvl="0" indent="-285750" algn="l" defTabSz="914400" rtl="0" eaLnBrk="1" fontAlgn="auto" latinLnBrk="0" hangingPunct="1">
              <a:lnSpc>
                <a:spcPct val="100000"/>
              </a:lnSpc>
              <a:spcBef>
                <a:spcPts val="0"/>
              </a:spcBef>
              <a:spcAft>
                <a:spcPts val="0"/>
              </a:spcAft>
              <a:buClrTx/>
              <a:buSzTx/>
              <a:buFont typeface="Arial"/>
              <a:buChar char="•"/>
              <a:tabLst/>
              <a:defRPr/>
            </a:pPr>
            <a:r>
              <a:rPr kumimoji="0" lang="en-US"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S PGothic"/>
                <a:cs typeface="Tahoma"/>
              </a:rPr>
              <a:t>Response rate 31% versus 12%, p 0.005 </a:t>
            </a:r>
          </a:p>
        </p:txBody>
      </p:sp>
      <p:sp>
        <p:nvSpPr>
          <p:cNvPr id="3" name="TextBox 2"/>
          <p:cNvSpPr txBox="1"/>
          <p:nvPr/>
        </p:nvSpPr>
        <p:spPr>
          <a:xfrm>
            <a:off x="7235761" y="6408878"/>
            <a:ext cx="309397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Text" lastClr="000000"/>
                </a:solidFill>
                <a:effectLst/>
                <a:uLnTx/>
                <a:uFillTx/>
                <a:latin typeface="Verdana" pitchFamily="34" charset="0"/>
                <a:ea typeface="MS PGothic"/>
                <a:cs typeface="Tahoma"/>
              </a:rPr>
              <a:t>Kulke et al, ASCO, 2015, #4005</a:t>
            </a:r>
          </a:p>
        </p:txBody>
      </p:sp>
    </p:spTree>
    <p:extLst>
      <p:ext uri="{BB962C8B-B14F-4D97-AF65-F5344CB8AC3E}">
        <p14:creationId xmlns:p14="http://schemas.microsoft.com/office/powerpoint/2010/main" val="1795997649"/>
      </p:ext>
    </p:extLst>
  </p:cSld>
  <p:clrMapOvr>
    <a:masterClrMapping/>
  </p:clrMapOv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93171" y="2514789"/>
            <a:ext cx="7805737" cy="344487"/>
          </a:xfrm>
        </p:spPr>
        <p:txBody>
          <a:bodyPr/>
          <a:lstStyle/>
          <a:p>
            <a:r>
              <a:rPr lang="en-US" sz="700" b="1" kern="1200" dirty="0">
                <a:solidFill>
                  <a:schemeClr val="tx1"/>
                </a:solidFill>
                <a:latin typeface="Arial" charset="0"/>
                <a:ea typeface="+mn-ea"/>
                <a:cs typeface="+mn-cs"/>
              </a:rPr>
              <a:t>CALGB 80701: Efficacy</a:t>
            </a:r>
          </a:p>
        </p:txBody>
      </p:sp>
      <p:sp>
        <p:nvSpPr>
          <p:cNvPr id="7" name="Title 1"/>
          <p:cNvSpPr txBox="1">
            <a:spLocks/>
          </p:cNvSpPr>
          <p:nvPr/>
        </p:nvSpPr>
        <p:spPr bwMode="auto">
          <a:xfrm>
            <a:off x="1704115" y="6477000"/>
            <a:ext cx="8839199" cy="3810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ctr" defTabSz="457200" rtl="0" fontAlgn="base" hangingPunct="0">
              <a:lnSpc>
                <a:spcPct val="112000"/>
              </a:lnSpc>
              <a:spcBef>
                <a:spcPct val="0"/>
              </a:spcBef>
              <a:spcAft>
                <a:spcPct val="0"/>
              </a:spcAft>
              <a:buClr>
                <a:srgbClr val="000000"/>
              </a:buClr>
              <a:buSzPct val="45000"/>
              <a:buFont typeface="StarSymbol" charset="0"/>
              <a:defRPr sz="4400">
                <a:solidFill>
                  <a:srgbClr val="000000"/>
                </a:solidFill>
                <a:latin typeface="+mj-lt"/>
                <a:ea typeface="+mj-ea"/>
                <a:cs typeface="+mj-cs"/>
              </a:defRPr>
            </a:lvl1pPr>
            <a:lvl2pPr marL="4318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2pPr>
            <a:lvl3pPr marL="647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3pPr>
            <a:lvl4pPr marL="8636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4pPr>
            <a:lvl5pPr marL="10795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5pPr>
            <a:lvl6pPr marL="15367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6pPr>
            <a:lvl7pPr marL="19939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7pPr>
            <a:lvl8pPr marL="24511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8pPr>
            <a:lvl9pPr marL="2908300" indent="-215900" algn="l" defTabSz="457200" rtl="0" fontAlgn="base" hangingPunct="0">
              <a:spcBef>
                <a:spcPct val="0"/>
              </a:spcBef>
              <a:spcAft>
                <a:spcPct val="0"/>
              </a:spcAft>
              <a:buClr>
                <a:srgbClr val="000000"/>
              </a:buClr>
              <a:buSzPct val="45000"/>
              <a:buFont typeface="StarSymbol" charset="0"/>
              <a:defRPr sz="4400">
                <a:solidFill>
                  <a:srgbClr val="000000"/>
                </a:solidFill>
                <a:latin typeface="Times New Roman" pitchFamily="16" charset="0"/>
                <a:ea typeface="Lucida Sans Unicode" pitchFamily="32" charset="0"/>
                <a:cs typeface="Lucida Sans Unicode" pitchFamily="32" charset="0"/>
              </a:defRPr>
            </a:lvl9pPr>
          </a:lstStyle>
          <a:p>
            <a:pPr marL="0" marR="0" lvl="0" indent="0" algn="ctr" defTabSz="457200" rtl="0" eaLnBrk="1" fontAlgn="base" latinLnBrk="0" hangingPunct="0">
              <a:lnSpc>
                <a:spcPct val="112000"/>
              </a:lnSpc>
              <a:spcBef>
                <a:spcPct val="0"/>
              </a:spcBef>
              <a:spcAft>
                <a:spcPct val="0"/>
              </a:spcAft>
              <a:buClr>
                <a:srgbClr val="000000"/>
              </a:buClr>
              <a:buSzPct val="45000"/>
              <a:buFont typeface="StarSymbol" charset="0"/>
              <a:buNone/>
              <a:tabLst/>
              <a:defRPr/>
            </a:pPr>
            <a:r>
              <a:rPr kumimoji="0" lang="en-US" sz="1200" b="0" i="0" u="none" strike="noStrike" kern="1200" cap="none" spc="0" normalizeH="0" baseline="0" noProof="0" dirty="0">
                <a:ln>
                  <a:noFill/>
                </a:ln>
                <a:solidFill>
                  <a:srgbClr val="000000"/>
                </a:solidFill>
                <a:effectLst/>
                <a:uLnTx/>
                <a:uFillTx/>
                <a:latin typeface="Arial" charset="0"/>
                <a:ea typeface="Lucida Sans Unicode"/>
                <a:cs typeface="Lucida Sans Unicode"/>
              </a:rPr>
              <a:t>Presented By Diane Reidy at 2015 ASCO Annual Meeting</a:t>
            </a:r>
          </a:p>
        </p:txBody>
      </p:sp>
      <p:sp>
        <p:nvSpPr>
          <p:cNvPr id="5" name="Rectangle 4">
            <a:extLst>
              <a:ext uri="{FF2B5EF4-FFF2-40B4-BE49-F238E27FC236}">
                <a16:creationId xmlns:a16="http://schemas.microsoft.com/office/drawing/2014/main" id="{031AA6E3-58AD-4198-92A7-D391EC16A5A8}"/>
              </a:ext>
            </a:extLst>
          </p:cNvPr>
          <p:cNvSpPr/>
          <p:nvPr/>
        </p:nvSpPr>
        <p:spPr bwMode="auto">
          <a:xfrm>
            <a:off x="1183922" y="1518820"/>
            <a:ext cx="10038260" cy="3850224"/>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Tahoma"/>
              <a:ea typeface="Tahoma"/>
              <a:cs typeface="Tahoma"/>
            </a:endParaRPr>
          </a:p>
        </p:txBody>
      </p:sp>
      <p:graphicFrame>
        <p:nvGraphicFramePr>
          <p:cNvPr id="6" name="Shape 200">
            <a:extLst>
              <a:ext uri="{FF2B5EF4-FFF2-40B4-BE49-F238E27FC236}">
                <a16:creationId xmlns:a16="http://schemas.microsoft.com/office/drawing/2014/main" id="{81021B23-E3A0-44EA-B3F0-7EE05D43F6D1}"/>
              </a:ext>
            </a:extLst>
          </p:cNvPr>
          <p:cNvGraphicFramePr/>
          <p:nvPr>
            <p:extLst/>
          </p:nvPr>
        </p:nvGraphicFramePr>
        <p:xfrm>
          <a:off x="1320841" y="1624517"/>
          <a:ext cx="9779094" cy="3620956"/>
        </p:xfrm>
        <a:graphic>
          <a:graphicData uri="http://schemas.openxmlformats.org/drawingml/2006/table">
            <a:tbl>
              <a:tblPr firstRow="1">
                <a:tableStyleId>{69C7853C-536D-4A76-A0AE-DD22124D55A5}</a:tableStyleId>
              </a:tblPr>
              <a:tblGrid>
                <a:gridCol w="3436973">
                  <a:extLst>
                    <a:ext uri="{9D8B030D-6E8A-4147-A177-3AD203B41FA5}">
                      <a16:colId xmlns:a16="http://schemas.microsoft.com/office/drawing/2014/main" val="20000"/>
                    </a:ext>
                  </a:extLst>
                </a:gridCol>
                <a:gridCol w="1951046">
                  <a:extLst>
                    <a:ext uri="{9D8B030D-6E8A-4147-A177-3AD203B41FA5}">
                      <a16:colId xmlns:a16="http://schemas.microsoft.com/office/drawing/2014/main" val="20001"/>
                    </a:ext>
                  </a:extLst>
                </a:gridCol>
                <a:gridCol w="2063512">
                  <a:extLst>
                    <a:ext uri="{9D8B030D-6E8A-4147-A177-3AD203B41FA5}">
                      <a16:colId xmlns:a16="http://schemas.microsoft.com/office/drawing/2014/main" val="20002"/>
                    </a:ext>
                  </a:extLst>
                </a:gridCol>
                <a:gridCol w="2327563">
                  <a:extLst>
                    <a:ext uri="{9D8B030D-6E8A-4147-A177-3AD203B41FA5}">
                      <a16:colId xmlns:a16="http://schemas.microsoft.com/office/drawing/2014/main" val="2314269221"/>
                    </a:ext>
                  </a:extLst>
                </a:gridCol>
              </a:tblGrid>
              <a:tr h="1218683">
                <a:tc>
                  <a:txBody>
                    <a:bodyPr/>
                    <a:lstStyle/>
                    <a:p>
                      <a:pPr marL="0" marR="0" lvl="0" indent="0" algn="ctr" rtl="0">
                        <a:lnSpc>
                          <a:spcPct val="100000"/>
                        </a:lnSpc>
                        <a:spcBef>
                          <a:spcPts val="0"/>
                        </a:spcBef>
                        <a:spcAft>
                          <a:spcPts val="0"/>
                        </a:spcAft>
                        <a:buClr>
                          <a:srgbClr val="FFFFFF"/>
                        </a:buClr>
                        <a:buSzPct val="25000"/>
                        <a:buFont typeface="Arial"/>
                        <a:buNone/>
                      </a:pPr>
                      <a:r>
                        <a:rPr lang="en-US" sz="2200" u="none" strike="noStrike" cap="none" baseline="0" dirty="0">
                          <a:solidFill>
                            <a:schemeClr val="bg2"/>
                          </a:solidFill>
                          <a:latin typeface="Calibri" panose="020F0502020204030204" pitchFamily="34" charset="0"/>
                          <a:cs typeface="Calibri" panose="020F0502020204030204" pitchFamily="34" charset="0"/>
                          <a:sym typeface="Arial"/>
                        </a:rPr>
                        <a:t>Tumor Response Rate </a:t>
                      </a:r>
                      <a:endParaRPr lang="en-US" sz="2200" b="1" i="0" u="none" strike="noStrike" cap="none" baseline="0" dirty="0">
                        <a:solidFill>
                          <a:schemeClr val="bg2"/>
                        </a:solidFill>
                        <a:latin typeface="Calibri" panose="020F0502020204030204" pitchFamily="34" charset="0"/>
                        <a:ea typeface="Arial"/>
                        <a:cs typeface="Calibri" panose="020F0502020204030204" pitchFamily="34" charset="0"/>
                        <a:sym typeface="Arial"/>
                      </a:endParaRP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en-US" sz="2200" u="none" strike="noStrike" cap="none" baseline="0" dirty="0" err="1">
                          <a:solidFill>
                            <a:schemeClr val="bg2"/>
                          </a:solidFill>
                          <a:latin typeface="Calibri" panose="020F0502020204030204" pitchFamily="34" charset="0"/>
                          <a:cs typeface="Calibri" panose="020F0502020204030204" pitchFamily="34" charset="0"/>
                          <a:sym typeface="Arial"/>
                        </a:rPr>
                        <a:t>Everolimus</a:t>
                      </a:r>
                      <a:endParaRPr lang="en-US" sz="2200" u="none" strike="noStrike" cap="none" baseline="0" dirty="0">
                        <a:solidFill>
                          <a:schemeClr val="bg2"/>
                        </a:solidFill>
                        <a:latin typeface="Calibri" panose="020F0502020204030204" pitchFamily="34" charset="0"/>
                        <a:cs typeface="Calibri" panose="020F0502020204030204" pitchFamily="34" charset="0"/>
                        <a:sym typeface="Arial"/>
                      </a:endParaRPr>
                    </a:p>
                    <a:p>
                      <a:pPr marL="0" marR="0" lvl="0" indent="0" algn="ctr" rtl="0">
                        <a:lnSpc>
                          <a:spcPct val="100000"/>
                        </a:lnSpc>
                        <a:spcBef>
                          <a:spcPts val="0"/>
                        </a:spcBef>
                        <a:spcAft>
                          <a:spcPts val="0"/>
                        </a:spcAft>
                        <a:buClr>
                          <a:srgbClr val="FFFFFF"/>
                        </a:buClr>
                        <a:buSzPct val="25000"/>
                        <a:buFont typeface="Arial"/>
                        <a:buNone/>
                      </a:pPr>
                      <a:r>
                        <a:rPr lang="en-US" sz="2200" b="1" i="0" u="none" strike="noStrike" cap="none" baseline="0" dirty="0">
                          <a:solidFill>
                            <a:schemeClr val="bg2"/>
                          </a:solidFill>
                          <a:latin typeface="Calibri" panose="020F0502020204030204" pitchFamily="34" charset="0"/>
                          <a:ea typeface="Arial"/>
                          <a:cs typeface="Calibri" panose="020F0502020204030204" pitchFamily="34" charset="0"/>
                          <a:sym typeface="Arial"/>
                        </a:rPr>
                        <a:t>(n=75)</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en-US" sz="2200" u="none" strike="noStrike" cap="none" baseline="0" dirty="0" err="1">
                          <a:solidFill>
                            <a:schemeClr val="bg2"/>
                          </a:solidFill>
                          <a:latin typeface="Calibri" panose="020F0502020204030204" pitchFamily="34" charset="0"/>
                          <a:cs typeface="Calibri" panose="020F0502020204030204" pitchFamily="34" charset="0"/>
                          <a:sym typeface="Arial"/>
                        </a:rPr>
                        <a:t>Everolimus</a:t>
                      </a:r>
                      <a:r>
                        <a:rPr lang="en-US" sz="2200" u="none" strike="noStrike" cap="none" baseline="0" dirty="0">
                          <a:solidFill>
                            <a:schemeClr val="bg2"/>
                          </a:solidFill>
                          <a:latin typeface="Calibri" panose="020F0502020204030204" pitchFamily="34" charset="0"/>
                          <a:cs typeface="Calibri" panose="020F0502020204030204" pitchFamily="34" charset="0"/>
                          <a:sym typeface="Arial"/>
                        </a:rPr>
                        <a:t> + Bev</a:t>
                      </a:r>
                    </a:p>
                    <a:p>
                      <a:pPr marL="0" marR="0" lvl="0" indent="0" algn="ctr" rtl="0">
                        <a:lnSpc>
                          <a:spcPct val="100000"/>
                        </a:lnSpc>
                        <a:spcBef>
                          <a:spcPts val="0"/>
                        </a:spcBef>
                        <a:spcAft>
                          <a:spcPts val="0"/>
                        </a:spcAft>
                        <a:buClr>
                          <a:srgbClr val="FFFFFF"/>
                        </a:buClr>
                        <a:buSzPct val="25000"/>
                        <a:buFont typeface="Arial"/>
                        <a:buNone/>
                      </a:pPr>
                      <a:r>
                        <a:rPr lang="en-US" sz="2200" b="1" i="0" u="none" strike="noStrike" cap="none" baseline="0" dirty="0">
                          <a:solidFill>
                            <a:schemeClr val="bg2"/>
                          </a:solidFill>
                          <a:latin typeface="Calibri" panose="020F0502020204030204" pitchFamily="34" charset="0"/>
                          <a:ea typeface="Arial"/>
                          <a:cs typeface="Calibri" panose="020F0502020204030204" pitchFamily="34" charset="0"/>
                          <a:sym typeface="Arial"/>
                        </a:rPr>
                        <a:t>(N=75)</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en-US" sz="2200" b="1" i="0" u="none" strike="noStrike" cap="none" baseline="0" dirty="0">
                          <a:solidFill>
                            <a:schemeClr val="bg2"/>
                          </a:solidFill>
                          <a:latin typeface="Calibri" panose="020F0502020204030204" pitchFamily="34" charset="0"/>
                          <a:ea typeface="Arial"/>
                          <a:cs typeface="Calibri" panose="020F0502020204030204" pitchFamily="34" charset="0"/>
                          <a:sym typeface="Arial"/>
                        </a:rPr>
                        <a:t>Estimate</a:t>
                      </a: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extLst>
                  <a:ext uri="{0D108BD9-81ED-4DB2-BD59-A6C34878D82A}">
                    <a16:rowId xmlns:a16="http://schemas.microsoft.com/office/drawing/2014/main" val="10000"/>
                  </a:ext>
                </a:extLst>
              </a:tr>
              <a:tr h="573473">
                <a:tc>
                  <a:txBody>
                    <a:bodyPr/>
                    <a:lstStyle/>
                    <a:p>
                      <a:pPr marL="177800" marR="0" lvl="0" indent="0" algn="l" rtl="0">
                        <a:lnSpc>
                          <a:spcPct val="100000"/>
                        </a:lnSpc>
                        <a:spcBef>
                          <a:spcPts val="0"/>
                        </a:spcBef>
                        <a:spcAft>
                          <a:spcPts val="0"/>
                        </a:spcAft>
                        <a:buClr>
                          <a:srgbClr val="000000"/>
                        </a:buClr>
                        <a:buSzPct val="25000"/>
                        <a:buFont typeface="Arial"/>
                        <a:buNone/>
                      </a:pP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Overall Response Rate</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L w="12700" cap="flat" cmpd="sng" algn="ctr">
                      <a:solidFill>
                        <a:schemeClr val="bg2"/>
                      </a:solidFill>
                      <a:prstDash val="solid"/>
                      <a:round/>
                      <a:headEnd type="none" w="med" len="med"/>
                      <a:tailEnd type="none" w="med" len="med"/>
                    </a:lnL>
                    <a:lnT w="12700" cap="flat" cmpd="sng" algn="ctr">
                      <a:solidFill>
                        <a:schemeClr val="bg2"/>
                      </a:solidFill>
                      <a:prstDash val="solid"/>
                      <a:round/>
                      <a:headEnd type="none" w="med" len="med"/>
                      <a:tailEnd type="none" w="med" len="med"/>
                    </a:lnT>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b="1"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12%</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T w="12700" cap="flat" cmpd="sng" algn="ctr">
                      <a:solidFill>
                        <a:schemeClr val="bg2"/>
                      </a:solidFill>
                      <a:prstDash val="solid"/>
                      <a:round/>
                      <a:headEnd type="none" w="med" len="med"/>
                      <a:tailEnd type="none" w="med" len="med"/>
                    </a:lnT>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b="1"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31%</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T w="12700" cap="flat" cmpd="sng" algn="ctr">
                      <a:solidFill>
                        <a:schemeClr val="bg2"/>
                      </a:solidFill>
                      <a:prstDash val="solid"/>
                      <a:round/>
                      <a:headEnd type="none" w="med" len="med"/>
                      <a:tailEnd type="none" w="med" len="med"/>
                    </a:lnT>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rPr>
                        <a:t>P=0.005</a:t>
                      </a:r>
                    </a:p>
                  </a:txBody>
                  <a:tcPr marL="0" marR="0" marT="0" marB="0" anchor="ctr">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573473">
                <a:tc>
                  <a:txBody>
                    <a:bodyPr/>
                    <a:lstStyle/>
                    <a:p>
                      <a:pPr marL="177800" marR="0" lvl="0" indent="0" algn="l" rtl="0">
                        <a:lnSpc>
                          <a:spcPct val="100000"/>
                        </a:lnSpc>
                        <a:spcBef>
                          <a:spcPts val="0"/>
                        </a:spcBef>
                        <a:spcAft>
                          <a:spcPts val="0"/>
                        </a:spcAft>
                        <a:buClr>
                          <a:srgbClr val="000000"/>
                        </a:buClr>
                        <a:buSzPct val="25000"/>
                        <a:buFont typeface="Arial"/>
                        <a:buNone/>
                      </a:pP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Median Progression-Free Survival</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L w="12700" cap="flat" cmpd="sng" algn="ctr">
                      <a:solidFill>
                        <a:schemeClr val="bg2"/>
                      </a:solidFill>
                      <a:prstDash val="solid"/>
                      <a:round/>
                      <a:headEnd type="none" w="med" len="med"/>
                      <a:tailEnd type="none" w="med" len="med"/>
                    </a:lnL>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b="1"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14 </a:t>
                      </a:r>
                      <a:r>
                        <a:rPr lang="en-US" sz="2000" b="1" u="none" strike="noStrike" cap="none" baseline="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mos</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b="1"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16.7 </a:t>
                      </a:r>
                      <a:r>
                        <a:rPr lang="en-US" sz="2000" b="1" u="none" strike="noStrike" cap="none" baseline="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mos</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rPr>
                        <a:t>HR 0.80</a:t>
                      </a:r>
                    </a:p>
                    <a:p>
                      <a:pPr marL="0" marR="0" lvl="0" indent="0" algn="ctr" rtl="0">
                        <a:lnSpc>
                          <a:spcPct val="100000"/>
                        </a:lnSpc>
                        <a:spcBef>
                          <a:spcPts val="0"/>
                        </a:spcBef>
                        <a:spcAft>
                          <a:spcPts val="0"/>
                        </a:spcAft>
                        <a:buClr>
                          <a:srgbClr val="000000"/>
                        </a:buClr>
                        <a:buSzPct val="25000"/>
                        <a:buFont typeface="Arial"/>
                        <a:buNone/>
                      </a:pPr>
                      <a:r>
                        <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rPr>
                        <a:t>(95% CI 0.55-1.17)</a:t>
                      </a:r>
                    </a:p>
                    <a:p>
                      <a:pPr marL="0" marR="0" lvl="0" indent="0" algn="ctr" rtl="0">
                        <a:lnSpc>
                          <a:spcPct val="100000"/>
                        </a:lnSpc>
                        <a:spcBef>
                          <a:spcPts val="0"/>
                        </a:spcBef>
                        <a:spcAft>
                          <a:spcPts val="0"/>
                        </a:spcAft>
                        <a:buClr>
                          <a:srgbClr val="000000"/>
                        </a:buClr>
                        <a:buSzPct val="25000"/>
                        <a:buFont typeface="Arial"/>
                        <a:buNone/>
                      </a:pPr>
                      <a:r>
                        <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rPr>
                        <a:t>P=0.12</a:t>
                      </a:r>
                    </a:p>
                  </a:txBody>
                  <a:tcPr marL="0" marR="0" marT="0" marB="0" anchor="ctr">
                    <a:lnR w="12700" cap="flat" cmpd="sng" algn="ctr">
                      <a:solidFill>
                        <a:schemeClr val="bg2"/>
                      </a:solidFill>
                      <a:prstDash val="solid"/>
                      <a:round/>
                      <a:headEnd type="none" w="med" len="med"/>
                      <a:tailEnd type="none" w="med" len="med"/>
                    </a:ln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806667">
                <a:tc>
                  <a:txBody>
                    <a:bodyPr/>
                    <a:lstStyle/>
                    <a:p>
                      <a:pPr marL="177800" marR="0" lvl="0" indent="0" algn="l" rtl="0">
                        <a:lnSpc>
                          <a:spcPct val="100000"/>
                        </a:lnSpc>
                        <a:spcBef>
                          <a:spcPts val="0"/>
                        </a:spcBef>
                        <a:spcAft>
                          <a:spcPts val="0"/>
                        </a:spcAft>
                        <a:buClr>
                          <a:srgbClr val="000000"/>
                        </a:buClr>
                        <a:buSzPct val="25000"/>
                        <a:buFont typeface="Arial"/>
                        <a:buNone/>
                      </a:pP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Median Overall Survival</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L w="12700" cap="flat" cmpd="sng" algn="ctr">
                      <a:solidFill>
                        <a:schemeClr val="bg2"/>
                      </a:solidFill>
                      <a:prstDash val="solid"/>
                      <a:round/>
                      <a:headEnd type="none" w="med" len="med"/>
                      <a:tailEnd type="none" w="med" len="med"/>
                    </a:lnL>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b="1"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35 </a:t>
                      </a:r>
                      <a:r>
                        <a:rPr lang="en-US" sz="2000" b="1" u="none" strike="noStrike" cap="none" baseline="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mos</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chemeClr val="dk1"/>
                        </a:buClr>
                        <a:buSzPct val="25000"/>
                        <a:buFont typeface="Arial"/>
                        <a:buNone/>
                      </a:pPr>
                      <a:r>
                        <a:rPr lang="en-US" sz="2000" b="1"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36.7 </a:t>
                      </a:r>
                      <a:r>
                        <a:rPr lang="en-US" sz="2000" b="1" u="none" strike="noStrike" cap="none" baseline="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mos</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chemeClr val="dk1"/>
                        </a:buClr>
                        <a:buSzPct val="25000"/>
                        <a:buFont typeface="Arial"/>
                        <a:buNone/>
                      </a:pPr>
                      <a:r>
                        <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rPr>
                        <a:t>HR 0.75</a:t>
                      </a:r>
                    </a:p>
                    <a:p>
                      <a:pPr marL="0" marR="0" lvl="0" indent="0" algn="ctr" rtl="0">
                        <a:lnSpc>
                          <a:spcPct val="100000"/>
                        </a:lnSpc>
                        <a:spcBef>
                          <a:spcPts val="0"/>
                        </a:spcBef>
                        <a:spcAft>
                          <a:spcPts val="0"/>
                        </a:spcAft>
                        <a:buClr>
                          <a:schemeClr val="dk1"/>
                        </a:buClr>
                        <a:buSzPct val="25000"/>
                        <a:buFont typeface="Arial"/>
                        <a:buNone/>
                      </a:pPr>
                      <a:r>
                        <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rPr>
                        <a:t>(95% CI 0.42-1.33)</a:t>
                      </a:r>
                    </a:p>
                    <a:p>
                      <a:pPr marL="0" marR="0" lvl="0" indent="0" algn="ctr" rtl="0">
                        <a:lnSpc>
                          <a:spcPct val="100000"/>
                        </a:lnSpc>
                        <a:spcBef>
                          <a:spcPts val="0"/>
                        </a:spcBef>
                        <a:spcAft>
                          <a:spcPts val="0"/>
                        </a:spcAft>
                        <a:buClr>
                          <a:schemeClr val="dk1"/>
                        </a:buClr>
                        <a:buSzPct val="25000"/>
                        <a:buFont typeface="Arial"/>
                        <a:buNone/>
                      </a:pPr>
                      <a:r>
                        <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rPr>
                        <a:t>P=0.16</a:t>
                      </a:r>
                    </a:p>
                  </a:txBody>
                  <a:tcPr marL="0" marR="0" marT="0" marB="0" anchor="ctr">
                    <a:lnR w="12700" cap="flat" cmpd="sng" algn="ctr">
                      <a:solidFill>
                        <a:schemeClr val="bg2"/>
                      </a:solidFill>
                      <a:prstDash val="solid"/>
                      <a:round/>
                      <a:headEnd type="none" w="med" len="med"/>
                      <a:tailEnd type="none" w="med" len="med"/>
                    </a:ln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bl>
          </a:graphicData>
        </a:graphic>
      </p:graphicFrame>
      <p:sp>
        <p:nvSpPr>
          <p:cNvPr id="8" name="Title 1">
            <a:extLst>
              <a:ext uri="{FF2B5EF4-FFF2-40B4-BE49-F238E27FC236}">
                <a16:creationId xmlns:a16="http://schemas.microsoft.com/office/drawing/2014/main" id="{6C15A645-E358-4172-9E44-6C9342ED92AB}"/>
              </a:ext>
            </a:extLst>
          </p:cNvPr>
          <p:cNvSpPr txBox="1">
            <a:spLocks/>
          </p:cNvSpPr>
          <p:nvPr/>
        </p:nvSpPr>
        <p:spPr>
          <a:xfrm>
            <a:off x="2441576" y="235818"/>
            <a:ext cx="8226425" cy="1143000"/>
          </a:xfrm>
          <a:prstGeom prst="rect">
            <a:avLst/>
          </a:prstGeom>
        </p:spPr>
        <p:txBody>
          <a:bodyPr vert="horz" wrap="square" lIns="91440" tIns="45720" rIns="91440" bIns="45720" numCol="1" anchor="t" anchorCtr="0" compatLnSpc="1">
            <a:prstTxWarp prst="textNoShape">
              <a:avLst/>
            </a:prstTxWarp>
            <a:normAutofit/>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rPr>
              <a:t>CALGB 80701: Efficacy</a:t>
            </a:r>
            <a:endPar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MS PGothic" pitchFamily="34" charset="-128"/>
            </a:endParaRPr>
          </a:p>
        </p:txBody>
      </p:sp>
    </p:spTree>
    <p:extLst>
      <p:ext uri="{BB962C8B-B14F-4D97-AF65-F5344CB8AC3E}">
        <p14:creationId xmlns:p14="http://schemas.microsoft.com/office/powerpoint/2010/main" val="757987655"/>
      </p:ext>
    </p:extLst>
  </p:cSld>
  <p:clrMapOvr>
    <a:masterClrMapping/>
  </p:clrMapOvr>
  <p:transition spd="med"/>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7451" y="-178107"/>
            <a:ext cx="9556376" cy="723452"/>
          </a:xfrm>
        </p:spPr>
        <p:txBody>
          <a:bodyPr vert="horz" wrap="square" lIns="91440" tIns="45720" rIns="91440" bIns="45720" numCol="1" anchor="t" anchorCtr="0" compatLnSpc="1">
            <a:prstTxWarp prst="textNoShape">
              <a:avLst/>
            </a:prstTxWarp>
            <a:normAutofit fontScale="90000"/>
          </a:bodyPr>
          <a:lstStyle/>
          <a:p>
            <a:pPr>
              <a:defRPr/>
            </a:pPr>
            <a:br>
              <a:rPr lang="en-US" altLang="en-US" dirty="0">
                <a:solidFill>
                  <a:srgbClr val="FFFF99"/>
                </a:solidFill>
                <a:latin typeface="Calibri" pitchFamily="34" charset="0"/>
                <a:cs typeface="MS PGothic" pitchFamily="34" charset="-128"/>
              </a:rPr>
            </a:br>
            <a:r>
              <a:rPr lang="en-US" altLang="en-US" dirty="0">
                <a:solidFill>
                  <a:srgbClr val="FFFF99"/>
                </a:solidFill>
                <a:latin typeface="Calibri" pitchFamily="34" charset="0"/>
                <a:cs typeface="MS PGothic" pitchFamily="34" charset="-128"/>
              </a:rPr>
              <a:t>Phase II </a:t>
            </a:r>
            <a:r>
              <a:rPr lang="en-US" altLang="en-US" dirty="0" err="1">
                <a:solidFill>
                  <a:srgbClr val="FFFF99"/>
                </a:solidFill>
                <a:latin typeface="Calibri" pitchFamily="34" charset="0"/>
                <a:cs typeface="MS PGothic" pitchFamily="34" charset="-128"/>
              </a:rPr>
              <a:t>Temsirolimus</a:t>
            </a:r>
            <a:r>
              <a:rPr lang="en-US" altLang="en-US" dirty="0">
                <a:solidFill>
                  <a:srgbClr val="FFFF99"/>
                </a:solidFill>
                <a:latin typeface="Calibri" pitchFamily="34" charset="0"/>
                <a:cs typeface="MS PGothic" pitchFamily="34" charset="-128"/>
              </a:rPr>
              <a:t> + Bevacizumab in Pancreatic NET</a:t>
            </a:r>
          </a:p>
        </p:txBody>
      </p:sp>
      <p:sp>
        <p:nvSpPr>
          <p:cNvPr id="138243" name="TextBox 3"/>
          <p:cNvSpPr txBox="1">
            <a:spLocks noChangeArrowheads="1"/>
          </p:cNvSpPr>
          <p:nvPr/>
        </p:nvSpPr>
        <p:spPr bwMode="auto">
          <a:xfrm>
            <a:off x="6737803" y="6389689"/>
            <a:ext cx="3836619"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400" b="0" i="0" u="none" strike="noStrike" kern="0" cap="none" spc="0" normalizeH="0" baseline="0" noProof="0" dirty="0" err="1">
                <a:ln>
                  <a:noFill/>
                </a:ln>
                <a:solidFill>
                  <a:srgbClr val="FFFFFF"/>
                </a:solidFill>
                <a:effectLst/>
                <a:uLnTx/>
                <a:uFillTx/>
                <a:latin typeface="Calibri" panose="020F0502020204030204" pitchFamily="34" charset="0"/>
                <a:ea typeface="MS PGothic" panose="020B0600070205080204" pitchFamily="34" charset="-128"/>
                <a:cs typeface="Tahoma"/>
              </a:rPr>
              <a:t>Hobday</a:t>
            </a:r>
            <a:r>
              <a:rPr kumimoji="0" lang="en-US" altLang="en-US" sz="1400" b="0"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Tahoma"/>
              </a:rPr>
              <a:t> et al, JCO, 33:1551-1556, 2015</a:t>
            </a:r>
          </a:p>
        </p:txBody>
      </p:sp>
      <p:sp>
        <p:nvSpPr>
          <p:cNvPr id="5" name="Rectangle 14"/>
          <p:cNvSpPr>
            <a:spLocks noChangeArrowheads="1"/>
          </p:cNvSpPr>
          <p:nvPr/>
        </p:nvSpPr>
        <p:spPr bwMode="auto">
          <a:xfrm>
            <a:off x="1957388" y="2047914"/>
            <a:ext cx="2576512" cy="919050"/>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Advanced, progressive G1/G2 pancreatic NETs</a:t>
            </a:r>
          </a:p>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(n=55)</a:t>
            </a:r>
          </a:p>
        </p:txBody>
      </p:sp>
      <p:sp>
        <p:nvSpPr>
          <p:cNvPr id="6" name="Right Arrow 15"/>
          <p:cNvSpPr>
            <a:spLocks noChangeArrowheads="1"/>
          </p:cNvSpPr>
          <p:nvPr/>
        </p:nvSpPr>
        <p:spPr bwMode="auto">
          <a:xfrm>
            <a:off x="4927601" y="2197100"/>
            <a:ext cx="220663" cy="660400"/>
          </a:xfrm>
          <a:prstGeom prst="rightArrow">
            <a:avLst>
              <a:gd name="adj1" fmla="val 50000"/>
              <a:gd name="adj2" fmla="val 49936"/>
            </a:avLst>
          </a:prstGeom>
          <a:solidFill>
            <a:srgbClr val="FFFF00"/>
          </a:solidFill>
          <a:ln w="9525">
            <a:solidFill>
              <a:schemeClr val="tx1">
                <a:lumMod val="65000"/>
              </a:schemeClr>
            </a:solidFill>
            <a:round/>
            <a:headEnd/>
            <a:tailEnd/>
          </a:ln>
        </p:spPr>
        <p:txBody>
          <a:bodyPr wrap="none"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ea typeface="MS PGothic"/>
              <a:cs typeface="Tahoma"/>
            </a:endParaRPr>
          </a:p>
        </p:txBody>
      </p:sp>
      <p:sp>
        <p:nvSpPr>
          <p:cNvPr id="10" name="Rectangle 19"/>
          <p:cNvSpPr>
            <a:spLocks noChangeArrowheads="1"/>
          </p:cNvSpPr>
          <p:nvPr/>
        </p:nvSpPr>
        <p:spPr bwMode="auto">
          <a:xfrm>
            <a:off x="5593399" y="2095424"/>
            <a:ext cx="4675021" cy="919050"/>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000000"/>
                </a:solidFill>
                <a:effectLst/>
                <a:uLnTx/>
                <a:uFillTx/>
                <a:latin typeface="Calibri" panose="020F0502020204030204" pitchFamily="34" charset="0"/>
                <a:ea typeface="MS PGothic"/>
                <a:cs typeface="Tahoma"/>
              </a:rPr>
              <a:t>Temsirolimus</a:t>
            </a: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 25mg IV days 1, 8, 15, 22</a:t>
            </a:r>
          </a:p>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000000"/>
                </a:solidFill>
                <a:effectLst/>
                <a:uLnTx/>
                <a:uFillTx/>
                <a:latin typeface="Calibri" panose="020F0502020204030204" pitchFamily="34" charset="0"/>
                <a:ea typeface="MS PGothic"/>
                <a:cs typeface="Tahoma"/>
              </a:rPr>
              <a:t>Bevacizumab</a:t>
            </a: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 10 mg/kg days 1, 15</a:t>
            </a:r>
          </a:p>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Repeat Q28 days</a:t>
            </a:r>
          </a:p>
        </p:txBody>
      </p:sp>
      <p:graphicFrame>
        <p:nvGraphicFramePr>
          <p:cNvPr id="18" name="Content Placeholder 7"/>
          <p:cNvGraphicFramePr>
            <a:graphicFrameLocks noGrp="1"/>
          </p:cNvGraphicFramePr>
          <p:nvPr>
            <p:ph sz="half" idx="2"/>
          </p:nvPr>
        </p:nvGraphicFramePr>
        <p:xfrm>
          <a:off x="7005639" y="3738563"/>
          <a:ext cx="3189287" cy="1584400"/>
        </p:xfrm>
        <a:graphic>
          <a:graphicData uri="http://schemas.openxmlformats.org/drawingml/2006/table">
            <a:tbl>
              <a:tblPr firstRow="1" bandRow="1">
                <a:tableStyleId>{616DA210-FB5B-4158-B5E0-FEB733F419BA}</a:tableStyleId>
              </a:tblPr>
              <a:tblGrid>
                <a:gridCol w="2031394">
                  <a:extLst>
                    <a:ext uri="{9D8B030D-6E8A-4147-A177-3AD203B41FA5}">
                      <a16:colId xmlns:a16="http://schemas.microsoft.com/office/drawing/2014/main" val="20000"/>
                    </a:ext>
                  </a:extLst>
                </a:gridCol>
                <a:gridCol w="1157893">
                  <a:extLst>
                    <a:ext uri="{9D8B030D-6E8A-4147-A177-3AD203B41FA5}">
                      <a16:colId xmlns:a16="http://schemas.microsoft.com/office/drawing/2014/main" val="20001"/>
                    </a:ext>
                  </a:extLst>
                </a:gridCol>
              </a:tblGrid>
              <a:tr h="396081">
                <a:tc>
                  <a:txBody>
                    <a:bodyPr/>
                    <a:lstStyle/>
                    <a:p>
                      <a:r>
                        <a:rPr lang="en-US" sz="2000" b="0" dirty="0">
                          <a:latin typeface="Calibri" panose="020F0502020204030204" pitchFamily="34" charset="0"/>
                        </a:rPr>
                        <a:t>Confirmed</a:t>
                      </a:r>
                      <a:r>
                        <a:rPr lang="en-US" sz="2000" b="0" baseline="0" dirty="0">
                          <a:latin typeface="Calibri" panose="020F0502020204030204" pitchFamily="34" charset="0"/>
                        </a:rPr>
                        <a:t> </a:t>
                      </a:r>
                      <a:r>
                        <a:rPr lang="en-US" sz="2000" b="0" dirty="0">
                          <a:latin typeface="Calibri" panose="020F0502020204030204" pitchFamily="34" charset="0"/>
                        </a:rPr>
                        <a:t>PR</a:t>
                      </a: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r>
                        <a:rPr lang="en-US" sz="2000" b="0" dirty="0">
                          <a:latin typeface="Calibri" panose="020F0502020204030204" pitchFamily="34" charset="0"/>
                        </a:rPr>
                        <a:t>23 (41%)</a:t>
                      </a: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0"/>
                  </a:ext>
                </a:extLst>
              </a:tr>
              <a:tr h="396081">
                <a:tc>
                  <a:txBody>
                    <a:bodyPr/>
                    <a:lstStyle/>
                    <a:p>
                      <a:r>
                        <a:rPr lang="en-US" sz="2000" dirty="0">
                          <a:latin typeface="Calibri" panose="020F0502020204030204" pitchFamily="34" charset="0"/>
                        </a:rPr>
                        <a:t>6-month PFS</a:t>
                      </a: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r>
                        <a:rPr lang="en-US" sz="2000" dirty="0">
                          <a:latin typeface="Calibri" panose="020F0502020204030204" pitchFamily="34" charset="0"/>
                        </a:rPr>
                        <a:t>79%</a:t>
                      </a: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1"/>
                  </a:ext>
                </a:extLst>
              </a:tr>
              <a:tr h="396081">
                <a:tc>
                  <a:txBody>
                    <a:bodyPr/>
                    <a:lstStyle/>
                    <a:p>
                      <a:r>
                        <a:rPr lang="en-US" sz="2000" dirty="0">
                          <a:latin typeface="Calibri" panose="020F0502020204030204" pitchFamily="34" charset="0"/>
                        </a:rPr>
                        <a:t>Med</a:t>
                      </a:r>
                      <a:r>
                        <a:rPr lang="en-US" sz="2000" baseline="0" dirty="0">
                          <a:latin typeface="Calibri" panose="020F0502020204030204" pitchFamily="34" charset="0"/>
                        </a:rPr>
                        <a:t> PFS</a:t>
                      </a:r>
                      <a:endParaRPr lang="en-US" sz="2000" dirty="0">
                        <a:latin typeface="Calibri" panose="020F0502020204030204" pitchFamily="34" charset="0"/>
                      </a:endParaRP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r>
                        <a:rPr lang="en-US" sz="2000" dirty="0">
                          <a:latin typeface="Calibri" panose="020F0502020204030204" pitchFamily="34" charset="0"/>
                        </a:rPr>
                        <a:t>11.7 </a:t>
                      </a:r>
                      <a:r>
                        <a:rPr lang="en-US" sz="2000" dirty="0" err="1">
                          <a:latin typeface="Calibri" panose="020F0502020204030204" pitchFamily="34" charset="0"/>
                        </a:rPr>
                        <a:t>mo</a:t>
                      </a:r>
                      <a:endParaRPr lang="en-US" sz="2000" dirty="0">
                        <a:latin typeface="Calibri" panose="020F0502020204030204" pitchFamily="34" charset="0"/>
                      </a:endParaRP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2"/>
                  </a:ext>
                </a:extLst>
              </a:tr>
              <a:tr h="396081">
                <a:tc>
                  <a:txBody>
                    <a:bodyPr/>
                    <a:lstStyle/>
                    <a:p>
                      <a:r>
                        <a:rPr lang="en-US" sz="2000" dirty="0">
                          <a:latin typeface="Calibri" panose="020F0502020204030204" pitchFamily="34" charset="0"/>
                        </a:rPr>
                        <a:t>12-month PFS</a:t>
                      </a: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r>
                        <a:rPr lang="en-US" sz="2000" dirty="0">
                          <a:latin typeface="Calibri" panose="020F0502020204030204" pitchFamily="34" charset="0"/>
                        </a:rPr>
                        <a:t>48%</a:t>
                      </a:r>
                    </a:p>
                  </a:txBody>
                  <a:tcPr marL="91441" marR="91441" marT="45650" marB="4565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pic>
        <p:nvPicPr>
          <p:cNvPr id="21" name="Picture 20" descr="Screen Shot 2014-10-10 at 12.16.47 AM.png"/>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882776" y="3738564"/>
            <a:ext cx="4868863" cy="27654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38269" name="TextBox 23"/>
          <p:cNvSpPr txBox="1">
            <a:spLocks noChangeArrowheads="1"/>
          </p:cNvSpPr>
          <p:nvPr/>
        </p:nvSpPr>
        <p:spPr bwMode="auto">
          <a:xfrm>
            <a:off x="7046914" y="3014664"/>
            <a:ext cx="3221037" cy="369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Primary EP: RR and 6-month PFS</a:t>
            </a:r>
          </a:p>
        </p:txBody>
      </p:sp>
    </p:spTree>
    <p:extLst>
      <p:ext uri="{BB962C8B-B14F-4D97-AF65-F5344CB8AC3E}">
        <p14:creationId xmlns:p14="http://schemas.microsoft.com/office/powerpoint/2010/main" val="3089313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Title 1"/>
          <p:cNvSpPr>
            <a:spLocks noGrp="1"/>
          </p:cNvSpPr>
          <p:nvPr>
            <p:ph type="title"/>
          </p:nvPr>
        </p:nvSpPr>
        <p:spPr>
          <a:xfrm>
            <a:off x="2107773" y="6177"/>
            <a:ext cx="8229600" cy="1143000"/>
          </a:xfrm>
        </p:spPr>
        <p:txBody>
          <a:bodyPr vert="horz" wrap="square" lIns="91440" tIns="45720" rIns="91440" bIns="45720" numCol="1" anchor="t" anchorCtr="0" compatLnSpc="1">
            <a:prstTxWarp prst="textNoShape">
              <a:avLst/>
            </a:prstTxWarp>
          </a:bodyPr>
          <a:lstStyle/>
          <a:p>
            <a:pPr eaLnBrk="1" hangingPunct="1">
              <a:defRPr/>
            </a:pPr>
            <a:r>
              <a:rPr lang="en-US" sz="3600" dirty="0">
                <a:solidFill>
                  <a:srgbClr val="FFFF00"/>
                </a:solidFill>
                <a:latin typeface="Calibri" charset="0"/>
                <a:ea typeface="MS PGothic" charset="0"/>
              </a:rPr>
              <a:t>Chemotherapy for Pancreatic NET</a:t>
            </a:r>
          </a:p>
        </p:txBody>
      </p:sp>
      <p:graphicFrame>
        <p:nvGraphicFramePr>
          <p:cNvPr id="7" name="Table 6"/>
          <p:cNvGraphicFramePr>
            <a:graphicFrameLocks noGrp="1"/>
          </p:cNvGraphicFramePr>
          <p:nvPr>
            <p:extLst/>
          </p:nvPr>
        </p:nvGraphicFramePr>
        <p:xfrm>
          <a:off x="1671640" y="833407"/>
          <a:ext cx="8894996" cy="5396411"/>
        </p:xfrm>
        <a:graphic>
          <a:graphicData uri="http://schemas.openxmlformats.org/drawingml/2006/table">
            <a:tbl>
              <a:tblPr/>
              <a:tblGrid>
                <a:gridCol w="2651125">
                  <a:extLst>
                    <a:ext uri="{9D8B030D-6E8A-4147-A177-3AD203B41FA5}">
                      <a16:colId xmlns:a16="http://schemas.microsoft.com/office/drawing/2014/main" val="20000"/>
                    </a:ext>
                  </a:extLst>
                </a:gridCol>
                <a:gridCol w="1206500">
                  <a:extLst>
                    <a:ext uri="{9D8B030D-6E8A-4147-A177-3AD203B41FA5}">
                      <a16:colId xmlns:a16="http://schemas.microsoft.com/office/drawing/2014/main" val="20001"/>
                    </a:ext>
                  </a:extLst>
                </a:gridCol>
                <a:gridCol w="844550">
                  <a:extLst>
                    <a:ext uri="{9D8B030D-6E8A-4147-A177-3AD203B41FA5}">
                      <a16:colId xmlns:a16="http://schemas.microsoft.com/office/drawing/2014/main" val="20002"/>
                    </a:ext>
                  </a:extLst>
                </a:gridCol>
                <a:gridCol w="1025525">
                  <a:extLst>
                    <a:ext uri="{9D8B030D-6E8A-4147-A177-3AD203B41FA5}">
                      <a16:colId xmlns:a16="http://schemas.microsoft.com/office/drawing/2014/main" val="20003"/>
                    </a:ext>
                  </a:extLst>
                </a:gridCol>
                <a:gridCol w="1027112">
                  <a:extLst>
                    <a:ext uri="{9D8B030D-6E8A-4147-A177-3AD203B41FA5}">
                      <a16:colId xmlns:a16="http://schemas.microsoft.com/office/drawing/2014/main" val="20004"/>
                    </a:ext>
                  </a:extLst>
                </a:gridCol>
                <a:gridCol w="720725">
                  <a:extLst>
                    <a:ext uri="{9D8B030D-6E8A-4147-A177-3AD203B41FA5}">
                      <a16:colId xmlns:a16="http://schemas.microsoft.com/office/drawing/2014/main" val="20005"/>
                    </a:ext>
                  </a:extLst>
                </a:gridCol>
                <a:gridCol w="1419459">
                  <a:extLst>
                    <a:ext uri="{9D8B030D-6E8A-4147-A177-3AD203B41FA5}">
                      <a16:colId xmlns:a16="http://schemas.microsoft.com/office/drawing/2014/main" val="20006"/>
                    </a:ext>
                  </a:extLst>
                </a:gridCol>
              </a:tblGrid>
              <a:tr h="1107071">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2800" b="1" i="0" u="none" strike="noStrike" cap="none" normalizeH="0" baseline="0" dirty="0">
                          <a:ln>
                            <a:noFill/>
                          </a:ln>
                          <a:solidFill>
                            <a:srgbClr val="FFFFFF"/>
                          </a:solidFill>
                          <a:effectLst>
                            <a:outerShdw blurRad="38100" dist="38100" dir="2700000" algn="tl">
                              <a:srgbClr val="000000"/>
                            </a:outerShdw>
                          </a:effectLst>
                          <a:latin typeface="Calibri" charset="0"/>
                          <a:ea typeface="MS PGothic" charset="0"/>
                          <a:cs typeface="MS PGothic" charset="0"/>
                        </a:rPr>
                        <a:t>Regimen</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00"/>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2800" b="1" i="0" u="none" strike="noStrike" cap="none" normalizeH="0" baseline="0" dirty="0">
                          <a:ln>
                            <a:noFill/>
                          </a:ln>
                          <a:solidFill>
                            <a:srgbClr val="FFFFFF"/>
                          </a:solidFill>
                          <a:effectLst>
                            <a:outerShdw blurRad="38100" dist="38100" dir="2700000" algn="tl">
                              <a:srgbClr val="000000"/>
                            </a:outerShdw>
                          </a:effectLst>
                          <a:latin typeface="Calibri" charset="0"/>
                          <a:ea typeface="MS PGothic" charset="0"/>
                          <a:cs typeface="MS PGothic" charset="0"/>
                        </a:rPr>
                        <a:t>Tumor Type</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3600" b="1" i="0" u="none" strike="noStrike" cap="none" normalizeH="0" baseline="0" dirty="0">
                          <a:ln>
                            <a:noFill/>
                          </a:ln>
                          <a:solidFill>
                            <a:srgbClr val="FFFFFF"/>
                          </a:solidFill>
                          <a:effectLst>
                            <a:outerShdw blurRad="38100" dist="38100" dir="2700000" algn="tl">
                              <a:srgbClr val="000000"/>
                            </a:outerShdw>
                          </a:effectLst>
                          <a:latin typeface="Calibri" charset="0"/>
                          <a:ea typeface="MS PGothic" charset="0"/>
                          <a:cs typeface="MS PGothic" charset="0"/>
                        </a:rPr>
                        <a:t>n</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rgbClr val="FFFFFF"/>
                          </a:solidFill>
                          <a:effectLst>
                            <a:outerShdw blurRad="38100" dist="38100" dir="2700000" algn="tl">
                              <a:srgbClr val="000000"/>
                            </a:outerShdw>
                          </a:effectLst>
                          <a:latin typeface="Calibri" charset="0"/>
                          <a:ea typeface="MS PGothic" charset="0"/>
                          <a:cs typeface="MS PGothic" charset="0"/>
                        </a:rPr>
                        <a:t>TTP or PFS (</a:t>
                      </a:r>
                      <a:r>
                        <a:rPr kumimoji="0" lang="en-US" sz="2400" b="1" i="0" u="none" strike="noStrike" cap="none" normalizeH="0" baseline="0" dirty="0" err="1">
                          <a:ln>
                            <a:noFill/>
                          </a:ln>
                          <a:solidFill>
                            <a:srgbClr val="FFFFFF"/>
                          </a:solidFill>
                          <a:effectLst>
                            <a:outerShdw blurRad="38100" dist="38100" dir="2700000" algn="tl">
                              <a:srgbClr val="000000"/>
                            </a:outerShdw>
                          </a:effectLst>
                          <a:latin typeface="Calibri" charset="0"/>
                          <a:ea typeface="MS PGothic" charset="0"/>
                          <a:cs typeface="MS PGothic" charset="0"/>
                        </a:rPr>
                        <a:t>mo</a:t>
                      </a:r>
                      <a:r>
                        <a:rPr kumimoji="0" lang="en-US" sz="2400" b="1" i="0" u="none" strike="noStrike" cap="none" normalizeH="0" baseline="0" dirty="0">
                          <a:ln>
                            <a:noFill/>
                          </a:ln>
                          <a:solidFill>
                            <a:srgbClr val="FFFFFF"/>
                          </a:solidFill>
                          <a:effectLst>
                            <a:outerShdw blurRad="38100" dist="38100" dir="2700000" algn="tl">
                              <a:srgbClr val="000000"/>
                            </a:outerShdw>
                          </a:effectLst>
                          <a:latin typeface="Calibri" charset="0"/>
                          <a:ea typeface="MS PGothic" charset="0"/>
                          <a:cs typeface="MS PGothic" charset="0"/>
                        </a:rPr>
                        <a:t>)</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rgbClr val="FFFFFF"/>
                          </a:solidFill>
                          <a:effectLst>
                            <a:outerShdw blurRad="38100" dist="38100" dir="2700000" algn="tl">
                              <a:srgbClr val="000000"/>
                            </a:outerShdw>
                          </a:effectLst>
                          <a:latin typeface="Calibri" charset="0"/>
                          <a:ea typeface="MS PGothic" charset="0"/>
                          <a:cs typeface="MS PGothic" charset="0"/>
                        </a:rPr>
                        <a:t>OS         (</a:t>
                      </a:r>
                      <a:r>
                        <a:rPr kumimoji="0" lang="en-US" sz="2400" b="1" i="0" u="none" strike="noStrike" cap="none" normalizeH="0" baseline="0" dirty="0" err="1">
                          <a:ln>
                            <a:noFill/>
                          </a:ln>
                          <a:solidFill>
                            <a:srgbClr val="FFFFFF"/>
                          </a:solidFill>
                          <a:effectLst>
                            <a:outerShdw blurRad="38100" dist="38100" dir="2700000" algn="tl">
                              <a:srgbClr val="000000"/>
                            </a:outerShdw>
                          </a:effectLst>
                          <a:latin typeface="Calibri" charset="0"/>
                          <a:ea typeface="MS PGothic" charset="0"/>
                          <a:cs typeface="MS PGothic" charset="0"/>
                        </a:rPr>
                        <a:t>mo</a:t>
                      </a:r>
                      <a:r>
                        <a:rPr kumimoji="0" lang="en-US" sz="2400" b="1" i="0" u="none" strike="noStrike" cap="none" normalizeH="0" baseline="0" dirty="0">
                          <a:ln>
                            <a:noFill/>
                          </a:ln>
                          <a:solidFill>
                            <a:srgbClr val="FFFFFF"/>
                          </a:solidFill>
                          <a:effectLst>
                            <a:outerShdw blurRad="38100" dist="38100" dir="2700000" algn="tl">
                              <a:srgbClr val="000000"/>
                            </a:outerShdw>
                          </a:effectLst>
                          <a:latin typeface="Calibri" charset="0"/>
                          <a:ea typeface="MS PGothic" charset="0"/>
                          <a:cs typeface="MS PGothic" charset="0"/>
                        </a:rPr>
                        <a:t>)</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rgbClr val="FFFFFF"/>
                          </a:solidFill>
                          <a:effectLst>
                            <a:outerShdw blurRad="38100" dist="38100" dir="2700000" algn="tl">
                              <a:srgbClr val="000000"/>
                            </a:outerShdw>
                          </a:effectLst>
                          <a:latin typeface="Calibri" charset="0"/>
                          <a:ea typeface="MS PGothic" charset="0"/>
                          <a:cs typeface="MS PGothic" charset="0"/>
                        </a:rPr>
                        <a:t>RR          (%)</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100" b="1" i="0" u="none" strike="noStrike" cap="none" normalizeH="0" baseline="0" dirty="0">
                          <a:ln>
                            <a:noFill/>
                          </a:ln>
                          <a:solidFill>
                            <a:srgbClr val="FFFFFF"/>
                          </a:solidFill>
                          <a:effectLst>
                            <a:outerShdw blurRad="38100" dist="38100" dir="2700000" algn="tl">
                              <a:srgbClr val="000000"/>
                            </a:outerShdw>
                          </a:effectLst>
                          <a:latin typeface="Calibri" charset="0"/>
                          <a:ea typeface="MS PGothic" charset="0"/>
                          <a:cs typeface="MS PGothic" charset="0"/>
                        </a:rPr>
                        <a:t>Reference</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0000"/>
                    </a:solidFill>
                  </a:tcPr>
                </a:tc>
                <a:extLst>
                  <a:ext uri="{0D108BD9-81ED-4DB2-BD59-A6C34878D82A}">
                    <a16:rowId xmlns:a16="http://schemas.microsoft.com/office/drawing/2014/main" val="10000"/>
                  </a:ext>
                </a:extLst>
              </a:tr>
              <a:tr h="552680">
                <a:tc gridSpan="7">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500" b="0" i="0" u="none" strike="noStrike" cap="none" normalizeH="0" baseline="0" dirty="0" err="1">
                          <a:ln>
                            <a:noFill/>
                          </a:ln>
                          <a:solidFill>
                            <a:schemeClr val="bg1"/>
                          </a:solidFill>
                          <a:effectLst>
                            <a:outerShdw blurRad="38100" dist="38100" dir="2700000" algn="tl">
                              <a:srgbClr val="000000"/>
                            </a:outerShdw>
                          </a:effectLst>
                          <a:latin typeface="Calibri" charset="0"/>
                          <a:ea typeface="MS PGothic" charset="0"/>
                          <a:cs typeface="MS PGothic" charset="0"/>
                        </a:rPr>
                        <a:t>Cytotoxics</a:t>
                      </a:r>
                      <a:endParaRPr kumimoji="0" lang="en-US" sz="2500" b="0" i="0" u="none" strike="noStrike" cap="none" normalizeH="0" baseline="0" dirty="0">
                        <a:ln>
                          <a:noFill/>
                        </a:ln>
                        <a:solidFill>
                          <a:schemeClr val="bg1"/>
                        </a:solidFill>
                        <a:effectLst>
                          <a:outerShdw blurRad="38100" dist="38100" dir="2700000" algn="tl">
                            <a:srgbClr val="000000"/>
                          </a:outerShdw>
                        </a:effectLst>
                        <a:latin typeface="Calibri" charset="0"/>
                        <a:ea typeface="MS PGothic" charset="0"/>
                        <a:cs typeface="MS PGothic" charset="0"/>
                      </a:endParaRP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lumMod val="60000"/>
                        <a:lumOff val="40000"/>
                      </a:schemeClr>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1"/>
                  </a:ext>
                </a:extLst>
              </a:tr>
              <a:tr h="55268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dirty="0" err="1">
                          <a:ln>
                            <a:noFill/>
                          </a:ln>
                          <a:solidFill>
                            <a:srgbClr val="000000"/>
                          </a:solidFill>
                          <a:effectLst/>
                          <a:latin typeface="Calibri" charset="0"/>
                          <a:ea typeface="MS PGothic" charset="0"/>
                          <a:cs typeface="MS PGothic" charset="0"/>
                        </a:rPr>
                        <a:t>Streptozocin</a:t>
                      </a:r>
                      <a:r>
                        <a:rPr kumimoji="0" lang="en-US" sz="1800" b="1" i="0" u="none" strike="noStrike" cap="none" normalizeH="0" baseline="0" dirty="0">
                          <a:ln>
                            <a:noFill/>
                          </a:ln>
                          <a:solidFill>
                            <a:srgbClr val="000000"/>
                          </a:solidFill>
                          <a:effectLst/>
                          <a:latin typeface="Calibri" charset="0"/>
                          <a:ea typeface="MS PGothic" charset="0"/>
                          <a:cs typeface="MS PGothic" charset="0"/>
                        </a:rPr>
                        <a:t>/5-FU vs.</a:t>
                      </a: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CC66"/>
                    </a:solidFill>
                  </a:tcPr>
                </a:tc>
                <a:tc row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2"/>
                          </a:solidFill>
                          <a:effectLst/>
                          <a:latin typeface="Calibri" charset="0"/>
                          <a:ea typeface="MS PGothic" charset="0"/>
                          <a:cs typeface="MS PGothic" charset="0"/>
                        </a:rPr>
                        <a:t>Carcinoid and </a:t>
                      </a:r>
                      <a:r>
                        <a:rPr kumimoji="0" lang="en-US" sz="1600" b="1" i="0" u="none" strike="noStrike" cap="none" normalizeH="0" baseline="0" dirty="0" err="1">
                          <a:ln>
                            <a:noFill/>
                          </a:ln>
                          <a:solidFill>
                            <a:schemeClr val="bg2"/>
                          </a:solidFill>
                          <a:effectLst/>
                          <a:latin typeface="Calibri" charset="0"/>
                          <a:ea typeface="MS PGothic" charset="0"/>
                          <a:cs typeface="MS PGothic" charset="0"/>
                        </a:rPr>
                        <a:t>pNET</a:t>
                      </a:r>
                      <a:endParaRPr kumimoji="0" lang="en-US" sz="1600" b="1" i="0" u="none" strike="noStrike" cap="none" normalizeH="0" baseline="0" dirty="0">
                        <a:ln>
                          <a:noFill/>
                        </a:ln>
                        <a:solidFill>
                          <a:schemeClr val="bg2"/>
                        </a:solidFill>
                        <a:effectLst/>
                        <a:latin typeface="Calibri" charset="0"/>
                        <a:ea typeface="MS PGothic" charset="0"/>
                        <a:cs typeface="MS PGothic" charset="0"/>
                      </a:endParaRP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CC66"/>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outerShdw blurRad="38100" dist="38100" dir="2700000" algn="tl">
                              <a:srgbClr val="000000"/>
                            </a:outerShdw>
                          </a:effectLst>
                          <a:latin typeface="Calibri" charset="0"/>
                          <a:ea typeface="MS PGothic" charset="0"/>
                          <a:cs typeface="MS PGothic" charset="0"/>
                        </a:rPr>
                        <a:t>42</a:t>
                      </a: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outerShdw blurRad="38100" dist="38100" dir="2700000" algn="tl">
                              <a:srgbClr val="000000"/>
                            </a:outerShdw>
                          </a:effectLst>
                          <a:latin typeface="Calibri" charset="0"/>
                          <a:ea typeface="MS PGothic" charset="0"/>
                          <a:cs typeface="MS PGothic" charset="0"/>
                        </a:rPr>
                        <a:t>Not reported</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outerShdw blurRad="38100" dist="38100" dir="2700000" algn="tl">
                              <a:srgbClr val="000000"/>
                            </a:outerShdw>
                          </a:effectLst>
                          <a:latin typeface="Calibri" charset="0"/>
                          <a:ea typeface="MS PGothic" charset="0"/>
                          <a:cs typeface="MS PGothic" charset="0"/>
                        </a:rPr>
                        <a:t>Not reported</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outerShdw blurRad="38100" dist="38100" dir="2700000" algn="tl">
                              <a:srgbClr val="000000"/>
                            </a:outerShdw>
                          </a:effectLst>
                          <a:latin typeface="Calibri" charset="0"/>
                          <a:ea typeface="MS PGothic" charset="0"/>
                          <a:cs typeface="MS PGothic" charset="0"/>
                        </a:rPr>
                        <a:t>33%</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outerShdw blurRad="38100" dist="38100" dir="2700000" algn="tl">
                              <a:srgbClr val="000000"/>
                            </a:outerShdw>
                          </a:effectLst>
                          <a:latin typeface="Calibri" charset="0"/>
                          <a:ea typeface="MS PGothic" charset="0"/>
                          <a:cs typeface="MS PGothic" charset="0"/>
                        </a:rPr>
                        <a:t>Moertel, 1979.</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65363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dirty="0" err="1">
                          <a:ln>
                            <a:noFill/>
                          </a:ln>
                          <a:solidFill>
                            <a:srgbClr val="000000"/>
                          </a:solidFill>
                          <a:effectLst/>
                          <a:latin typeface="Calibri" charset="0"/>
                          <a:ea typeface="MS PGothic" charset="0"/>
                          <a:cs typeface="MS PGothic" charset="0"/>
                        </a:rPr>
                        <a:t>Streptozocin</a:t>
                      </a:r>
                      <a:r>
                        <a:rPr kumimoji="0" lang="en-US" sz="1800" b="1" i="0" u="none" strike="noStrike" cap="none" normalizeH="0" baseline="0" dirty="0">
                          <a:ln>
                            <a:noFill/>
                          </a:ln>
                          <a:solidFill>
                            <a:srgbClr val="000000"/>
                          </a:solidFill>
                          <a:effectLst/>
                          <a:latin typeface="Calibri" charset="0"/>
                          <a:ea typeface="MS PGothic" charset="0"/>
                          <a:cs typeface="MS PGothic" charset="0"/>
                        </a:rPr>
                        <a:t>/ Cyclophosphamide*</a:t>
                      </a: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CC66"/>
                    </a:solidFill>
                  </a:tcPr>
                </a:tc>
                <a:tc vMerge="1">
                  <a:txBody>
                    <a:bodyPr/>
                    <a:lstStyle/>
                    <a:p>
                      <a:endParaRPr lang="en-US"/>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outerShdw blurRad="38100" dist="38100" dir="2700000" algn="tl">
                              <a:srgbClr val="000000"/>
                            </a:outerShdw>
                          </a:effectLst>
                          <a:latin typeface="Calibri" charset="0"/>
                          <a:ea typeface="MS PGothic" charset="0"/>
                          <a:cs typeface="MS PGothic" charset="0"/>
                        </a:rPr>
                        <a:t>47</a:t>
                      </a: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lang="en-US"/>
                    </a:p>
                  </a:txBody>
                  <a:tcPr/>
                </a:tc>
                <a:tc vMerge="1">
                  <a:txBody>
                    <a:bodyPr/>
                    <a:lstStyle/>
                    <a:p>
                      <a:endParaRPr lang="en-US"/>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outerShdw blurRad="38100" dist="38100" dir="2700000" algn="tl">
                              <a:srgbClr val="000000"/>
                            </a:outerShdw>
                          </a:effectLst>
                          <a:latin typeface="Calibri" charset="0"/>
                          <a:ea typeface="MS PGothic" charset="0"/>
                          <a:cs typeface="MS PGothic" charset="0"/>
                        </a:rPr>
                        <a:t>26%</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lang="en-US"/>
                    </a:p>
                  </a:txBody>
                  <a:tcPr/>
                </a:tc>
                <a:extLst>
                  <a:ext uri="{0D108BD9-81ED-4DB2-BD59-A6C34878D82A}">
                    <a16:rowId xmlns:a16="http://schemas.microsoft.com/office/drawing/2014/main" val="10003"/>
                  </a:ext>
                </a:extLst>
              </a:tr>
              <a:tr h="653633">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dirty="0" err="1">
                          <a:ln>
                            <a:noFill/>
                          </a:ln>
                          <a:solidFill>
                            <a:srgbClr val="000000"/>
                          </a:solidFill>
                          <a:effectLst/>
                          <a:latin typeface="Calibri" charset="0"/>
                          <a:ea typeface="MS PGothic" charset="0"/>
                          <a:cs typeface="MS PGothic" charset="0"/>
                        </a:rPr>
                        <a:t>Streptozocin</a:t>
                      </a:r>
                      <a:r>
                        <a:rPr kumimoji="0" lang="en-US" sz="1800" b="1" i="0" u="none" strike="noStrike" cap="none" normalizeH="0" baseline="0" dirty="0">
                          <a:ln>
                            <a:noFill/>
                          </a:ln>
                          <a:solidFill>
                            <a:srgbClr val="000000"/>
                          </a:solidFill>
                          <a:effectLst/>
                          <a:latin typeface="Calibri" charset="0"/>
                          <a:ea typeface="MS PGothic" charset="0"/>
                          <a:cs typeface="MS PGothic" charset="0"/>
                        </a:rPr>
                        <a:t>/ Doxorubicin vs.</a:t>
                      </a: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CCFFCC"/>
                    </a:solidFill>
                  </a:tcPr>
                </a:tc>
                <a:tc rowSpan="3">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dirty="0" err="1">
                          <a:ln>
                            <a:noFill/>
                          </a:ln>
                          <a:solidFill>
                            <a:schemeClr val="bg2"/>
                          </a:solidFill>
                          <a:effectLst/>
                          <a:latin typeface="Calibri" charset="0"/>
                          <a:ea typeface="MS PGothic" charset="0"/>
                          <a:cs typeface="MS PGothic" charset="0"/>
                        </a:rPr>
                        <a:t>pNET</a:t>
                      </a:r>
                      <a:endParaRPr kumimoji="0" lang="en-US" sz="1600" b="1" i="0" u="none" strike="noStrike" cap="none" normalizeH="0" baseline="0" dirty="0">
                        <a:ln>
                          <a:noFill/>
                        </a:ln>
                        <a:solidFill>
                          <a:schemeClr val="bg2"/>
                        </a:solidFill>
                        <a:effectLst/>
                        <a:latin typeface="Calibri" charset="0"/>
                        <a:ea typeface="MS PGothic" charset="0"/>
                        <a:cs typeface="MS PGothic" charset="0"/>
                      </a:endParaRP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CCFFCC"/>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outerShdw blurRad="38100" dist="38100" dir="2700000" algn="tl">
                              <a:srgbClr val="000000"/>
                            </a:outerShdw>
                          </a:effectLst>
                          <a:latin typeface="Calibri" charset="0"/>
                          <a:ea typeface="MS PGothic" charset="0"/>
                          <a:cs typeface="MS PGothic" charset="0"/>
                        </a:rPr>
                        <a:t>38</a:t>
                      </a: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outerShdw blurRad="38100" dist="38100" dir="2700000" algn="tl">
                              <a:srgbClr val="000000"/>
                            </a:outerShdw>
                          </a:effectLst>
                          <a:latin typeface="Calibri" charset="0"/>
                          <a:ea typeface="MS PGothic" charset="0"/>
                          <a:cs typeface="MS PGothic" charset="0"/>
                        </a:rPr>
                        <a:t>20</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outerShdw blurRad="38100" dist="38100" dir="2700000" algn="tl">
                              <a:srgbClr val="000000"/>
                            </a:outerShdw>
                          </a:effectLst>
                          <a:latin typeface="Calibri" charset="0"/>
                          <a:ea typeface="MS PGothic" charset="0"/>
                          <a:cs typeface="MS PGothic" charset="0"/>
                        </a:rPr>
                        <a:t>26.4</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outerShdw blurRad="38100" dist="38100" dir="2700000" algn="tl">
                              <a:srgbClr val="000000"/>
                            </a:outerShdw>
                          </a:effectLst>
                          <a:latin typeface="Calibri" charset="0"/>
                          <a:ea typeface="MS PGothic" charset="0"/>
                          <a:cs typeface="MS PGothic" charset="0"/>
                        </a:rPr>
                        <a:t>69%</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3">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outerShdw blurRad="38100" dist="38100" dir="2700000" algn="tl">
                              <a:srgbClr val="000000"/>
                            </a:outerShdw>
                          </a:effectLst>
                          <a:latin typeface="Calibri" charset="0"/>
                          <a:ea typeface="MS PGothic" charset="0"/>
                          <a:cs typeface="MS PGothic" charset="0"/>
                        </a:rPr>
                        <a:t>Moertel, 1992.</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5268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dirty="0" err="1">
                          <a:ln>
                            <a:noFill/>
                          </a:ln>
                          <a:solidFill>
                            <a:srgbClr val="000000"/>
                          </a:solidFill>
                          <a:effectLst/>
                          <a:latin typeface="Calibri" charset="0"/>
                          <a:ea typeface="MS PGothic" charset="0"/>
                          <a:cs typeface="MS PGothic" charset="0"/>
                        </a:rPr>
                        <a:t>Streptozocin</a:t>
                      </a:r>
                      <a:r>
                        <a:rPr kumimoji="0" lang="en-US" sz="1800" b="1" i="0" u="none" strike="noStrike" cap="none" normalizeH="0" baseline="0" dirty="0">
                          <a:ln>
                            <a:noFill/>
                          </a:ln>
                          <a:solidFill>
                            <a:srgbClr val="000000"/>
                          </a:solidFill>
                          <a:effectLst/>
                          <a:latin typeface="Calibri" charset="0"/>
                          <a:ea typeface="MS PGothic" charset="0"/>
                          <a:cs typeface="MS PGothic" charset="0"/>
                        </a:rPr>
                        <a:t>/5-FU vs.</a:t>
                      </a: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CCFFCC"/>
                    </a:solidFill>
                  </a:tcPr>
                </a:tc>
                <a:tc vMerge="1">
                  <a:txBody>
                    <a:bodyPr/>
                    <a:lstStyle/>
                    <a:p>
                      <a:endParaRPr lang="en-US"/>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outerShdw blurRad="38100" dist="38100" dir="2700000" algn="tl">
                              <a:srgbClr val="000000"/>
                            </a:outerShdw>
                          </a:effectLst>
                          <a:latin typeface="Calibri" charset="0"/>
                          <a:ea typeface="MS PGothic" charset="0"/>
                          <a:cs typeface="MS PGothic" charset="0"/>
                        </a:rPr>
                        <a:t>34</a:t>
                      </a: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outerShdw blurRad="38100" dist="38100" dir="2700000" algn="tl">
                              <a:srgbClr val="000000"/>
                            </a:outerShdw>
                          </a:effectLst>
                          <a:latin typeface="Calibri" charset="0"/>
                          <a:ea typeface="MS PGothic" charset="0"/>
                          <a:cs typeface="MS PGothic" charset="0"/>
                        </a:rPr>
                        <a:t>6.9</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outerShdw blurRad="38100" dist="38100" dir="2700000" algn="tl">
                              <a:srgbClr val="000000"/>
                            </a:outerShdw>
                          </a:effectLst>
                          <a:latin typeface="Calibri" charset="0"/>
                          <a:ea typeface="MS PGothic" charset="0"/>
                          <a:cs typeface="MS PGothic" charset="0"/>
                        </a:rPr>
                        <a:t>16.8</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outerShdw blurRad="38100" dist="38100" dir="2700000" algn="tl">
                              <a:srgbClr val="000000"/>
                            </a:outerShdw>
                          </a:effectLst>
                          <a:latin typeface="Calibri" charset="0"/>
                          <a:ea typeface="MS PGothic" charset="0"/>
                          <a:cs typeface="MS PGothic" charset="0"/>
                        </a:rPr>
                        <a:t>45%</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lang="en-US"/>
                    </a:p>
                  </a:txBody>
                  <a:tcPr/>
                </a:tc>
                <a:extLst>
                  <a:ext uri="{0D108BD9-81ED-4DB2-BD59-A6C34878D82A}">
                    <a16:rowId xmlns:a16="http://schemas.microsoft.com/office/drawing/2014/main" val="10005"/>
                  </a:ext>
                </a:extLst>
              </a:tr>
              <a:tr h="55268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1800" b="1" i="0" u="none" strike="noStrike" cap="none" normalizeH="0" baseline="0" dirty="0" err="1">
                          <a:ln>
                            <a:noFill/>
                          </a:ln>
                          <a:solidFill>
                            <a:srgbClr val="000000"/>
                          </a:solidFill>
                          <a:effectLst/>
                          <a:latin typeface="Calibri" charset="0"/>
                          <a:ea typeface="MS PGothic" charset="0"/>
                          <a:cs typeface="MS PGothic" charset="0"/>
                        </a:rPr>
                        <a:t>Chlorozotocin</a:t>
                      </a:r>
                      <a:endParaRPr kumimoji="0" lang="en-US" sz="1800" b="1" i="0" u="none" strike="noStrike" cap="none" normalizeH="0" baseline="0" dirty="0">
                        <a:ln>
                          <a:noFill/>
                        </a:ln>
                        <a:solidFill>
                          <a:srgbClr val="000000"/>
                        </a:solidFill>
                        <a:effectLst/>
                        <a:latin typeface="Calibri" charset="0"/>
                        <a:ea typeface="MS PGothic" charset="0"/>
                        <a:cs typeface="MS PGothic" charset="0"/>
                      </a:endParaRP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CCFFCC"/>
                    </a:solidFill>
                  </a:tcPr>
                </a:tc>
                <a:tc vMerge="1">
                  <a:txBody>
                    <a:bodyPr/>
                    <a:lstStyle/>
                    <a:p>
                      <a:endParaRPr lang="en-US"/>
                    </a:p>
                  </a:txBody>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outerShdw blurRad="38100" dist="38100" dir="2700000" algn="tl">
                              <a:srgbClr val="000000"/>
                            </a:outerShdw>
                          </a:effectLst>
                          <a:latin typeface="Calibri" charset="0"/>
                          <a:ea typeface="MS PGothic" charset="0"/>
                          <a:cs typeface="MS PGothic" charset="0"/>
                        </a:rPr>
                        <a:t>33</a:t>
                      </a: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outerShdw blurRad="38100" dist="38100" dir="2700000" algn="tl">
                              <a:srgbClr val="000000"/>
                            </a:outerShdw>
                          </a:effectLst>
                          <a:latin typeface="Calibri" charset="0"/>
                          <a:ea typeface="MS PGothic" charset="0"/>
                          <a:cs typeface="MS PGothic" charset="0"/>
                        </a:rPr>
                        <a:t>6.9</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outerShdw blurRad="38100" dist="38100" dir="2700000" algn="tl">
                              <a:srgbClr val="000000"/>
                            </a:outerShdw>
                          </a:effectLst>
                          <a:latin typeface="Calibri" charset="0"/>
                          <a:ea typeface="MS PGothic" charset="0"/>
                          <a:cs typeface="MS PGothic" charset="0"/>
                        </a:rPr>
                        <a:t>16.8</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outerShdw blurRad="38100" dist="38100" dir="2700000" algn="tl">
                              <a:srgbClr val="000000"/>
                            </a:outerShdw>
                          </a:effectLst>
                          <a:latin typeface="Calibri" charset="0"/>
                          <a:ea typeface="MS PGothic" charset="0"/>
                          <a:cs typeface="MS PGothic" charset="0"/>
                        </a:rPr>
                        <a:t>30%</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vMerge="1">
                  <a:txBody>
                    <a:bodyPr/>
                    <a:lstStyle/>
                    <a:p>
                      <a:endParaRPr lang="en-US"/>
                    </a:p>
                  </a:txBody>
                  <a:tcPr/>
                </a:tc>
                <a:extLst>
                  <a:ext uri="{0D108BD9-81ED-4DB2-BD59-A6C34878D82A}">
                    <a16:rowId xmlns:a16="http://schemas.microsoft.com/office/drawing/2014/main" val="10006"/>
                  </a:ext>
                </a:extLst>
              </a:tr>
              <a:tr h="768447">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sz="2400" b="1" i="0" u="none" strike="noStrike" cap="none" normalizeH="0" baseline="0" dirty="0" err="1">
                          <a:ln>
                            <a:noFill/>
                          </a:ln>
                          <a:solidFill>
                            <a:srgbClr val="000000"/>
                          </a:solidFill>
                          <a:effectLst/>
                          <a:latin typeface="Calibri" charset="0"/>
                          <a:ea typeface="MS PGothic" charset="0"/>
                          <a:cs typeface="MS PGothic" charset="0"/>
                        </a:rPr>
                        <a:t>Temozolomide</a:t>
                      </a:r>
                      <a:r>
                        <a:rPr kumimoji="0" lang="en-US" sz="2400" b="1" i="0" u="none" strike="noStrike" cap="none" normalizeH="0" baseline="0" dirty="0">
                          <a:ln>
                            <a:noFill/>
                          </a:ln>
                          <a:solidFill>
                            <a:srgbClr val="000000"/>
                          </a:solidFill>
                          <a:effectLst/>
                          <a:latin typeface="Calibri" charset="0"/>
                          <a:ea typeface="MS PGothic" charset="0"/>
                          <a:cs typeface="MS PGothic" charset="0"/>
                        </a:rPr>
                        <a:t> / </a:t>
                      </a:r>
                      <a:r>
                        <a:rPr kumimoji="0" lang="en-US" sz="2400" b="1" i="0" u="none" strike="noStrike" cap="none" normalizeH="0" baseline="0" dirty="0" err="1">
                          <a:ln>
                            <a:noFill/>
                          </a:ln>
                          <a:solidFill>
                            <a:srgbClr val="000000"/>
                          </a:solidFill>
                          <a:effectLst/>
                          <a:latin typeface="Calibri" charset="0"/>
                          <a:ea typeface="MS PGothic" charset="0"/>
                          <a:cs typeface="MS PGothic" charset="0"/>
                        </a:rPr>
                        <a:t>Capecitabine</a:t>
                      </a:r>
                      <a:endParaRPr kumimoji="0" lang="en-US" sz="2400" b="1" i="0" u="none" strike="noStrike" cap="none" normalizeH="0" baseline="0" dirty="0">
                        <a:ln>
                          <a:noFill/>
                        </a:ln>
                        <a:solidFill>
                          <a:srgbClr val="000000"/>
                        </a:solidFill>
                        <a:effectLst/>
                        <a:latin typeface="Calibri" charset="0"/>
                        <a:ea typeface="MS PGothic" charset="0"/>
                        <a:cs typeface="MS PGothic" charset="0"/>
                      </a:endParaRP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400" b="1" i="0" u="none" strike="noStrike" cap="none" normalizeH="0" baseline="0" dirty="0" err="1">
                          <a:ln>
                            <a:noFill/>
                          </a:ln>
                          <a:solidFill>
                            <a:schemeClr val="bg1"/>
                          </a:solidFill>
                          <a:effectLst/>
                          <a:latin typeface="Calibri" charset="0"/>
                          <a:ea typeface="MS PGothic" charset="0"/>
                          <a:cs typeface="MS PGothic" charset="0"/>
                        </a:rPr>
                        <a:t>pNET</a:t>
                      </a:r>
                      <a:endParaRPr kumimoji="0" lang="en-US" sz="2400" b="1" i="0" u="none" strike="noStrike" cap="none" normalizeH="0" baseline="0" dirty="0">
                        <a:ln>
                          <a:noFill/>
                        </a:ln>
                        <a:solidFill>
                          <a:schemeClr val="bg1"/>
                        </a:solidFill>
                        <a:effectLst/>
                        <a:latin typeface="Calibri" charset="0"/>
                        <a:ea typeface="MS PGothic" charset="0"/>
                        <a:cs typeface="MS PGothic" charset="0"/>
                      </a:endParaRP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FFFF00"/>
                          </a:solidFill>
                          <a:effectLst>
                            <a:outerShdw blurRad="38100" dist="38100" dir="2700000" algn="tl">
                              <a:srgbClr val="000000"/>
                            </a:outerShdw>
                          </a:effectLst>
                          <a:latin typeface="Calibri" charset="0"/>
                          <a:ea typeface="MS PGothic" charset="0"/>
                          <a:cs typeface="MS PGothic" charset="0"/>
                        </a:rPr>
                        <a:t>30</a:t>
                      </a:r>
                    </a:p>
                  </a:txBody>
                  <a:tcPr marL="91453" marR="91453" marT="12698"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1" i="0" u="none" strike="noStrike" cap="none" normalizeH="0" baseline="0" dirty="0">
                          <a:ln>
                            <a:noFill/>
                          </a:ln>
                          <a:solidFill>
                            <a:srgbClr val="FFFF00"/>
                          </a:solidFill>
                          <a:effectLst>
                            <a:outerShdw blurRad="38100" dist="38100" dir="2700000" algn="tl">
                              <a:srgbClr val="000000"/>
                            </a:outerShdw>
                          </a:effectLst>
                          <a:latin typeface="Calibri" charset="0"/>
                          <a:ea typeface="MS PGothic" charset="0"/>
                          <a:cs typeface="MS PGothic" charset="0"/>
                        </a:rPr>
                        <a:t>18</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1" i="0" u="none" strike="noStrike" cap="none" normalizeH="0" baseline="0" dirty="0" err="1">
                          <a:ln>
                            <a:noFill/>
                          </a:ln>
                          <a:solidFill>
                            <a:srgbClr val="FFFF00"/>
                          </a:solidFill>
                          <a:effectLst>
                            <a:outerShdw blurRad="38100" dist="38100" dir="2700000" algn="tl">
                              <a:srgbClr val="000000"/>
                            </a:outerShdw>
                          </a:effectLst>
                          <a:latin typeface="Calibri" charset="0"/>
                          <a:ea typeface="MS PGothic" charset="0"/>
                          <a:cs typeface="MS PGothic" charset="0"/>
                        </a:rPr>
                        <a:t>na</a:t>
                      </a:r>
                      <a:endParaRPr kumimoji="0" lang="en-US" sz="2000" b="1" i="0" u="none" strike="noStrike" cap="none" normalizeH="0" baseline="0" dirty="0">
                        <a:ln>
                          <a:noFill/>
                        </a:ln>
                        <a:solidFill>
                          <a:srgbClr val="FFFF00"/>
                        </a:solidFill>
                        <a:effectLst>
                          <a:outerShdw blurRad="38100" dist="38100" dir="2700000" algn="tl">
                            <a:srgbClr val="000000"/>
                          </a:outerShdw>
                        </a:effectLst>
                        <a:latin typeface="Calibri" charset="0"/>
                        <a:ea typeface="MS PGothic" charset="0"/>
                        <a:cs typeface="MS PGothic" charset="0"/>
                      </a:endParaRP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rgbClr val="FFFF00"/>
                          </a:solidFill>
                          <a:effectLst>
                            <a:outerShdw blurRad="38100" dist="38100" dir="2700000" algn="tl">
                              <a:srgbClr val="000000"/>
                            </a:outerShdw>
                          </a:effectLst>
                          <a:latin typeface="Calibri" charset="0"/>
                          <a:ea typeface="MS PGothic" charset="0"/>
                          <a:cs typeface="MS PGothic" charset="0"/>
                        </a:rPr>
                        <a:t>70%</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800" b="0" i="0" u="none" strike="noStrike" cap="none" normalizeH="0" baseline="0" dirty="0" err="1">
                          <a:ln>
                            <a:noFill/>
                          </a:ln>
                          <a:solidFill>
                            <a:srgbClr val="FFFF00"/>
                          </a:solidFill>
                          <a:effectLst>
                            <a:outerShdw blurRad="38100" dist="38100" dir="2700000" algn="tl">
                              <a:srgbClr val="000000"/>
                            </a:outerShdw>
                          </a:effectLst>
                          <a:latin typeface="Calibri" charset="0"/>
                          <a:ea typeface="MS PGothic" charset="0"/>
                          <a:cs typeface="MS PGothic" charset="0"/>
                        </a:rPr>
                        <a:t>Strosberg</a:t>
                      </a:r>
                      <a:r>
                        <a:rPr kumimoji="0" lang="en-US" sz="1800" b="0" i="0" u="none" strike="noStrike" cap="none" normalizeH="0" baseline="0" dirty="0">
                          <a:ln>
                            <a:noFill/>
                          </a:ln>
                          <a:solidFill>
                            <a:srgbClr val="FFFF00"/>
                          </a:solidFill>
                          <a:effectLst>
                            <a:outerShdw blurRad="38100" dist="38100" dir="2700000" algn="tl">
                              <a:srgbClr val="000000"/>
                            </a:outerShdw>
                          </a:effectLst>
                          <a:latin typeface="Calibri" charset="0"/>
                          <a:ea typeface="MS PGothic" charset="0"/>
                          <a:cs typeface="MS PGothic" charset="0"/>
                        </a:rPr>
                        <a:t>, 2011.</a:t>
                      </a:r>
                    </a:p>
                  </a:txBody>
                  <a:tcPr marL="91453" marR="91453" marT="12698"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7"/>
                  </a:ext>
                </a:extLst>
              </a:tr>
            </a:tbl>
          </a:graphicData>
        </a:graphic>
      </p:graphicFrame>
      <p:sp>
        <p:nvSpPr>
          <p:cNvPr id="8" name="TextBox 7"/>
          <p:cNvSpPr txBox="1"/>
          <p:nvPr/>
        </p:nvSpPr>
        <p:spPr>
          <a:xfrm>
            <a:off x="1981295" y="6467664"/>
            <a:ext cx="3311999" cy="30777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prstClr val="white"/>
                </a:solidFill>
                <a:effectLst/>
                <a:uLnTx/>
                <a:uFillTx/>
                <a:latin typeface="Calibri"/>
                <a:ea typeface="Tahoma"/>
                <a:cs typeface="Tahoma"/>
              </a:rPr>
              <a:t>* Registration trial leading to FDA approval</a:t>
            </a:r>
          </a:p>
        </p:txBody>
      </p:sp>
    </p:spTree>
    <p:extLst>
      <p:ext uri="{BB962C8B-B14F-4D97-AF65-F5344CB8AC3E}">
        <p14:creationId xmlns:p14="http://schemas.microsoft.com/office/powerpoint/2010/main" val="625523581"/>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2438400" y="228600"/>
            <a:ext cx="8229600" cy="1143000"/>
          </a:xfrm>
        </p:spPr>
        <p:txBody>
          <a:bodyPr vert="horz" wrap="square" lIns="91440" tIns="45720" rIns="91440" bIns="45720" numCol="1" anchor="t" anchorCtr="0" compatLnSpc="1">
            <a:prstTxWarp prst="textNoShape">
              <a:avLst/>
            </a:prstTxWarp>
          </a:bodyPr>
          <a:lstStyle/>
          <a:p>
            <a:pPr>
              <a:defRPr/>
            </a:pPr>
            <a:r>
              <a:rPr lang="en-US" altLang="en-US" dirty="0" err="1">
                <a:solidFill>
                  <a:srgbClr val="FFFF99"/>
                </a:solidFill>
                <a:latin typeface="Calibri" pitchFamily="34" charset="0"/>
                <a:cs typeface="MS PGothic" pitchFamily="34" charset="-128"/>
              </a:rPr>
              <a:t>Temozolamide</a:t>
            </a:r>
            <a:r>
              <a:rPr lang="en-US" altLang="en-US" dirty="0">
                <a:solidFill>
                  <a:srgbClr val="FFFF99"/>
                </a:solidFill>
                <a:latin typeface="Calibri" pitchFamily="34" charset="0"/>
                <a:cs typeface="MS PGothic" pitchFamily="34" charset="-128"/>
              </a:rPr>
              <a:t> +/- </a:t>
            </a:r>
            <a:r>
              <a:rPr lang="en-US" altLang="en-US" dirty="0" err="1">
                <a:solidFill>
                  <a:srgbClr val="FFFF99"/>
                </a:solidFill>
                <a:latin typeface="Calibri" pitchFamily="34" charset="0"/>
                <a:cs typeface="MS PGothic" pitchFamily="34" charset="-128"/>
              </a:rPr>
              <a:t>Capecitabine</a:t>
            </a:r>
            <a:r>
              <a:rPr lang="en-US" altLang="en-US" dirty="0">
                <a:solidFill>
                  <a:srgbClr val="FFFF99"/>
                </a:solidFill>
                <a:latin typeface="Calibri" pitchFamily="34" charset="0"/>
                <a:cs typeface="MS PGothic" pitchFamily="34" charset="-128"/>
              </a:rPr>
              <a:t> in </a:t>
            </a:r>
            <a:r>
              <a:rPr lang="en-US" altLang="en-US" dirty="0" err="1">
                <a:solidFill>
                  <a:srgbClr val="FFFF99"/>
                </a:solidFill>
                <a:latin typeface="Calibri" pitchFamily="34" charset="0"/>
                <a:cs typeface="MS PGothic" pitchFamily="34" charset="-128"/>
              </a:rPr>
              <a:t>pNET</a:t>
            </a:r>
            <a:endParaRPr lang="en-US" altLang="en-US" dirty="0">
              <a:solidFill>
                <a:srgbClr val="FFFF99"/>
              </a:solidFill>
              <a:latin typeface="Calibri" pitchFamily="34" charset="0"/>
              <a:cs typeface="MS PGothic" pitchFamily="34" charset="-128"/>
            </a:endParaRPr>
          </a:p>
        </p:txBody>
      </p:sp>
      <p:sp>
        <p:nvSpPr>
          <p:cNvPr id="27" name="Rectangle 3"/>
          <p:cNvSpPr>
            <a:spLocks noChangeArrowheads="1"/>
          </p:cNvSpPr>
          <p:nvPr/>
        </p:nvSpPr>
        <p:spPr bwMode="auto">
          <a:xfrm>
            <a:off x="1934508" y="3237322"/>
            <a:ext cx="2576512" cy="919050"/>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1342"/>
                </a:solidFill>
                <a:effectLst/>
                <a:uLnTx/>
                <a:uFillTx/>
                <a:latin typeface="Calibri" panose="020F0502020204030204" pitchFamily="34" charset="0"/>
                <a:ea typeface="MS PGothic"/>
                <a:cs typeface="Tahoma"/>
              </a:rPr>
              <a:t>Advanced pancreatic NETs, G1/G2</a:t>
            </a:r>
          </a:p>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a:ln>
                  <a:noFill/>
                </a:ln>
                <a:solidFill>
                  <a:srgbClr val="001342"/>
                </a:solidFill>
                <a:effectLst/>
                <a:uLnTx/>
                <a:uFillTx/>
                <a:latin typeface="Calibri" panose="020F0502020204030204" pitchFamily="34" charset="0"/>
                <a:ea typeface="MS PGothic"/>
                <a:cs typeface="Tahoma"/>
              </a:rPr>
              <a:t>n=145</a:t>
            </a:r>
          </a:p>
        </p:txBody>
      </p:sp>
      <p:sp>
        <p:nvSpPr>
          <p:cNvPr id="28" name="Right Arrow 4"/>
          <p:cNvSpPr>
            <a:spLocks noChangeArrowheads="1"/>
          </p:cNvSpPr>
          <p:nvPr/>
        </p:nvSpPr>
        <p:spPr bwMode="auto">
          <a:xfrm>
            <a:off x="4615519" y="3386101"/>
            <a:ext cx="693503" cy="660400"/>
          </a:xfrm>
          <a:prstGeom prst="rightArrow">
            <a:avLst>
              <a:gd name="adj1" fmla="val 50000"/>
              <a:gd name="adj2" fmla="val 49936"/>
            </a:avLst>
          </a:prstGeom>
          <a:solidFill>
            <a:srgbClr val="FFFF66"/>
          </a:solidFill>
          <a:ln w="9525">
            <a:solidFill>
              <a:schemeClr val="tx1">
                <a:lumMod val="65000"/>
              </a:schemeClr>
            </a:solidFill>
            <a:round/>
            <a:headEnd/>
            <a:tailEnd/>
          </a:ln>
        </p:spPr>
        <p:txBody>
          <a:bodyPr wrap="square"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ea typeface="MS PGothic"/>
              <a:cs typeface="Tahoma"/>
            </a:endParaRPr>
          </a:p>
        </p:txBody>
      </p:sp>
      <p:sp>
        <p:nvSpPr>
          <p:cNvPr id="29" name="Oval 5"/>
          <p:cNvSpPr>
            <a:spLocks noChangeArrowheads="1"/>
          </p:cNvSpPr>
          <p:nvPr/>
        </p:nvSpPr>
        <p:spPr bwMode="auto">
          <a:xfrm>
            <a:off x="5418212" y="3489384"/>
            <a:ext cx="415962" cy="473660"/>
          </a:xfrm>
          <a:prstGeom prst="ellipse">
            <a:avLst/>
          </a:prstGeom>
          <a:solidFill>
            <a:srgbClr val="99FF99"/>
          </a:solidFill>
          <a:ln w="9525">
            <a:noFill/>
            <a:round/>
            <a:headEnd/>
            <a:tailEnd/>
          </a:ln>
          <a:scene3d>
            <a:camera prst="orthographicFront"/>
            <a:lightRig rig="threePt" dir="t"/>
          </a:scene3d>
          <a:sp3d>
            <a:bevelT/>
          </a:sp3d>
        </p:spPr>
        <p:txBody>
          <a:bodyPr wrap="none"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R</a:t>
            </a:r>
          </a:p>
        </p:txBody>
      </p:sp>
      <p:sp>
        <p:nvSpPr>
          <p:cNvPr id="30" name="Right Arrow 7"/>
          <p:cNvSpPr>
            <a:spLocks noChangeArrowheads="1"/>
          </p:cNvSpPr>
          <p:nvPr/>
        </p:nvSpPr>
        <p:spPr bwMode="auto">
          <a:xfrm rot="1028559">
            <a:off x="6100928" y="4075847"/>
            <a:ext cx="833499" cy="660400"/>
          </a:xfrm>
          <a:prstGeom prst="rightArrow">
            <a:avLst>
              <a:gd name="adj1" fmla="val 50000"/>
              <a:gd name="adj2" fmla="val 49936"/>
            </a:avLst>
          </a:prstGeom>
          <a:solidFill>
            <a:srgbClr val="FFFF66"/>
          </a:solidFill>
          <a:ln w="9525">
            <a:solidFill>
              <a:schemeClr val="tx1">
                <a:lumMod val="65000"/>
              </a:schemeClr>
            </a:solidFill>
            <a:round/>
            <a:headEnd/>
            <a:tailEnd/>
          </a:ln>
        </p:spPr>
        <p:txBody>
          <a:bodyPr wrap="square"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ea typeface="MS PGothic"/>
              <a:cs typeface="Tahoma"/>
            </a:endParaRPr>
          </a:p>
        </p:txBody>
      </p:sp>
      <p:sp>
        <p:nvSpPr>
          <p:cNvPr id="31" name="Right Arrow 8"/>
          <p:cNvSpPr>
            <a:spLocks noChangeArrowheads="1"/>
          </p:cNvSpPr>
          <p:nvPr/>
        </p:nvSpPr>
        <p:spPr bwMode="auto">
          <a:xfrm rot="20571441" flipV="1">
            <a:off x="6124728" y="3087528"/>
            <a:ext cx="833663" cy="660400"/>
          </a:xfrm>
          <a:prstGeom prst="rightArrow">
            <a:avLst>
              <a:gd name="adj1" fmla="val 50000"/>
              <a:gd name="adj2" fmla="val 49936"/>
            </a:avLst>
          </a:prstGeom>
          <a:solidFill>
            <a:srgbClr val="FFFF66"/>
          </a:solidFill>
          <a:ln w="9525">
            <a:solidFill>
              <a:schemeClr val="tx1">
                <a:lumMod val="65000"/>
              </a:schemeClr>
            </a:solidFill>
            <a:round/>
            <a:headEnd/>
            <a:tailEnd/>
          </a:ln>
        </p:spPr>
        <p:txBody>
          <a:bodyPr wrap="square"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pitchFamily="34" charset="0"/>
              <a:ea typeface="MS PGothic"/>
              <a:cs typeface="Tahoma"/>
            </a:endParaRPr>
          </a:p>
        </p:txBody>
      </p:sp>
      <p:sp>
        <p:nvSpPr>
          <p:cNvPr id="32" name="Rectangle 9"/>
          <p:cNvSpPr>
            <a:spLocks noChangeArrowheads="1"/>
          </p:cNvSpPr>
          <p:nvPr/>
        </p:nvSpPr>
        <p:spPr bwMode="auto">
          <a:xfrm>
            <a:off x="7060631" y="4529061"/>
            <a:ext cx="3448285" cy="365052"/>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001342"/>
                </a:solidFill>
                <a:effectLst/>
                <a:uLnTx/>
                <a:uFillTx/>
                <a:latin typeface="Calibri" panose="020F0502020204030204" pitchFamily="34" charset="0"/>
                <a:ea typeface="MS PGothic"/>
                <a:cs typeface="Tahoma"/>
              </a:rPr>
              <a:t>Temozolomide</a:t>
            </a:r>
            <a:r>
              <a:rPr kumimoji="0" lang="en-US" sz="2000" b="0" i="0" u="none" strike="noStrike" kern="0" cap="none" spc="0" normalizeH="0" baseline="0" noProof="0" dirty="0">
                <a:ln>
                  <a:noFill/>
                </a:ln>
                <a:solidFill>
                  <a:srgbClr val="001342"/>
                </a:solidFill>
                <a:effectLst/>
                <a:uLnTx/>
                <a:uFillTx/>
                <a:latin typeface="Calibri" panose="020F0502020204030204" pitchFamily="34" charset="0"/>
                <a:ea typeface="MS PGothic"/>
                <a:cs typeface="Tahoma"/>
              </a:rPr>
              <a:t> + </a:t>
            </a:r>
            <a:r>
              <a:rPr kumimoji="0" lang="en-US" sz="2000" b="0" i="0" u="none" strike="noStrike" kern="0" cap="none" spc="0" normalizeH="0" baseline="0" noProof="0" dirty="0" err="1">
                <a:ln>
                  <a:noFill/>
                </a:ln>
                <a:solidFill>
                  <a:srgbClr val="001342"/>
                </a:solidFill>
                <a:effectLst/>
                <a:uLnTx/>
                <a:uFillTx/>
                <a:latin typeface="Calibri" panose="020F0502020204030204" pitchFamily="34" charset="0"/>
                <a:ea typeface="MS PGothic"/>
                <a:cs typeface="Tahoma"/>
              </a:rPr>
              <a:t>Capecitabine</a:t>
            </a:r>
            <a:endParaRPr kumimoji="0" lang="en-US" sz="2000" b="0" i="0" u="none" strike="noStrike" kern="0" cap="none" spc="0" normalizeH="0" baseline="0" noProof="0" dirty="0">
              <a:ln>
                <a:noFill/>
              </a:ln>
              <a:solidFill>
                <a:srgbClr val="001342"/>
              </a:solidFill>
              <a:effectLst/>
              <a:uLnTx/>
              <a:uFillTx/>
              <a:latin typeface="Calibri" panose="020F0502020204030204" pitchFamily="34" charset="0"/>
              <a:ea typeface="MS PGothic"/>
              <a:cs typeface="Tahoma"/>
            </a:endParaRPr>
          </a:p>
        </p:txBody>
      </p:sp>
      <p:sp>
        <p:nvSpPr>
          <p:cNvPr id="33" name="Rectangle 10"/>
          <p:cNvSpPr>
            <a:spLocks noChangeArrowheads="1"/>
          </p:cNvSpPr>
          <p:nvPr/>
        </p:nvSpPr>
        <p:spPr bwMode="auto">
          <a:xfrm>
            <a:off x="7020859" y="2747311"/>
            <a:ext cx="3454635" cy="365052"/>
          </a:xfrm>
          <a:prstGeom prst="rect">
            <a:avLst/>
          </a:prstGeom>
          <a:solidFill>
            <a:schemeClr val="bg1">
              <a:lumMod val="20000"/>
              <a:lumOff val="80000"/>
            </a:schemeClr>
          </a:solidFill>
          <a:ln w="9525">
            <a:noFill/>
            <a:round/>
            <a:headEnd/>
            <a:tailEnd/>
          </a:ln>
          <a:scene3d>
            <a:camera prst="orthographicFront"/>
            <a:lightRig rig="threePt" dir="t"/>
          </a:scene3d>
          <a:sp3d>
            <a:bevelT/>
          </a:sp3d>
        </p:spPr>
        <p:txBody>
          <a:bodyPr lIns="82124" tIns="41061" rIns="82124" bIns="41061" anchor="ctr">
            <a:spAutoFit/>
          </a:bodyPr>
          <a:lstStyle/>
          <a:p>
            <a:pPr marL="0" marR="0" lvl="0" indent="0" algn="ctr" defTabSz="814388" rtl="0" eaLnBrk="1" fontAlgn="auto" latinLnBrk="0" hangingPunct="1">
              <a:lnSpc>
                <a:spcPct val="90000"/>
              </a:lnSpc>
              <a:spcBef>
                <a:spcPts val="0"/>
              </a:spcBef>
              <a:spcAft>
                <a:spcPts val="0"/>
              </a:spcAft>
              <a:buClrTx/>
              <a:buSzTx/>
              <a:buFontTx/>
              <a:buNone/>
              <a:tabLst/>
              <a:defRPr/>
            </a:pPr>
            <a:r>
              <a:rPr kumimoji="0" lang="en-US" sz="2000" b="0" i="0" u="none" strike="noStrike" kern="0" cap="none" spc="0" normalizeH="0" baseline="0" noProof="0" dirty="0" err="1">
                <a:ln>
                  <a:noFill/>
                </a:ln>
                <a:solidFill>
                  <a:srgbClr val="001342"/>
                </a:solidFill>
                <a:effectLst/>
                <a:uLnTx/>
                <a:uFillTx/>
                <a:latin typeface="Calibri" panose="020F0502020204030204" pitchFamily="34" charset="0"/>
                <a:ea typeface="MS PGothic"/>
                <a:cs typeface="Tahoma"/>
              </a:rPr>
              <a:t>Temozolomide</a:t>
            </a:r>
            <a:endParaRPr kumimoji="0" lang="en-US" sz="2000" b="0" i="0" u="none" strike="noStrike" kern="0" cap="none" spc="0" normalizeH="0" baseline="0" noProof="0" dirty="0">
              <a:ln>
                <a:noFill/>
              </a:ln>
              <a:solidFill>
                <a:srgbClr val="001342"/>
              </a:solidFill>
              <a:effectLst/>
              <a:uLnTx/>
              <a:uFillTx/>
              <a:latin typeface="Calibri" panose="020F0502020204030204" pitchFamily="34" charset="0"/>
              <a:ea typeface="MS PGothic"/>
              <a:cs typeface="Tahoma"/>
            </a:endParaRPr>
          </a:p>
        </p:txBody>
      </p:sp>
      <p:sp>
        <p:nvSpPr>
          <p:cNvPr id="34" name="TextBox 13"/>
          <p:cNvSpPr txBox="1">
            <a:spLocks noChangeArrowheads="1"/>
          </p:cNvSpPr>
          <p:nvPr/>
        </p:nvSpPr>
        <p:spPr bwMode="auto">
          <a:xfrm>
            <a:off x="2016628" y="1230692"/>
            <a:ext cx="8258175" cy="76328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1" indent="0" algn="ctr" defTabSz="914400" rtl="0" eaLnBrk="1" fontAlgn="auto" latinLnBrk="0" hangingPunct="1">
              <a:lnSpc>
                <a:spcPct val="90000"/>
              </a:lnSpc>
              <a:spcBef>
                <a:spcPts val="0"/>
              </a:spcBef>
              <a:spcAft>
                <a:spcPts val="0"/>
              </a:spcAft>
              <a:buClrTx/>
              <a:buSzTx/>
              <a:buFontTx/>
              <a:buNone/>
              <a:tabLst/>
              <a:defRPr/>
            </a:pPr>
            <a:r>
              <a:rPr kumimoji="0" lang="en-US" altLang="en-US" sz="2400" b="0"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t>ECOG/ACRIN 2211 (PI: Kunz): randomized Phase II</a:t>
            </a:r>
          </a:p>
          <a:p>
            <a:pPr marL="0" marR="0" lvl="1" indent="0" algn="ctr" defTabSz="914400" rtl="0" eaLnBrk="1" fontAlgn="auto" latinLnBrk="0" hangingPunct="1">
              <a:lnSpc>
                <a:spcPct val="90000"/>
              </a:lnSpc>
              <a:spcBef>
                <a:spcPts val="0"/>
              </a:spcBef>
              <a:spcAft>
                <a:spcPts val="0"/>
              </a:spcAft>
              <a:buClrTx/>
              <a:buSzTx/>
              <a:buFontTx/>
              <a:buNone/>
              <a:tabLst/>
              <a:defRPr/>
            </a:pPr>
            <a:r>
              <a:rPr kumimoji="0" lang="en-US" altLang="en-US" sz="2400" b="0"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t>Primary endpoint PFS</a:t>
            </a:r>
          </a:p>
        </p:txBody>
      </p:sp>
    </p:spTree>
    <p:extLst>
      <p:ext uri="{BB962C8B-B14F-4D97-AF65-F5344CB8AC3E}">
        <p14:creationId xmlns:p14="http://schemas.microsoft.com/office/powerpoint/2010/main" val="1004860456"/>
      </p:ext>
    </p:extLst>
  </p:cSld>
  <p:clrMapOvr>
    <a:masterClrMapping/>
  </p:clrMapOvr>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8"/>
          <p:cNvSpPr txBox="1">
            <a:spLocks noChangeArrowheads="1"/>
          </p:cNvSpPr>
          <p:nvPr/>
        </p:nvSpPr>
        <p:spPr bwMode="auto">
          <a:xfrm>
            <a:off x="2130425" y="1976438"/>
            <a:ext cx="8047038" cy="2062162"/>
          </a:xfrm>
          <a:prstGeom prst="rect">
            <a:avLst/>
          </a:prstGeom>
          <a:noFill/>
          <a:ln w="9525">
            <a:noFill/>
            <a:miter lim="800000"/>
            <a:headEnd/>
            <a:tailEnd/>
          </a:ln>
        </p:spPr>
        <p:txBody>
          <a:bodyPr>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zh-CN" sz="2000" b="1" i="0" u="none" strike="noStrike" kern="1200" cap="none" spc="0" normalizeH="0" baseline="0" noProof="0" dirty="0">
                <a:ln>
                  <a:noFill/>
                </a:ln>
                <a:solidFill>
                  <a:srgbClr val="FFFFFF"/>
                </a:solidFill>
                <a:effectLst/>
                <a:uLnTx/>
                <a:uFillTx/>
                <a:latin typeface="Calibri" panose="020F0502020204030204" pitchFamily="34" charset="0"/>
                <a:ea typeface="SimSun" pitchFamily="2" charset="-122"/>
                <a:cs typeface="Arial" pitchFamily="34" charset="0"/>
              </a:rPr>
              <a:t>Arm A</a:t>
            </a:r>
            <a:r>
              <a:rPr kumimoji="0" lang="en-GB" altLang="zh-CN" sz="2000" b="0" i="0" u="none" strike="noStrike" kern="1200" cap="none" spc="0" normalizeH="0" baseline="0" noProof="0" dirty="0">
                <a:ln>
                  <a:noFill/>
                </a:ln>
                <a:solidFill>
                  <a:srgbClr val="FFFFFF"/>
                </a:solidFill>
                <a:effectLst/>
                <a:uLnTx/>
                <a:uFillTx/>
                <a:latin typeface="Calibri" panose="020F0502020204030204" pitchFamily="34" charset="0"/>
                <a:ea typeface="SimSun" pitchFamily="2" charset="-122"/>
                <a:cs typeface="Arial" pitchFamily="34" charset="0"/>
              </a:rPr>
              <a:t>:	</a:t>
            </a:r>
            <a:r>
              <a:rPr kumimoji="0" lang="en-GB" altLang="zh-CN" sz="2000" b="1" i="0" u="none" strike="noStrike" kern="1200" cap="none" spc="0" normalizeH="0" baseline="0" noProof="0" dirty="0">
                <a:ln>
                  <a:noFill/>
                </a:ln>
                <a:solidFill>
                  <a:srgbClr val="FFBA3E"/>
                </a:solidFill>
                <a:effectLst/>
                <a:uLnTx/>
                <a:uFillTx/>
                <a:latin typeface="Calibri" panose="020F0502020204030204" pitchFamily="34" charset="0"/>
                <a:ea typeface="SimSun" pitchFamily="2" charset="-122"/>
                <a:cs typeface="Arial" pitchFamily="34" charset="0"/>
              </a:rPr>
              <a:t>Everolimus </a:t>
            </a:r>
            <a:r>
              <a:rPr kumimoji="0" lang="en-GB" altLang="zh-CN" sz="2000" b="0" i="0" u="none" strike="noStrike" kern="1200" cap="none" spc="0" normalizeH="0" baseline="0" noProof="0" dirty="0">
                <a:ln>
                  <a:noFill/>
                </a:ln>
                <a:solidFill>
                  <a:srgbClr val="FFFFFF"/>
                </a:solidFill>
                <a:effectLst/>
                <a:uLnTx/>
                <a:uFillTx/>
                <a:latin typeface="Calibri" panose="020F0502020204030204" pitchFamily="34" charset="0"/>
                <a:ea typeface="SimSun" pitchFamily="2" charset="-122"/>
                <a:cs typeface="Arial" pitchFamily="34" charset="0"/>
              </a:rPr>
              <a:t>		                           </a:t>
            </a:r>
            <a:r>
              <a:rPr kumimoji="0" lang="en-GB" altLang="zh-CN" sz="2000" b="1" i="0" u="none" strike="noStrike" kern="1200" cap="none" spc="0" normalizeH="0" baseline="0" noProof="0" dirty="0">
                <a:ln>
                  <a:noFill/>
                </a:ln>
                <a:solidFill>
                  <a:srgbClr val="FFFFFF"/>
                </a:solidFill>
                <a:effectLst/>
                <a:uLnTx/>
                <a:uFillTx/>
                <a:latin typeface="Calibri" panose="020F0502020204030204" pitchFamily="34" charset="0"/>
                <a:ea typeface="SimSun" pitchFamily="2" charset="-122"/>
                <a:cs typeface="Arial" pitchFamily="34" charset="0"/>
              </a:rPr>
              <a:t> 			</a:t>
            </a:r>
            <a:r>
              <a:rPr kumimoji="0" lang="en-GB" altLang="zh-CN" sz="2000" b="1" i="0" u="none" strike="noStrike" kern="1200" cap="none" spc="0" normalizeH="0" baseline="0" noProof="0" dirty="0">
                <a:ln>
                  <a:noFill/>
                </a:ln>
                <a:solidFill>
                  <a:srgbClr val="FA8716"/>
                </a:solidFill>
                <a:effectLst/>
                <a:uLnTx/>
                <a:uFillTx/>
                <a:latin typeface="Calibri" panose="020F0502020204030204" pitchFamily="34" charset="0"/>
                <a:ea typeface="SimSun" pitchFamily="2" charset="-122"/>
                <a:cs typeface="Arial" pitchFamily="34" charset="0"/>
              </a:rPr>
              <a:t>Everolimus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zh-CN" sz="2000" b="0" i="0" u="none" strike="noStrike" kern="1200" cap="none" spc="0" normalizeH="0" baseline="0" noProof="0" dirty="0">
                <a:ln>
                  <a:noFill/>
                </a:ln>
                <a:solidFill>
                  <a:srgbClr val="FFFFFF"/>
                </a:solidFill>
                <a:effectLst/>
                <a:uLnTx/>
                <a:uFillTx/>
                <a:latin typeface="Calibri" panose="020F0502020204030204" pitchFamily="34" charset="0"/>
                <a:ea typeface="SimSun" pitchFamily="2" charset="-122"/>
                <a:cs typeface="Arial" pitchFamily="34" charset="0"/>
              </a:rPr>
              <a:t>              (10 mg, daily)			            				(10 mg, daily)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ES" sz="1600" b="0" i="0" u="none" strike="noStrike" kern="1200" cap="none" spc="0" normalizeH="0" baseline="0" noProof="0" dirty="0">
              <a:ln>
                <a:noFill/>
              </a:ln>
              <a:solidFill>
                <a:srgbClr val="FFFFFF"/>
              </a:solidFill>
              <a:effectLst/>
              <a:uLnTx/>
              <a:uFillTx/>
              <a:latin typeface="Calibri" panose="020F0502020204030204" pitchFamily="34" charset="0"/>
              <a:ea typeface="SimSun" pitchFamily="2" charset="-122"/>
              <a:cs typeface="Arial"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altLang="zh-CN" sz="1600" b="1" i="0" u="none" strike="noStrike" kern="1200" cap="none" spc="0" normalizeH="0" baseline="0" noProof="0" dirty="0">
              <a:ln>
                <a:noFill/>
              </a:ln>
              <a:solidFill>
                <a:srgbClr val="FFFFFF"/>
              </a:solidFill>
              <a:effectLst/>
              <a:uLnTx/>
              <a:uFillTx/>
              <a:latin typeface="Calibri" panose="020F0502020204030204" pitchFamily="34" charset="0"/>
              <a:ea typeface="SimSun" pitchFamily="2" charset="-122"/>
              <a:cs typeface="Arial"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altLang="zh-CN" sz="1600" b="1" i="0" u="none" strike="noStrike" kern="1200" cap="none" spc="0" normalizeH="0" baseline="0" noProof="0" dirty="0">
              <a:ln>
                <a:noFill/>
              </a:ln>
              <a:solidFill>
                <a:srgbClr val="FFFFFF"/>
              </a:solidFill>
              <a:effectLst/>
              <a:uLnTx/>
              <a:uFillTx/>
              <a:latin typeface="Calibri" panose="020F0502020204030204" pitchFamily="34" charset="0"/>
              <a:ea typeface="SimSun" pitchFamily="2" charset="-122"/>
              <a:cs typeface="Arial"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altLang="zh-CN" sz="2000" b="1" i="0" u="none" strike="noStrike" kern="1200" cap="none" spc="0" normalizeH="0" baseline="0" noProof="0" dirty="0">
              <a:ln>
                <a:noFill/>
              </a:ln>
              <a:solidFill>
                <a:srgbClr val="FFFFFF"/>
              </a:solidFill>
              <a:effectLst/>
              <a:uLnTx/>
              <a:uFillTx/>
              <a:latin typeface="Calibri" panose="020F0502020204030204" pitchFamily="34" charset="0"/>
              <a:ea typeface="SimSun" pitchFamily="2" charset="-122"/>
              <a:cs typeface="Arial"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zh-CN" sz="2000" b="1" i="0" u="none" strike="noStrike" kern="1200" cap="none" spc="0" normalizeH="0" baseline="0" noProof="0" dirty="0">
                <a:ln>
                  <a:noFill/>
                </a:ln>
                <a:solidFill>
                  <a:srgbClr val="FFFFFF"/>
                </a:solidFill>
                <a:effectLst/>
                <a:uLnTx/>
                <a:uFillTx/>
                <a:latin typeface="Calibri" panose="020F0502020204030204" pitchFamily="34" charset="0"/>
                <a:ea typeface="SimSun" pitchFamily="2" charset="-122"/>
                <a:cs typeface="Arial" pitchFamily="34" charset="0"/>
              </a:rPr>
              <a:t>Arm B</a:t>
            </a:r>
            <a:r>
              <a:rPr kumimoji="0" lang="en-GB" altLang="zh-CN" sz="2000" b="0" i="0" u="none" strike="noStrike" kern="1200" cap="none" spc="0" normalizeH="0" baseline="0" noProof="0" dirty="0">
                <a:ln>
                  <a:noFill/>
                </a:ln>
                <a:solidFill>
                  <a:srgbClr val="FFFFFF"/>
                </a:solidFill>
                <a:effectLst/>
                <a:uLnTx/>
                <a:uFillTx/>
                <a:latin typeface="Calibri" panose="020F0502020204030204" pitchFamily="34" charset="0"/>
                <a:ea typeface="SimSun" pitchFamily="2" charset="-122"/>
                <a:cs typeface="Arial" pitchFamily="34" charset="0"/>
              </a:rPr>
              <a:t>:	</a:t>
            </a:r>
            <a:r>
              <a:rPr kumimoji="0" lang="en-GB" altLang="zh-CN" sz="2000" b="1" i="0" u="none" strike="noStrike" kern="1200" cap="none" spc="0" normalizeH="0" baseline="0" noProof="0" dirty="0">
                <a:ln>
                  <a:noFill/>
                </a:ln>
                <a:solidFill>
                  <a:srgbClr val="AAAACB"/>
                </a:solidFill>
                <a:effectLst/>
                <a:uLnTx/>
                <a:uFillTx/>
                <a:latin typeface="Calibri" panose="020F0502020204030204" pitchFamily="34" charset="0"/>
                <a:ea typeface="SimSun" pitchFamily="2" charset="-122"/>
                <a:cs typeface="Arial" pitchFamily="34" charset="0"/>
              </a:rPr>
              <a:t>STZ-5FU </a:t>
            </a:r>
            <a:r>
              <a:rPr kumimoji="0" lang="en-GB" altLang="zh-CN" sz="2000" b="0" i="0" u="none" strike="noStrike" kern="1200" cap="none" spc="0" normalizeH="0" baseline="0" noProof="0" dirty="0">
                <a:ln>
                  <a:noFill/>
                </a:ln>
                <a:solidFill>
                  <a:srgbClr val="FFFFFF"/>
                </a:solidFill>
                <a:effectLst/>
                <a:uLnTx/>
                <a:uFillTx/>
                <a:latin typeface="Calibri" panose="020F0502020204030204" pitchFamily="34" charset="0"/>
                <a:ea typeface="SimSun" pitchFamily="2" charset="-122"/>
                <a:cs typeface="Arial" pitchFamily="34" charset="0"/>
              </a:rPr>
              <a:t>									</a:t>
            </a:r>
            <a:r>
              <a:rPr kumimoji="0" lang="en-GB" altLang="zh-CN" sz="2000" b="1" i="0" u="none" strike="noStrike" kern="1200" cap="none" spc="0" normalizeH="0" baseline="0" noProof="0" dirty="0">
                <a:ln>
                  <a:noFill/>
                </a:ln>
                <a:solidFill>
                  <a:srgbClr val="00FFFF"/>
                </a:solidFill>
                <a:effectLst/>
                <a:uLnTx/>
                <a:uFillTx/>
                <a:latin typeface="Calibri" panose="020F0502020204030204" pitchFamily="34" charset="0"/>
                <a:ea typeface="SimSun" pitchFamily="2" charset="-122"/>
                <a:cs typeface="Arial" pitchFamily="34" charset="0"/>
              </a:rPr>
              <a:t>STZ-5FU</a:t>
            </a:r>
          </a:p>
        </p:txBody>
      </p:sp>
      <p:sp>
        <p:nvSpPr>
          <p:cNvPr id="21" name="Rectangle 20"/>
          <p:cNvSpPr>
            <a:spLocks noGrp="1" noChangeArrowheads="1"/>
          </p:cNvSpPr>
          <p:nvPr/>
        </p:nvSpPr>
        <p:spPr>
          <a:xfrm>
            <a:off x="2438400" y="152400"/>
            <a:ext cx="8229600" cy="1143000"/>
          </a:xfrm>
          <a:prstGeom prst="rect">
            <a:avLst/>
          </a:prstGeom>
        </p:spPr>
        <p:txBody>
          <a:bodyPr anchor="ctr"/>
          <a:lstStyle>
            <a:lvl1pPr defTabSz="457200">
              <a:defRPr sz="2400">
                <a:solidFill>
                  <a:schemeClr val="tx1"/>
                </a:solidFill>
                <a:latin typeface="Verdana" pitchFamily="34" charset="0"/>
                <a:ea typeface="MS PGothic" pitchFamily="34" charset="-128"/>
              </a:defRPr>
            </a:lvl1pPr>
            <a:lvl2pPr marL="742950" indent="-285750" defTabSz="457200">
              <a:defRPr sz="2400">
                <a:solidFill>
                  <a:schemeClr val="tx1"/>
                </a:solidFill>
                <a:latin typeface="Verdana" pitchFamily="34" charset="0"/>
                <a:ea typeface="MS PGothic" pitchFamily="34" charset="-128"/>
              </a:defRPr>
            </a:lvl2pPr>
            <a:lvl3pPr marL="1143000" indent="-228600" defTabSz="457200">
              <a:defRPr sz="2400">
                <a:solidFill>
                  <a:schemeClr val="tx1"/>
                </a:solidFill>
                <a:latin typeface="Verdana" pitchFamily="34" charset="0"/>
                <a:ea typeface="MS PGothic" pitchFamily="34" charset="-128"/>
              </a:defRPr>
            </a:lvl3pPr>
            <a:lvl4pPr marL="1600200" indent="-228600" defTabSz="457200">
              <a:defRPr sz="2400">
                <a:solidFill>
                  <a:schemeClr val="tx1"/>
                </a:solidFill>
                <a:latin typeface="Verdana" pitchFamily="34" charset="0"/>
                <a:ea typeface="MS PGothic" pitchFamily="34" charset="-128"/>
              </a:defRPr>
            </a:lvl4pPr>
            <a:lvl5pPr marL="2057400" indent="-228600" defTabSz="457200">
              <a:defRPr sz="2400">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s-ES" altLang="en-US" sz="3000" b="0" i="0" u="none" strike="noStrike" kern="0" cap="none" spc="0" normalizeH="0" baseline="0" noProof="0" dirty="0" err="1">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Sequence</a:t>
            </a:r>
            <a:r>
              <a:rPr kumimoji="0" lang="es-ES" altLang="en-US" sz="30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 </a:t>
            </a:r>
            <a:r>
              <a:rPr kumimoji="0" lang="es-ES" altLang="en-US" sz="3000" b="0" i="0" u="none" strike="noStrike" kern="0" cap="none" spc="0" normalizeH="0" baseline="0" noProof="0" dirty="0" err="1">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mTOR</a:t>
            </a:r>
            <a:r>
              <a:rPr kumimoji="0" lang="es-ES" altLang="en-US" sz="30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 </a:t>
            </a:r>
            <a:r>
              <a:rPr kumimoji="0" lang="es-ES" altLang="en-US" sz="3000" b="0" i="0" u="none" strike="noStrike" kern="0" cap="none" spc="0" normalizeH="0" baseline="0" noProof="0" dirty="0" err="1">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Study</a:t>
            </a:r>
            <a:r>
              <a:rPr kumimoji="0" lang="es-ES" altLang="en-US" sz="30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 (SEQTOR)</a:t>
            </a:r>
            <a:br>
              <a:rPr kumimoji="0" lang="es-ES" altLang="en-US" sz="30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br>
            <a:r>
              <a:rPr kumimoji="0" lang="es-ES" altLang="en-US" sz="30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Everolimus - STZ 5-FU in </a:t>
            </a:r>
            <a:r>
              <a:rPr kumimoji="0" lang="es-ES" altLang="en-US" sz="3000" b="0" i="0" u="none" strike="noStrike" kern="0" cap="none" spc="0" normalizeH="0" baseline="0" noProof="0" dirty="0" err="1">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Progressive</a:t>
            </a:r>
            <a:r>
              <a:rPr kumimoji="0" lang="es-ES" altLang="en-US" sz="30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 </a:t>
            </a:r>
            <a:r>
              <a:rPr kumimoji="0" lang="es-ES" altLang="en-US" sz="3000" b="0" i="0" u="none" strike="noStrike" kern="0" cap="none" spc="0" normalizeH="0" baseline="0" noProof="0" dirty="0" err="1">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pNET</a:t>
            </a:r>
            <a:r>
              <a:rPr kumimoji="0" lang="es-ES" altLang="en-US" sz="30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 </a:t>
            </a:r>
            <a:br>
              <a:rPr kumimoji="0" lang="es-ES" altLang="en-US" sz="30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br>
            <a:endParaRPr kumimoji="0" lang="es-ES" altLang="en-US" sz="30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endParaRPr>
          </a:p>
        </p:txBody>
      </p:sp>
      <p:sp>
        <p:nvSpPr>
          <p:cNvPr id="136196" name="Content Placeholder 1"/>
          <p:cNvSpPr>
            <a:spLocks noGrp="1"/>
          </p:cNvSpPr>
          <p:nvPr/>
        </p:nvSpPr>
        <p:spPr bwMode="auto">
          <a:xfrm>
            <a:off x="1976438" y="4192588"/>
            <a:ext cx="8450262" cy="2108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marL="342900" indent="-342900" defTabSz="457200">
              <a:defRPr>
                <a:solidFill>
                  <a:schemeClr val="tx1"/>
                </a:solidFill>
                <a:latin typeface="Verdana" panose="020B0604030504040204" pitchFamily="34" charset="0"/>
                <a:ea typeface="MS PGothic" panose="020B0600070205080204" pitchFamily="34" charset="-128"/>
              </a:defRPr>
            </a:lvl1pPr>
            <a:lvl2pPr marL="742950" indent="-285750" defTabSz="457200">
              <a:defRPr>
                <a:solidFill>
                  <a:schemeClr val="tx1"/>
                </a:solidFill>
                <a:latin typeface="Verdana" panose="020B0604030504040204" pitchFamily="34" charset="0"/>
                <a:ea typeface="MS PGothic" panose="020B0600070205080204" pitchFamily="34" charset="-128"/>
              </a:defRPr>
            </a:lvl2pPr>
            <a:lvl3pPr marL="1143000" indent="-228600" defTabSz="457200">
              <a:defRPr>
                <a:solidFill>
                  <a:schemeClr val="tx1"/>
                </a:solidFill>
                <a:latin typeface="Verdana" panose="020B0604030504040204" pitchFamily="34" charset="0"/>
                <a:ea typeface="MS PGothic" panose="020B0600070205080204" pitchFamily="34" charset="-128"/>
              </a:defRPr>
            </a:lvl3pPr>
            <a:lvl4pPr marL="1600200" indent="-228600" defTabSz="457200">
              <a:defRPr>
                <a:solidFill>
                  <a:schemeClr val="tx1"/>
                </a:solidFill>
                <a:latin typeface="Verdana" panose="020B0604030504040204" pitchFamily="34" charset="0"/>
                <a:ea typeface="MS PGothic" panose="020B0600070205080204" pitchFamily="34" charset="-128"/>
              </a:defRPr>
            </a:lvl4pPr>
            <a:lvl5pPr marL="2057400" indent="-228600" defTabSz="457200">
              <a:defRPr>
                <a:solidFill>
                  <a:schemeClr val="tx1"/>
                </a:solidFill>
                <a:latin typeface="Verdana" panose="020B060403050404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342900" marR="0" lvl="0" indent="-342900" algn="l" defTabSz="457200" rtl="0" eaLnBrk="1" fontAlgn="auto" latinLnBrk="0" hangingPunct="1">
              <a:lnSpc>
                <a:spcPct val="100000"/>
              </a:lnSpc>
              <a:spcBef>
                <a:spcPct val="20000"/>
              </a:spcBef>
              <a:spcAft>
                <a:spcPts val="0"/>
              </a:spcAft>
              <a:buClr>
                <a:srgbClr val="00FFFF"/>
              </a:buClr>
              <a:buSzTx/>
              <a:buFont typeface="Arial" panose="020B0604020202020204" pitchFamily="34" charset="0"/>
              <a:buChar char="•"/>
              <a:tabLst/>
              <a:defRPr/>
            </a:pPr>
            <a:r>
              <a:rPr kumimoji="0" lang="en-US" altLang="en-US" sz="20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Accrual goal = 180 pts</a:t>
            </a:r>
          </a:p>
          <a:p>
            <a:pPr marL="342900" marR="0" lvl="0" indent="-342900" algn="l" defTabSz="457200" rtl="0" eaLnBrk="1" fontAlgn="auto" latinLnBrk="0" hangingPunct="1">
              <a:lnSpc>
                <a:spcPct val="100000"/>
              </a:lnSpc>
              <a:spcBef>
                <a:spcPct val="20000"/>
              </a:spcBef>
              <a:spcAft>
                <a:spcPts val="0"/>
              </a:spcAft>
              <a:buClr>
                <a:srgbClr val="00FFFF"/>
              </a:buClr>
              <a:buSzTx/>
              <a:buFont typeface="Arial" panose="020B0604020202020204" pitchFamily="34" charset="0"/>
              <a:buChar char="•"/>
              <a:tabLst/>
              <a:defRPr/>
            </a:pPr>
            <a:r>
              <a:rPr kumimoji="0" lang="en-US" altLang="en-US" sz="20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Study population: progressive, metastatic pNET, 1</a:t>
            </a:r>
            <a:r>
              <a:rPr kumimoji="0" lang="en-US" altLang="en-US" sz="2000" b="0" i="0" u="none" strike="noStrike" kern="0" cap="none" spc="0" normalizeH="0" baseline="30000" noProof="0">
                <a:ln>
                  <a:noFill/>
                </a:ln>
                <a:solidFill>
                  <a:srgbClr val="FFFFFF"/>
                </a:solidFill>
                <a:effectLst/>
                <a:uLnTx/>
                <a:uFillTx/>
                <a:latin typeface="Calibri" panose="020F0502020204030204" pitchFamily="34" charset="0"/>
                <a:ea typeface="MS PGothic" panose="020B0600070205080204" pitchFamily="34" charset="-128"/>
                <a:cs typeface="Tahoma"/>
              </a:rPr>
              <a:t>st</a:t>
            </a:r>
            <a:r>
              <a:rPr kumimoji="0" lang="en-US" altLang="en-US" sz="20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 line after SSA, G1/G2</a:t>
            </a:r>
          </a:p>
          <a:p>
            <a:pPr marL="342900" marR="0" lvl="0" indent="-342900" algn="l" defTabSz="457200" rtl="0" eaLnBrk="1" fontAlgn="auto" latinLnBrk="0" hangingPunct="1">
              <a:lnSpc>
                <a:spcPct val="100000"/>
              </a:lnSpc>
              <a:spcBef>
                <a:spcPct val="20000"/>
              </a:spcBef>
              <a:spcAft>
                <a:spcPts val="0"/>
              </a:spcAft>
              <a:buClr>
                <a:srgbClr val="00FFFF"/>
              </a:buClr>
              <a:buSzTx/>
              <a:buFont typeface="Arial" panose="020B0604020202020204" pitchFamily="34" charset="0"/>
              <a:buChar char="•"/>
              <a:tabLst/>
              <a:defRPr/>
            </a:pPr>
            <a:r>
              <a:rPr kumimoji="0" lang="en-US" altLang="en-US" sz="20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Locations: Denmark, France, Germany, Italy, Netherlands, Spain, Sweden, UK</a:t>
            </a:r>
          </a:p>
          <a:p>
            <a:pPr marL="342900" marR="0" lvl="0" indent="-342900" algn="l" defTabSz="457200" rtl="0" eaLnBrk="1" fontAlgn="auto" latinLnBrk="0" hangingPunct="1">
              <a:lnSpc>
                <a:spcPct val="100000"/>
              </a:lnSpc>
              <a:spcBef>
                <a:spcPct val="20000"/>
              </a:spcBef>
              <a:spcAft>
                <a:spcPts val="0"/>
              </a:spcAft>
              <a:buClr>
                <a:srgbClr val="00FFFF"/>
              </a:buClr>
              <a:buSzTx/>
              <a:buFont typeface="Arial" panose="020B0604020202020204" pitchFamily="34" charset="0"/>
              <a:buChar char="•"/>
              <a:tabLst/>
              <a:defRPr/>
            </a:pPr>
            <a:r>
              <a:rPr kumimoji="0" lang="en-US" altLang="en-US" sz="20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Primary EP: PFS2; Secondary EP: OS, RR, biochemical response</a:t>
            </a:r>
          </a:p>
          <a:p>
            <a:pPr marL="342900" marR="0" lvl="0" indent="-342900" algn="l" defTabSz="457200" rtl="0" eaLnBrk="1" fontAlgn="auto" latinLnBrk="0" hangingPunct="1">
              <a:lnSpc>
                <a:spcPct val="100000"/>
              </a:lnSpc>
              <a:spcBef>
                <a:spcPct val="20000"/>
              </a:spcBef>
              <a:spcAft>
                <a:spcPts val="0"/>
              </a:spcAft>
              <a:buClr>
                <a:srgbClr val="00FFFF"/>
              </a:buClr>
              <a:buSzTx/>
              <a:buFont typeface="Arial" panose="020B0604020202020204" pitchFamily="34" charset="0"/>
              <a:buChar char="•"/>
              <a:tabLst/>
              <a:defRPr/>
            </a:pPr>
            <a:r>
              <a:rPr kumimoji="0" lang="en-US" altLang="en-US" sz="20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Anticipate first patient Q4 2014</a:t>
            </a:r>
          </a:p>
        </p:txBody>
      </p:sp>
      <p:sp>
        <p:nvSpPr>
          <p:cNvPr id="136197" name="Line 10"/>
          <p:cNvSpPr>
            <a:spLocks noChangeShapeType="1"/>
          </p:cNvSpPr>
          <p:nvPr/>
        </p:nvSpPr>
        <p:spPr bwMode="auto">
          <a:xfrm>
            <a:off x="4506914" y="2336800"/>
            <a:ext cx="9366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Verdana" pitchFamily="34" charset="0"/>
              <a:ea typeface="MS PGothic"/>
              <a:cs typeface="Tahoma"/>
            </a:endParaRPr>
          </a:p>
        </p:txBody>
      </p:sp>
      <p:sp>
        <p:nvSpPr>
          <p:cNvPr id="136198" name="Line 11"/>
          <p:cNvSpPr>
            <a:spLocks noChangeShapeType="1"/>
          </p:cNvSpPr>
          <p:nvPr/>
        </p:nvSpPr>
        <p:spPr bwMode="auto">
          <a:xfrm>
            <a:off x="4506913" y="3776663"/>
            <a:ext cx="1008062"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Verdana" pitchFamily="34" charset="0"/>
              <a:ea typeface="MS PGothic"/>
              <a:cs typeface="Tahoma"/>
            </a:endParaRPr>
          </a:p>
        </p:txBody>
      </p:sp>
      <p:sp>
        <p:nvSpPr>
          <p:cNvPr id="136199" name="Line 12"/>
          <p:cNvSpPr>
            <a:spLocks noChangeShapeType="1"/>
          </p:cNvSpPr>
          <p:nvPr/>
        </p:nvSpPr>
        <p:spPr bwMode="auto">
          <a:xfrm>
            <a:off x="6523039" y="2336800"/>
            <a:ext cx="9366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Verdana" pitchFamily="34" charset="0"/>
              <a:ea typeface="MS PGothic"/>
              <a:cs typeface="Tahoma"/>
            </a:endParaRPr>
          </a:p>
        </p:txBody>
      </p:sp>
      <p:sp>
        <p:nvSpPr>
          <p:cNvPr id="136200" name="Line 13"/>
          <p:cNvSpPr>
            <a:spLocks noChangeShapeType="1"/>
          </p:cNvSpPr>
          <p:nvPr/>
        </p:nvSpPr>
        <p:spPr bwMode="auto">
          <a:xfrm>
            <a:off x="6596064" y="3776663"/>
            <a:ext cx="936625"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Verdana" pitchFamily="34" charset="0"/>
              <a:ea typeface="MS PGothic"/>
              <a:cs typeface="Tahoma"/>
            </a:endParaRPr>
          </a:p>
        </p:txBody>
      </p:sp>
      <p:sp>
        <p:nvSpPr>
          <p:cNvPr id="136201" name="Line 14"/>
          <p:cNvSpPr>
            <a:spLocks noChangeShapeType="1"/>
          </p:cNvSpPr>
          <p:nvPr/>
        </p:nvSpPr>
        <p:spPr bwMode="auto">
          <a:xfrm>
            <a:off x="5443539" y="2336801"/>
            <a:ext cx="1152525" cy="1439863"/>
          </a:xfrm>
          <a:prstGeom prst="line">
            <a:avLst/>
          </a:prstGeom>
          <a:noFill/>
          <a:ln w="28575">
            <a:solidFill>
              <a:schemeClr val="tx1"/>
            </a:solidFill>
            <a:round/>
            <a:headEnd/>
            <a:tailEn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Verdana" pitchFamily="34" charset="0"/>
              <a:ea typeface="MS PGothic"/>
              <a:cs typeface="Tahoma"/>
            </a:endParaRPr>
          </a:p>
        </p:txBody>
      </p:sp>
      <p:sp>
        <p:nvSpPr>
          <p:cNvPr id="136202" name="Line 15"/>
          <p:cNvSpPr>
            <a:spLocks noChangeShapeType="1"/>
          </p:cNvSpPr>
          <p:nvPr/>
        </p:nvSpPr>
        <p:spPr bwMode="auto">
          <a:xfrm flipH="1">
            <a:off x="5514976" y="2336801"/>
            <a:ext cx="1008063" cy="1439863"/>
          </a:xfrm>
          <a:prstGeom prst="line">
            <a:avLst/>
          </a:prstGeom>
          <a:noFill/>
          <a:ln w="28575">
            <a:solidFill>
              <a:schemeClr val="tx1"/>
            </a:solidFill>
            <a:round/>
            <a:headEnd/>
            <a:tailEnd/>
          </a:ln>
          <a:extLst>
            <a:ext uri="{909E8E84-426E-40dd-AFC4-6F175D3DCCD1}">
              <a14:hiddenFill xmlns=""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latin typeface="Verdana" pitchFamily="34" charset="0"/>
              <a:ea typeface="MS PGothic"/>
              <a:cs typeface="Tahoma"/>
            </a:endParaRPr>
          </a:p>
        </p:txBody>
      </p:sp>
      <p:sp>
        <p:nvSpPr>
          <p:cNvPr id="136203" name="1 CuadroTexto"/>
          <p:cNvSpPr txBox="1">
            <a:spLocks noChangeArrowheads="1"/>
          </p:cNvSpPr>
          <p:nvPr/>
        </p:nvSpPr>
        <p:spPr bwMode="auto">
          <a:xfrm>
            <a:off x="2620963" y="1546225"/>
            <a:ext cx="7239000" cy="4000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9050">
                <a:solidFill>
                  <a:srgbClr val="000000"/>
                </a:solidFill>
                <a:miter lim="800000"/>
                <a:headEnd/>
                <a:tailEnd/>
              </a14:hiddenLine>
            </a:ext>
          </a:extLst>
        </p:spPr>
        <p:txBody>
          <a:bodyPr>
            <a:spAutoFit/>
          </a:bodyPr>
          <a:lstStyle>
            <a:lvl1pPr defTabSz="457200">
              <a:defRPr>
                <a:solidFill>
                  <a:schemeClr val="tx1"/>
                </a:solidFill>
                <a:latin typeface="Verdana" panose="020B0604030504040204" pitchFamily="34" charset="0"/>
                <a:ea typeface="MS PGothic" panose="020B0600070205080204" pitchFamily="34" charset="-128"/>
              </a:defRPr>
            </a:lvl1pPr>
            <a:lvl2pPr marL="742950" indent="-285750" defTabSz="457200">
              <a:defRPr>
                <a:solidFill>
                  <a:schemeClr val="tx1"/>
                </a:solidFill>
                <a:latin typeface="Verdana" panose="020B0604030504040204" pitchFamily="34" charset="0"/>
                <a:ea typeface="MS PGothic" panose="020B0600070205080204" pitchFamily="34" charset="-128"/>
              </a:defRPr>
            </a:lvl2pPr>
            <a:lvl3pPr marL="1143000" indent="-228600" defTabSz="457200">
              <a:defRPr>
                <a:solidFill>
                  <a:schemeClr val="tx1"/>
                </a:solidFill>
                <a:latin typeface="Verdana" panose="020B0604030504040204" pitchFamily="34" charset="0"/>
                <a:ea typeface="MS PGothic" panose="020B0600070205080204" pitchFamily="34" charset="-128"/>
              </a:defRPr>
            </a:lvl3pPr>
            <a:lvl4pPr marL="1600200" indent="-228600" defTabSz="457200">
              <a:defRPr>
                <a:solidFill>
                  <a:schemeClr val="tx1"/>
                </a:solidFill>
                <a:latin typeface="Verdana" panose="020B0604030504040204" pitchFamily="34" charset="0"/>
                <a:ea typeface="MS PGothic" panose="020B0600070205080204" pitchFamily="34" charset="-128"/>
              </a:defRPr>
            </a:lvl4pPr>
            <a:lvl5pPr marL="2057400" indent="-228600" defTabSz="457200">
              <a:defRPr>
                <a:solidFill>
                  <a:schemeClr val="tx1"/>
                </a:solidFill>
                <a:latin typeface="Verdana" panose="020B060403050404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altLang="en-US" sz="2000" b="1"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Course 1 				Progression				Course 2</a:t>
            </a:r>
          </a:p>
        </p:txBody>
      </p:sp>
      <p:sp>
        <p:nvSpPr>
          <p:cNvPr id="30" name="Rechteck 12"/>
          <p:cNvSpPr/>
          <p:nvPr/>
        </p:nvSpPr>
        <p:spPr>
          <a:xfrm>
            <a:off x="5922964" y="6442076"/>
            <a:ext cx="4503737" cy="40481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de-DE"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Tahoma"/>
              </a:rPr>
              <a:t>Slide </a:t>
            </a:r>
            <a:r>
              <a:rPr kumimoji="0" lang="de-DE"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Tahoma"/>
              </a:rPr>
              <a:t>courtesy</a:t>
            </a:r>
            <a:r>
              <a:rPr kumimoji="0" lang="de-DE"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Tahoma"/>
              </a:rPr>
              <a:t> </a:t>
            </a:r>
            <a:r>
              <a:rPr kumimoji="0" lang="de-DE" sz="16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Tahoma"/>
              </a:rPr>
              <a:t>of</a:t>
            </a:r>
            <a:r>
              <a:rPr kumimoji="0" lang="de-DE" sz="1600" b="0" i="0" u="none" strike="noStrike" kern="1200" cap="none" spc="0" normalizeH="0" baseline="0" noProof="0" dirty="0">
                <a:ln>
                  <a:noFill/>
                </a:ln>
                <a:solidFill>
                  <a:srgbClr val="FFFFFF"/>
                </a:solidFill>
                <a:effectLst/>
                <a:uLnTx/>
                <a:uFillTx/>
                <a:latin typeface="Calibri" panose="020F0502020204030204" pitchFamily="34" charset="0"/>
                <a:ea typeface="Tahoma"/>
                <a:cs typeface="Tahoma"/>
              </a:rPr>
              <a:t> R. Salazar, Study Lead, Barcelona</a:t>
            </a:r>
          </a:p>
        </p:txBody>
      </p:sp>
      <p:sp>
        <p:nvSpPr>
          <p:cNvPr id="136205" name="TextBox 2"/>
          <p:cNvSpPr txBox="1">
            <a:spLocks noChangeArrowheads="1"/>
          </p:cNvSpPr>
          <p:nvPr/>
        </p:nvSpPr>
        <p:spPr bwMode="auto">
          <a:xfrm>
            <a:off x="1606550" y="6165850"/>
            <a:ext cx="135890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defTabSz="457200">
              <a:defRPr>
                <a:solidFill>
                  <a:schemeClr val="tx1"/>
                </a:solidFill>
                <a:latin typeface="Verdana" panose="020B0604030504040204" pitchFamily="34" charset="0"/>
                <a:ea typeface="MS PGothic" panose="020B0600070205080204" pitchFamily="34" charset="-128"/>
              </a:defRPr>
            </a:lvl1pPr>
            <a:lvl2pPr marL="742950" indent="-285750" defTabSz="457200">
              <a:defRPr>
                <a:solidFill>
                  <a:schemeClr val="tx1"/>
                </a:solidFill>
                <a:latin typeface="Verdana" panose="020B0604030504040204" pitchFamily="34" charset="0"/>
                <a:ea typeface="MS PGothic" panose="020B0600070205080204" pitchFamily="34" charset="-128"/>
              </a:defRPr>
            </a:lvl2pPr>
            <a:lvl3pPr marL="1143000" indent="-228600" defTabSz="457200">
              <a:defRPr>
                <a:solidFill>
                  <a:schemeClr val="tx1"/>
                </a:solidFill>
                <a:latin typeface="Verdana" panose="020B0604030504040204" pitchFamily="34" charset="0"/>
                <a:ea typeface="MS PGothic" panose="020B0600070205080204" pitchFamily="34" charset="-128"/>
              </a:defRPr>
            </a:lvl3pPr>
            <a:lvl4pPr marL="1600200" indent="-228600" defTabSz="457200">
              <a:defRPr>
                <a:solidFill>
                  <a:schemeClr val="tx1"/>
                </a:solidFill>
                <a:latin typeface="Verdana" panose="020B0604030504040204" pitchFamily="34" charset="0"/>
                <a:ea typeface="MS PGothic" panose="020B0600070205080204" pitchFamily="34" charset="-128"/>
              </a:defRPr>
            </a:lvl4pPr>
            <a:lvl5pPr marL="2057400" indent="-228600" defTabSz="457200">
              <a:defRPr>
                <a:solidFill>
                  <a:schemeClr val="tx1"/>
                </a:solidFill>
                <a:latin typeface="Verdana" panose="020B0604030504040204" pitchFamily="34" charset="0"/>
                <a:ea typeface="MS PGothic" panose="020B0600070205080204" pitchFamily="34" charset="-128"/>
              </a:defRPr>
            </a:lvl5pPr>
            <a:lvl6pPr marL="25146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defTabSz="4572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altLang="zh-CN" sz="1600" b="0" i="0" u="none" strike="noStrike" kern="0" cap="none" spc="0" normalizeH="0" baseline="0" noProof="0">
                <a:ln>
                  <a:noFill/>
                </a:ln>
                <a:solidFill>
                  <a:srgbClr val="FFFFFF"/>
                </a:solidFill>
                <a:effectLst/>
                <a:uLnTx/>
                <a:uFillTx/>
                <a:latin typeface="Calibri" panose="020F0502020204030204" pitchFamily="34" charset="0"/>
                <a:ea typeface="SimSun" panose="02010600030101010101" pitchFamily="2" charset="-122"/>
                <a:cs typeface="Tahoma"/>
              </a:rPr>
              <a:t>NCT02246127</a:t>
            </a:r>
          </a:p>
        </p:txBody>
      </p:sp>
      <p:sp>
        <p:nvSpPr>
          <p:cNvPr id="9" name="TextBox 8"/>
          <p:cNvSpPr txBox="1"/>
          <p:nvPr/>
        </p:nvSpPr>
        <p:spPr>
          <a:xfrm>
            <a:off x="4970464" y="1060451"/>
            <a:ext cx="2365375" cy="646113"/>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1800" b="0"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a:cs typeface="Tahoma"/>
              </a:rPr>
              <a:t>(ENETS </a:t>
            </a:r>
            <a:r>
              <a:rPr kumimoji="0" lang="es-ES" sz="1800" b="0" i="0" u="none" strike="noStrike" kern="0" cap="none" spc="0" normalizeH="0" baseline="0" noProof="0" dirty="0" err="1">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a:cs typeface="Tahoma"/>
              </a:rPr>
              <a:t>supported</a:t>
            </a:r>
            <a:r>
              <a:rPr kumimoji="0" lang="es-ES" sz="1800" b="0"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a:cs typeface="Tahoma"/>
              </a:rPr>
              <a:t> trial)</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Verdana" pitchFamily="34" charset="0"/>
              <a:ea typeface="MS PGothic"/>
              <a:cs typeface="Tahoma"/>
            </a:endParaRPr>
          </a:p>
        </p:txBody>
      </p:sp>
    </p:spTree>
    <p:extLst>
      <p:ext uri="{BB962C8B-B14F-4D97-AF65-F5344CB8AC3E}">
        <p14:creationId xmlns:p14="http://schemas.microsoft.com/office/powerpoint/2010/main" val="55788757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83958" y="215572"/>
            <a:ext cx="7884042" cy="709461"/>
          </a:xfrm>
        </p:spPr>
        <p:txBody>
          <a:bodyPr/>
          <a:lstStyle/>
          <a:p>
            <a:r>
              <a:rPr lang="en-US" sz="3000" dirty="0">
                <a:solidFill>
                  <a:srgbClr val="FFFF99"/>
                </a:solidFill>
                <a:latin typeface="Calibri" panose="020F0502020204030204" pitchFamily="34" charset="0"/>
              </a:rPr>
              <a:t>Targeted Agents in Early Clinical Trials in NETs</a:t>
            </a:r>
          </a:p>
        </p:txBody>
      </p:sp>
      <p:graphicFrame>
        <p:nvGraphicFramePr>
          <p:cNvPr id="5" name="Content Placeholder 4"/>
          <p:cNvGraphicFramePr>
            <a:graphicFrameLocks noGrp="1"/>
          </p:cNvGraphicFramePr>
          <p:nvPr>
            <p:ph idx="1"/>
            <p:extLst/>
          </p:nvPr>
        </p:nvGraphicFramePr>
        <p:xfrm>
          <a:off x="2922588" y="1314450"/>
          <a:ext cx="6572515" cy="4820920"/>
        </p:xfrm>
        <a:graphic>
          <a:graphicData uri="http://schemas.openxmlformats.org/drawingml/2006/table">
            <a:tbl>
              <a:tblPr firstRow="1" bandRow="1">
                <a:tableStyleId>{5C22544A-7EE6-4342-B048-85BDC9FD1C3A}</a:tableStyleId>
              </a:tblPr>
              <a:tblGrid>
                <a:gridCol w="2754074">
                  <a:extLst>
                    <a:ext uri="{9D8B030D-6E8A-4147-A177-3AD203B41FA5}">
                      <a16:colId xmlns:a16="http://schemas.microsoft.com/office/drawing/2014/main" val="20000"/>
                    </a:ext>
                  </a:extLst>
                </a:gridCol>
                <a:gridCol w="3818441">
                  <a:extLst>
                    <a:ext uri="{9D8B030D-6E8A-4147-A177-3AD203B41FA5}">
                      <a16:colId xmlns:a16="http://schemas.microsoft.com/office/drawing/2014/main" val="20001"/>
                    </a:ext>
                  </a:extLst>
                </a:gridCol>
              </a:tblGrid>
              <a:tr h="370840">
                <a:tc>
                  <a:txBody>
                    <a:bodyPr/>
                    <a:lstStyle/>
                    <a:p>
                      <a:r>
                        <a:rPr lang="en-US" dirty="0"/>
                        <a:t>Drug</a:t>
                      </a:r>
                    </a:p>
                  </a:txBody>
                  <a:tcPr/>
                </a:tc>
                <a:tc>
                  <a:txBody>
                    <a:bodyPr/>
                    <a:lstStyle/>
                    <a:p>
                      <a:r>
                        <a:rPr lang="en-US" dirty="0"/>
                        <a:t>Target(s)</a:t>
                      </a:r>
                    </a:p>
                  </a:txBody>
                  <a:tcPr/>
                </a:tc>
                <a:extLst>
                  <a:ext uri="{0D108BD9-81ED-4DB2-BD59-A6C34878D82A}">
                    <a16:rowId xmlns:a16="http://schemas.microsoft.com/office/drawing/2014/main" val="10000"/>
                  </a:ext>
                </a:extLst>
              </a:tr>
              <a:tr h="370840">
                <a:tc>
                  <a:txBody>
                    <a:bodyPr/>
                    <a:lstStyle/>
                    <a:p>
                      <a:r>
                        <a:rPr lang="en-US" dirty="0"/>
                        <a:t>BEZ235</a:t>
                      </a:r>
                    </a:p>
                  </a:txBody>
                  <a:tcPr/>
                </a:tc>
                <a:tc>
                  <a:txBody>
                    <a:bodyPr/>
                    <a:lstStyle/>
                    <a:p>
                      <a:r>
                        <a:rPr lang="en-US" dirty="0"/>
                        <a:t>Dual PI3K/</a:t>
                      </a:r>
                      <a:r>
                        <a:rPr lang="en-US" dirty="0" err="1"/>
                        <a:t>mTOR</a:t>
                      </a:r>
                      <a:endParaRPr lang="en-US" dirty="0"/>
                    </a:p>
                  </a:txBody>
                  <a:tcPr/>
                </a:tc>
                <a:extLst>
                  <a:ext uri="{0D108BD9-81ED-4DB2-BD59-A6C34878D82A}">
                    <a16:rowId xmlns:a16="http://schemas.microsoft.com/office/drawing/2014/main" val="10001"/>
                  </a:ext>
                </a:extLst>
              </a:tr>
              <a:tr h="370840">
                <a:tc>
                  <a:txBody>
                    <a:bodyPr/>
                    <a:lstStyle/>
                    <a:p>
                      <a:r>
                        <a:rPr lang="en-US" dirty="0"/>
                        <a:t>Axitinib</a:t>
                      </a:r>
                    </a:p>
                  </a:txBody>
                  <a:tcPr/>
                </a:tc>
                <a:tc>
                  <a:txBody>
                    <a:bodyPr/>
                    <a:lstStyle/>
                    <a:p>
                      <a:r>
                        <a:rPr lang="en-US" dirty="0"/>
                        <a:t>Multiple kinases including VEGFR2</a:t>
                      </a:r>
                    </a:p>
                  </a:txBody>
                  <a:tcPr/>
                </a:tc>
                <a:extLst>
                  <a:ext uri="{0D108BD9-81ED-4DB2-BD59-A6C34878D82A}">
                    <a16:rowId xmlns:a16="http://schemas.microsoft.com/office/drawing/2014/main" val="10002"/>
                  </a:ext>
                </a:extLst>
              </a:tr>
              <a:tr h="370840">
                <a:tc>
                  <a:txBody>
                    <a:bodyPr/>
                    <a:lstStyle/>
                    <a:p>
                      <a:r>
                        <a:rPr lang="en-US" dirty="0"/>
                        <a:t>Ibrutinib</a:t>
                      </a:r>
                    </a:p>
                  </a:txBody>
                  <a:tcPr/>
                </a:tc>
                <a:tc>
                  <a:txBody>
                    <a:bodyPr/>
                    <a:lstStyle/>
                    <a:p>
                      <a:r>
                        <a:rPr lang="en-US" dirty="0"/>
                        <a:t>BTK</a:t>
                      </a:r>
                    </a:p>
                  </a:txBody>
                  <a:tcPr/>
                </a:tc>
                <a:extLst>
                  <a:ext uri="{0D108BD9-81ED-4DB2-BD59-A6C34878D82A}">
                    <a16:rowId xmlns:a16="http://schemas.microsoft.com/office/drawing/2014/main" val="10003"/>
                  </a:ext>
                </a:extLst>
              </a:tr>
              <a:tr h="370840">
                <a:tc>
                  <a:txBody>
                    <a:bodyPr/>
                    <a:lstStyle/>
                    <a:p>
                      <a:r>
                        <a:rPr lang="en-US" dirty="0"/>
                        <a:t>MK2206</a:t>
                      </a:r>
                    </a:p>
                  </a:txBody>
                  <a:tcPr/>
                </a:tc>
                <a:tc>
                  <a:txBody>
                    <a:bodyPr/>
                    <a:lstStyle/>
                    <a:p>
                      <a:r>
                        <a:rPr lang="en-US" dirty="0"/>
                        <a:t>Akt</a:t>
                      </a:r>
                    </a:p>
                  </a:txBody>
                  <a:tcPr/>
                </a:tc>
                <a:extLst>
                  <a:ext uri="{0D108BD9-81ED-4DB2-BD59-A6C34878D82A}">
                    <a16:rowId xmlns:a16="http://schemas.microsoft.com/office/drawing/2014/main" val="10004"/>
                  </a:ext>
                </a:extLst>
              </a:tr>
              <a:tr h="370840">
                <a:tc>
                  <a:txBody>
                    <a:bodyPr/>
                    <a:lstStyle/>
                    <a:p>
                      <a:r>
                        <a:rPr lang="en-US" dirty="0"/>
                        <a:t>LEE011</a:t>
                      </a:r>
                    </a:p>
                  </a:txBody>
                  <a:tcPr/>
                </a:tc>
                <a:tc>
                  <a:txBody>
                    <a:bodyPr/>
                    <a:lstStyle/>
                    <a:p>
                      <a:r>
                        <a:rPr lang="en-US" dirty="0"/>
                        <a:t>CDK 4/6</a:t>
                      </a:r>
                    </a:p>
                  </a:txBody>
                  <a:tcPr/>
                </a:tc>
                <a:extLst>
                  <a:ext uri="{0D108BD9-81ED-4DB2-BD59-A6C34878D82A}">
                    <a16:rowId xmlns:a16="http://schemas.microsoft.com/office/drawing/2014/main" val="10005"/>
                  </a:ext>
                </a:extLst>
              </a:tr>
              <a:tr h="370840">
                <a:tc>
                  <a:txBody>
                    <a:bodyPr/>
                    <a:lstStyle/>
                    <a:p>
                      <a:r>
                        <a:rPr lang="en-US" dirty="0"/>
                        <a:t>Dovitinib</a:t>
                      </a:r>
                    </a:p>
                  </a:txBody>
                  <a:tcPr/>
                </a:tc>
                <a:tc>
                  <a:txBody>
                    <a:bodyPr/>
                    <a:lstStyle/>
                    <a:p>
                      <a:r>
                        <a:rPr lang="en-US" dirty="0"/>
                        <a:t>FGFR</a:t>
                      </a:r>
                    </a:p>
                  </a:txBody>
                  <a:tcPr/>
                </a:tc>
                <a:extLst>
                  <a:ext uri="{0D108BD9-81ED-4DB2-BD59-A6C34878D82A}">
                    <a16:rowId xmlns:a16="http://schemas.microsoft.com/office/drawing/2014/main" val="10006"/>
                  </a:ext>
                </a:extLst>
              </a:tr>
              <a:tr h="370840">
                <a:tc>
                  <a:txBody>
                    <a:bodyPr/>
                    <a:lstStyle/>
                    <a:p>
                      <a:r>
                        <a:rPr lang="en-US" dirty="0"/>
                        <a:t>Pembrolizumab</a:t>
                      </a:r>
                    </a:p>
                  </a:txBody>
                  <a:tcPr/>
                </a:tc>
                <a:tc>
                  <a:txBody>
                    <a:bodyPr/>
                    <a:lstStyle/>
                    <a:p>
                      <a:r>
                        <a:rPr lang="en-US" dirty="0"/>
                        <a:t>PD-1</a:t>
                      </a:r>
                    </a:p>
                  </a:txBody>
                  <a:tcPr/>
                </a:tc>
                <a:extLst>
                  <a:ext uri="{0D108BD9-81ED-4DB2-BD59-A6C34878D82A}">
                    <a16:rowId xmlns:a16="http://schemas.microsoft.com/office/drawing/2014/main" val="10007"/>
                  </a:ext>
                </a:extLst>
              </a:tr>
              <a:tr h="370840">
                <a:tc>
                  <a:txBody>
                    <a:bodyPr/>
                    <a:lstStyle/>
                    <a:p>
                      <a:r>
                        <a:rPr lang="en-US" dirty="0"/>
                        <a:t>Ziv-aflibercept</a:t>
                      </a:r>
                    </a:p>
                  </a:txBody>
                  <a:tcPr/>
                </a:tc>
                <a:tc>
                  <a:txBody>
                    <a:bodyPr/>
                    <a:lstStyle/>
                    <a:p>
                      <a:r>
                        <a:rPr lang="en-US" dirty="0"/>
                        <a:t>VEGF, PLGF</a:t>
                      </a:r>
                    </a:p>
                  </a:txBody>
                  <a:tcPr/>
                </a:tc>
                <a:extLst>
                  <a:ext uri="{0D108BD9-81ED-4DB2-BD59-A6C34878D82A}">
                    <a16:rowId xmlns:a16="http://schemas.microsoft.com/office/drawing/2014/main" val="10008"/>
                  </a:ext>
                </a:extLst>
              </a:tr>
              <a:tr h="370840">
                <a:tc>
                  <a:txBody>
                    <a:bodyPr/>
                    <a:lstStyle/>
                    <a:p>
                      <a:r>
                        <a:rPr lang="en-US" dirty="0"/>
                        <a:t>Entcretinib</a:t>
                      </a:r>
                    </a:p>
                  </a:txBody>
                  <a:tcPr/>
                </a:tc>
                <a:tc>
                  <a:txBody>
                    <a:bodyPr/>
                    <a:lstStyle/>
                    <a:p>
                      <a:r>
                        <a:rPr lang="en-US" dirty="0"/>
                        <a:t>TRK, ROS1, ALK</a:t>
                      </a:r>
                    </a:p>
                  </a:txBody>
                  <a:tcPr/>
                </a:tc>
                <a:extLst>
                  <a:ext uri="{0D108BD9-81ED-4DB2-BD59-A6C34878D82A}">
                    <a16:rowId xmlns:a16="http://schemas.microsoft.com/office/drawing/2014/main" val="10009"/>
                  </a:ext>
                </a:extLst>
              </a:tr>
              <a:tr h="370840">
                <a:tc>
                  <a:txBody>
                    <a:bodyPr/>
                    <a:lstStyle/>
                    <a:p>
                      <a:r>
                        <a:rPr lang="en-US" dirty="0"/>
                        <a:t>Nintadanib</a:t>
                      </a:r>
                    </a:p>
                  </a:txBody>
                  <a:tcPr/>
                </a:tc>
                <a:tc>
                  <a:txBody>
                    <a:bodyPr/>
                    <a:lstStyle/>
                    <a:p>
                      <a:r>
                        <a:rPr lang="en-US" dirty="0"/>
                        <a:t>VEGFR, FGFR, PDGFR</a:t>
                      </a:r>
                    </a:p>
                  </a:txBody>
                  <a:tcPr/>
                </a:tc>
                <a:extLst>
                  <a:ext uri="{0D108BD9-81ED-4DB2-BD59-A6C34878D82A}">
                    <a16:rowId xmlns:a16="http://schemas.microsoft.com/office/drawing/2014/main" val="10010"/>
                  </a:ext>
                </a:extLst>
              </a:tr>
              <a:tr h="370840">
                <a:tc>
                  <a:txBody>
                    <a:bodyPr/>
                    <a:lstStyle/>
                    <a:p>
                      <a:r>
                        <a:rPr lang="en-US" dirty="0"/>
                        <a:t>Cerfilzomib</a:t>
                      </a:r>
                    </a:p>
                  </a:txBody>
                  <a:tcPr/>
                </a:tc>
                <a:tc>
                  <a:txBody>
                    <a:bodyPr/>
                    <a:lstStyle/>
                    <a:p>
                      <a:r>
                        <a:rPr lang="en-US" dirty="0"/>
                        <a:t>20S proteosome</a:t>
                      </a:r>
                    </a:p>
                  </a:txBody>
                  <a:tcPr/>
                </a:tc>
                <a:extLst>
                  <a:ext uri="{0D108BD9-81ED-4DB2-BD59-A6C34878D82A}">
                    <a16:rowId xmlns:a16="http://schemas.microsoft.com/office/drawing/2014/main" val="10011"/>
                  </a:ext>
                </a:extLst>
              </a:tr>
              <a:tr h="370840">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66381325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3">
            <a:extLst>
              <a:ext uri="{FF2B5EF4-FFF2-40B4-BE49-F238E27FC236}">
                <a16:creationId xmlns:a16="http://schemas.microsoft.com/office/drawing/2014/main" id="{BEE3BDD8-CB88-4C71-B584-D12BBD435F4C}"/>
              </a:ext>
            </a:extLst>
          </p:cNvPr>
          <p:cNvSpPr>
            <a:spLocks noGrp="1"/>
          </p:cNvSpPr>
          <p:nvPr>
            <p:ph type="title"/>
          </p:nvPr>
        </p:nvSpPr>
        <p:spPr>
          <a:xfrm>
            <a:off x="2548421" y="273147"/>
            <a:ext cx="8229600" cy="1143000"/>
          </a:xfrm>
        </p:spPr>
        <p:txBody>
          <a:bodyPr/>
          <a:lstStyle/>
          <a:p>
            <a:r>
              <a:rPr lang="en-US" dirty="0">
                <a:solidFill>
                  <a:srgbClr val="FFFF99"/>
                </a:solidFill>
                <a:latin typeface="Calibri" panose="020F0502020204030204" pitchFamily="34" charset="0"/>
                <a:cs typeface="Calibri" panose="020F0502020204030204" pitchFamily="34" charset="0"/>
              </a:rPr>
              <a:t>Immune Checkpoint Inhibitors</a:t>
            </a:r>
          </a:p>
        </p:txBody>
      </p:sp>
      <p:grpSp>
        <p:nvGrpSpPr>
          <p:cNvPr id="9" name="Group 8">
            <a:extLst>
              <a:ext uri="{FF2B5EF4-FFF2-40B4-BE49-F238E27FC236}">
                <a16:creationId xmlns:a16="http://schemas.microsoft.com/office/drawing/2014/main" id="{4F2A3008-8477-4F28-B2B9-357CB9B7B15D}"/>
              </a:ext>
            </a:extLst>
          </p:cNvPr>
          <p:cNvGrpSpPr/>
          <p:nvPr/>
        </p:nvGrpSpPr>
        <p:grpSpPr>
          <a:xfrm>
            <a:off x="1524000" y="1457612"/>
            <a:ext cx="9144001" cy="4365854"/>
            <a:chOff x="-1" y="1457612"/>
            <a:chExt cx="9144004" cy="4365855"/>
          </a:xfrm>
        </p:grpSpPr>
        <p:pic>
          <p:nvPicPr>
            <p:cNvPr id="10" name="Picture 9">
              <a:extLst>
                <a:ext uri="{FF2B5EF4-FFF2-40B4-BE49-F238E27FC236}">
                  <a16:creationId xmlns:a16="http://schemas.microsoft.com/office/drawing/2014/main" id="{1AB457F0-1606-4B6D-B736-0A3A29B5ABD0}"/>
                </a:ext>
              </a:extLst>
            </p:cNvPr>
            <p:cNvPicPr>
              <a:picLocks noChangeAspect="1"/>
            </p:cNvPicPr>
            <p:nvPr/>
          </p:nvPicPr>
          <p:blipFill rotWithShape="1">
            <a:blip r:embed="rId3" cstate="hqprint">
              <a:extLst>
                <a:ext uri="{28A0092B-C50C-407E-A947-70E740481C1C}">
                  <a14:useLocalDpi xmlns:a14="http://schemas.microsoft.com/office/drawing/2010/main" val="0"/>
                </a:ext>
              </a:extLst>
            </a:blip>
            <a:srcRect l="6383" r="8515"/>
            <a:stretch/>
          </p:blipFill>
          <p:spPr>
            <a:xfrm>
              <a:off x="-1" y="2096234"/>
              <a:ext cx="9144004" cy="3161566"/>
            </a:xfrm>
            <a:prstGeom prst="rect">
              <a:avLst/>
            </a:prstGeom>
          </p:spPr>
        </p:pic>
        <p:sp>
          <p:nvSpPr>
            <p:cNvPr id="11" name="TextBox 10">
              <a:extLst>
                <a:ext uri="{FF2B5EF4-FFF2-40B4-BE49-F238E27FC236}">
                  <a16:creationId xmlns:a16="http://schemas.microsoft.com/office/drawing/2014/main" id="{2116D588-72A2-4C69-8E1E-73D1C1855821}"/>
                </a:ext>
              </a:extLst>
            </p:cNvPr>
            <p:cNvSpPr txBox="1"/>
            <p:nvPr/>
          </p:nvSpPr>
          <p:spPr>
            <a:xfrm>
              <a:off x="853190" y="1457612"/>
              <a:ext cx="1143000" cy="646331"/>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a:ea typeface="Tahoma"/>
                  <a:cs typeface="Tahoma"/>
                </a:rPr>
                <a:t>T-cell receptor</a:t>
              </a:r>
            </a:p>
          </p:txBody>
        </p:sp>
        <p:cxnSp>
          <p:nvCxnSpPr>
            <p:cNvPr id="12" name="Straight Connector 11">
              <a:extLst>
                <a:ext uri="{FF2B5EF4-FFF2-40B4-BE49-F238E27FC236}">
                  <a16:creationId xmlns:a16="http://schemas.microsoft.com/office/drawing/2014/main" id="{CB91DD70-6AA4-4AAD-A243-D591843F12EC}"/>
                </a:ext>
              </a:extLst>
            </p:cNvPr>
            <p:cNvCxnSpPr/>
            <p:nvPr/>
          </p:nvCxnSpPr>
          <p:spPr>
            <a:xfrm>
              <a:off x="1447801" y="2103943"/>
              <a:ext cx="0" cy="334457"/>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869D76F2-121A-4589-95D6-1AF83E184ABA}"/>
                </a:ext>
              </a:extLst>
            </p:cNvPr>
            <p:cNvSpPr txBox="1"/>
            <p:nvPr/>
          </p:nvSpPr>
          <p:spPr>
            <a:xfrm>
              <a:off x="1828801" y="1840973"/>
              <a:ext cx="1143000" cy="369332"/>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a:ea typeface="Tahoma"/>
                  <a:cs typeface="Tahoma"/>
                </a:rPr>
                <a:t>Antigen</a:t>
              </a:r>
              <a:endParaRPr kumimoji="0" lang="en-US" sz="1800" b="0" i="0" u="none" strike="noStrike" kern="1200" cap="none" spc="0" normalizeH="0" baseline="0" noProof="0" dirty="0">
                <a:ln>
                  <a:noFill/>
                </a:ln>
                <a:solidFill>
                  <a:prstClr val="white"/>
                </a:solidFill>
                <a:effectLst/>
                <a:uLnTx/>
                <a:uFillTx/>
                <a:latin typeface="Arial"/>
                <a:ea typeface="Tahoma"/>
                <a:cs typeface="Tahoma"/>
              </a:endParaRPr>
            </a:p>
          </p:txBody>
        </p:sp>
        <p:cxnSp>
          <p:nvCxnSpPr>
            <p:cNvPr id="14" name="Straight Connector 13">
              <a:extLst>
                <a:ext uri="{FF2B5EF4-FFF2-40B4-BE49-F238E27FC236}">
                  <a16:creationId xmlns:a16="http://schemas.microsoft.com/office/drawing/2014/main" id="{CD890E17-E298-4D59-9FEF-0FB929D654F2}"/>
                </a:ext>
              </a:extLst>
            </p:cNvPr>
            <p:cNvCxnSpPr/>
            <p:nvPr/>
          </p:nvCxnSpPr>
          <p:spPr>
            <a:xfrm>
              <a:off x="2423410" y="2210305"/>
              <a:ext cx="0" cy="334457"/>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5" name="TextBox 14">
              <a:extLst>
                <a:ext uri="{FF2B5EF4-FFF2-40B4-BE49-F238E27FC236}">
                  <a16:creationId xmlns:a16="http://schemas.microsoft.com/office/drawing/2014/main" id="{C4772089-21D7-4376-9804-6C98E8275592}"/>
                </a:ext>
              </a:extLst>
            </p:cNvPr>
            <p:cNvSpPr txBox="1"/>
            <p:nvPr/>
          </p:nvSpPr>
          <p:spPr>
            <a:xfrm>
              <a:off x="2819401" y="3239869"/>
              <a:ext cx="1143000" cy="646331"/>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93209"/>
                  </a:solidFill>
                  <a:effectLst/>
                  <a:uLnTx/>
                  <a:uFillTx/>
                  <a:latin typeface="Arial"/>
                  <a:ea typeface="Tahoma"/>
                  <a:cs typeface="Tahoma"/>
                </a:rPr>
                <a:t>Tumor Cell</a:t>
              </a:r>
            </a:p>
          </p:txBody>
        </p:sp>
        <p:sp>
          <p:nvSpPr>
            <p:cNvPr id="16" name="TextBox 15">
              <a:extLst>
                <a:ext uri="{FF2B5EF4-FFF2-40B4-BE49-F238E27FC236}">
                  <a16:creationId xmlns:a16="http://schemas.microsoft.com/office/drawing/2014/main" id="{5D13F817-7108-47AE-9543-BC3B8339275A}"/>
                </a:ext>
              </a:extLst>
            </p:cNvPr>
            <p:cNvSpPr txBox="1"/>
            <p:nvPr/>
          </p:nvSpPr>
          <p:spPr>
            <a:xfrm>
              <a:off x="1752601" y="4882527"/>
              <a:ext cx="1143000" cy="369332"/>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a:ea typeface="Tahoma"/>
                  <a:cs typeface="Tahoma"/>
                </a:rPr>
                <a:t>PD-L1</a:t>
              </a:r>
              <a:endParaRPr kumimoji="0" lang="en-US" sz="1800" b="0" i="0" u="none" strike="noStrike" kern="1200" cap="none" spc="0" normalizeH="0" baseline="0" noProof="0" dirty="0">
                <a:ln>
                  <a:noFill/>
                </a:ln>
                <a:solidFill>
                  <a:prstClr val="white"/>
                </a:solidFill>
                <a:effectLst/>
                <a:uLnTx/>
                <a:uFillTx/>
                <a:latin typeface="Arial"/>
                <a:ea typeface="Tahoma"/>
                <a:cs typeface="Tahoma"/>
              </a:endParaRPr>
            </a:p>
          </p:txBody>
        </p:sp>
        <p:cxnSp>
          <p:nvCxnSpPr>
            <p:cNvPr id="17" name="Straight Connector 16">
              <a:extLst>
                <a:ext uri="{FF2B5EF4-FFF2-40B4-BE49-F238E27FC236}">
                  <a16:creationId xmlns:a16="http://schemas.microsoft.com/office/drawing/2014/main" id="{71983E5E-B8C3-4D67-8F50-AB011AE8032A}"/>
                </a:ext>
              </a:extLst>
            </p:cNvPr>
            <p:cNvCxnSpPr/>
            <p:nvPr/>
          </p:nvCxnSpPr>
          <p:spPr>
            <a:xfrm>
              <a:off x="2324351" y="4548070"/>
              <a:ext cx="0" cy="334457"/>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a:extLst>
                <a:ext uri="{FF2B5EF4-FFF2-40B4-BE49-F238E27FC236}">
                  <a16:creationId xmlns:a16="http://schemas.microsoft.com/office/drawing/2014/main" id="{BCDC4271-C7A9-4252-A279-AD73D068159A}"/>
                </a:ext>
              </a:extLst>
            </p:cNvPr>
            <p:cNvSpPr txBox="1"/>
            <p:nvPr/>
          </p:nvSpPr>
          <p:spPr>
            <a:xfrm>
              <a:off x="838200" y="4697861"/>
              <a:ext cx="1143000" cy="369332"/>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a:ea typeface="Tahoma"/>
                  <a:cs typeface="Tahoma"/>
                </a:rPr>
                <a:t>PD-1</a:t>
              </a:r>
            </a:p>
          </p:txBody>
        </p:sp>
        <p:cxnSp>
          <p:nvCxnSpPr>
            <p:cNvPr id="19" name="Straight Connector 18">
              <a:extLst>
                <a:ext uri="{FF2B5EF4-FFF2-40B4-BE49-F238E27FC236}">
                  <a16:creationId xmlns:a16="http://schemas.microsoft.com/office/drawing/2014/main" id="{3567BF74-ABF8-4E93-A418-4CDB8E2933A3}"/>
                </a:ext>
              </a:extLst>
            </p:cNvPr>
            <p:cNvCxnSpPr/>
            <p:nvPr/>
          </p:nvCxnSpPr>
          <p:spPr>
            <a:xfrm>
              <a:off x="1409951" y="4389943"/>
              <a:ext cx="0" cy="334457"/>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0" name="TextBox 19">
              <a:extLst>
                <a:ext uri="{FF2B5EF4-FFF2-40B4-BE49-F238E27FC236}">
                  <a16:creationId xmlns:a16="http://schemas.microsoft.com/office/drawing/2014/main" id="{6DF2F2EE-C9EE-4EC8-A6BB-31D467463E00}"/>
                </a:ext>
              </a:extLst>
            </p:cNvPr>
            <p:cNvSpPr txBox="1"/>
            <p:nvPr/>
          </p:nvSpPr>
          <p:spPr>
            <a:xfrm>
              <a:off x="5471412" y="3089543"/>
              <a:ext cx="1143000" cy="646331"/>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93209"/>
                  </a:solidFill>
                  <a:effectLst/>
                  <a:uLnTx/>
                  <a:uFillTx/>
                  <a:latin typeface="Arial"/>
                  <a:ea typeface="Tahoma"/>
                  <a:cs typeface="Tahoma"/>
                </a:rPr>
                <a:t>T- Cell ON</a:t>
              </a:r>
            </a:p>
          </p:txBody>
        </p:sp>
        <p:sp>
          <p:nvSpPr>
            <p:cNvPr id="21" name="TextBox 20">
              <a:extLst>
                <a:ext uri="{FF2B5EF4-FFF2-40B4-BE49-F238E27FC236}">
                  <a16:creationId xmlns:a16="http://schemas.microsoft.com/office/drawing/2014/main" id="{F10DBD0F-B8A0-4B88-A7AF-2FE55C3A3EFE}"/>
                </a:ext>
              </a:extLst>
            </p:cNvPr>
            <p:cNvSpPr txBox="1"/>
            <p:nvPr/>
          </p:nvSpPr>
          <p:spPr>
            <a:xfrm>
              <a:off x="6324602" y="1457612"/>
              <a:ext cx="1143000" cy="646331"/>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a:ea typeface="Tahoma"/>
                  <a:cs typeface="Tahoma"/>
                </a:rPr>
                <a:t>T-cell receptor</a:t>
              </a:r>
              <a:endParaRPr kumimoji="0" lang="en-US" sz="1800" b="0" i="0" u="none" strike="noStrike" kern="1200" cap="none" spc="0" normalizeH="0" baseline="0" noProof="0" dirty="0">
                <a:ln>
                  <a:noFill/>
                </a:ln>
                <a:solidFill>
                  <a:prstClr val="white"/>
                </a:solidFill>
                <a:effectLst/>
                <a:uLnTx/>
                <a:uFillTx/>
                <a:latin typeface="Arial"/>
                <a:ea typeface="Tahoma"/>
                <a:cs typeface="Tahoma"/>
              </a:endParaRPr>
            </a:p>
          </p:txBody>
        </p:sp>
        <p:cxnSp>
          <p:nvCxnSpPr>
            <p:cNvPr id="22" name="Straight Connector 21">
              <a:extLst>
                <a:ext uri="{FF2B5EF4-FFF2-40B4-BE49-F238E27FC236}">
                  <a16:creationId xmlns:a16="http://schemas.microsoft.com/office/drawing/2014/main" id="{15F02EEF-9919-42DA-9D97-CBC75E4D1FC1}"/>
                </a:ext>
              </a:extLst>
            </p:cNvPr>
            <p:cNvCxnSpPr/>
            <p:nvPr/>
          </p:nvCxnSpPr>
          <p:spPr>
            <a:xfrm>
              <a:off x="6919213" y="2103943"/>
              <a:ext cx="0" cy="334457"/>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C0041447-5A2C-4705-A639-8A931B9286F8}"/>
                </a:ext>
              </a:extLst>
            </p:cNvPr>
            <p:cNvSpPr txBox="1"/>
            <p:nvPr/>
          </p:nvSpPr>
          <p:spPr>
            <a:xfrm>
              <a:off x="7300212" y="1840973"/>
              <a:ext cx="1143000" cy="369332"/>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a:ea typeface="Tahoma"/>
                  <a:cs typeface="Tahoma"/>
                </a:rPr>
                <a:t>Antigen</a:t>
              </a:r>
              <a:endParaRPr kumimoji="0" lang="en-US" sz="1800" b="0" i="0" u="none" strike="noStrike" kern="1200" cap="none" spc="0" normalizeH="0" baseline="0" noProof="0" dirty="0">
                <a:ln>
                  <a:noFill/>
                </a:ln>
                <a:solidFill>
                  <a:prstClr val="white"/>
                </a:solidFill>
                <a:effectLst/>
                <a:uLnTx/>
                <a:uFillTx/>
                <a:latin typeface="Arial"/>
                <a:ea typeface="Tahoma"/>
                <a:cs typeface="Tahoma"/>
              </a:endParaRPr>
            </a:p>
          </p:txBody>
        </p:sp>
        <p:cxnSp>
          <p:nvCxnSpPr>
            <p:cNvPr id="24" name="Straight Connector 23">
              <a:extLst>
                <a:ext uri="{FF2B5EF4-FFF2-40B4-BE49-F238E27FC236}">
                  <a16:creationId xmlns:a16="http://schemas.microsoft.com/office/drawing/2014/main" id="{44ED62DE-A47B-42AA-8A5E-C9318912AEE4}"/>
                </a:ext>
              </a:extLst>
            </p:cNvPr>
            <p:cNvCxnSpPr/>
            <p:nvPr/>
          </p:nvCxnSpPr>
          <p:spPr>
            <a:xfrm>
              <a:off x="7894822" y="2210305"/>
              <a:ext cx="0" cy="334457"/>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5" name="TextBox 24">
              <a:extLst>
                <a:ext uri="{FF2B5EF4-FFF2-40B4-BE49-F238E27FC236}">
                  <a16:creationId xmlns:a16="http://schemas.microsoft.com/office/drawing/2014/main" id="{FF71967D-C96E-4873-A196-E649DCAEE143}"/>
                </a:ext>
              </a:extLst>
            </p:cNvPr>
            <p:cNvSpPr txBox="1"/>
            <p:nvPr/>
          </p:nvSpPr>
          <p:spPr>
            <a:xfrm>
              <a:off x="8290812" y="3239870"/>
              <a:ext cx="853190" cy="646331"/>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93209"/>
                  </a:solidFill>
                  <a:effectLst/>
                  <a:uLnTx/>
                  <a:uFillTx/>
                  <a:latin typeface="Arial"/>
                  <a:ea typeface="Tahoma"/>
                  <a:cs typeface="Tahoma"/>
                </a:rPr>
                <a:t>Tumor Cell</a:t>
              </a:r>
            </a:p>
          </p:txBody>
        </p:sp>
        <p:sp>
          <p:nvSpPr>
            <p:cNvPr id="26" name="TextBox 25">
              <a:extLst>
                <a:ext uri="{FF2B5EF4-FFF2-40B4-BE49-F238E27FC236}">
                  <a16:creationId xmlns:a16="http://schemas.microsoft.com/office/drawing/2014/main" id="{D421B1E9-6013-4FA8-87D9-B0B245E9DECA}"/>
                </a:ext>
              </a:extLst>
            </p:cNvPr>
            <p:cNvSpPr txBox="1"/>
            <p:nvPr/>
          </p:nvSpPr>
          <p:spPr>
            <a:xfrm>
              <a:off x="7620002" y="5033666"/>
              <a:ext cx="1143000" cy="369332"/>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a:ea typeface="Tahoma"/>
                  <a:cs typeface="Tahoma"/>
                </a:rPr>
                <a:t>PD-L1</a:t>
              </a:r>
            </a:p>
          </p:txBody>
        </p:sp>
        <p:cxnSp>
          <p:nvCxnSpPr>
            <p:cNvPr id="27" name="Straight Connector 26">
              <a:extLst>
                <a:ext uri="{FF2B5EF4-FFF2-40B4-BE49-F238E27FC236}">
                  <a16:creationId xmlns:a16="http://schemas.microsoft.com/office/drawing/2014/main" id="{FCBAFD97-5108-48A9-B790-8E18EF99A83D}"/>
                </a:ext>
              </a:extLst>
            </p:cNvPr>
            <p:cNvCxnSpPr/>
            <p:nvPr/>
          </p:nvCxnSpPr>
          <p:spPr>
            <a:xfrm>
              <a:off x="8191752" y="4699209"/>
              <a:ext cx="0" cy="334457"/>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D19C83A0-A53A-468F-B2AA-582E24FA0299}"/>
                </a:ext>
              </a:extLst>
            </p:cNvPr>
            <p:cNvSpPr txBox="1"/>
            <p:nvPr/>
          </p:nvSpPr>
          <p:spPr>
            <a:xfrm>
              <a:off x="6324601" y="4697862"/>
              <a:ext cx="1143000" cy="369332"/>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Arial"/>
                  <a:ea typeface="Tahoma"/>
                  <a:cs typeface="Tahoma"/>
                </a:rPr>
                <a:t>PD-1</a:t>
              </a:r>
            </a:p>
          </p:txBody>
        </p:sp>
        <p:cxnSp>
          <p:nvCxnSpPr>
            <p:cNvPr id="29" name="Straight Connector 28">
              <a:extLst>
                <a:ext uri="{FF2B5EF4-FFF2-40B4-BE49-F238E27FC236}">
                  <a16:creationId xmlns:a16="http://schemas.microsoft.com/office/drawing/2014/main" id="{728A47B4-F2CD-4FE1-909E-5D773ECFD058}"/>
                </a:ext>
              </a:extLst>
            </p:cNvPr>
            <p:cNvCxnSpPr/>
            <p:nvPr/>
          </p:nvCxnSpPr>
          <p:spPr>
            <a:xfrm>
              <a:off x="6896352" y="4389944"/>
              <a:ext cx="0" cy="334457"/>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3157BD20-77EE-42F3-B5FB-3862D4ED5C8E}"/>
                </a:ext>
              </a:extLst>
            </p:cNvPr>
            <p:cNvSpPr txBox="1"/>
            <p:nvPr/>
          </p:nvSpPr>
          <p:spPr>
            <a:xfrm>
              <a:off x="6790732" y="5454135"/>
              <a:ext cx="1353741" cy="369332"/>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a:ea typeface="Tahoma"/>
                  <a:cs typeface="Tahoma"/>
                </a:rPr>
                <a:t>Anti PD-L1</a:t>
              </a:r>
              <a:endParaRPr kumimoji="0" lang="en-US" sz="1800" b="0" i="0" u="none" strike="noStrike" kern="1200" cap="none" spc="0" normalizeH="0" baseline="0" noProof="0" dirty="0">
                <a:ln>
                  <a:noFill/>
                </a:ln>
                <a:solidFill>
                  <a:prstClr val="white"/>
                </a:solidFill>
                <a:effectLst/>
                <a:uLnTx/>
                <a:uFillTx/>
                <a:latin typeface="Arial"/>
                <a:ea typeface="Tahoma"/>
                <a:cs typeface="Tahoma"/>
              </a:endParaRPr>
            </a:p>
          </p:txBody>
        </p:sp>
        <p:cxnSp>
          <p:nvCxnSpPr>
            <p:cNvPr id="31" name="Straight Connector 30">
              <a:extLst>
                <a:ext uri="{FF2B5EF4-FFF2-40B4-BE49-F238E27FC236}">
                  <a16:creationId xmlns:a16="http://schemas.microsoft.com/office/drawing/2014/main" id="{6557E0F6-A2CB-49FF-BFA0-589A065FF3D4}"/>
                </a:ext>
              </a:extLst>
            </p:cNvPr>
            <p:cNvCxnSpPr/>
            <p:nvPr/>
          </p:nvCxnSpPr>
          <p:spPr>
            <a:xfrm>
              <a:off x="7488092" y="5119680"/>
              <a:ext cx="0" cy="334457"/>
            </a:xfrm>
            <a:prstGeom prst="line">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id="{2023D7E2-CF20-435E-A7CA-341CAF080849}"/>
                </a:ext>
              </a:extLst>
            </p:cNvPr>
            <p:cNvSpPr txBox="1"/>
            <p:nvPr/>
          </p:nvSpPr>
          <p:spPr>
            <a:xfrm>
              <a:off x="7239002" y="3517985"/>
              <a:ext cx="830605" cy="646331"/>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white"/>
                  </a:solidFill>
                  <a:effectLst/>
                  <a:uLnTx/>
                  <a:uFillTx/>
                  <a:latin typeface="Arial"/>
                  <a:ea typeface="Tahoma"/>
                  <a:cs typeface="Tahoma"/>
                </a:rPr>
                <a:t>Anti PD-1</a:t>
              </a:r>
              <a:endParaRPr kumimoji="0" lang="en-US" sz="1800" b="0" i="0" u="none" strike="noStrike" kern="1200" cap="none" spc="0" normalizeH="0" baseline="0" noProof="0" dirty="0">
                <a:ln>
                  <a:noFill/>
                </a:ln>
                <a:solidFill>
                  <a:prstClr val="white"/>
                </a:solidFill>
                <a:effectLst/>
                <a:uLnTx/>
                <a:uFillTx/>
                <a:latin typeface="Arial"/>
                <a:ea typeface="Tahoma"/>
                <a:cs typeface="Tahoma"/>
              </a:endParaRPr>
            </a:p>
          </p:txBody>
        </p:sp>
        <p:cxnSp>
          <p:nvCxnSpPr>
            <p:cNvPr id="33" name="Elbow Connector 29">
              <a:extLst>
                <a:ext uri="{FF2B5EF4-FFF2-40B4-BE49-F238E27FC236}">
                  <a16:creationId xmlns:a16="http://schemas.microsoft.com/office/drawing/2014/main" id="{9EA2AA75-AA78-41DE-80C5-7BD3F5C39B62}"/>
                </a:ext>
              </a:extLst>
            </p:cNvPr>
            <p:cNvCxnSpPr/>
            <p:nvPr/>
          </p:nvCxnSpPr>
          <p:spPr>
            <a:xfrm rot="10800000" flipV="1">
              <a:off x="7300212" y="4191001"/>
              <a:ext cx="419100" cy="304800"/>
            </a:xfrm>
            <a:prstGeom prst="bentConnector3">
              <a:avLst>
                <a:gd name="adj1" fmla="val 3050"/>
              </a:avLst>
            </a:prstGeom>
            <a:ln>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34" name="TextBox 33">
              <a:extLst>
                <a:ext uri="{FF2B5EF4-FFF2-40B4-BE49-F238E27FC236}">
                  <a16:creationId xmlns:a16="http://schemas.microsoft.com/office/drawing/2014/main" id="{E7964BCF-3869-4A46-8A36-98AF893B9E33}"/>
                </a:ext>
              </a:extLst>
            </p:cNvPr>
            <p:cNvSpPr txBox="1"/>
            <p:nvPr/>
          </p:nvSpPr>
          <p:spPr>
            <a:xfrm>
              <a:off x="0" y="3089543"/>
              <a:ext cx="1143000" cy="646331"/>
            </a:xfrm>
            <a:prstGeom prst="rect">
              <a:avLst/>
            </a:prstGeom>
            <a:noFill/>
          </p:spPr>
          <p:txBody>
            <a:bodyPr wrap="square" rtlCol="0" anchor="b">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93209"/>
                  </a:solidFill>
                  <a:effectLst/>
                  <a:uLnTx/>
                  <a:uFillTx/>
                  <a:latin typeface="Arial"/>
                  <a:ea typeface="Tahoma"/>
                  <a:cs typeface="Tahoma"/>
                </a:rPr>
                <a:t>T- Cell Off</a:t>
              </a:r>
            </a:p>
          </p:txBody>
        </p:sp>
      </p:grpSp>
    </p:spTree>
    <p:extLst>
      <p:ext uri="{BB962C8B-B14F-4D97-AF65-F5344CB8AC3E}">
        <p14:creationId xmlns:p14="http://schemas.microsoft.com/office/powerpoint/2010/main" val="1951773925"/>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itle 1">
            <a:extLst>
              <a:ext uri="{FF2B5EF4-FFF2-40B4-BE49-F238E27FC236}">
                <a16:creationId xmlns:a16="http://schemas.microsoft.com/office/drawing/2014/main" id="{0118BB63-E13B-4337-ABCD-EC49991E08C5}"/>
              </a:ext>
            </a:extLst>
          </p:cNvPr>
          <p:cNvSpPr txBox="1">
            <a:spLocks/>
          </p:cNvSpPr>
          <p:nvPr/>
        </p:nvSpPr>
        <p:spPr>
          <a:xfrm>
            <a:off x="1472168" y="311620"/>
            <a:ext cx="10972800" cy="1143000"/>
          </a:xfrm>
          <a:prstGeom prst="rect">
            <a:avLst/>
          </a:prstGeom>
        </p:spPr>
        <p:txBody>
          <a:bodyPr>
            <a:normAutofit/>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Phase 2 Immunotherapy Study: PDR001 in NET</a:t>
            </a:r>
          </a:p>
        </p:txBody>
      </p:sp>
      <p:sp>
        <p:nvSpPr>
          <p:cNvPr id="36" name="Content Placeholder 2">
            <a:extLst>
              <a:ext uri="{FF2B5EF4-FFF2-40B4-BE49-F238E27FC236}">
                <a16:creationId xmlns:a16="http://schemas.microsoft.com/office/drawing/2014/main" id="{431505B5-0DA9-40B8-BB59-52718ED21670}"/>
              </a:ext>
            </a:extLst>
          </p:cNvPr>
          <p:cNvSpPr txBox="1">
            <a:spLocks/>
          </p:cNvSpPr>
          <p:nvPr/>
        </p:nvSpPr>
        <p:spPr bwMode="auto">
          <a:xfrm>
            <a:off x="957431" y="1336151"/>
            <a:ext cx="10155218" cy="4316413"/>
          </a:xfrm>
          <a:prstGeom prst="rect">
            <a:avLst/>
          </a:prstGeom>
          <a:noFill/>
          <a:ln w="12700">
            <a:noFill/>
            <a:miter lim="800000"/>
            <a:headEnd/>
            <a:tailEnd/>
          </a:ln>
          <a:effectLst/>
        </p:spPr>
        <p:txBody>
          <a:bodyPr vert="horz" wrap="square" lIns="91440" tIns="91440" rIns="45720" bIns="45720" numCol="1" anchor="t" anchorCtr="0" compatLnSpc="1">
            <a:prstTxWarp prst="textNoShape">
              <a:avLst/>
            </a:prstTxWarp>
            <a:normAutofit fontScale="85000" lnSpcReduction="20000"/>
          </a:bodyPr>
          <a:lstStyle>
            <a:lvl1pPr marL="341313" indent="-341313" algn="l" rtl="0" eaLnBrk="0" fontAlgn="base" hangingPunct="0">
              <a:lnSpc>
                <a:spcPct val="95000"/>
              </a:lnSpc>
              <a:spcBef>
                <a:spcPct val="35000"/>
              </a:spcBef>
              <a:spcAft>
                <a:spcPct val="0"/>
              </a:spcAft>
              <a:buClr>
                <a:srgbClr val="CC0000"/>
              </a:buClr>
              <a:buSzPct val="68000"/>
              <a:buFont typeface="Arial Black" panose="020B0A04020102020204" pitchFamily="34" charset="0"/>
              <a:buChar char="►"/>
              <a:defRPr sz="2800">
                <a:solidFill>
                  <a:schemeClr val="tx1"/>
                </a:solidFill>
                <a:effectLst>
                  <a:outerShdw blurRad="38100" dist="38100" dir="2700000" algn="tl">
                    <a:srgbClr val="000000"/>
                  </a:outerShdw>
                </a:effectLst>
                <a:latin typeface="+mn-lt"/>
                <a:ea typeface="MS PGothic" pitchFamily="34" charset="-128"/>
                <a:cs typeface="+mn-cs"/>
              </a:defRPr>
            </a:lvl1pPr>
            <a:lvl2pPr marL="801688" indent="-346075" algn="l" rtl="0" eaLnBrk="0" fontAlgn="base" hangingPunct="0">
              <a:lnSpc>
                <a:spcPct val="95000"/>
              </a:lnSpc>
              <a:spcBef>
                <a:spcPct val="25000"/>
              </a:spcBef>
              <a:spcAft>
                <a:spcPct val="0"/>
              </a:spcAft>
              <a:buClr>
                <a:schemeClr val="accent2"/>
              </a:buClr>
              <a:buSzPct val="68000"/>
              <a:buFont typeface="Arial" panose="020B0604020202020204" pitchFamily="34" charset="0"/>
              <a:buChar char="●"/>
              <a:defRPr sz="2600">
                <a:solidFill>
                  <a:schemeClr val="tx1"/>
                </a:solidFill>
                <a:effectLst>
                  <a:outerShdw blurRad="38100" dist="38100" dir="2700000" algn="tl">
                    <a:srgbClr val="000000"/>
                  </a:outerShdw>
                </a:effectLst>
                <a:latin typeface="+mn-lt"/>
                <a:ea typeface="+mn-ea"/>
                <a:cs typeface="+mn-cs"/>
              </a:defRPr>
            </a:lvl2pPr>
            <a:lvl3pPr marL="1147763" indent="-231775" algn="l" rtl="0" eaLnBrk="0" fontAlgn="base" hangingPunct="0">
              <a:lnSpc>
                <a:spcPct val="95000"/>
              </a:lnSpc>
              <a:spcBef>
                <a:spcPct val="15000"/>
              </a:spcBef>
              <a:spcAft>
                <a:spcPct val="0"/>
              </a:spcAft>
              <a:buClr>
                <a:schemeClr val="tx2"/>
              </a:buClr>
              <a:buFont typeface="Times" panose="02020603050405020304" pitchFamily="18" charset="0"/>
              <a:buChar char="•"/>
              <a:defRPr sz="2600" i="1">
                <a:solidFill>
                  <a:schemeClr val="tx1"/>
                </a:solidFill>
                <a:effectLst>
                  <a:outerShdw blurRad="38100" dist="38100" dir="2700000" algn="tl">
                    <a:srgbClr val="000000"/>
                  </a:outerShdw>
                </a:effectLst>
                <a:latin typeface="+mn-lt"/>
                <a:ea typeface="+mn-ea"/>
                <a:cs typeface="+mn-cs"/>
              </a:defRPr>
            </a:lvl3pPr>
            <a:lvl4pPr marL="1711325"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4pPr>
            <a:lvl5pPr marL="2000250" indent="-171450" algn="l" rtl="0" eaLnBrk="0" fontAlgn="base" hangingPunct="0">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ea typeface="+mn-ea"/>
                <a:cs typeface="+mn-cs"/>
              </a:defRPr>
            </a:lvl5pPr>
            <a:lvl6pPr marL="24574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6pPr>
            <a:lvl7pPr marL="29146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7pPr>
            <a:lvl8pPr marL="33718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8pPr>
            <a:lvl9pPr marL="3829050" indent="-171450" algn="l" rtl="0" fontAlgn="base">
              <a:lnSpc>
                <a:spcPct val="95000"/>
              </a:lnSpc>
              <a:spcBef>
                <a:spcPct val="20000"/>
              </a:spcBef>
              <a:spcAft>
                <a:spcPct val="0"/>
              </a:spcAft>
              <a:buChar char="»"/>
              <a:defRPr sz="2000">
                <a:solidFill>
                  <a:schemeClr val="tx1"/>
                </a:solidFill>
                <a:effectLst>
                  <a:outerShdw blurRad="38100" dist="38100" dir="2700000" algn="tl">
                    <a:srgbClr val="000000"/>
                  </a:outerShdw>
                </a:effectLst>
                <a:latin typeface="+mn-lt"/>
              </a:defRPr>
            </a:lvl9pPr>
          </a:lstStyle>
          <a:p>
            <a:pPr marL="400050" marR="0" lvl="1" indent="0" algn="l" defTabSz="914400" rtl="0" eaLnBrk="0" fontAlgn="base" latinLnBrk="0" hangingPunct="0">
              <a:lnSpc>
                <a:spcPct val="130000"/>
              </a:lnSpc>
              <a:spcBef>
                <a:spcPct val="25000"/>
              </a:spcBef>
              <a:spcAft>
                <a:spcPct val="0"/>
              </a:spcAft>
              <a:buClr>
                <a:srgbClr val="FFFF00"/>
              </a:buClr>
              <a:buSzPct val="68000"/>
              <a:buFont typeface="Arial" panose="020B0604020202020204" pitchFamily="34" charset="0"/>
              <a:buNone/>
              <a:tabLst/>
              <a:defRPr/>
            </a:pPr>
            <a:r>
              <a:rPr kumimoji="0" lang="en-US" sz="2600" b="1"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Two positive trials in high-grade NET:</a:t>
            </a:r>
          </a:p>
          <a:p>
            <a:pPr marL="1257300" marR="0" lvl="2" indent="-457200" algn="l" defTabSz="914400" rtl="0" eaLnBrk="0" fontAlgn="base" latinLnBrk="0" hangingPunct="0">
              <a:lnSpc>
                <a:spcPct val="130000"/>
              </a:lnSpc>
              <a:spcBef>
                <a:spcPct val="15000"/>
              </a:spcBef>
              <a:spcAft>
                <a:spcPct val="0"/>
              </a:spcAft>
              <a:buClr>
                <a:srgbClr val="C00000"/>
              </a:buClr>
              <a:buSzPct val="80000"/>
              <a:buFont typeface="Wingdings 3" panose="05040102010807070707" pitchFamily="18" charset="2"/>
              <a:buChar char="u"/>
              <a:tabLst/>
              <a:defRPr/>
            </a:pPr>
            <a:r>
              <a:rPr kumimoji="0" lang="en-US" sz="2600" b="0" i="1"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     </a:t>
            </a: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KEYNOTE-028: pembrolizumab 31% disease control rate</a:t>
            </a:r>
            <a:r>
              <a:rPr kumimoji="0" lang="en-US" sz="2600" b="0" i="0" u="none" strike="noStrike" kern="0" cap="none" spc="0" normalizeH="0" baseline="3000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1</a:t>
            </a:r>
          </a:p>
          <a:p>
            <a:pPr marL="1257300" marR="0" lvl="2" indent="-457200" algn="l" defTabSz="914400" rtl="0" eaLnBrk="0" fontAlgn="base" latinLnBrk="0" hangingPunct="0">
              <a:lnSpc>
                <a:spcPct val="130000"/>
              </a:lnSpc>
              <a:spcBef>
                <a:spcPct val="15000"/>
              </a:spcBef>
              <a:spcAft>
                <a:spcPct val="0"/>
              </a:spcAft>
              <a:buClr>
                <a:srgbClr val="C00000"/>
              </a:buClr>
              <a:buSzPct val="80000"/>
              <a:buFont typeface="Wingdings 3" panose="05040102010807070707" pitchFamily="18" charset="2"/>
              <a:buChar char="u"/>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     </a:t>
            </a:r>
            <a:r>
              <a:rPr kumimoji="0" lang="en-US" sz="26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CheckMate</a:t>
            </a: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 032: </a:t>
            </a:r>
            <a:r>
              <a:rPr kumimoji="0" lang="en-US" sz="26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Nivolumab</a:t>
            </a: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 +/- ipilimumab</a:t>
            </a:r>
            <a:r>
              <a:rPr kumimoji="0" lang="en-US" sz="2600" b="0" i="0" u="none" strike="noStrike" kern="0" cap="none" spc="0" normalizeH="0" baseline="3000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2</a:t>
            </a:r>
          </a:p>
          <a:p>
            <a:pPr marL="2171700" marR="0" lvl="4" indent="-457200" algn="l" defTabSz="914400" rtl="0" eaLnBrk="0" fontAlgn="base" latinLnBrk="0" hangingPunct="0">
              <a:lnSpc>
                <a:spcPct val="130000"/>
              </a:lnSpc>
              <a:spcBef>
                <a:spcPct val="20000"/>
              </a:spcBef>
              <a:spcAft>
                <a:spcPct val="0"/>
              </a:spcAft>
              <a:buClr>
                <a:srgbClr val="00B0F0"/>
              </a:buClr>
              <a:buSzTx/>
              <a:buFont typeface="Wingdings" panose="05000000000000000000" pitchFamily="2" charset="2"/>
              <a:buChar char="§"/>
              <a:tabLst/>
              <a:defRPr/>
            </a:pPr>
            <a:r>
              <a:rPr kumimoji="0" lang="en-US" sz="20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Nivolumab</a:t>
            </a:r>
            <a:r>
              <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 37.5% disease control rate</a:t>
            </a:r>
          </a:p>
          <a:p>
            <a:pPr marL="2171700" marR="0" lvl="4" indent="-457200" algn="l" defTabSz="914400" rtl="0" eaLnBrk="0" fontAlgn="base" latinLnBrk="0" hangingPunct="0">
              <a:lnSpc>
                <a:spcPct val="130000"/>
              </a:lnSpc>
              <a:spcBef>
                <a:spcPct val="20000"/>
              </a:spcBef>
              <a:spcAft>
                <a:spcPct val="0"/>
              </a:spcAft>
              <a:buClr>
                <a:srgbClr val="00B0F0"/>
              </a:buClr>
              <a:buSzTx/>
              <a:buFont typeface="Wingdings" panose="05000000000000000000" pitchFamily="2" charset="2"/>
              <a:buChar char="§"/>
              <a:tabLst/>
              <a:defRPr/>
            </a:pPr>
            <a:r>
              <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Combination: 55% disease control rate </a:t>
            </a:r>
            <a:r>
              <a:rPr kumimoji="0" lang="en-US" sz="21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Key inclusion criteria</a:t>
            </a:r>
          </a:p>
          <a:p>
            <a:pPr marL="401638" marR="0" lvl="2" indent="0" algn="l" defTabSz="914400" rtl="0" eaLnBrk="0" fontAlgn="base" latinLnBrk="0" hangingPunct="0">
              <a:lnSpc>
                <a:spcPct val="130000"/>
              </a:lnSpc>
              <a:spcBef>
                <a:spcPct val="15000"/>
              </a:spcBef>
              <a:spcAft>
                <a:spcPct val="0"/>
              </a:spcAft>
              <a:buClr>
                <a:srgbClr val="FFFF00"/>
              </a:buClr>
              <a:buSzTx/>
              <a:buFont typeface="Times" panose="02020603050405020304" pitchFamily="18" charset="0"/>
              <a:buNone/>
              <a:tabLst/>
              <a:defRPr/>
            </a:pPr>
            <a:r>
              <a:rPr kumimoji="0" lang="en-US" sz="2500" b="1"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Clinical Trial of PDR001 in NET </a:t>
            </a:r>
            <a:r>
              <a:rPr kumimoji="0" lang="mr-IN" sz="2500" b="1"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anose="020F0502020204030204" pitchFamily="34" charset="0"/>
                <a:ea typeface="Tahoma"/>
              </a:rPr>
              <a:t>–</a:t>
            </a:r>
            <a:r>
              <a:rPr kumimoji="0" lang="en-US" sz="2500" b="1"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 Response rate is primary endpoint</a:t>
            </a:r>
          </a:p>
          <a:p>
            <a:pPr marL="1257300" marR="0" lvl="2" indent="-457200" algn="l" defTabSz="914400" rtl="0" eaLnBrk="0" fontAlgn="base" latinLnBrk="0" hangingPunct="0">
              <a:lnSpc>
                <a:spcPct val="130000"/>
              </a:lnSpc>
              <a:spcBef>
                <a:spcPct val="15000"/>
              </a:spcBef>
              <a:spcAft>
                <a:spcPct val="0"/>
              </a:spcAft>
              <a:buClr>
                <a:srgbClr val="C00000"/>
              </a:buClr>
              <a:buSzPct val="80000"/>
              <a:buFont typeface="Wingdings 3" panose="05040102010807070707" pitchFamily="18" charset="2"/>
              <a:buChar char="u"/>
              <a:tabLst/>
              <a:defRPr/>
            </a:pPr>
            <a:r>
              <a:rPr kumimoji="0" 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Eligible patients :</a:t>
            </a:r>
          </a:p>
          <a:p>
            <a:pPr marL="2171700" marR="0" lvl="3" indent="-457200" algn="l" defTabSz="914400" rtl="0" eaLnBrk="0" fontAlgn="base" latinLnBrk="0" hangingPunct="0">
              <a:lnSpc>
                <a:spcPct val="130000"/>
              </a:lnSpc>
              <a:spcBef>
                <a:spcPct val="20000"/>
              </a:spcBef>
              <a:spcAft>
                <a:spcPct val="0"/>
              </a:spcAft>
              <a:buClr>
                <a:srgbClr val="00B0F0"/>
              </a:buClr>
              <a:buSzTx/>
              <a:buFont typeface="Wingdings" panose="05000000000000000000" pitchFamily="2" charset="2"/>
              <a:buChar char="§"/>
              <a:tabLst/>
              <a:defRPr/>
            </a:pPr>
            <a:r>
              <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Well-differentiated, advanced, nonfunctioning NET of GI, </a:t>
            </a:r>
            <a:r>
              <a:rPr kumimoji="0" lang="en-US" sz="2100" b="0"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pancreatic</a:t>
            </a:r>
            <a:r>
              <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 lung,  or thymic origin, and poorly-</a:t>
            </a:r>
            <a:r>
              <a:rPr kumimoji="0" lang="en-US" sz="20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diferentiated</a:t>
            </a:r>
            <a:r>
              <a:rPr kumimoji="0" lang="en-US" sz="20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 extrapulmonary NEC</a:t>
            </a:r>
          </a:p>
          <a:p>
            <a:pPr marL="2171700" marR="0" lvl="3" indent="-457200" algn="l" defTabSz="914400" rtl="0" eaLnBrk="0" fontAlgn="base" latinLnBrk="0" hangingPunct="0">
              <a:lnSpc>
                <a:spcPct val="130000"/>
              </a:lnSpc>
              <a:spcBef>
                <a:spcPct val="20000"/>
              </a:spcBef>
              <a:spcAft>
                <a:spcPct val="0"/>
              </a:spcAft>
              <a:buClr>
                <a:srgbClr val="00B0F0"/>
              </a:buClr>
              <a:buSzTx/>
              <a:buFont typeface="Wingdings" panose="05000000000000000000" pitchFamily="2" charset="2"/>
              <a:buChar char="§"/>
              <a:tabLst/>
              <a:defRPr/>
            </a:pPr>
            <a:r>
              <a:rPr kumimoji="0" lang="en-US" sz="21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Prior systemic treatment for advanced disease</a:t>
            </a:r>
          </a:p>
          <a:p>
            <a:pPr marL="2171700" marR="0" lvl="3" indent="-457200" algn="l" defTabSz="914400" rtl="0" eaLnBrk="0" fontAlgn="base" latinLnBrk="0" hangingPunct="0">
              <a:lnSpc>
                <a:spcPct val="130000"/>
              </a:lnSpc>
              <a:spcBef>
                <a:spcPct val="20000"/>
              </a:spcBef>
              <a:spcAft>
                <a:spcPct val="0"/>
              </a:spcAft>
              <a:buClr>
                <a:srgbClr val="00B0F0"/>
              </a:buClr>
              <a:buSzTx/>
              <a:buFont typeface="Wingdings" panose="05000000000000000000" pitchFamily="2" charset="2"/>
              <a:buChar char="§"/>
              <a:tabLst/>
              <a:defRPr/>
            </a:pPr>
            <a:r>
              <a:rPr kumimoji="0" lang="en-US" sz="21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rPr>
              <a:t>Disease progression on/after last treatment</a:t>
            </a:r>
          </a:p>
          <a:p>
            <a:pPr marL="857250" marR="0" lvl="1" indent="-457200" algn="l" defTabSz="914400" rtl="0" eaLnBrk="0" fontAlgn="base" latinLnBrk="0" hangingPunct="0">
              <a:lnSpc>
                <a:spcPct val="130000"/>
              </a:lnSpc>
              <a:spcBef>
                <a:spcPct val="25000"/>
              </a:spcBef>
              <a:spcAft>
                <a:spcPct val="0"/>
              </a:spcAft>
              <a:buClr>
                <a:srgbClr val="FFFF00"/>
              </a:buClr>
              <a:buSzPct val="68000"/>
              <a:buFont typeface="Wingdings" charset="2"/>
              <a:buChar char="Ø"/>
              <a:tabLst/>
              <a:defRPr/>
            </a:pPr>
            <a:endParaRPr kumimoji="0" lang="en-US" sz="29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a:p>
            <a:pPr marL="857250" marR="0" lvl="1" indent="-457200" algn="l" defTabSz="914400" rtl="0" eaLnBrk="0" fontAlgn="base" latinLnBrk="0" hangingPunct="0">
              <a:lnSpc>
                <a:spcPct val="130000"/>
              </a:lnSpc>
              <a:spcBef>
                <a:spcPct val="25000"/>
              </a:spcBef>
              <a:spcAft>
                <a:spcPct val="0"/>
              </a:spcAft>
              <a:buClr>
                <a:srgbClr val="FFFF00"/>
              </a:buClr>
              <a:buSzPct val="68000"/>
              <a:buFont typeface="Wingdings" charset="2"/>
              <a:buChar char="Ø"/>
              <a:tabLst/>
              <a:defRPr/>
            </a:pPr>
            <a:endParaRPr kumimoji="0" lang="en-US" sz="29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Tahoma"/>
              <a:cs typeface="Calibri" panose="020F0502020204030204" pitchFamily="34" charset="0"/>
            </a:endParaRPr>
          </a:p>
        </p:txBody>
      </p:sp>
      <p:sp>
        <p:nvSpPr>
          <p:cNvPr id="37" name="TextBox 36">
            <a:extLst>
              <a:ext uri="{FF2B5EF4-FFF2-40B4-BE49-F238E27FC236}">
                <a16:creationId xmlns:a16="http://schemas.microsoft.com/office/drawing/2014/main" id="{10288C55-02D5-4635-B13D-40C2D2BB2731}"/>
              </a:ext>
            </a:extLst>
          </p:cNvPr>
          <p:cNvSpPr txBox="1"/>
          <p:nvPr/>
        </p:nvSpPr>
        <p:spPr>
          <a:xfrm>
            <a:off x="1701801" y="6207780"/>
            <a:ext cx="7772400" cy="523220"/>
          </a:xfrm>
          <a:prstGeom prst="rect">
            <a:avLst/>
          </a:prstGeom>
          <a:noFill/>
        </p:spPr>
        <p:txBody>
          <a:bodyPr wrap="square" rtlCol="0" anchor="b" anchorCtr="0">
            <a:spAutoFit/>
          </a:bodyPr>
          <a:lstStyle/>
          <a:p>
            <a:pPr marL="127000" marR="0" lvl="0" indent="-127000" algn="l" defTabSz="914400" rtl="0" eaLnBrk="1" fontAlgn="auto" latinLnBrk="0" hangingPunct="1">
              <a:lnSpc>
                <a:spcPct val="100000"/>
              </a:lnSpc>
              <a:spcBef>
                <a:spcPts val="0"/>
              </a:spcBef>
              <a:spcAft>
                <a:spcPts val="0"/>
              </a:spcAft>
              <a:buClrTx/>
              <a:buSzTx/>
              <a:buFontTx/>
              <a:buAutoNum type="arabicPeriod"/>
              <a:tabLst/>
              <a:defRPr/>
            </a:pPr>
            <a:r>
              <a:rPr kumimoji="0" lang="en-US" sz="1400" b="0" i="0" u="none" strike="noStrike" kern="1200" cap="none" spc="0" normalizeH="0" baseline="0" noProof="0" dirty="0" err="1">
                <a:ln>
                  <a:noFill/>
                </a:ln>
                <a:solidFill>
                  <a:srgbClr val="FFFFFF"/>
                </a:solidFill>
                <a:effectLst/>
                <a:uLnTx/>
                <a:uFillTx/>
                <a:latin typeface="Arial"/>
                <a:ea typeface="Tahoma"/>
                <a:cs typeface="Tahoma"/>
              </a:rPr>
              <a:t>Ott</a:t>
            </a:r>
            <a:r>
              <a:rPr kumimoji="0" lang="en-US" sz="1400" b="0" i="0" u="none" strike="noStrike" kern="1200" cap="none" spc="0" normalizeH="0" baseline="0" noProof="0" dirty="0">
                <a:ln>
                  <a:noFill/>
                </a:ln>
                <a:solidFill>
                  <a:srgbClr val="FFFFFF"/>
                </a:solidFill>
                <a:effectLst/>
                <a:uLnTx/>
                <a:uFillTx/>
                <a:latin typeface="Arial"/>
                <a:ea typeface="Tahoma"/>
                <a:cs typeface="Tahoma"/>
              </a:rPr>
              <a:t> et al. </a:t>
            </a:r>
            <a:r>
              <a:rPr kumimoji="0" lang="en-US" sz="1400" b="0" i="1" u="none" strike="noStrike" kern="1200" cap="none" spc="0" normalizeH="0" baseline="0" noProof="0" dirty="0">
                <a:ln>
                  <a:noFill/>
                </a:ln>
                <a:solidFill>
                  <a:srgbClr val="FFFFFF"/>
                </a:solidFill>
                <a:effectLst/>
                <a:uLnTx/>
                <a:uFillTx/>
                <a:latin typeface="Arial"/>
                <a:ea typeface="Tahoma"/>
                <a:cs typeface="Tahoma"/>
              </a:rPr>
              <a:t>J </a:t>
            </a:r>
            <a:r>
              <a:rPr kumimoji="0" lang="en-US" sz="1400" b="0" i="1" u="none" strike="noStrike" kern="1200" cap="none" spc="0" normalizeH="0" baseline="0" noProof="0" dirty="0" err="1">
                <a:ln>
                  <a:noFill/>
                </a:ln>
                <a:solidFill>
                  <a:srgbClr val="FFFFFF"/>
                </a:solidFill>
                <a:effectLst/>
                <a:uLnTx/>
                <a:uFillTx/>
                <a:latin typeface="Arial"/>
                <a:ea typeface="Tahoma"/>
                <a:cs typeface="Tahoma"/>
              </a:rPr>
              <a:t>Clin</a:t>
            </a:r>
            <a:r>
              <a:rPr kumimoji="0" lang="en-US" sz="1400" b="0" i="1" u="none" strike="noStrike" kern="1200" cap="none" spc="0" normalizeH="0" baseline="0" noProof="0" dirty="0">
                <a:ln>
                  <a:noFill/>
                </a:ln>
                <a:solidFill>
                  <a:srgbClr val="FFFFFF"/>
                </a:solidFill>
                <a:effectLst/>
                <a:uLnTx/>
                <a:uFillTx/>
                <a:latin typeface="Arial"/>
                <a:ea typeface="Tahoma"/>
                <a:cs typeface="Tahoma"/>
              </a:rPr>
              <a:t> </a:t>
            </a:r>
            <a:r>
              <a:rPr kumimoji="0" lang="en-US" sz="1400" b="0" i="1" u="none" strike="noStrike" kern="1200" cap="none" spc="0" normalizeH="0" baseline="0" noProof="0" dirty="0" err="1">
                <a:ln>
                  <a:noFill/>
                </a:ln>
                <a:solidFill>
                  <a:srgbClr val="FFFFFF"/>
                </a:solidFill>
                <a:effectLst/>
                <a:uLnTx/>
                <a:uFillTx/>
                <a:latin typeface="Arial"/>
                <a:ea typeface="Tahoma"/>
                <a:cs typeface="Tahoma"/>
              </a:rPr>
              <a:t>Oncol</a:t>
            </a:r>
            <a:r>
              <a:rPr kumimoji="0" lang="en-US" sz="1400" b="0" i="0" u="none" strike="noStrike" kern="1200" cap="none" spc="0" normalizeH="0" baseline="0" noProof="0" dirty="0">
                <a:ln>
                  <a:noFill/>
                </a:ln>
                <a:solidFill>
                  <a:srgbClr val="FFFFFF"/>
                </a:solidFill>
                <a:effectLst/>
                <a:uLnTx/>
                <a:uFillTx/>
                <a:latin typeface="Arial"/>
                <a:ea typeface="Tahoma"/>
                <a:cs typeface="Tahoma"/>
              </a:rPr>
              <a:t>. 2015;33: abstract 7502.</a:t>
            </a:r>
          </a:p>
          <a:p>
            <a:pPr marL="127000" marR="0" lvl="0" indent="-127000" algn="l" defTabSz="914400" rtl="0" eaLnBrk="1" fontAlgn="auto" latinLnBrk="0" hangingPunct="1">
              <a:lnSpc>
                <a:spcPct val="100000"/>
              </a:lnSpc>
              <a:spcBef>
                <a:spcPts val="0"/>
              </a:spcBef>
              <a:spcAft>
                <a:spcPts val="0"/>
              </a:spcAft>
              <a:buClrTx/>
              <a:buSzTx/>
              <a:buFontTx/>
              <a:buAutoNum type="arabicPeriod"/>
              <a:tabLst/>
              <a:defRPr/>
            </a:pPr>
            <a:r>
              <a:rPr kumimoji="0" lang="en-US" sz="1400" b="0" i="0" u="none" strike="noStrike" kern="1200" cap="none" spc="0" normalizeH="0" baseline="0" noProof="0" dirty="0">
                <a:ln>
                  <a:noFill/>
                </a:ln>
                <a:solidFill>
                  <a:srgbClr val="FFFFFF"/>
                </a:solidFill>
                <a:effectLst/>
                <a:uLnTx/>
                <a:uFillTx/>
                <a:latin typeface="Arial"/>
                <a:ea typeface="Tahoma"/>
                <a:cs typeface="Tahoma"/>
              </a:rPr>
              <a:t>Antonia et al. </a:t>
            </a:r>
            <a:r>
              <a:rPr kumimoji="0" lang="en-US" sz="1400" b="0" i="1" u="none" strike="noStrike" kern="1200" cap="none" spc="0" normalizeH="0" baseline="0" noProof="0" dirty="0">
                <a:ln>
                  <a:noFill/>
                </a:ln>
                <a:solidFill>
                  <a:srgbClr val="FFFFFF"/>
                </a:solidFill>
                <a:effectLst/>
                <a:uLnTx/>
                <a:uFillTx/>
                <a:latin typeface="Arial"/>
                <a:ea typeface="Tahoma"/>
                <a:cs typeface="Tahoma"/>
              </a:rPr>
              <a:t>J </a:t>
            </a:r>
            <a:r>
              <a:rPr kumimoji="0" lang="en-US" sz="1400" b="0" i="1" u="none" strike="noStrike" kern="1200" cap="none" spc="0" normalizeH="0" baseline="0" noProof="0" dirty="0" err="1">
                <a:ln>
                  <a:noFill/>
                </a:ln>
                <a:solidFill>
                  <a:srgbClr val="FFFFFF"/>
                </a:solidFill>
                <a:effectLst/>
                <a:uLnTx/>
                <a:uFillTx/>
                <a:latin typeface="Arial"/>
                <a:ea typeface="Tahoma"/>
                <a:cs typeface="Tahoma"/>
              </a:rPr>
              <a:t>Clin</a:t>
            </a:r>
            <a:r>
              <a:rPr kumimoji="0" lang="en-US" sz="1400" b="0" i="1" u="none" strike="noStrike" kern="1200" cap="none" spc="0" normalizeH="0" baseline="0" noProof="0" dirty="0">
                <a:ln>
                  <a:noFill/>
                </a:ln>
                <a:solidFill>
                  <a:srgbClr val="FFFFFF"/>
                </a:solidFill>
                <a:effectLst/>
                <a:uLnTx/>
                <a:uFillTx/>
                <a:latin typeface="Arial"/>
                <a:ea typeface="Tahoma"/>
                <a:cs typeface="Tahoma"/>
              </a:rPr>
              <a:t> </a:t>
            </a:r>
            <a:r>
              <a:rPr kumimoji="0" lang="en-US" sz="1400" b="0" i="1" u="none" strike="noStrike" kern="1200" cap="none" spc="0" normalizeH="0" baseline="0" noProof="0" dirty="0" err="1">
                <a:ln>
                  <a:noFill/>
                </a:ln>
                <a:solidFill>
                  <a:srgbClr val="FFFFFF"/>
                </a:solidFill>
                <a:effectLst/>
                <a:uLnTx/>
                <a:uFillTx/>
                <a:latin typeface="Arial"/>
                <a:ea typeface="Tahoma"/>
                <a:cs typeface="Tahoma"/>
              </a:rPr>
              <a:t>Oncol</a:t>
            </a:r>
            <a:r>
              <a:rPr kumimoji="0" lang="en-US" sz="1400" b="0" i="0" u="none" strike="noStrike" kern="1200" cap="none" spc="0" normalizeH="0" baseline="0" noProof="0" dirty="0">
                <a:ln>
                  <a:noFill/>
                </a:ln>
                <a:solidFill>
                  <a:srgbClr val="FFFFFF"/>
                </a:solidFill>
                <a:effectLst/>
                <a:uLnTx/>
                <a:uFillTx/>
                <a:latin typeface="Arial"/>
                <a:ea typeface="Tahoma"/>
                <a:cs typeface="Tahoma"/>
              </a:rPr>
              <a:t>. 2015;33: abstract 7503.</a:t>
            </a:r>
          </a:p>
        </p:txBody>
      </p:sp>
    </p:spTree>
    <p:extLst>
      <p:ext uri="{BB962C8B-B14F-4D97-AF65-F5344CB8AC3E}">
        <p14:creationId xmlns:p14="http://schemas.microsoft.com/office/powerpoint/2010/main" val="11142121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F56CC52-F523-485F-A334-96F9D6E59475}"/>
              </a:ext>
            </a:extLst>
          </p:cNvPr>
          <p:cNvSpPr/>
          <p:nvPr/>
        </p:nvSpPr>
        <p:spPr bwMode="auto">
          <a:xfrm>
            <a:off x="1649186" y="1420586"/>
            <a:ext cx="8496300" cy="4506685"/>
          </a:xfrm>
          <a:prstGeom prst="rect">
            <a:avLst/>
          </a:prstGeom>
          <a:solidFill>
            <a:schemeClr val="tx1">
              <a:lumMod val="8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MS PGothic"/>
              <a:cs typeface="Tahoma"/>
            </a:endParaRPr>
          </a:p>
        </p:txBody>
      </p:sp>
      <p:sp>
        <p:nvSpPr>
          <p:cNvPr id="2" name="Title 1"/>
          <p:cNvSpPr>
            <a:spLocks noGrp="1"/>
          </p:cNvSpPr>
          <p:nvPr>
            <p:ph type="title"/>
          </p:nvPr>
        </p:nvSpPr>
        <p:spPr>
          <a:xfrm>
            <a:off x="1940067" y="481845"/>
            <a:ext cx="9621557" cy="499533"/>
          </a:xfrm>
        </p:spPr>
        <p:txBody>
          <a:bodyPr/>
          <a:lstStyle/>
          <a:p>
            <a:r>
              <a:rPr lang="en-GB" sz="3200" dirty="0">
                <a:solidFill>
                  <a:srgbClr val="FFFF99"/>
                </a:solidFill>
                <a:latin typeface="Calibri" panose="020F0502020204030204" pitchFamily="34" charset="0"/>
                <a:cs typeface="Calibri" panose="020F0502020204030204" pitchFamily="34" charset="0"/>
              </a:rPr>
              <a:t>There Are Regional Differences in the </a:t>
            </a:r>
            <a:br>
              <a:rPr lang="en-GB" sz="3200" dirty="0">
                <a:solidFill>
                  <a:srgbClr val="FFFF99"/>
                </a:solidFill>
                <a:latin typeface="Calibri" panose="020F0502020204030204" pitchFamily="34" charset="0"/>
                <a:cs typeface="Calibri" panose="020F0502020204030204" pitchFamily="34" charset="0"/>
              </a:rPr>
            </a:br>
            <a:r>
              <a:rPr lang="en-GB" sz="3200" dirty="0">
                <a:solidFill>
                  <a:srgbClr val="FFFF99"/>
                </a:solidFill>
                <a:latin typeface="Calibri" panose="020F0502020204030204" pitchFamily="34" charset="0"/>
                <a:cs typeface="Calibri" panose="020F0502020204030204" pitchFamily="34" charset="0"/>
              </a:rPr>
              <a:t>Incidence of Pancreatic Cancer</a:t>
            </a:r>
          </a:p>
        </p:txBody>
      </p:sp>
      <p:sp>
        <p:nvSpPr>
          <p:cNvPr id="7" name="Text Placeholder 6"/>
          <p:cNvSpPr>
            <a:spLocks noGrp="1"/>
          </p:cNvSpPr>
          <p:nvPr>
            <p:ph type="body" sz="quarter" idx="11"/>
          </p:nvPr>
        </p:nvSpPr>
        <p:spPr>
          <a:xfrm>
            <a:off x="8115848" y="6319221"/>
            <a:ext cx="3793788" cy="384721"/>
          </a:xfrm>
        </p:spPr>
        <p:txBody>
          <a:bodyPr/>
          <a:lstStyle/>
          <a:p>
            <a:r>
              <a:rPr lang="en-GB" dirty="0" err="1">
                <a:latin typeface="Calibri" panose="020F0502020204030204" pitchFamily="34" charset="0"/>
                <a:cs typeface="Calibri" panose="020F0502020204030204" pitchFamily="34" charset="0"/>
              </a:rPr>
              <a:t>Globocan</a:t>
            </a:r>
            <a:r>
              <a:rPr lang="en-GB" dirty="0">
                <a:latin typeface="Calibri" panose="020F0502020204030204" pitchFamily="34" charset="0"/>
                <a:cs typeface="Calibri" panose="020F0502020204030204" pitchFamily="34" charset="0"/>
              </a:rPr>
              <a:t> 2012 (Online database). Available at: http://globocan.iarc.fr/Pages/Map.aspx (Accessed 10/11/16) </a:t>
            </a:r>
          </a:p>
        </p:txBody>
      </p:sp>
      <p:sp>
        <p:nvSpPr>
          <p:cNvPr id="474" name="Freeform 6"/>
          <p:cNvSpPr>
            <a:spLocks/>
          </p:cNvSpPr>
          <p:nvPr/>
        </p:nvSpPr>
        <p:spPr bwMode="auto">
          <a:xfrm>
            <a:off x="7003102" y="2785684"/>
            <a:ext cx="302196" cy="242013"/>
          </a:xfrm>
          <a:custGeom>
            <a:avLst/>
            <a:gdLst>
              <a:gd name="T0" fmla="*/ 23 w 236"/>
              <a:gd name="T1" fmla="*/ 66 h 189"/>
              <a:gd name="T2" fmla="*/ 37 w 236"/>
              <a:gd name="T3" fmla="*/ 54 h 189"/>
              <a:gd name="T4" fmla="*/ 58 w 236"/>
              <a:gd name="T5" fmla="*/ 45 h 189"/>
              <a:gd name="T6" fmla="*/ 71 w 236"/>
              <a:gd name="T7" fmla="*/ 24 h 189"/>
              <a:gd name="T8" fmla="*/ 82 w 236"/>
              <a:gd name="T9" fmla="*/ 22 h 189"/>
              <a:gd name="T10" fmla="*/ 97 w 236"/>
              <a:gd name="T11" fmla="*/ 23 h 189"/>
              <a:gd name="T12" fmla="*/ 116 w 236"/>
              <a:gd name="T13" fmla="*/ 30 h 189"/>
              <a:gd name="T14" fmla="*/ 134 w 236"/>
              <a:gd name="T15" fmla="*/ 27 h 189"/>
              <a:gd name="T16" fmla="*/ 147 w 236"/>
              <a:gd name="T17" fmla="*/ 18 h 189"/>
              <a:gd name="T18" fmla="*/ 149 w 236"/>
              <a:gd name="T19" fmla="*/ 7 h 189"/>
              <a:gd name="T20" fmla="*/ 165 w 236"/>
              <a:gd name="T21" fmla="*/ 4 h 189"/>
              <a:gd name="T22" fmla="*/ 170 w 236"/>
              <a:gd name="T23" fmla="*/ 12 h 189"/>
              <a:gd name="T24" fmla="*/ 182 w 236"/>
              <a:gd name="T25" fmla="*/ 36 h 189"/>
              <a:gd name="T26" fmla="*/ 193 w 236"/>
              <a:gd name="T27" fmla="*/ 29 h 189"/>
              <a:gd name="T28" fmla="*/ 214 w 236"/>
              <a:gd name="T29" fmla="*/ 22 h 189"/>
              <a:gd name="T30" fmla="*/ 236 w 236"/>
              <a:gd name="T31" fmla="*/ 28 h 189"/>
              <a:gd name="T32" fmla="*/ 219 w 236"/>
              <a:gd name="T33" fmla="*/ 34 h 189"/>
              <a:gd name="T34" fmla="*/ 183 w 236"/>
              <a:gd name="T35" fmla="*/ 40 h 189"/>
              <a:gd name="T36" fmla="*/ 181 w 236"/>
              <a:gd name="T37" fmla="*/ 58 h 189"/>
              <a:gd name="T38" fmla="*/ 179 w 236"/>
              <a:gd name="T39" fmla="*/ 77 h 189"/>
              <a:gd name="T40" fmla="*/ 178 w 236"/>
              <a:gd name="T41" fmla="*/ 93 h 189"/>
              <a:gd name="T42" fmla="*/ 172 w 236"/>
              <a:gd name="T43" fmla="*/ 106 h 189"/>
              <a:gd name="T44" fmla="*/ 157 w 236"/>
              <a:gd name="T45" fmla="*/ 123 h 189"/>
              <a:gd name="T46" fmla="*/ 155 w 236"/>
              <a:gd name="T47" fmla="*/ 142 h 189"/>
              <a:gd name="T48" fmla="*/ 135 w 236"/>
              <a:gd name="T49" fmla="*/ 142 h 189"/>
              <a:gd name="T50" fmla="*/ 121 w 236"/>
              <a:gd name="T51" fmla="*/ 148 h 189"/>
              <a:gd name="T52" fmla="*/ 116 w 236"/>
              <a:gd name="T53" fmla="*/ 178 h 189"/>
              <a:gd name="T54" fmla="*/ 82 w 236"/>
              <a:gd name="T55" fmla="*/ 184 h 189"/>
              <a:gd name="T56" fmla="*/ 68 w 236"/>
              <a:gd name="T57" fmla="*/ 186 h 189"/>
              <a:gd name="T58" fmla="*/ 20 w 236"/>
              <a:gd name="T59" fmla="*/ 179 h 189"/>
              <a:gd name="T60" fmla="*/ 29 w 236"/>
              <a:gd name="T61" fmla="*/ 147 h 189"/>
              <a:gd name="T62" fmla="*/ 11 w 236"/>
              <a:gd name="T63" fmla="*/ 130 h 189"/>
              <a:gd name="T64" fmla="*/ 8 w 236"/>
              <a:gd name="T65" fmla="*/ 102 h 189"/>
              <a:gd name="T66" fmla="*/ 2 w 236"/>
              <a:gd name="T67" fmla="*/ 8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6" h="189">
                <a:moveTo>
                  <a:pt x="4" y="58"/>
                </a:moveTo>
                <a:lnTo>
                  <a:pt x="23" y="66"/>
                </a:lnTo>
                <a:lnTo>
                  <a:pt x="35" y="63"/>
                </a:lnTo>
                <a:lnTo>
                  <a:pt x="37" y="54"/>
                </a:lnTo>
                <a:lnTo>
                  <a:pt x="50" y="51"/>
                </a:lnTo>
                <a:lnTo>
                  <a:pt x="58" y="45"/>
                </a:lnTo>
                <a:lnTo>
                  <a:pt x="58" y="28"/>
                </a:lnTo>
                <a:lnTo>
                  <a:pt x="71" y="24"/>
                </a:lnTo>
                <a:lnTo>
                  <a:pt x="72" y="17"/>
                </a:lnTo>
                <a:lnTo>
                  <a:pt x="82" y="22"/>
                </a:lnTo>
                <a:lnTo>
                  <a:pt x="87" y="23"/>
                </a:lnTo>
                <a:lnTo>
                  <a:pt x="97" y="23"/>
                </a:lnTo>
                <a:lnTo>
                  <a:pt x="110" y="27"/>
                </a:lnTo>
                <a:lnTo>
                  <a:pt x="116" y="30"/>
                </a:lnTo>
                <a:lnTo>
                  <a:pt x="127" y="23"/>
                </a:lnTo>
                <a:lnTo>
                  <a:pt x="134" y="27"/>
                </a:lnTo>
                <a:lnTo>
                  <a:pt x="137" y="18"/>
                </a:lnTo>
                <a:lnTo>
                  <a:pt x="147" y="18"/>
                </a:lnTo>
                <a:lnTo>
                  <a:pt x="149" y="15"/>
                </a:lnTo>
                <a:lnTo>
                  <a:pt x="149" y="7"/>
                </a:lnTo>
                <a:lnTo>
                  <a:pt x="154" y="0"/>
                </a:lnTo>
                <a:lnTo>
                  <a:pt x="165" y="4"/>
                </a:lnTo>
                <a:lnTo>
                  <a:pt x="165" y="11"/>
                </a:lnTo>
                <a:lnTo>
                  <a:pt x="170" y="12"/>
                </a:lnTo>
                <a:lnTo>
                  <a:pt x="173" y="29"/>
                </a:lnTo>
                <a:lnTo>
                  <a:pt x="182" y="36"/>
                </a:lnTo>
                <a:lnTo>
                  <a:pt x="186" y="31"/>
                </a:lnTo>
                <a:lnTo>
                  <a:pt x="193" y="29"/>
                </a:lnTo>
                <a:lnTo>
                  <a:pt x="202" y="20"/>
                </a:lnTo>
                <a:lnTo>
                  <a:pt x="214" y="22"/>
                </a:lnTo>
                <a:lnTo>
                  <a:pt x="232" y="22"/>
                </a:lnTo>
                <a:lnTo>
                  <a:pt x="236" y="28"/>
                </a:lnTo>
                <a:lnTo>
                  <a:pt x="227" y="30"/>
                </a:lnTo>
                <a:lnTo>
                  <a:pt x="219" y="34"/>
                </a:lnTo>
                <a:lnTo>
                  <a:pt x="200" y="36"/>
                </a:lnTo>
                <a:lnTo>
                  <a:pt x="183" y="40"/>
                </a:lnTo>
                <a:lnTo>
                  <a:pt x="175" y="50"/>
                </a:lnTo>
                <a:lnTo>
                  <a:pt x="181" y="58"/>
                </a:lnTo>
                <a:lnTo>
                  <a:pt x="185" y="69"/>
                </a:lnTo>
                <a:lnTo>
                  <a:pt x="179" y="77"/>
                </a:lnTo>
                <a:lnTo>
                  <a:pt x="182" y="85"/>
                </a:lnTo>
                <a:lnTo>
                  <a:pt x="178" y="93"/>
                </a:lnTo>
                <a:lnTo>
                  <a:pt x="162" y="92"/>
                </a:lnTo>
                <a:lnTo>
                  <a:pt x="172" y="106"/>
                </a:lnTo>
                <a:lnTo>
                  <a:pt x="162" y="111"/>
                </a:lnTo>
                <a:lnTo>
                  <a:pt x="157" y="123"/>
                </a:lnTo>
                <a:lnTo>
                  <a:pt x="160" y="136"/>
                </a:lnTo>
                <a:lnTo>
                  <a:pt x="155" y="142"/>
                </a:lnTo>
                <a:lnTo>
                  <a:pt x="148" y="140"/>
                </a:lnTo>
                <a:lnTo>
                  <a:pt x="135" y="142"/>
                </a:lnTo>
                <a:lnTo>
                  <a:pt x="134" y="148"/>
                </a:lnTo>
                <a:lnTo>
                  <a:pt x="121" y="148"/>
                </a:lnTo>
                <a:lnTo>
                  <a:pt x="113" y="160"/>
                </a:lnTo>
                <a:lnTo>
                  <a:pt x="116" y="178"/>
                </a:lnTo>
                <a:lnTo>
                  <a:pt x="95" y="186"/>
                </a:lnTo>
                <a:lnTo>
                  <a:pt x="82" y="184"/>
                </a:lnTo>
                <a:lnTo>
                  <a:pt x="79" y="189"/>
                </a:lnTo>
                <a:lnTo>
                  <a:pt x="68" y="186"/>
                </a:lnTo>
                <a:lnTo>
                  <a:pt x="51" y="189"/>
                </a:lnTo>
                <a:lnTo>
                  <a:pt x="20" y="179"/>
                </a:lnTo>
                <a:lnTo>
                  <a:pt x="33" y="160"/>
                </a:lnTo>
                <a:lnTo>
                  <a:pt x="29" y="147"/>
                </a:lnTo>
                <a:lnTo>
                  <a:pt x="15" y="143"/>
                </a:lnTo>
                <a:lnTo>
                  <a:pt x="11" y="130"/>
                </a:lnTo>
                <a:lnTo>
                  <a:pt x="3" y="113"/>
                </a:lnTo>
                <a:lnTo>
                  <a:pt x="8" y="102"/>
                </a:lnTo>
                <a:lnTo>
                  <a:pt x="0" y="99"/>
                </a:lnTo>
                <a:lnTo>
                  <a:pt x="2" y="84"/>
                </a:lnTo>
                <a:lnTo>
                  <a:pt x="4" y="58"/>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75" name="Freeform 7"/>
          <p:cNvSpPr>
            <a:spLocks/>
          </p:cNvSpPr>
          <p:nvPr/>
        </p:nvSpPr>
        <p:spPr bwMode="auto">
          <a:xfrm>
            <a:off x="5926210" y="3963734"/>
            <a:ext cx="291952" cy="321403"/>
          </a:xfrm>
          <a:custGeom>
            <a:avLst/>
            <a:gdLst>
              <a:gd name="T0" fmla="*/ 92 w 228"/>
              <a:gd name="T1" fmla="*/ 16 h 251"/>
              <a:gd name="T2" fmla="*/ 102 w 228"/>
              <a:gd name="T3" fmla="*/ 35 h 251"/>
              <a:gd name="T4" fmla="*/ 121 w 228"/>
              <a:gd name="T5" fmla="*/ 44 h 251"/>
              <a:gd name="T6" fmla="*/ 137 w 228"/>
              <a:gd name="T7" fmla="*/ 44 h 251"/>
              <a:gd name="T8" fmla="*/ 144 w 228"/>
              <a:gd name="T9" fmla="*/ 27 h 251"/>
              <a:gd name="T10" fmla="*/ 157 w 228"/>
              <a:gd name="T11" fmla="*/ 23 h 251"/>
              <a:gd name="T12" fmla="*/ 165 w 228"/>
              <a:gd name="T13" fmla="*/ 30 h 251"/>
              <a:gd name="T14" fmla="*/ 187 w 228"/>
              <a:gd name="T15" fmla="*/ 43 h 251"/>
              <a:gd name="T16" fmla="*/ 188 w 228"/>
              <a:gd name="T17" fmla="*/ 63 h 251"/>
              <a:gd name="T18" fmla="*/ 195 w 228"/>
              <a:gd name="T19" fmla="*/ 84 h 251"/>
              <a:gd name="T20" fmla="*/ 198 w 228"/>
              <a:gd name="T21" fmla="*/ 107 h 251"/>
              <a:gd name="T22" fmla="*/ 217 w 228"/>
              <a:gd name="T23" fmla="*/ 104 h 251"/>
              <a:gd name="T24" fmla="*/ 227 w 228"/>
              <a:gd name="T25" fmla="*/ 112 h 251"/>
              <a:gd name="T26" fmla="*/ 228 w 228"/>
              <a:gd name="T27" fmla="*/ 132 h 251"/>
              <a:gd name="T28" fmla="*/ 227 w 228"/>
              <a:gd name="T29" fmla="*/ 147 h 251"/>
              <a:gd name="T30" fmla="*/ 186 w 228"/>
              <a:gd name="T31" fmla="*/ 213 h 251"/>
              <a:gd name="T32" fmla="*/ 209 w 228"/>
              <a:gd name="T33" fmla="*/ 243 h 251"/>
              <a:gd name="T34" fmla="*/ 132 w 228"/>
              <a:gd name="T35" fmla="*/ 248 h 251"/>
              <a:gd name="T36" fmla="*/ 46 w 228"/>
              <a:gd name="T37" fmla="*/ 239 h 251"/>
              <a:gd name="T38" fmla="*/ 33 w 228"/>
              <a:gd name="T39" fmla="*/ 231 h 251"/>
              <a:gd name="T40" fmla="*/ 10 w 228"/>
              <a:gd name="T41" fmla="*/ 234 h 251"/>
              <a:gd name="T42" fmla="*/ 0 w 228"/>
              <a:gd name="T43" fmla="*/ 225 h 251"/>
              <a:gd name="T44" fmla="*/ 9 w 228"/>
              <a:gd name="T45" fmla="*/ 188 h 251"/>
              <a:gd name="T46" fmla="*/ 16 w 228"/>
              <a:gd name="T47" fmla="*/ 160 h 251"/>
              <a:gd name="T48" fmla="*/ 31 w 228"/>
              <a:gd name="T49" fmla="*/ 138 h 251"/>
              <a:gd name="T50" fmla="*/ 39 w 228"/>
              <a:gd name="T51" fmla="*/ 113 h 251"/>
              <a:gd name="T52" fmla="*/ 33 w 228"/>
              <a:gd name="T53" fmla="*/ 94 h 251"/>
              <a:gd name="T54" fmla="*/ 24 w 228"/>
              <a:gd name="T55" fmla="*/ 69 h 251"/>
              <a:gd name="T56" fmla="*/ 31 w 228"/>
              <a:gd name="T57" fmla="*/ 56 h 251"/>
              <a:gd name="T58" fmla="*/ 22 w 228"/>
              <a:gd name="T59" fmla="*/ 22 h 251"/>
              <a:gd name="T60" fmla="*/ 14 w 228"/>
              <a:gd name="T61" fmla="*/ 5 h 251"/>
              <a:gd name="T62" fmla="*/ 27 w 228"/>
              <a:gd name="T63" fmla="*/ 3 h 251"/>
              <a:gd name="T64" fmla="*/ 88 w 228"/>
              <a:gd name="T65" fmla="*/ 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8" h="251">
                <a:moveTo>
                  <a:pt x="88" y="1"/>
                </a:moveTo>
                <a:lnTo>
                  <a:pt x="92" y="16"/>
                </a:lnTo>
                <a:lnTo>
                  <a:pt x="97" y="29"/>
                </a:lnTo>
                <a:lnTo>
                  <a:pt x="102" y="35"/>
                </a:lnTo>
                <a:lnTo>
                  <a:pt x="109" y="46"/>
                </a:lnTo>
                <a:lnTo>
                  <a:pt x="121" y="44"/>
                </a:lnTo>
                <a:lnTo>
                  <a:pt x="127" y="42"/>
                </a:lnTo>
                <a:lnTo>
                  <a:pt x="137" y="44"/>
                </a:lnTo>
                <a:lnTo>
                  <a:pt x="140" y="39"/>
                </a:lnTo>
                <a:lnTo>
                  <a:pt x="144" y="27"/>
                </a:lnTo>
                <a:lnTo>
                  <a:pt x="156" y="26"/>
                </a:lnTo>
                <a:lnTo>
                  <a:pt x="157" y="23"/>
                </a:lnTo>
                <a:lnTo>
                  <a:pt x="166" y="22"/>
                </a:lnTo>
                <a:lnTo>
                  <a:pt x="165" y="30"/>
                </a:lnTo>
                <a:lnTo>
                  <a:pt x="187" y="30"/>
                </a:lnTo>
                <a:lnTo>
                  <a:pt x="187" y="43"/>
                </a:lnTo>
                <a:lnTo>
                  <a:pt x="190" y="51"/>
                </a:lnTo>
                <a:lnTo>
                  <a:pt x="188" y="63"/>
                </a:lnTo>
                <a:lnTo>
                  <a:pt x="189" y="76"/>
                </a:lnTo>
                <a:lnTo>
                  <a:pt x="195" y="84"/>
                </a:lnTo>
                <a:lnTo>
                  <a:pt x="193" y="109"/>
                </a:lnTo>
                <a:lnTo>
                  <a:pt x="198" y="107"/>
                </a:lnTo>
                <a:lnTo>
                  <a:pt x="206" y="107"/>
                </a:lnTo>
                <a:lnTo>
                  <a:pt x="217" y="104"/>
                </a:lnTo>
                <a:lnTo>
                  <a:pt x="226" y="105"/>
                </a:lnTo>
                <a:lnTo>
                  <a:pt x="227" y="112"/>
                </a:lnTo>
                <a:lnTo>
                  <a:pt x="225" y="122"/>
                </a:lnTo>
                <a:lnTo>
                  <a:pt x="228" y="132"/>
                </a:lnTo>
                <a:lnTo>
                  <a:pt x="225" y="140"/>
                </a:lnTo>
                <a:lnTo>
                  <a:pt x="227" y="147"/>
                </a:lnTo>
                <a:lnTo>
                  <a:pt x="188" y="146"/>
                </a:lnTo>
                <a:lnTo>
                  <a:pt x="186" y="213"/>
                </a:lnTo>
                <a:lnTo>
                  <a:pt x="198" y="230"/>
                </a:lnTo>
                <a:lnTo>
                  <a:pt x="209" y="243"/>
                </a:lnTo>
                <a:lnTo>
                  <a:pt x="176" y="251"/>
                </a:lnTo>
                <a:lnTo>
                  <a:pt x="132" y="248"/>
                </a:lnTo>
                <a:lnTo>
                  <a:pt x="120" y="238"/>
                </a:lnTo>
                <a:lnTo>
                  <a:pt x="46" y="239"/>
                </a:lnTo>
                <a:lnTo>
                  <a:pt x="43" y="240"/>
                </a:lnTo>
                <a:lnTo>
                  <a:pt x="33" y="231"/>
                </a:lnTo>
                <a:lnTo>
                  <a:pt x="21" y="230"/>
                </a:lnTo>
                <a:lnTo>
                  <a:pt x="10" y="234"/>
                </a:lnTo>
                <a:lnTo>
                  <a:pt x="1" y="238"/>
                </a:lnTo>
                <a:lnTo>
                  <a:pt x="0" y="225"/>
                </a:lnTo>
                <a:lnTo>
                  <a:pt x="2" y="206"/>
                </a:lnTo>
                <a:lnTo>
                  <a:pt x="9" y="188"/>
                </a:lnTo>
                <a:lnTo>
                  <a:pt x="10" y="179"/>
                </a:lnTo>
                <a:lnTo>
                  <a:pt x="16" y="160"/>
                </a:lnTo>
                <a:lnTo>
                  <a:pt x="21" y="151"/>
                </a:lnTo>
                <a:lnTo>
                  <a:pt x="31" y="138"/>
                </a:lnTo>
                <a:lnTo>
                  <a:pt x="37" y="129"/>
                </a:lnTo>
                <a:lnTo>
                  <a:pt x="39" y="113"/>
                </a:lnTo>
                <a:lnTo>
                  <a:pt x="39" y="101"/>
                </a:lnTo>
                <a:lnTo>
                  <a:pt x="33" y="94"/>
                </a:lnTo>
                <a:lnTo>
                  <a:pt x="29" y="81"/>
                </a:lnTo>
                <a:lnTo>
                  <a:pt x="24" y="69"/>
                </a:lnTo>
                <a:lnTo>
                  <a:pt x="25" y="64"/>
                </a:lnTo>
                <a:lnTo>
                  <a:pt x="31" y="56"/>
                </a:lnTo>
                <a:lnTo>
                  <a:pt x="25" y="36"/>
                </a:lnTo>
                <a:lnTo>
                  <a:pt x="22" y="22"/>
                </a:lnTo>
                <a:lnTo>
                  <a:pt x="13" y="9"/>
                </a:lnTo>
                <a:lnTo>
                  <a:pt x="14" y="5"/>
                </a:lnTo>
                <a:lnTo>
                  <a:pt x="22" y="2"/>
                </a:lnTo>
                <a:lnTo>
                  <a:pt x="27" y="3"/>
                </a:lnTo>
                <a:lnTo>
                  <a:pt x="34" y="0"/>
                </a:lnTo>
                <a:lnTo>
                  <a:pt x="88" y="1"/>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76" name="Freeform 8"/>
          <p:cNvSpPr>
            <a:spLocks/>
          </p:cNvSpPr>
          <p:nvPr/>
        </p:nvSpPr>
        <p:spPr bwMode="auto">
          <a:xfrm>
            <a:off x="5935173" y="3926600"/>
            <a:ext cx="25610" cy="35854"/>
          </a:xfrm>
          <a:custGeom>
            <a:avLst/>
            <a:gdLst>
              <a:gd name="T0" fmla="*/ 10 w 20"/>
              <a:gd name="T1" fmla="*/ 26 h 28"/>
              <a:gd name="T2" fmla="*/ 5 w 20"/>
              <a:gd name="T3" fmla="*/ 28 h 28"/>
              <a:gd name="T4" fmla="*/ 0 w 20"/>
              <a:gd name="T5" fmla="*/ 12 h 28"/>
              <a:gd name="T6" fmla="*/ 7 w 20"/>
              <a:gd name="T7" fmla="*/ 3 h 28"/>
              <a:gd name="T8" fmla="*/ 13 w 20"/>
              <a:gd name="T9" fmla="*/ 0 h 28"/>
              <a:gd name="T10" fmla="*/ 20 w 20"/>
              <a:gd name="T11" fmla="*/ 7 h 28"/>
              <a:gd name="T12" fmla="*/ 13 w 20"/>
              <a:gd name="T13" fmla="*/ 11 h 28"/>
              <a:gd name="T14" fmla="*/ 10 w 20"/>
              <a:gd name="T15" fmla="*/ 16 h 28"/>
              <a:gd name="T16" fmla="*/ 10 w 20"/>
              <a:gd name="T17"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8">
                <a:moveTo>
                  <a:pt x="10" y="26"/>
                </a:moveTo>
                <a:lnTo>
                  <a:pt x="5" y="28"/>
                </a:lnTo>
                <a:lnTo>
                  <a:pt x="0" y="12"/>
                </a:lnTo>
                <a:lnTo>
                  <a:pt x="7" y="3"/>
                </a:lnTo>
                <a:lnTo>
                  <a:pt x="13" y="0"/>
                </a:lnTo>
                <a:lnTo>
                  <a:pt x="20" y="7"/>
                </a:lnTo>
                <a:lnTo>
                  <a:pt x="13" y="11"/>
                </a:lnTo>
                <a:lnTo>
                  <a:pt x="10" y="16"/>
                </a:lnTo>
                <a:lnTo>
                  <a:pt x="10" y="26"/>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77" name="Freeform 9"/>
          <p:cNvSpPr>
            <a:spLocks/>
          </p:cNvSpPr>
          <p:nvPr/>
        </p:nvSpPr>
        <p:spPr bwMode="auto">
          <a:xfrm>
            <a:off x="6069625" y="2674281"/>
            <a:ext cx="39696" cy="80671"/>
          </a:xfrm>
          <a:custGeom>
            <a:avLst/>
            <a:gdLst>
              <a:gd name="T0" fmla="*/ 22 w 31"/>
              <a:gd name="T1" fmla="*/ 17 h 63"/>
              <a:gd name="T2" fmla="*/ 20 w 31"/>
              <a:gd name="T3" fmla="*/ 24 h 63"/>
              <a:gd name="T4" fmla="*/ 23 w 31"/>
              <a:gd name="T5" fmla="*/ 33 h 63"/>
              <a:gd name="T6" fmla="*/ 31 w 31"/>
              <a:gd name="T7" fmla="*/ 38 h 63"/>
              <a:gd name="T8" fmla="*/ 31 w 31"/>
              <a:gd name="T9" fmla="*/ 44 h 63"/>
              <a:gd name="T10" fmla="*/ 25 w 31"/>
              <a:gd name="T11" fmla="*/ 46 h 63"/>
              <a:gd name="T12" fmla="*/ 25 w 31"/>
              <a:gd name="T13" fmla="*/ 53 h 63"/>
              <a:gd name="T14" fmla="*/ 18 w 31"/>
              <a:gd name="T15" fmla="*/ 63 h 63"/>
              <a:gd name="T16" fmla="*/ 15 w 31"/>
              <a:gd name="T17" fmla="*/ 62 h 63"/>
              <a:gd name="T18" fmla="*/ 14 w 31"/>
              <a:gd name="T19" fmla="*/ 57 h 63"/>
              <a:gd name="T20" fmla="*/ 4 w 31"/>
              <a:gd name="T21" fmla="*/ 50 h 63"/>
              <a:gd name="T22" fmla="*/ 2 w 31"/>
              <a:gd name="T23" fmla="*/ 40 h 63"/>
              <a:gd name="T24" fmla="*/ 3 w 31"/>
              <a:gd name="T25" fmla="*/ 26 h 63"/>
              <a:gd name="T26" fmla="*/ 4 w 31"/>
              <a:gd name="T27" fmla="*/ 20 h 63"/>
              <a:gd name="T28" fmla="*/ 1 w 31"/>
              <a:gd name="T29" fmla="*/ 17 h 63"/>
              <a:gd name="T30" fmla="*/ 0 w 31"/>
              <a:gd name="T31" fmla="*/ 10 h 63"/>
              <a:gd name="T32" fmla="*/ 6 w 31"/>
              <a:gd name="T33" fmla="*/ 0 h 63"/>
              <a:gd name="T34" fmla="*/ 7 w 31"/>
              <a:gd name="T35" fmla="*/ 4 h 63"/>
              <a:gd name="T36" fmla="*/ 12 w 31"/>
              <a:gd name="T37" fmla="*/ 2 h 63"/>
              <a:gd name="T38" fmla="*/ 16 w 31"/>
              <a:gd name="T39" fmla="*/ 8 h 63"/>
              <a:gd name="T40" fmla="*/ 20 w 31"/>
              <a:gd name="T41" fmla="*/ 10 h 63"/>
              <a:gd name="T42" fmla="*/ 22 w 31"/>
              <a:gd name="T43" fmla="*/ 1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 h="63">
                <a:moveTo>
                  <a:pt x="22" y="17"/>
                </a:moveTo>
                <a:lnTo>
                  <a:pt x="20" y="24"/>
                </a:lnTo>
                <a:lnTo>
                  <a:pt x="23" y="33"/>
                </a:lnTo>
                <a:lnTo>
                  <a:pt x="31" y="38"/>
                </a:lnTo>
                <a:lnTo>
                  <a:pt x="31" y="44"/>
                </a:lnTo>
                <a:lnTo>
                  <a:pt x="25" y="46"/>
                </a:lnTo>
                <a:lnTo>
                  <a:pt x="25" y="53"/>
                </a:lnTo>
                <a:lnTo>
                  <a:pt x="18" y="63"/>
                </a:lnTo>
                <a:lnTo>
                  <a:pt x="15" y="62"/>
                </a:lnTo>
                <a:lnTo>
                  <a:pt x="14" y="57"/>
                </a:lnTo>
                <a:lnTo>
                  <a:pt x="4" y="50"/>
                </a:lnTo>
                <a:lnTo>
                  <a:pt x="2" y="40"/>
                </a:lnTo>
                <a:lnTo>
                  <a:pt x="3" y="26"/>
                </a:lnTo>
                <a:lnTo>
                  <a:pt x="4" y="20"/>
                </a:lnTo>
                <a:lnTo>
                  <a:pt x="1" y="17"/>
                </a:lnTo>
                <a:lnTo>
                  <a:pt x="0" y="10"/>
                </a:lnTo>
                <a:lnTo>
                  <a:pt x="6" y="0"/>
                </a:lnTo>
                <a:lnTo>
                  <a:pt x="7" y="4"/>
                </a:lnTo>
                <a:lnTo>
                  <a:pt x="12" y="2"/>
                </a:lnTo>
                <a:lnTo>
                  <a:pt x="16" y="8"/>
                </a:lnTo>
                <a:lnTo>
                  <a:pt x="20" y="10"/>
                </a:lnTo>
                <a:lnTo>
                  <a:pt x="22" y="17"/>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78" name="Freeform 10"/>
          <p:cNvSpPr>
            <a:spLocks/>
          </p:cNvSpPr>
          <p:nvPr/>
        </p:nvSpPr>
        <p:spPr bwMode="auto">
          <a:xfrm>
            <a:off x="6836638" y="3114768"/>
            <a:ext cx="108842" cy="94756"/>
          </a:xfrm>
          <a:custGeom>
            <a:avLst/>
            <a:gdLst>
              <a:gd name="T0" fmla="*/ 0 w 85"/>
              <a:gd name="T1" fmla="*/ 38 h 74"/>
              <a:gd name="T2" fmla="*/ 3 w 85"/>
              <a:gd name="T3" fmla="*/ 37 h 74"/>
              <a:gd name="T4" fmla="*/ 4 w 85"/>
              <a:gd name="T5" fmla="*/ 42 h 74"/>
              <a:gd name="T6" fmla="*/ 18 w 85"/>
              <a:gd name="T7" fmla="*/ 39 h 74"/>
              <a:gd name="T8" fmla="*/ 33 w 85"/>
              <a:gd name="T9" fmla="*/ 40 h 74"/>
              <a:gd name="T10" fmla="*/ 44 w 85"/>
              <a:gd name="T11" fmla="*/ 40 h 74"/>
              <a:gd name="T12" fmla="*/ 54 w 85"/>
              <a:gd name="T13" fmla="*/ 26 h 74"/>
              <a:gd name="T14" fmla="*/ 66 w 85"/>
              <a:gd name="T15" fmla="*/ 13 h 74"/>
              <a:gd name="T16" fmla="*/ 76 w 85"/>
              <a:gd name="T17" fmla="*/ 0 h 74"/>
              <a:gd name="T18" fmla="*/ 80 w 85"/>
              <a:gd name="T19" fmla="*/ 7 h 74"/>
              <a:gd name="T20" fmla="*/ 85 w 85"/>
              <a:gd name="T21" fmla="*/ 24 h 74"/>
              <a:gd name="T22" fmla="*/ 75 w 85"/>
              <a:gd name="T23" fmla="*/ 24 h 74"/>
              <a:gd name="T24" fmla="*/ 76 w 85"/>
              <a:gd name="T25" fmla="*/ 37 h 74"/>
              <a:gd name="T26" fmla="*/ 79 w 85"/>
              <a:gd name="T27" fmla="*/ 40 h 74"/>
              <a:gd name="T28" fmla="*/ 72 w 85"/>
              <a:gd name="T29" fmla="*/ 44 h 74"/>
              <a:gd name="T30" fmla="*/ 72 w 85"/>
              <a:gd name="T31" fmla="*/ 53 h 74"/>
              <a:gd name="T32" fmla="*/ 68 w 85"/>
              <a:gd name="T33" fmla="*/ 61 h 74"/>
              <a:gd name="T34" fmla="*/ 69 w 85"/>
              <a:gd name="T35" fmla="*/ 70 h 74"/>
              <a:gd name="T36" fmla="*/ 65 w 85"/>
              <a:gd name="T37" fmla="*/ 74 h 74"/>
              <a:gd name="T38" fmla="*/ 10 w 85"/>
              <a:gd name="T39" fmla="*/ 64 h 74"/>
              <a:gd name="T40" fmla="*/ 1 w 85"/>
              <a:gd name="T41" fmla="*/ 43 h 74"/>
              <a:gd name="T42" fmla="*/ 0 w 85"/>
              <a:gd name="T43" fmla="*/ 3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5" h="74">
                <a:moveTo>
                  <a:pt x="0" y="38"/>
                </a:moveTo>
                <a:lnTo>
                  <a:pt x="3" y="37"/>
                </a:lnTo>
                <a:lnTo>
                  <a:pt x="4" y="42"/>
                </a:lnTo>
                <a:lnTo>
                  <a:pt x="18" y="39"/>
                </a:lnTo>
                <a:lnTo>
                  <a:pt x="33" y="40"/>
                </a:lnTo>
                <a:lnTo>
                  <a:pt x="44" y="40"/>
                </a:lnTo>
                <a:lnTo>
                  <a:pt x="54" y="26"/>
                </a:lnTo>
                <a:lnTo>
                  <a:pt x="66" y="13"/>
                </a:lnTo>
                <a:lnTo>
                  <a:pt x="76" y="0"/>
                </a:lnTo>
                <a:lnTo>
                  <a:pt x="80" y="7"/>
                </a:lnTo>
                <a:lnTo>
                  <a:pt x="85" y="24"/>
                </a:lnTo>
                <a:lnTo>
                  <a:pt x="75" y="24"/>
                </a:lnTo>
                <a:lnTo>
                  <a:pt x="76" y="37"/>
                </a:lnTo>
                <a:lnTo>
                  <a:pt x="79" y="40"/>
                </a:lnTo>
                <a:lnTo>
                  <a:pt x="72" y="44"/>
                </a:lnTo>
                <a:lnTo>
                  <a:pt x="72" y="53"/>
                </a:lnTo>
                <a:lnTo>
                  <a:pt x="68" y="61"/>
                </a:lnTo>
                <a:lnTo>
                  <a:pt x="69" y="70"/>
                </a:lnTo>
                <a:lnTo>
                  <a:pt x="65" y="74"/>
                </a:lnTo>
                <a:lnTo>
                  <a:pt x="10" y="64"/>
                </a:lnTo>
                <a:lnTo>
                  <a:pt x="1" y="43"/>
                </a:lnTo>
                <a:lnTo>
                  <a:pt x="0" y="38"/>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79" name="Freeform 11"/>
          <p:cNvSpPr>
            <a:spLocks noEditPoints="1"/>
          </p:cNvSpPr>
          <p:nvPr/>
        </p:nvSpPr>
        <p:spPr bwMode="auto">
          <a:xfrm>
            <a:off x="4072062" y="4388856"/>
            <a:ext cx="362379" cy="878416"/>
          </a:xfrm>
          <a:custGeom>
            <a:avLst/>
            <a:gdLst>
              <a:gd name="T0" fmla="*/ 331 w 1160"/>
              <a:gd name="T1" fmla="*/ 82 h 2811"/>
              <a:gd name="T2" fmla="*/ 436 w 1160"/>
              <a:gd name="T3" fmla="*/ 17 h 2811"/>
              <a:gd name="T4" fmla="*/ 602 w 1160"/>
              <a:gd name="T5" fmla="*/ 174 h 2811"/>
              <a:gd name="T6" fmla="*/ 761 w 1160"/>
              <a:gd name="T7" fmla="*/ 250 h 2811"/>
              <a:gd name="T8" fmla="*/ 855 w 1160"/>
              <a:gd name="T9" fmla="*/ 321 h 2811"/>
              <a:gd name="T10" fmla="*/ 877 w 1160"/>
              <a:gd name="T11" fmla="*/ 473 h 2811"/>
              <a:gd name="T12" fmla="*/ 1016 w 1160"/>
              <a:gd name="T13" fmla="*/ 472 h 2811"/>
              <a:gd name="T14" fmla="*/ 1076 w 1160"/>
              <a:gd name="T15" fmla="*/ 332 h 2811"/>
              <a:gd name="T16" fmla="*/ 1153 w 1160"/>
              <a:gd name="T17" fmla="*/ 365 h 2811"/>
              <a:gd name="T18" fmla="*/ 1105 w 1160"/>
              <a:gd name="T19" fmla="*/ 480 h 2811"/>
              <a:gd name="T20" fmla="*/ 990 w 1160"/>
              <a:gd name="T21" fmla="*/ 597 h 2811"/>
              <a:gd name="T22" fmla="*/ 904 w 1160"/>
              <a:gd name="T23" fmla="*/ 781 h 2811"/>
              <a:gd name="T24" fmla="*/ 914 w 1160"/>
              <a:gd name="T25" fmla="*/ 953 h 2811"/>
              <a:gd name="T26" fmla="*/ 907 w 1160"/>
              <a:gd name="T27" fmla="*/ 1027 h 2811"/>
              <a:gd name="T28" fmla="*/ 1014 w 1160"/>
              <a:gd name="T29" fmla="*/ 1144 h 2811"/>
              <a:gd name="T30" fmla="*/ 1067 w 1160"/>
              <a:gd name="T31" fmla="*/ 1239 h 2811"/>
              <a:gd name="T32" fmla="*/ 1027 w 1160"/>
              <a:gd name="T33" fmla="*/ 1389 h 2811"/>
              <a:gd name="T34" fmla="*/ 797 w 1160"/>
              <a:gd name="T35" fmla="*/ 1452 h 2811"/>
              <a:gd name="T36" fmla="*/ 745 w 1160"/>
              <a:gd name="T37" fmla="*/ 1494 h 2811"/>
              <a:gd name="T38" fmla="*/ 770 w 1160"/>
              <a:gd name="T39" fmla="*/ 1600 h 2811"/>
              <a:gd name="T40" fmla="*/ 668 w 1160"/>
              <a:gd name="T41" fmla="*/ 1641 h 2811"/>
              <a:gd name="T42" fmla="*/ 573 w 1160"/>
              <a:gd name="T43" fmla="*/ 1632 h 2811"/>
              <a:gd name="T44" fmla="*/ 659 w 1160"/>
              <a:gd name="T45" fmla="*/ 1741 h 2811"/>
              <a:gd name="T46" fmla="*/ 722 w 1160"/>
              <a:gd name="T47" fmla="*/ 1759 h 2811"/>
              <a:gd name="T48" fmla="*/ 626 w 1160"/>
              <a:gd name="T49" fmla="*/ 1837 h 2811"/>
              <a:gd name="T50" fmla="*/ 639 w 1160"/>
              <a:gd name="T51" fmla="*/ 1966 h 2811"/>
              <a:gd name="T52" fmla="*/ 536 w 1160"/>
              <a:gd name="T53" fmla="*/ 2010 h 2811"/>
              <a:gd name="T54" fmla="*/ 623 w 1160"/>
              <a:gd name="T55" fmla="*/ 2134 h 2811"/>
              <a:gd name="T56" fmla="*/ 695 w 1160"/>
              <a:gd name="T57" fmla="*/ 2225 h 2811"/>
              <a:gd name="T58" fmla="*/ 626 w 1160"/>
              <a:gd name="T59" fmla="*/ 2369 h 2811"/>
              <a:gd name="T60" fmla="*/ 567 w 1160"/>
              <a:gd name="T61" fmla="*/ 2441 h 2811"/>
              <a:gd name="T62" fmla="*/ 683 w 1160"/>
              <a:gd name="T63" fmla="*/ 2574 h 2811"/>
              <a:gd name="T64" fmla="*/ 590 w 1160"/>
              <a:gd name="T65" fmla="*/ 2557 h 2811"/>
              <a:gd name="T66" fmla="*/ 383 w 1160"/>
              <a:gd name="T67" fmla="*/ 2498 h 2811"/>
              <a:gd name="T68" fmla="*/ 317 w 1160"/>
              <a:gd name="T69" fmla="*/ 2442 h 2811"/>
              <a:gd name="T70" fmla="*/ 241 w 1160"/>
              <a:gd name="T71" fmla="*/ 2324 h 2811"/>
              <a:gd name="T72" fmla="*/ 278 w 1160"/>
              <a:gd name="T73" fmla="*/ 2234 h 2811"/>
              <a:gd name="T74" fmla="*/ 264 w 1160"/>
              <a:gd name="T75" fmla="*/ 2121 h 2811"/>
              <a:gd name="T76" fmla="*/ 226 w 1160"/>
              <a:gd name="T77" fmla="*/ 1961 h 2811"/>
              <a:gd name="T78" fmla="*/ 232 w 1160"/>
              <a:gd name="T79" fmla="*/ 1914 h 2811"/>
              <a:gd name="T80" fmla="*/ 206 w 1160"/>
              <a:gd name="T81" fmla="*/ 1862 h 2811"/>
              <a:gd name="T82" fmla="*/ 119 w 1160"/>
              <a:gd name="T83" fmla="*/ 1733 h 2811"/>
              <a:gd name="T84" fmla="*/ 99 w 1160"/>
              <a:gd name="T85" fmla="*/ 1613 h 2811"/>
              <a:gd name="T86" fmla="*/ 88 w 1160"/>
              <a:gd name="T87" fmla="*/ 1451 h 2811"/>
              <a:gd name="T88" fmla="*/ 78 w 1160"/>
              <a:gd name="T89" fmla="*/ 1338 h 2811"/>
              <a:gd name="T90" fmla="*/ 98 w 1160"/>
              <a:gd name="T91" fmla="*/ 1204 h 2811"/>
              <a:gd name="T92" fmla="*/ 102 w 1160"/>
              <a:gd name="T93" fmla="*/ 1051 h 2811"/>
              <a:gd name="T94" fmla="*/ 63 w 1160"/>
              <a:gd name="T95" fmla="*/ 957 h 2811"/>
              <a:gd name="T96" fmla="*/ 27 w 1160"/>
              <a:gd name="T97" fmla="*/ 723 h 2811"/>
              <a:gd name="T98" fmla="*/ 17 w 1160"/>
              <a:gd name="T99" fmla="*/ 564 h 2811"/>
              <a:gd name="T100" fmla="*/ 94 w 1160"/>
              <a:gd name="T101" fmla="*/ 431 h 2811"/>
              <a:gd name="T102" fmla="*/ 77 w 1160"/>
              <a:gd name="T103" fmla="*/ 370 h 2811"/>
              <a:gd name="T104" fmla="*/ 128 w 1160"/>
              <a:gd name="T105" fmla="*/ 186 h 2811"/>
              <a:gd name="T106" fmla="*/ 130 w 1160"/>
              <a:gd name="T107" fmla="*/ 77 h 2811"/>
              <a:gd name="T108" fmla="*/ 281 w 1160"/>
              <a:gd name="T109" fmla="*/ 20 h 2811"/>
              <a:gd name="T110" fmla="*/ 889 w 1160"/>
              <a:gd name="T111" fmla="*/ 2811 h 2811"/>
              <a:gd name="T112" fmla="*/ 806 w 1160"/>
              <a:gd name="T113" fmla="*/ 2780 h 2811"/>
              <a:gd name="T114" fmla="*/ 662 w 1160"/>
              <a:gd name="T115" fmla="*/ 2598 h 2811"/>
              <a:gd name="T116" fmla="*/ 759 w 1160"/>
              <a:gd name="T117" fmla="*/ 2697 h 2811"/>
              <a:gd name="T118" fmla="*/ 959 w 1160"/>
              <a:gd name="T119" fmla="*/ 2766 h 2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60" h="2811">
                <a:moveTo>
                  <a:pt x="281" y="20"/>
                </a:moveTo>
                <a:lnTo>
                  <a:pt x="331" y="82"/>
                </a:lnTo>
                <a:lnTo>
                  <a:pt x="352" y="13"/>
                </a:lnTo>
                <a:lnTo>
                  <a:pt x="436" y="17"/>
                </a:lnTo>
                <a:lnTo>
                  <a:pt x="450" y="35"/>
                </a:lnTo>
                <a:lnTo>
                  <a:pt x="602" y="174"/>
                </a:lnTo>
                <a:lnTo>
                  <a:pt x="663" y="187"/>
                </a:lnTo>
                <a:lnTo>
                  <a:pt x="761" y="250"/>
                </a:lnTo>
                <a:lnTo>
                  <a:pt x="840" y="283"/>
                </a:lnTo>
                <a:lnTo>
                  <a:pt x="855" y="321"/>
                </a:lnTo>
                <a:lnTo>
                  <a:pt x="801" y="450"/>
                </a:lnTo>
                <a:lnTo>
                  <a:pt x="877" y="473"/>
                </a:lnTo>
                <a:lnTo>
                  <a:pt x="960" y="486"/>
                </a:lnTo>
                <a:lnTo>
                  <a:pt x="1016" y="472"/>
                </a:lnTo>
                <a:lnTo>
                  <a:pt x="1074" y="407"/>
                </a:lnTo>
                <a:lnTo>
                  <a:pt x="1076" y="332"/>
                </a:lnTo>
                <a:lnTo>
                  <a:pt x="1111" y="316"/>
                </a:lnTo>
                <a:lnTo>
                  <a:pt x="1153" y="365"/>
                </a:lnTo>
                <a:lnTo>
                  <a:pt x="1160" y="433"/>
                </a:lnTo>
                <a:lnTo>
                  <a:pt x="1105" y="480"/>
                </a:lnTo>
                <a:lnTo>
                  <a:pt x="1060" y="514"/>
                </a:lnTo>
                <a:lnTo>
                  <a:pt x="990" y="597"/>
                </a:lnTo>
                <a:lnTo>
                  <a:pt x="911" y="713"/>
                </a:lnTo>
                <a:lnTo>
                  <a:pt x="904" y="781"/>
                </a:lnTo>
                <a:lnTo>
                  <a:pt x="899" y="868"/>
                </a:lnTo>
                <a:lnTo>
                  <a:pt x="914" y="953"/>
                </a:lnTo>
                <a:lnTo>
                  <a:pt x="902" y="972"/>
                </a:lnTo>
                <a:lnTo>
                  <a:pt x="907" y="1027"/>
                </a:lnTo>
                <a:lnTo>
                  <a:pt x="910" y="1071"/>
                </a:lnTo>
                <a:lnTo>
                  <a:pt x="1014" y="1144"/>
                </a:lnTo>
                <a:lnTo>
                  <a:pt x="1015" y="1202"/>
                </a:lnTo>
                <a:lnTo>
                  <a:pt x="1067" y="1239"/>
                </a:lnTo>
                <a:lnTo>
                  <a:pt x="1071" y="1280"/>
                </a:lnTo>
                <a:lnTo>
                  <a:pt x="1027" y="1389"/>
                </a:lnTo>
                <a:lnTo>
                  <a:pt x="933" y="1434"/>
                </a:lnTo>
                <a:lnTo>
                  <a:pt x="797" y="1452"/>
                </a:lnTo>
                <a:lnTo>
                  <a:pt x="719" y="1443"/>
                </a:lnTo>
                <a:lnTo>
                  <a:pt x="745" y="1494"/>
                </a:lnTo>
                <a:lnTo>
                  <a:pt x="747" y="1557"/>
                </a:lnTo>
                <a:lnTo>
                  <a:pt x="770" y="1600"/>
                </a:lnTo>
                <a:lnTo>
                  <a:pt x="736" y="1629"/>
                </a:lnTo>
                <a:lnTo>
                  <a:pt x="668" y="1641"/>
                </a:lnTo>
                <a:lnTo>
                  <a:pt x="594" y="1610"/>
                </a:lnTo>
                <a:lnTo>
                  <a:pt x="573" y="1632"/>
                </a:lnTo>
                <a:lnTo>
                  <a:pt x="606" y="1716"/>
                </a:lnTo>
                <a:lnTo>
                  <a:pt x="659" y="1741"/>
                </a:lnTo>
                <a:lnTo>
                  <a:pt x="689" y="1715"/>
                </a:lnTo>
                <a:lnTo>
                  <a:pt x="722" y="1759"/>
                </a:lnTo>
                <a:lnTo>
                  <a:pt x="666" y="1785"/>
                </a:lnTo>
                <a:lnTo>
                  <a:pt x="626" y="1837"/>
                </a:lnTo>
                <a:lnTo>
                  <a:pt x="641" y="1922"/>
                </a:lnTo>
                <a:lnTo>
                  <a:pt x="639" y="1966"/>
                </a:lnTo>
                <a:lnTo>
                  <a:pt x="575" y="1967"/>
                </a:lnTo>
                <a:lnTo>
                  <a:pt x="536" y="2010"/>
                </a:lnTo>
                <a:lnTo>
                  <a:pt x="537" y="2072"/>
                </a:lnTo>
                <a:lnTo>
                  <a:pt x="623" y="2134"/>
                </a:lnTo>
                <a:lnTo>
                  <a:pt x="693" y="2150"/>
                </a:lnTo>
                <a:lnTo>
                  <a:pt x="695" y="2225"/>
                </a:lnTo>
                <a:lnTo>
                  <a:pt x="633" y="2272"/>
                </a:lnTo>
                <a:lnTo>
                  <a:pt x="626" y="2369"/>
                </a:lnTo>
                <a:lnTo>
                  <a:pt x="578" y="2402"/>
                </a:lnTo>
                <a:lnTo>
                  <a:pt x="567" y="2441"/>
                </a:lnTo>
                <a:lnTo>
                  <a:pt x="621" y="2527"/>
                </a:lnTo>
                <a:lnTo>
                  <a:pt x="683" y="2574"/>
                </a:lnTo>
                <a:lnTo>
                  <a:pt x="654" y="2570"/>
                </a:lnTo>
                <a:lnTo>
                  <a:pt x="590" y="2557"/>
                </a:lnTo>
                <a:lnTo>
                  <a:pt x="429" y="2546"/>
                </a:lnTo>
                <a:lnTo>
                  <a:pt x="383" y="2498"/>
                </a:lnTo>
                <a:lnTo>
                  <a:pt x="359" y="2436"/>
                </a:lnTo>
                <a:lnTo>
                  <a:pt x="317" y="2442"/>
                </a:lnTo>
                <a:lnTo>
                  <a:pt x="282" y="2412"/>
                </a:lnTo>
                <a:lnTo>
                  <a:pt x="241" y="2324"/>
                </a:lnTo>
                <a:lnTo>
                  <a:pt x="277" y="2287"/>
                </a:lnTo>
                <a:lnTo>
                  <a:pt x="278" y="2234"/>
                </a:lnTo>
                <a:lnTo>
                  <a:pt x="255" y="2192"/>
                </a:lnTo>
                <a:lnTo>
                  <a:pt x="264" y="2121"/>
                </a:lnTo>
                <a:lnTo>
                  <a:pt x="250" y="2010"/>
                </a:lnTo>
                <a:lnTo>
                  <a:pt x="226" y="1961"/>
                </a:lnTo>
                <a:lnTo>
                  <a:pt x="250" y="1945"/>
                </a:lnTo>
                <a:lnTo>
                  <a:pt x="232" y="1914"/>
                </a:lnTo>
                <a:lnTo>
                  <a:pt x="195" y="1897"/>
                </a:lnTo>
                <a:lnTo>
                  <a:pt x="206" y="1862"/>
                </a:lnTo>
                <a:lnTo>
                  <a:pt x="165" y="1830"/>
                </a:lnTo>
                <a:lnTo>
                  <a:pt x="119" y="1733"/>
                </a:lnTo>
                <a:lnTo>
                  <a:pt x="141" y="1716"/>
                </a:lnTo>
                <a:lnTo>
                  <a:pt x="99" y="1613"/>
                </a:lnTo>
                <a:lnTo>
                  <a:pt x="90" y="1526"/>
                </a:lnTo>
                <a:lnTo>
                  <a:pt x="88" y="1451"/>
                </a:lnTo>
                <a:lnTo>
                  <a:pt x="121" y="1420"/>
                </a:lnTo>
                <a:lnTo>
                  <a:pt x="78" y="1338"/>
                </a:lnTo>
                <a:lnTo>
                  <a:pt x="58" y="1260"/>
                </a:lnTo>
                <a:lnTo>
                  <a:pt x="98" y="1204"/>
                </a:lnTo>
                <a:lnTo>
                  <a:pt x="80" y="1134"/>
                </a:lnTo>
                <a:lnTo>
                  <a:pt x="102" y="1051"/>
                </a:lnTo>
                <a:lnTo>
                  <a:pt x="85" y="973"/>
                </a:lnTo>
                <a:lnTo>
                  <a:pt x="63" y="957"/>
                </a:lnTo>
                <a:lnTo>
                  <a:pt x="0" y="811"/>
                </a:lnTo>
                <a:lnTo>
                  <a:pt x="27" y="723"/>
                </a:lnTo>
                <a:lnTo>
                  <a:pt x="5" y="641"/>
                </a:lnTo>
                <a:lnTo>
                  <a:pt x="17" y="564"/>
                </a:lnTo>
                <a:lnTo>
                  <a:pt x="51" y="484"/>
                </a:lnTo>
                <a:lnTo>
                  <a:pt x="94" y="431"/>
                </a:lnTo>
                <a:lnTo>
                  <a:pt x="67" y="397"/>
                </a:lnTo>
                <a:lnTo>
                  <a:pt x="77" y="370"/>
                </a:lnTo>
                <a:lnTo>
                  <a:pt x="54" y="228"/>
                </a:lnTo>
                <a:lnTo>
                  <a:pt x="128" y="186"/>
                </a:lnTo>
                <a:lnTo>
                  <a:pt x="142" y="98"/>
                </a:lnTo>
                <a:lnTo>
                  <a:pt x="130" y="77"/>
                </a:lnTo>
                <a:lnTo>
                  <a:pt x="182" y="0"/>
                </a:lnTo>
                <a:lnTo>
                  <a:pt x="281" y="20"/>
                </a:lnTo>
                <a:moveTo>
                  <a:pt x="947" y="2807"/>
                </a:moveTo>
                <a:lnTo>
                  <a:pt x="889" y="2811"/>
                </a:lnTo>
                <a:lnTo>
                  <a:pt x="845" y="2782"/>
                </a:lnTo>
                <a:lnTo>
                  <a:pt x="806" y="2780"/>
                </a:lnTo>
                <a:lnTo>
                  <a:pt x="739" y="2780"/>
                </a:lnTo>
                <a:lnTo>
                  <a:pt x="662" y="2598"/>
                </a:lnTo>
                <a:lnTo>
                  <a:pt x="702" y="2636"/>
                </a:lnTo>
                <a:lnTo>
                  <a:pt x="759" y="2697"/>
                </a:lnTo>
                <a:lnTo>
                  <a:pt x="862" y="2746"/>
                </a:lnTo>
                <a:lnTo>
                  <a:pt x="959" y="2766"/>
                </a:lnTo>
                <a:lnTo>
                  <a:pt x="947" y="2807"/>
                </a:lnTo>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80" name="Freeform 12"/>
          <p:cNvSpPr>
            <a:spLocks/>
          </p:cNvSpPr>
          <p:nvPr/>
        </p:nvSpPr>
        <p:spPr bwMode="auto">
          <a:xfrm>
            <a:off x="6594626" y="2712695"/>
            <a:ext cx="74268" cy="65305"/>
          </a:xfrm>
          <a:custGeom>
            <a:avLst/>
            <a:gdLst>
              <a:gd name="T0" fmla="*/ 0 w 58"/>
              <a:gd name="T1" fmla="*/ 3 h 51"/>
              <a:gd name="T2" fmla="*/ 23 w 58"/>
              <a:gd name="T3" fmla="*/ 0 h 51"/>
              <a:gd name="T4" fmla="*/ 27 w 58"/>
              <a:gd name="T5" fmla="*/ 5 h 51"/>
              <a:gd name="T6" fmla="*/ 34 w 58"/>
              <a:gd name="T7" fmla="*/ 9 h 51"/>
              <a:gd name="T8" fmla="*/ 32 w 58"/>
              <a:gd name="T9" fmla="*/ 14 h 51"/>
              <a:gd name="T10" fmla="*/ 42 w 58"/>
              <a:gd name="T11" fmla="*/ 21 h 51"/>
              <a:gd name="T12" fmla="*/ 39 w 58"/>
              <a:gd name="T13" fmla="*/ 27 h 51"/>
              <a:gd name="T14" fmla="*/ 47 w 58"/>
              <a:gd name="T15" fmla="*/ 33 h 51"/>
              <a:gd name="T16" fmla="*/ 55 w 58"/>
              <a:gd name="T17" fmla="*/ 36 h 51"/>
              <a:gd name="T18" fmla="*/ 58 w 58"/>
              <a:gd name="T19" fmla="*/ 51 h 51"/>
              <a:gd name="T20" fmla="*/ 52 w 58"/>
              <a:gd name="T21" fmla="*/ 51 h 51"/>
              <a:gd name="T22" fmla="*/ 43 w 58"/>
              <a:gd name="T23" fmla="*/ 39 h 51"/>
              <a:gd name="T24" fmla="*/ 42 w 58"/>
              <a:gd name="T25" fmla="*/ 36 h 51"/>
              <a:gd name="T26" fmla="*/ 35 w 58"/>
              <a:gd name="T27" fmla="*/ 36 h 51"/>
              <a:gd name="T28" fmla="*/ 29 w 58"/>
              <a:gd name="T29" fmla="*/ 31 h 51"/>
              <a:gd name="T30" fmla="*/ 26 w 58"/>
              <a:gd name="T31" fmla="*/ 31 h 51"/>
              <a:gd name="T32" fmla="*/ 18 w 58"/>
              <a:gd name="T33" fmla="*/ 25 h 51"/>
              <a:gd name="T34" fmla="*/ 4 w 58"/>
              <a:gd name="T35" fmla="*/ 20 h 51"/>
              <a:gd name="T36" fmla="*/ 4 w 58"/>
              <a:gd name="T37" fmla="*/ 10 h 51"/>
              <a:gd name="T38" fmla="*/ 0 w 58"/>
              <a:gd name="T39" fmla="*/ 3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8" h="51">
                <a:moveTo>
                  <a:pt x="0" y="3"/>
                </a:moveTo>
                <a:lnTo>
                  <a:pt x="23" y="0"/>
                </a:lnTo>
                <a:lnTo>
                  <a:pt x="27" y="5"/>
                </a:lnTo>
                <a:lnTo>
                  <a:pt x="34" y="9"/>
                </a:lnTo>
                <a:lnTo>
                  <a:pt x="32" y="14"/>
                </a:lnTo>
                <a:lnTo>
                  <a:pt x="42" y="21"/>
                </a:lnTo>
                <a:lnTo>
                  <a:pt x="39" y="27"/>
                </a:lnTo>
                <a:lnTo>
                  <a:pt x="47" y="33"/>
                </a:lnTo>
                <a:lnTo>
                  <a:pt x="55" y="36"/>
                </a:lnTo>
                <a:lnTo>
                  <a:pt x="58" y="51"/>
                </a:lnTo>
                <a:lnTo>
                  <a:pt x="52" y="51"/>
                </a:lnTo>
                <a:lnTo>
                  <a:pt x="43" y="39"/>
                </a:lnTo>
                <a:lnTo>
                  <a:pt x="42" y="36"/>
                </a:lnTo>
                <a:lnTo>
                  <a:pt x="35" y="36"/>
                </a:lnTo>
                <a:lnTo>
                  <a:pt x="29" y="31"/>
                </a:lnTo>
                <a:lnTo>
                  <a:pt x="26" y="31"/>
                </a:lnTo>
                <a:lnTo>
                  <a:pt x="18" y="25"/>
                </a:lnTo>
                <a:lnTo>
                  <a:pt x="4" y="20"/>
                </a:lnTo>
                <a:lnTo>
                  <a:pt x="4" y="10"/>
                </a:lnTo>
                <a:lnTo>
                  <a:pt x="0" y="3"/>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81" name="Freeform 13"/>
          <p:cNvSpPr>
            <a:spLocks noEditPoints="1"/>
          </p:cNvSpPr>
          <p:nvPr/>
        </p:nvSpPr>
        <p:spPr bwMode="auto">
          <a:xfrm>
            <a:off x="8211886" y="4091783"/>
            <a:ext cx="936039" cy="874575"/>
          </a:xfrm>
          <a:custGeom>
            <a:avLst/>
            <a:gdLst>
              <a:gd name="T0" fmla="*/ 2629 w 2996"/>
              <a:gd name="T1" fmla="*/ 334 h 2800"/>
              <a:gd name="T2" fmla="*/ 2651 w 2996"/>
              <a:gd name="T3" fmla="*/ 521 h 2800"/>
              <a:gd name="T4" fmla="*/ 2668 w 2996"/>
              <a:gd name="T5" fmla="*/ 706 h 2800"/>
              <a:gd name="T6" fmla="*/ 2806 w 2996"/>
              <a:gd name="T7" fmla="*/ 849 h 2800"/>
              <a:gd name="T8" fmla="*/ 2893 w 2996"/>
              <a:gd name="T9" fmla="*/ 1012 h 2800"/>
              <a:gd name="T10" fmla="*/ 2961 w 2996"/>
              <a:gd name="T11" fmla="*/ 1174 h 2800"/>
              <a:gd name="T12" fmla="*/ 2955 w 2996"/>
              <a:gd name="T13" fmla="*/ 1413 h 2800"/>
              <a:gd name="T14" fmla="*/ 2851 w 2996"/>
              <a:gd name="T15" fmla="*/ 1675 h 2800"/>
              <a:gd name="T16" fmla="*/ 2654 w 2996"/>
              <a:gd name="T17" fmla="*/ 1904 h 2800"/>
              <a:gd name="T18" fmla="*/ 2448 w 2996"/>
              <a:gd name="T19" fmla="*/ 2127 h 2800"/>
              <a:gd name="T20" fmla="*/ 2290 w 2996"/>
              <a:gd name="T21" fmla="*/ 2305 h 2800"/>
              <a:gd name="T22" fmla="*/ 2014 w 2996"/>
              <a:gd name="T23" fmla="*/ 2412 h 2800"/>
              <a:gd name="T24" fmla="*/ 1930 w 2996"/>
              <a:gd name="T25" fmla="*/ 2332 h 2800"/>
              <a:gd name="T26" fmla="*/ 1719 w 2996"/>
              <a:gd name="T27" fmla="*/ 2350 h 2800"/>
              <a:gd name="T28" fmla="*/ 1669 w 2996"/>
              <a:gd name="T29" fmla="*/ 2167 h 2800"/>
              <a:gd name="T30" fmla="*/ 1641 w 2996"/>
              <a:gd name="T31" fmla="*/ 2018 h 2800"/>
              <a:gd name="T32" fmla="*/ 1600 w 2996"/>
              <a:gd name="T33" fmla="*/ 1996 h 2800"/>
              <a:gd name="T34" fmla="*/ 1521 w 2996"/>
              <a:gd name="T35" fmla="*/ 1993 h 2800"/>
              <a:gd name="T36" fmla="*/ 1427 w 2996"/>
              <a:gd name="T37" fmla="*/ 1919 h 2800"/>
              <a:gd name="T38" fmla="*/ 1303 w 2996"/>
              <a:gd name="T39" fmla="*/ 1814 h 2800"/>
              <a:gd name="T40" fmla="*/ 922 w 2996"/>
              <a:gd name="T41" fmla="*/ 1840 h 2800"/>
              <a:gd name="T42" fmla="*/ 664 w 2996"/>
              <a:gd name="T43" fmla="*/ 1942 h 2800"/>
              <a:gd name="T44" fmla="*/ 458 w 2996"/>
              <a:gd name="T45" fmla="*/ 1970 h 2800"/>
              <a:gd name="T46" fmla="*/ 274 w 2996"/>
              <a:gd name="T47" fmla="*/ 2025 h 2800"/>
              <a:gd name="T48" fmla="*/ 87 w 2996"/>
              <a:gd name="T49" fmla="*/ 2072 h 2800"/>
              <a:gd name="T50" fmla="*/ 59 w 2996"/>
              <a:gd name="T51" fmla="*/ 1942 h 2800"/>
              <a:gd name="T52" fmla="*/ 124 w 2996"/>
              <a:gd name="T53" fmla="*/ 1783 h 2800"/>
              <a:gd name="T54" fmla="*/ 123 w 2996"/>
              <a:gd name="T55" fmla="*/ 1544 h 2800"/>
              <a:gd name="T56" fmla="*/ 91 w 2996"/>
              <a:gd name="T57" fmla="*/ 1352 h 2800"/>
              <a:gd name="T58" fmla="*/ 138 w 2996"/>
              <a:gd name="T59" fmla="*/ 1298 h 2800"/>
              <a:gd name="T60" fmla="*/ 141 w 2996"/>
              <a:gd name="T61" fmla="*/ 1193 h 2800"/>
              <a:gd name="T62" fmla="*/ 189 w 2996"/>
              <a:gd name="T63" fmla="*/ 1055 h 2800"/>
              <a:gd name="T64" fmla="*/ 270 w 2996"/>
              <a:gd name="T65" fmla="*/ 950 h 2800"/>
              <a:gd name="T66" fmla="*/ 476 w 2996"/>
              <a:gd name="T67" fmla="*/ 848 h 2800"/>
              <a:gd name="T68" fmla="*/ 621 w 2996"/>
              <a:gd name="T69" fmla="*/ 798 h 2800"/>
              <a:gd name="T70" fmla="*/ 812 w 2996"/>
              <a:gd name="T71" fmla="*/ 730 h 2800"/>
              <a:gd name="T72" fmla="*/ 910 w 2996"/>
              <a:gd name="T73" fmla="*/ 561 h 2800"/>
              <a:gd name="T74" fmla="*/ 1008 w 2996"/>
              <a:gd name="T75" fmla="*/ 505 h 2800"/>
              <a:gd name="T76" fmla="*/ 1134 w 2996"/>
              <a:gd name="T77" fmla="*/ 375 h 2800"/>
              <a:gd name="T78" fmla="*/ 1232 w 2996"/>
              <a:gd name="T79" fmla="*/ 313 h 2800"/>
              <a:gd name="T80" fmla="*/ 1358 w 2996"/>
              <a:gd name="T81" fmla="*/ 307 h 2800"/>
              <a:gd name="T82" fmla="*/ 1476 w 2996"/>
              <a:gd name="T83" fmla="*/ 320 h 2800"/>
              <a:gd name="T84" fmla="*/ 1588 w 2996"/>
              <a:gd name="T85" fmla="*/ 159 h 2800"/>
              <a:gd name="T86" fmla="*/ 1743 w 2996"/>
              <a:gd name="T87" fmla="*/ 80 h 2800"/>
              <a:gd name="T88" fmla="*/ 1815 w 2996"/>
              <a:gd name="T89" fmla="*/ 95 h 2800"/>
              <a:gd name="T90" fmla="*/ 1988 w 2996"/>
              <a:gd name="T91" fmla="*/ 110 h 2800"/>
              <a:gd name="T92" fmla="*/ 2038 w 2996"/>
              <a:gd name="T93" fmla="*/ 189 h 2800"/>
              <a:gd name="T94" fmla="*/ 1954 w 2996"/>
              <a:gd name="T95" fmla="*/ 303 h 2800"/>
              <a:gd name="T96" fmla="*/ 2027 w 2996"/>
              <a:gd name="T97" fmla="*/ 443 h 2800"/>
              <a:gd name="T98" fmla="*/ 2161 w 2996"/>
              <a:gd name="T99" fmla="*/ 545 h 2800"/>
              <a:gd name="T100" fmla="*/ 2310 w 2996"/>
              <a:gd name="T101" fmla="*/ 525 h 2800"/>
              <a:gd name="T102" fmla="*/ 2381 w 2996"/>
              <a:gd name="T103" fmla="*/ 332 h 2800"/>
              <a:gd name="T104" fmla="*/ 2425 w 2996"/>
              <a:gd name="T105" fmla="*/ 177 h 2800"/>
              <a:gd name="T106" fmla="*/ 2466 w 2996"/>
              <a:gd name="T107" fmla="*/ 32 h 2800"/>
              <a:gd name="T108" fmla="*/ 2530 w 2996"/>
              <a:gd name="T109" fmla="*/ 105 h 2800"/>
              <a:gd name="T110" fmla="*/ 2540 w 2996"/>
              <a:gd name="T111" fmla="*/ 264 h 2800"/>
              <a:gd name="T112" fmla="*/ 2023 w 2996"/>
              <a:gd name="T113" fmla="*/ 2562 h 2800"/>
              <a:gd name="T114" fmla="*/ 1911 w 2996"/>
              <a:gd name="T115" fmla="*/ 2764 h 2800"/>
              <a:gd name="T116" fmla="*/ 1765 w 2996"/>
              <a:gd name="T117" fmla="*/ 2793 h 2800"/>
              <a:gd name="T118" fmla="*/ 1824 w 2996"/>
              <a:gd name="T119" fmla="*/ 2553 h 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96" h="2800">
                <a:moveTo>
                  <a:pt x="2540" y="264"/>
                </a:moveTo>
                <a:lnTo>
                  <a:pt x="2557" y="330"/>
                </a:lnTo>
                <a:lnTo>
                  <a:pt x="2610" y="298"/>
                </a:lnTo>
                <a:lnTo>
                  <a:pt x="2629" y="334"/>
                </a:lnTo>
                <a:lnTo>
                  <a:pt x="2659" y="368"/>
                </a:lnTo>
                <a:lnTo>
                  <a:pt x="2645" y="405"/>
                </a:lnTo>
                <a:lnTo>
                  <a:pt x="2647" y="478"/>
                </a:lnTo>
                <a:lnTo>
                  <a:pt x="2651" y="521"/>
                </a:lnTo>
                <a:lnTo>
                  <a:pt x="2667" y="531"/>
                </a:lnTo>
                <a:lnTo>
                  <a:pt x="2673" y="604"/>
                </a:lnTo>
                <a:lnTo>
                  <a:pt x="2656" y="648"/>
                </a:lnTo>
                <a:lnTo>
                  <a:pt x="2668" y="706"/>
                </a:lnTo>
                <a:lnTo>
                  <a:pt x="2738" y="750"/>
                </a:lnTo>
                <a:lnTo>
                  <a:pt x="2780" y="791"/>
                </a:lnTo>
                <a:lnTo>
                  <a:pt x="2821" y="828"/>
                </a:lnTo>
                <a:lnTo>
                  <a:pt x="2806" y="849"/>
                </a:lnTo>
                <a:lnTo>
                  <a:pt x="2835" y="902"/>
                </a:lnTo>
                <a:lnTo>
                  <a:pt x="2839" y="994"/>
                </a:lnTo>
                <a:lnTo>
                  <a:pt x="2873" y="975"/>
                </a:lnTo>
                <a:lnTo>
                  <a:pt x="2893" y="1012"/>
                </a:lnTo>
                <a:lnTo>
                  <a:pt x="2914" y="999"/>
                </a:lnTo>
                <a:lnTo>
                  <a:pt x="2901" y="1089"/>
                </a:lnTo>
                <a:lnTo>
                  <a:pt x="2937" y="1142"/>
                </a:lnTo>
                <a:lnTo>
                  <a:pt x="2961" y="1174"/>
                </a:lnTo>
                <a:lnTo>
                  <a:pt x="2996" y="1243"/>
                </a:lnTo>
                <a:lnTo>
                  <a:pt x="2994" y="1311"/>
                </a:lnTo>
                <a:lnTo>
                  <a:pt x="2979" y="1360"/>
                </a:lnTo>
                <a:lnTo>
                  <a:pt x="2955" y="1413"/>
                </a:lnTo>
                <a:lnTo>
                  <a:pt x="2963" y="1485"/>
                </a:lnTo>
                <a:lnTo>
                  <a:pt x="2930" y="1560"/>
                </a:lnTo>
                <a:lnTo>
                  <a:pt x="2902" y="1599"/>
                </a:lnTo>
                <a:lnTo>
                  <a:pt x="2851" y="1675"/>
                </a:lnTo>
                <a:lnTo>
                  <a:pt x="2832" y="1724"/>
                </a:lnTo>
                <a:lnTo>
                  <a:pt x="2792" y="1785"/>
                </a:lnTo>
                <a:lnTo>
                  <a:pt x="2726" y="1862"/>
                </a:lnTo>
                <a:lnTo>
                  <a:pt x="2654" y="1904"/>
                </a:lnTo>
                <a:lnTo>
                  <a:pt x="2597" y="1970"/>
                </a:lnTo>
                <a:lnTo>
                  <a:pt x="2553" y="2012"/>
                </a:lnTo>
                <a:lnTo>
                  <a:pt x="2496" y="2085"/>
                </a:lnTo>
                <a:lnTo>
                  <a:pt x="2448" y="2127"/>
                </a:lnTo>
                <a:lnTo>
                  <a:pt x="2397" y="2191"/>
                </a:lnTo>
                <a:lnTo>
                  <a:pt x="2357" y="2249"/>
                </a:lnTo>
                <a:lnTo>
                  <a:pt x="2347" y="2276"/>
                </a:lnTo>
                <a:lnTo>
                  <a:pt x="2290" y="2305"/>
                </a:lnTo>
                <a:lnTo>
                  <a:pt x="2210" y="2308"/>
                </a:lnTo>
                <a:lnTo>
                  <a:pt x="2127" y="2343"/>
                </a:lnTo>
                <a:lnTo>
                  <a:pt x="2077" y="2376"/>
                </a:lnTo>
                <a:lnTo>
                  <a:pt x="2014" y="2412"/>
                </a:lnTo>
                <a:lnTo>
                  <a:pt x="1977" y="2375"/>
                </a:lnTo>
                <a:lnTo>
                  <a:pt x="1943" y="2360"/>
                </a:lnTo>
                <a:lnTo>
                  <a:pt x="1977" y="2316"/>
                </a:lnTo>
                <a:lnTo>
                  <a:pt x="1930" y="2332"/>
                </a:lnTo>
                <a:lnTo>
                  <a:pt x="1836" y="2393"/>
                </a:lnTo>
                <a:lnTo>
                  <a:pt x="1788" y="2370"/>
                </a:lnTo>
                <a:lnTo>
                  <a:pt x="1756" y="2357"/>
                </a:lnTo>
                <a:lnTo>
                  <a:pt x="1719" y="2350"/>
                </a:lnTo>
                <a:lnTo>
                  <a:pt x="1664" y="2326"/>
                </a:lnTo>
                <a:lnTo>
                  <a:pt x="1646" y="2274"/>
                </a:lnTo>
                <a:lnTo>
                  <a:pt x="1665" y="2210"/>
                </a:lnTo>
                <a:lnTo>
                  <a:pt x="1669" y="2167"/>
                </a:lnTo>
                <a:lnTo>
                  <a:pt x="1651" y="2132"/>
                </a:lnTo>
                <a:lnTo>
                  <a:pt x="1587" y="2122"/>
                </a:lnTo>
                <a:lnTo>
                  <a:pt x="1630" y="2081"/>
                </a:lnTo>
                <a:lnTo>
                  <a:pt x="1641" y="2018"/>
                </a:lnTo>
                <a:lnTo>
                  <a:pt x="1580" y="2077"/>
                </a:lnTo>
                <a:lnTo>
                  <a:pt x="1510" y="2092"/>
                </a:lnTo>
                <a:lnTo>
                  <a:pt x="1568" y="2045"/>
                </a:lnTo>
                <a:lnTo>
                  <a:pt x="1600" y="1996"/>
                </a:lnTo>
                <a:lnTo>
                  <a:pt x="1646" y="1955"/>
                </a:lnTo>
                <a:lnTo>
                  <a:pt x="1667" y="1892"/>
                </a:lnTo>
                <a:lnTo>
                  <a:pt x="1578" y="1964"/>
                </a:lnTo>
                <a:lnTo>
                  <a:pt x="1521" y="1993"/>
                </a:lnTo>
                <a:lnTo>
                  <a:pt x="1464" y="2061"/>
                </a:lnTo>
                <a:lnTo>
                  <a:pt x="1424" y="2026"/>
                </a:lnTo>
                <a:lnTo>
                  <a:pt x="1446" y="1981"/>
                </a:lnTo>
                <a:lnTo>
                  <a:pt x="1427" y="1919"/>
                </a:lnTo>
                <a:lnTo>
                  <a:pt x="1402" y="1888"/>
                </a:lnTo>
                <a:lnTo>
                  <a:pt x="1424" y="1868"/>
                </a:lnTo>
                <a:lnTo>
                  <a:pt x="1352" y="1816"/>
                </a:lnTo>
                <a:lnTo>
                  <a:pt x="1303" y="1814"/>
                </a:lnTo>
                <a:lnTo>
                  <a:pt x="1250" y="1773"/>
                </a:lnTo>
                <a:lnTo>
                  <a:pt x="1118" y="1781"/>
                </a:lnTo>
                <a:lnTo>
                  <a:pt x="1014" y="1811"/>
                </a:lnTo>
                <a:lnTo>
                  <a:pt x="922" y="1840"/>
                </a:lnTo>
                <a:lnTo>
                  <a:pt x="856" y="1834"/>
                </a:lnTo>
                <a:lnTo>
                  <a:pt x="764" y="1877"/>
                </a:lnTo>
                <a:lnTo>
                  <a:pt x="694" y="1897"/>
                </a:lnTo>
                <a:lnTo>
                  <a:pt x="664" y="1942"/>
                </a:lnTo>
                <a:lnTo>
                  <a:pt x="624" y="1976"/>
                </a:lnTo>
                <a:lnTo>
                  <a:pt x="563" y="1978"/>
                </a:lnTo>
                <a:lnTo>
                  <a:pt x="515" y="1986"/>
                </a:lnTo>
                <a:lnTo>
                  <a:pt x="458" y="1970"/>
                </a:lnTo>
                <a:lnTo>
                  <a:pt x="404" y="1979"/>
                </a:lnTo>
                <a:lnTo>
                  <a:pt x="353" y="1983"/>
                </a:lnTo>
                <a:lnTo>
                  <a:pt x="294" y="2029"/>
                </a:lnTo>
                <a:lnTo>
                  <a:pt x="274" y="2025"/>
                </a:lnTo>
                <a:lnTo>
                  <a:pt x="230" y="2049"/>
                </a:lnTo>
                <a:lnTo>
                  <a:pt x="185" y="2076"/>
                </a:lnTo>
                <a:lnTo>
                  <a:pt x="135" y="2072"/>
                </a:lnTo>
                <a:lnTo>
                  <a:pt x="87" y="2072"/>
                </a:lnTo>
                <a:lnTo>
                  <a:pt x="32" y="2018"/>
                </a:lnTo>
                <a:lnTo>
                  <a:pt x="0" y="2002"/>
                </a:lnTo>
                <a:lnTo>
                  <a:pt x="19" y="1953"/>
                </a:lnTo>
                <a:lnTo>
                  <a:pt x="59" y="1942"/>
                </a:lnTo>
                <a:lnTo>
                  <a:pt x="78" y="1923"/>
                </a:lnTo>
                <a:lnTo>
                  <a:pt x="86" y="1892"/>
                </a:lnTo>
                <a:lnTo>
                  <a:pt x="115" y="1833"/>
                </a:lnTo>
                <a:lnTo>
                  <a:pt x="124" y="1783"/>
                </a:lnTo>
                <a:lnTo>
                  <a:pt x="114" y="1697"/>
                </a:lnTo>
                <a:lnTo>
                  <a:pt x="117" y="1648"/>
                </a:lnTo>
                <a:lnTo>
                  <a:pt x="135" y="1600"/>
                </a:lnTo>
                <a:lnTo>
                  <a:pt x="123" y="1544"/>
                </a:lnTo>
                <a:lnTo>
                  <a:pt x="128" y="1519"/>
                </a:lnTo>
                <a:lnTo>
                  <a:pt x="105" y="1486"/>
                </a:lnTo>
                <a:lnTo>
                  <a:pt x="115" y="1419"/>
                </a:lnTo>
                <a:lnTo>
                  <a:pt x="91" y="1352"/>
                </a:lnTo>
                <a:lnTo>
                  <a:pt x="90" y="1315"/>
                </a:lnTo>
                <a:lnTo>
                  <a:pt x="113" y="1352"/>
                </a:lnTo>
                <a:lnTo>
                  <a:pt x="108" y="1273"/>
                </a:lnTo>
                <a:lnTo>
                  <a:pt x="138" y="1298"/>
                </a:lnTo>
                <a:lnTo>
                  <a:pt x="151" y="1331"/>
                </a:lnTo>
                <a:lnTo>
                  <a:pt x="161" y="1287"/>
                </a:lnTo>
                <a:lnTo>
                  <a:pt x="142" y="1220"/>
                </a:lnTo>
                <a:lnTo>
                  <a:pt x="141" y="1193"/>
                </a:lnTo>
                <a:lnTo>
                  <a:pt x="130" y="1168"/>
                </a:lnTo>
                <a:lnTo>
                  <a:pt x="149" y="1119"/>
                </a:lnTo>
                <a:lnTo>
                  <a:pt x="169" y="1098"/>
                </a:lnTo>
                <a:lnTo>
                  <a:pt x="189" y="1055"/>
                </a:lnTo>
                <a:lnTo>
                  <a:pt x="191" y="1005"/>
                </a:lnTo>
                <a:lnTo>
                  <a:pt x="235" y="944"/>
                </a:lnTo>
                <a:lnTo>
                  <a:pt x="227" y="1009"/>
                </a:lnTo>
                <a:lnTo>
                  <a:pt x="270" y="950"/>
                </a:lnTo>
                <a:lnTo>
                  <a:pt x="336" y="922"/>
                </a:lnTo>
                <a:lnTo>
                  <a:pt x="379" y="886"/>
                </a:lnTo>
                <a:lnTo>
                  <a:pt x="442" y="854"/>
                </a:lnTo>
                <a:lnTo>
                  <a:pt x="476" y="848"/>
                </a:lnTo>
                <a:lnTo>
                  <a:pt x="495" y="858"/>
                </a:lnTo>
                <a:lnTo>
                  <a:pt x="559" y="826"/>
                </a:lnTo>
                <a:lnTo>
                  <a:pt x="606" y="817"/>
                </a:lnTo>
                <a:lnTo>
                  <a:pt x="621" y="798"/>
                </a:lnTo>
                <a:lnTo>
                  <a:pt x="642" y="791"/>
                </a:lnTo>
                <a:lnTo>
                  <a:pt x="682" y="793"/>
                </a:lnTo>
                <a:lnTo>
                  <a:pt x="765" y="768"/>
                </a:lnTo>
                <a:lnTo>
                  <a:pt x="812" y="730"/>
                </a:lnTo>
                <a:lnTo>
                  <a:pt x="840" y="684"/>
                </a:lnTo>
                <a:lnTo>
                  <a:pt x="891" y="641"/>
                </a:lnTo>
                <a:lnTo>
                  <a:pt x="900" y="607"/>
                </a:lnTo>
                <a:lnTo>
                  <a:pt x="910" y="561"/>
                </a:lnTo>
                <a:lnTo>
                  <a:pt x="974" y="489"/>
                </a:lnTo>
                <a:lnTo>
                  <a:pt x="993" y="562"/>
                </a:lnTo>
                <a:lnTo>
                  <a:pt x="1028" y="545"/>
                </a:lnTo>
                <a:lnTo>
                  <a:pt x="1008" y="505"/>
                </a:lnTo>
                <a:lnTo>
                  <a:pt x="1038" y="464"/>
                </a:lnTo>
                <a:lnTo>
                  <a:pt x="1068" y="482"/>
                </a:lnTo>
                <a:lnTo>
                  <a:pt x="1087" y="417"/>
                </a:lnTo>
                <a:lnTo>
                  <a:pt x="1134" y="375"/>
                </a:lnTo>
                <a:lnTo>
                  <a:pt x="1157" y="342"/>
                </a:lnTo>
                <a:lnTo>
                  <a:pt x="1196" y="327"/>
                </a:lnTo>
                <a:lnTo>
                  <a:pt x="1201" y="303"/>
                </a:lnTo>
                <a:lnTo>
                  <a:pt x="1232" y="313"/>
                </a:lnTo>
                <a:lnTo>
                  <a:pt x="1236" y="292"/>
                </a:lnTo>
                <a:lnTo>
                  <a:pt x="1271" y="280"/>
                </a:lnTo>
                <a:lnTo>
                  <a:pt x="1308" y="268"/>
                </a:lnTo>
                <a:lnTo>
                  <a:pt x="1358" y="307"/>
                </a:lnTo>
                <a:lnTo>
                  <a:pt x="1392" y="358"/>
                </a:lnTo>
                <a:lnTo>
                  <a:pt x="1439" y="358"/>
                </a:lnTo>
                <a:lnTo>
                  <a:pt x="1485" y="366"/>
                </a:lnTo>
                <a:lnTo>
                  <a:pt x="1476" y="320"/>
                </a:lnTo>
                <a:lnTo>
                  <a:pt x="1521" y="251"/>
                </a:lnTo>
                <a:lnTo>
                  <a:pt x="1558" y="229"/>
                </a:lnTo>
                <a:lnTo>
                  <a:pt x="1549" y="208"/>
                </a:lnTo>
                <a:lnTo>
                  <a:pt x="1588" y="159"/>
                </a:lnTo>
                <a:lnTo>
                  <a:pt x="1637" y="129"/>
                </a:lnTo>
                <a:lnTo>
                  <a:pt x="1674" y="139"/>
                </a:lnTo>
                <a:lnTo>
                  <a:pt x="1739" y="123"/>
                </a:lnTo>
                <a:lnTo>
                  <a:pt x="1743" y="80"/>
                </a:lnTo>
                <a:lnTo>
                  <a:pt x="1691" y="52"/>
                </a:lnTo>
                <a:lnTo>
                  <a:pt x="1733" y="39"/>
                </a:lnTo>
                <a:lnTo>
                  <a:pt x="1780" y="60"/>
                </a:lnTo>
                <a:lnTo>
                  <a:pt x="1815" y="95"/>
                </a:lnTo>
                <a:lnTo>
                  <a:pt x="1876" y="117"/>
                </a:lnTo>
                <a:lnTo>
                  <a:pt x="1898" y="108"/>
                </a:lnTo>
                <a:lnTo>
                  <a:pt x="1941" y="135"/>
                </a:lnTo>
                <a:lnTo>
                  <a:pt x="1988" y="110"/>
                </a:lnTo>
                <a:lnTo>
                  <a:pt x="2015" y="118"/>
                </a:lnTo>
                <a:lnTo>
                  <a:pt x="2035" y="101"/>
                </a:lnTo>
                <a:lnTo>
                  <a:pt x="2064" y="143"/>
                </a:lnTo>
                <a:lnTo>
                  <a:pt x="2038" y="189"/>
                </a:lnTo>
                <a:lnTo>
                  <a:pt x="2005" y="223"/>
                </a:lnTo>
                <a:lnTo>
                  <a:pt x="1978" y="226"/>
                </a:lnTo>
                <a:lnTo>
                  <a:pt x="1982" y="260"/>
                </a:lnTo>
                <a:lnTo>
                  <a:pt x="1954" y="303"/>
                </a:lnTo>
                <a:lnTo>
                  <a:pt x="1921" y="345"/>
                </a:lnTo>
                <a:lnTo>
                  <a:pt x="1923" y="369"/>
                </a:lnTo>
                <a:lnTo>
                  <a:pt x="1974" y="416"/>
                </a:lnTo>
                <a:lnTo>
                  <a:pt x="2027" y="443"/>
                </a:lnTo>
                <a:lnTo>
                  <a:pt x="2060" y="472"/>
                </a:lnTo>
                <a:lnTo>
                  <a:pt x="2105" y="523"/>
                </a:lnTo>
                <a:lnTo>
                  <a:pt x="2126" y="523"/>
                </a:lnTo>
                <a:lnTo>
                  <a:pt x="2161" y="545"/>
                </a:lnTo>
                <a:lnTo>
                  <a:pt x="2167" y="571"/>
                </a:lnTo>
                <a:lnTo>
                  <a:pt x="2232" y="600"/>
                </a:lnTo>
                <a:lnTo>
                  <a:pt x="2287" y="571"/>
                </a:lnTo>
                <a:lnTo>
                  <a:pt x="2310" y="525"/>
                </a:lnTo>
                <a:lnTo>
                  <a:pt x="2332" y="487"/>
                </a:lnTo>
                <a:lnTo>
                  <a:pt x="2350" y="440"/>
                </a:lnTo>
                <a:lnTo>
                  <a:pt x="2384" y="373"/>
                </a:lnTo>
                <a:lnTo>
                  <a:pt x="2381" y="332"/>
                </a:lnTo>
                <a:lnTo>
                  <a:pt x="2390" y="307"/>
                </a:lnTo>
                <a:lnTo>
                  <a:pt x="2389" y="258"/>
                </a:lnTo>
                <a:lnTo>
                  <a:pt x="2408" y="194"/>
                </a:lnTo>
                <a:lnTo>
                  <a:pt x="2425" y="177"/>
                </a:lnTo>
                <a:lnTo>
                  <a:pt x="2417" y="148"/>
                </a:lnTo>
                <a:lnTo>
                  <a:pt x="2441" y="103"/>
                </a:lnTo>
                <a:lnTo>
                  <a:pt x="2461" y="56"/>
                </a:lnTo>
                <a:lnTo>
                  <a:pt x="2466" y="32"/>
                </a:lnTo>
                <a:lnTo>
                  <a:pt x="2498" y="0"/>
                </a:lnTo>
                <a:lnTo>
                  <a:pt x="2514" y="42"/>
                </a:lnTo>
                <a:lnTo>
                  <a:pt x="2512" y="95"/>
                </a:lnTo>
                <a:lnTo>
                  <a:pt x="2530" y="105"/>
                </a:lnTo>
                <a:lnTo>
                  <a:pt x="2528" y="141"/>
                </a:lnTo>
                <a:lnTo>
                  <a:pt x="2549" y="184"/>
                </a:lnTo>
                <a:lnTo>
                  <a:pt x="2548" y="233"/>
                </a:lnTo>
                <a:lnTo>
                  <a:pt x="2540" y="264"/>
                </a:lnTo>
                <a:moveTo>
                  <a:pt x="1865" y="2560"/>
                </a:moveTo>
                <a:lnTo>
                  <a:pt x="1914" y="2590"/>
                </a:lnTo>
                <a:lnTo>
                  <a:pt x="1959" y="2578"/>
                </a:lnTo>
                <a:lnTo>
                  <a:pt x="2023" y="2562"/>
                </a:lnTo>
                <a:lnTo>
                  <a:pt x="2061" y="2567"/>
                </a:lnTo>
                <a:lnTo>
                  <a:pt x="2004" y="2667"/>
                </a:lnTo>
                <a:lnTo>
                  <a:pt x="1962" y="2696"/>
                </a:lnTo>
                <a:lnTo>
                  <a:pt x="1911" y="2764"/>
                </a:lnTo>
                <a:lnTo>
                  <a:pt x="1902" y="2741"/>
                </a:lnTo>
                <a:lnTo>
                  <a:pt x="1816" y="2800"/>
                </a:lnTo>
                <a:lnTo>
                  <a:pt x="1805" y="2795"/>
                </a:lnTo>
                <a:lnTo>
                  <a:pt x="1765" y="2793"/>
                </a:lnTo>
                <a:lnTo>
                  <a:pt x="1769" y="2721"/>
                </a:lnTo>
                <a:lnTo>
                  <a:pt x="1795" y="2665"/>
                </a:lnTo>
                <a:lnTo>
                  <a:pt x="1800" y="2592"/>
                </a:lnTo>
                <a:lnTo>
                  <a:pt x="1824" y="2553"/>
                </a:lnTo>
                <a:lnTo>
                  <a:pt x="1865" y="2560"/>
                </a:lnTo>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82" name="Freeform 14"/>
          <p:cNvSpPr>
            <a:spLocks/>
          </p:cNvSpPr>
          <p:nvPr/>
        </p:nvSpPr>
        <p:spPr bwMode="auto">
          <a:xfrm>
            <a:off x="5853223" y="2507816"/>
            <a:ext cx="153659" cy="69146"/>
          </a:xfrm>
          <a:custGeom>
            <a:avLst/>
            <a:gdLst>
              <a:gd name="T0" fmla="*/ 120 w 120"/>
              <a:gd name="T1" fmla="*/ 19 h 54"/>
              <a:gd name="T2" fmla="*/ 119 w 120"/>
              <a:gd name="T3" fmla="*/ 27 h 54"/>
              <a:gd name="T4" fmla="*/ 110 w 120"/>
              <a:gd name="T5" fmla="*/ 27 h 54"/>
              <a:gd name="T6" fmla="*/ 114 w 120"/>
              <a:gd name="T7" fmla="*/ 32 h 54"/>
              <a:gd name="T8" fmla="*/ 109 w 120"/>
              <a:gd name="T9" fmla="*/ 45 h 54"/>
              <a:gd name="T10" fmla="*/ 107 w 120"/>
              <a:gd name="T11" fmla="*/ 48 h 54"/>
              <a:gd name="T12" fmla="*/ 92 w 120"/>
              <a:gd name="T13" fmla="*/ 49 h 54"/>
              <a:gd name="T14" fmla="*/ 85 w 120"/>
              <a:gd name="T15" fmla="*/ 54 h 54"/>
              <a:gd name="T16" fmla="*/ 71 w 120"/>
              <a:gd name="T17" fmla="*/ 52 h 54"/>
              <a:gd name="T18" fmla="*/ 47 w 120"/>
              <a:gd name="T19" fmla="*/ 47 h 54"/>
              <a:gd name="T20" fmla="*/ 43 w 120"/>
              <a:gd name="T21" fmla="*/ 40 h 54"/>
              <a:gd name="T22" fmla="*/ 27 w 120"/>
              <a:gd name="T23" fmla="*/ 43 h 54"/>
              <a:gd name="T24" fmla="*/ 25 w 120"/>
              <a:gd name="T25" fmla="*/ 47 h 54"/>
              <a:gd name="T26" fmla="*/ 15 w 120"/>
              <a:gd name="T27" fmla="*/ 44 h 54"/>
              <a:gd name="T28" fmla="*/ 7 w 120"/>
              <a:gd name="T29" fmla="*/ 44 h 54"/>
              <a:gd name="T30" fmla="*/ 0 w 120"/>
              <a:gd name="T31" fmla="*/ 40 h 54"/>
              <a:gd name="T32" fmla="*/ 2 w 120"/>
              <a:gd name="T33" fmla="*/ 35 h 54"/>
              <a:gd name="T34" fmla="*/ 1 w 120"/>
              <a:gd name="T35" fmla="*/ 31 h 54"/>
              <a:gd name="T36" fmla="*/ 6 w 120"/>
              <a:gd name="T37" fmla="*/ 30 h 54"/>
              <a:gd name="T38" fmla="*/ 15 w 120"/>
              <a:gd name="T39" fmla="*/ 36 h 54"/>
              <a:gd name="T40" fmla="*/ 16 w 120"/>
              <a:gd name="T41" fmla="*/ 30 h 54"/>
              <a:gd name="T42" fmla="*/ 31 w 120"/>
              <a:gd name="T43" fmla="*/ 31 h 54"/>
              <a:gd name="T44" fmla="*/ 42 w 120"/>
              <a:gd name="T45" fmla="*/ 28 h 54"/>
              <a:gd name="T46" fmla="*/ 50 w 120"/>
              <a:gd name="T47" fmla="*/ 28 h 54"/>
              <a:gd name="T48" fmla="*/ 55 w 120"/>
              <a:gd name="T49" fmla="*/ 32 h 54"/>
              <a:gd name="T50" fmla="*/ 57 w 120"/>
              <a:gd name="T51" fmla="*/ 29 h 54"/>
              <a:gd name="T52" fmla="*/ 53 w 120"/>
              <a:gd name="T53" fmla="*/ 16 h 54"/>
              <a:gd name="T54" fmla="*/ 59 w 120"/>
              <a:gd name="T55" fmla="*/ 13 h 54"/>
              <a:gd name="T56" fmla="*/ 64 w 120"/>
              <a:gd name="T57" fmla="*/ 4 h 54"/>
              <a:gd name="T58" fmla="*/ 77 w 120"/>
              <a:gd name="T59" fmla="*/ 10 h 54"/>
              <a:gd name="T60" fmla="*/ 85 w 120"/>
              <a:gd name="T61" fmla="*/ 2 h 54"/>
              <a:gd name="T62" fmla="*/ 90 w 120"/>
              <a:gd name="T63" fmla="*/ 0 h 54"/>
              <a:gd name="T64" fmla="*/ 103 w 120"/>
              <a:gd name="T65" fmla="*/ 7 h 54"/>
              <a:gd name="T66" fmla="*/ 111 w 120"/>
              <a:gd name="T67" fmla="*/ 6 h 54"/>
              <a:gd name="T68" fmla="*/ 119 w 120"/>
              <a:gd name="T69" fmla="*/ 9 h 54"/>
              <a:gd name="T70" fmla="*/ 118 w 120"/>
              <a:gd name="T71" fmla="*/ 12 h 54"/>
              <a:gd name="T72" fmla="*/ 120 w 120"/>
              <a:gd name="T73" fmla="*/ 19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0" h="54">
                <a:moveTo>
                  <a:pt x="120" y="19"/>
                </a:moveTo>
                <a:lnTo>
                  <a:pt x="119" y="27"/>
                </a:lnTo>
                <a:lnTo>
                  <a:pt x="110" y="27"/>
                </a:lnTo>
                <a:lnTo>
                  <a:pt x="114" y="32"/>
                </a:lnTo>
                <a:lnTo>
                  <a:pt x="109" y="45"/>
                </a:lnTo>
                <a:lnTo>
                  <a:pt x="107" y="48"/>
                </a:lnTo>
                <a:lnTo>
                  <a:pt x="92" y="49"/>
                </a:lnTo>
                <a:lnTo>
                  <a:pt x="85" y="54"/>
                </a:lnTo>
                <a:lnTo>
                  <a:pt x="71" y="52"/>
                </a:lnTo>
                <a:lnTo>
                  <a:pt x="47" y="47"/>
                </a:lnTo>
                <a:lnTo>
                  <a:pt x="43" y="40"/>
                </a:lnTo>
                <a:lnTo>
                  <a:pt x="27" y="43"/>
                </a:lnTo>
                <a:lnTo>
                  <a:pt x="25" y="47"/>
                </a:lnTo>
                <a:lnTo>
                  <a:pt x="15" y="44"/>
                </a:lnTo>
                <a:lnTo>
                  <a:pt x="7" y="44"/>
                </a:lnTo>
                <a:lnTo>
                  <a:pt x="0" y="40"/>
                </a:lnTo>
                <a:lnTo>
                  <a:pt x="2" y="35"/>
                </a:lnTo>
                <a:lnTo>
                  <a:pt x="1" y="31"/>
                </a:lnTo>
                <a:lnTo>
                  <a:pt x="6" y="30"/>
                </a:lnTo>
                <a:lnTo>
                  <a:pt x="15" y="36"/>
                </a:lnTo>
                <a:lnTo>
                  <a:pt x="16" y="30"/>
                </a:lnTo>
                <a:lnTo>
                  <a:pt x="31" y="31"/>
                </a:lnTo>
                <a:lnTo>
                  <a:pt x="42" y="28"/>
                </a:lnTo>
                <a:lnTo>
                  <a:pt x="50" y="28"/>
                </a:lnTo>
                <a:lnTo>
                  <a:pt x="55" y="32"/>
                </a:lnTo>
                <a:lnTo>
                  <a:pt x="57" y="29"/>
                </a:lnTo>
                <a:lnTo>
                  <a:pt x="53" y="16"/>
                </a:lnTo>
                <a:lnTo>
                  <a:pt x="59" y="13"/>
                </a:lnTo>
                <a:lnTo>
                  <a:pt x="64" y="4"/>
                </a:lnTo>
                <a:lnTo>
                  <a:pt x="77" y="10"/>
                </a:lnTo>
                <a:lnTo>
                  <a:pt x="85" y="2"/>
                </a:lnTo>
                <a:lnTo>
                  <a:pt x="90" y="0"/>
                </a:lnTo>
                <a:lnTo>
                  <a:pt x="103" y="7"/>
                </a:lnTo>
                <a:lnTo>
                  <a:pt x="111" y="6"/>
                </a:lnTo>
                <a:lnTo>
                  <a:pt x="119" y="9"/>
                </a:lnTo>
                <a:lnTo>
                  <a:pt x="118" y="12"/>
                </a:lnTo>
                <a:lnTo>
                  <a:pt x="120" y="19"/>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83" name="Freeform 15"/>
          <p:cNvSpPr>
            <a:spLocks/>
          </p:cNvSpPr>
          <p:nvPr/>
        </p:nvSpPr>
        <p:spPr bwMode="auto">
          <a:xfrm>
            <a:off x="6627920" y="2752390"/>
            <a:ext cx="33293" cy="25610"/>
          </a:xfrm>
          <a:custGeom>
            <a:avLst/>
            <a:gdLst>
              <a:gd name="T0" fmla="*/ 14 w 108"/>
              <a:gd name="T1" fmla="*/ 1 h 85"/>
              <a:gd name="T2" fmla="*/ 38 w 108"/>
              <a:gd name="T3" fmla="*/ 23 h 85"/>
              <a:gd name="T4" fmla="*/ 69 w 108"/>
              <a:gd name="T5" fmla="*/ 23 h 85"/>
              <a:gd name="T6" fmla="*/ 71 w 108"/>
              <a:gd name="T7" fmla="*/ 36 h 85"/>
              <a:gd name="T8" fmla="*/ 108 w 108"/>
              <a:gd name="T9" fmla="*/ 85 h 85"/>
              <a:gd name="T10" fmla="*/ 58 w 108"/>
              <a:gd name="T11" fmla="*/ 74 h 85"/>
              <a:gd name="T12" fmla="*/ 16 w 108"/>
              <a:gd name="T13" fmla="*/ 35 h 85"/>
              <a:gd name="T14" fmla="*/ 0 w 108"/>
              <a:gd name="T15" fmla="*/ 3 h 85"/>
              <a:gd name="T16" fmla="*/ 14 w 108"/>
              <a:gd name="T1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85">
                <a:moveTo>
                  <a:pt x="14" y="1"/>
                </a:moveTo>
                <a:lnTo>
                  <a:pt x="38" y="23"/>
                </a:lnTo>
                <a:lnTo>
                  <a:pt x="69" y="23"/>
                </a:lnTo>
                <a:lnTo>
                  <a:pt x="71" y="36"/>
                </a:lnTo>
                <a:lnTo>
                  <a:pt x="108" y="85"/>
                </a:lnTo>
                <a:lnTo>
                  <a:pt x="58" y="74"/>
                </a:lnTo>
                <a:lnTo>
                  <a:pt x="16" y="35"/>
                </a:lnTo>
                <a:lnTo>
                  <a:pt x="0" y="3"/>
                </a:lnTo>
                <a:lnTo>
                  <a:pt x="14" y="0"/>
                </a:lnTo>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84" name="Freeform 16"/>
          <p:cNvSpPr>
            <a:spLocks/>
          </p:cNvSpPr>
          <p:nvPr/>
        </p:nvSpPr>
        <p:spPr bwMode="auto">
          <a:xfrm>
            <a:off x="6624078" y="2696048"/>
            <a:ext cx="121647" cy="94756"/>
          </a:xfrm>
          <a:custGeom>
            <a:avLst/>
            <a:gdLst>
              <a:gd name="T0" fmla="*/ 40 w 95"/>
              <a:gd name="T1" fmla="*/ 13 h 74"/>
              <a:gd name="T2" fmla="*/ 48 w 95"/>
              <a:gd name="T3" fmla="*/ 15 h 74"/>
              <a:gd name="T4" fmla="*/ 50 w 95"/>
              <a:gd name="T5" fmla="*/ 9 h 74"/>
              <a:gd name="T6" fmla="*/ 58 w 95"/>
              <a:gd name="T7" fmla="*/ 1 h 74"/>
              <a:gd name="T8" fmla="*/ 69 w 95"/>
              <a:gd name="T9" fmla="*/ 12 h 74"/>
              <a:gd name="T10" fmla="*/ 81 w 95"/>
              <a:gd name="T11" fmla="*/ 27 h 74"/>
              <a:gd name="T12" fmla="*/ 89 w 95"/>
              <a:gd name="T13" fmla="*/ 28 h 74"/>
              <a:gd name="T14" fmla="*/ 95 w 95"/>
              <a:gd name="T15" fmla="*/ 33 h 74"/>
              <a:gd name="T16" fmla="*/ 82 w 95"/>
              <a:gd name="T17" fmla="*/ 35 h 74"/>
              <a:gd name="T18" fmla="*/ 82 w 95"/>
              <a:gd name="T19" fmla="*/ 51 h 74"/>
              <a:gd name="T20" fmla="*/ 80 w 95"/>
              <a:gd name="T21" fmla="*/ 58 h 74"/>
              <a:gd name="T22" fmla="*/ 75 w 95"/>
              <a:gd name="T23" fmla="*/ 63 h 74"/>
              <a:gd name="T24" fmla="*/ 77 w 95"/>
              <a:gd name="T25" fmla="*/ 73 h 74"/>
              <a:gd name="T26" fmla="*/ 73 w 95"/>
              <a:gd name="T27" fmla="*/ 74 h 74"/>
              <a:gd name="T28" fmla="*/ 61 w 95"/>
              <a:gd name="T29" fmla="*/ 63 h 74"/>
              <a:gd name="T30" fmla="*/ 65 w 95"/>
              <a:gd name="T31" fmla="*/ 53 h 74"/>
              <a:gd name="T32" fmla="*/ 59 w 95"/>
              <a:gd name="T33" fmla="*/ 47 h 74"/>
              <a:gd name="T34" fmla="*/ 52 w 95"/>
              <a:gd name="T35" fmla="*/ 49 h 74"/>
              <a:gd name="T36" fmla="*/ 35 w 95"/>
              <a:gd name="T37" fmla="*/ 64 h 74"/>
              <a:gd name="T38" fmla="*/ 32 w 95"/>
              <a:gd name="T39" fmla="*/ 49 h 74"/>
              <a:gd name="T40" fmla="*/ 24 w 95"/>
              <a:gd name="T41" fmla="*/ 46 h 74"/>
              <a:gd name="T42" fmla="*/ 16 w 95"/>
              <a:gd name="T43" fmla="*/ 40 h 74"/>
              <a:gd name="T44" fmla="*/ 19 w 95"/>
              <a:gd name="T45" fmla="*/ 34 h 74"/>
              <a:gd name="T46" fmla="*/ 9 w 95"/>
              <a:gd name="T47" fmla="*/ 27 h 74"/>
              <a:gd name="T48" fmla="*/ 11 w 95"/>
              <a:gd name="T49" fmla="*/ 22 h 74"/>
              <a:gd name="T50" fmla="*/ 4 w 95"/>
              <a:gd name="T51" fmla="*/ 18 h 74"/>
              <a:gd name="T52" fmla="*/ 0 w 95"/>
              <a:gd name="T53" fmla="*/ 13 h 74"/>
              <a:gd name="T54" fmla="*/ 3 w 95"/>
              <a:gd name="T55" fmla="*/ 9 h 74"/>
              <a:gd name="T56" fmla="*/ 17 w 95"/>
              <a:gd name="T57" fmla="*/ 15 h 74"/>
              <a:gd name="T58" fmla="*/ 26 w 95"/>
              <a:gd name="T59" fmla="*/ 17 h 74"/>
              <a:gd name="T60" fmla="*/ 28 w 95"/>
              <a:gd name="T61" fmla="*/ 14 h 74"/>
              <a:gd name="T62" fmla="*/ 18 w 95"/>
              <a:gd name="T63" fmla="*/ 3 h 74"/>
              <a:gd name="T64" fmla="*/ 21 w 95"/>
              <a:gd name="T65" fmla="*/ 0 h 74"/>
              <a:gd name="T66" fmla="*/ 26 w 95"/>
              <a:gd name="T67" fmla="*/ 1 h 74"/>
              <a:gd name="T68" fmla="*/ 40 w 95"/>
              <a:gd name="T69" fmla="*/ 1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 h="74">
                <a:moveTo>
                  <a:pt x="40" y="13"/>
                </a:moveTo>
                <a:lnTo>
                  <a:pt x="48" y="15"/>
                </a:lnTo>
                <a:lnTo>
                  <a:pt x="50" y="9"/>
                </a:lnTo>
                <a:lnTo>
                  <a:pt x="58" y="1"/>
                </a:lnTo>
                <a:lnTo>
                  <a:pt x="69" y="12"/>
                </a:lnTo>
                <a:lnTo>
                  <a:pt x="81" y="27"/>
                </a:lnTo>
                <a:lnTo>
                  <a:pt x="89" y="28"/>
                </a:lnTo>
                <a:lnTo>
                  <a:pt x="95" y="33"/>
                </a:lnTo>
                <a:lnTo>
                  <a:pt x="82" y="35"/>
                </a:lnTo>
                <a:lnTo>
                  <a:pt x="82" y="51"/>
                </a:lnTo>
                <a:lnTo>
                  <a:pt x="80" y="58"/>
                </a:lnTo>
                <a:lnTo>
                  <a:pt x="75" y="63"/>
                </a:lnTo>
                <a:lnTo>
                  <a:pt x="77" y="73"/>
                </a:lnTo>
                <a:lnTo>
                  <a:pt x="73" y="74"/>
                </a:lnTo>
                <a:lnTo>
                  <a:pt x="61" y="63"/>
                </a:lnTo>
                <a:lnTo>
                  <a:pt x="65" y="53"/>
                </a:lnTo>
                <a:lnTo>
                  <a:pt x="59" y="47"/>
                </a:lnTo>
                <a:lnTo>
                  <a:pt x="52" y="49"/>
                </a:lnTo>
                <a:lnTo>
                  <a:pt x="35" y="64"/>
                </a:lnTo>
                <a:lnTo>
                  <a:pt x="32" y="49"/>
                </a:lnTo>
                <a:lnTo>
                  <a:pt x="24" y="46"/>
                </a:lnTo>
                <a:lnTo>
                  <a:pt x="16" y="40"/>
                </a:lnTo>
                <a:lnTo>
                  <a:pt x="19" y="34"/>
                </a:lnTo>
                <a:lnTo>
                  <a:pt x="9" y="27"/>
                </a:lnTo>
                <a:lnTo>
                  <a:pt x="11" y="22"/>
                </a:lnTo>
                <a:lnTo>
                  <a:pt x="4" y="18"/>
                </a:lnTo>
                <a:lnTo>
                  <a:pt x="0" y="13"/>
                </a:lnTo>
                <a:lnTo>
                  <a:pt x="3" y="9"/>
                </a:lnTo>
                <a:lnTo>
                  <a:pt x="17" y="15"/>
                </a:lnTo>
                <a:lnTo>
                  <a:pt x="26" y="17"/>
                </a:lnTo>
                <a:lnTo>
                  <a:pt x="28" y="14"/>
                </a:lnTo>
                <a:lnTo>
                  <a:pt x="18" y="3"/>
                </a:lnTo>
                <a:lnTo>
                  <a:pt x="21" y="0"/>
                </a:lnTo>
                <a:lnTo>
                  <a:pt x="26" y="1"/>
                </a:lnTo>
                <a:lnTo>
                  <a:pt x="40" y="13"/>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85" name="Freeform 17"/>
          <p:cNvSpPr>
            <a:spLocks/>
          </p:cNvSpPr>
          <p:nvPr/>
        </p:nvSpPr>
        <p:spPr bwMode="auto">
          <a:xfrm>
            <a:off x="6338528" y="3870258"/>
            <a:ext cx="39696" cy="57622"/>
          </a:xfrm>
          <a:custGeom>
            <a:avLst/>
            <a:gdLst>
              <a:gd name="T0" fmla="*/ 5 w 31"/>
              <a:gd name="T1" fmla="*/ 45 h 45"/>
              <a:gd name="T2" fmla="*/ 4 w 31"/>
              <a:gd name="T3" fmla="*/ 20 h 45"/>
              <a:gd name="T4" fmla="*/ 0 w 31"/>
              <a:gd name="T5" fmla="*/ 10 h 45"/>
              <a:gd name="T6" fmla="*/ 11 w 31"/>
              <a:gd name="T7" fmla="*/ 12 h 45"/>
              <a:gd name="T8" fmla="*/ 16 w 31"/>
              <a:gd name="T9" fmla="*/ 0 h 45"/>
              <a:gd name="T10" fmla="*/ 26 w 31"/>
              <a:gd name="T11" fmla="*/ 2 h 45"/>
              <a:gd name="T12" fmla="*/ 27 w 31"/>
              <a:gd name="T13" fmla="*/ 10 h 45"/>
              <a:gd name="T14" fmla="*/ 31 w 31"/>
              <a:gd name="T15" fmla="*/ 14 h 45"/>
              <a:gd name="T16" fmla="*/ 31 w 31"/>
              <a:gd name="T17" fmla="*/ 21 h 45"/>
              <a:gd name="T18" fmla="*/ 27 w 31"/>
              <a:gd name="T19" fmla="*/ 25 h 45"/>
              <a:gd name="T20" fmla="*/ 19 w 31"/>
              <a:gd name="T21" fmla="*/ 36 h 45"/>
              <a:gd name="T22" fmla="*/ 12 w 31"/>
              <a:gd name="T23" fmla="*/ 44 h 45"/>
              <a:gd name="T24" fmla="*/ 5 w 31"/>
              <a:gd name="T25"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45">
                <a:moveTo>
                  <a:pt x="5" y="45"/>
                </a:moveTo>
                <a:lnTo>
                  <a:pt x="4" y="20"/>
                </a:lnTo>
                <a:lnTo>
                  <a:pt x="0" y="10"/>
                </a:lnTo>
                <a:lnTo>
                  <a:pt x="11" y="12"/>
                </a:lnTo>
                <a:lnTo>
                  <a:pt x="16" y="0"/>
                </a:lnTo>
                <a:lnTo>
                  <a:pt x="26" y="2"/>
                </a:lnTo>
                <a:lnTo>
                  <a:pt x="27" y="10"/>
                </a:lnTo>
                <a:lnTo>
                  <a:pt x="31" y="14"/>
                </a:lnTo>
                <a:lnTo>
                  <a:pt x="31" y="21"/>
                </a:lnTo>
                <a:lnTo>
                  <a:pt x="27" y="25"/>
                </a:lnTo>
                <a:lnTo>
                  <a:pt x="19" y="36"/>
                </a:lnTo>
                <a:lnTo>
                  <a:pt x="12" y="44"/>
                </a:lnTo>
                <a:lnTo>
                  <a:pt x="5" y="45"/>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86" name="Freeform 18"/>
          <p:cNvSpPr>
            <a:spLocks/>
          </p:cNvSpPr>
          <p:nvPr/>
        </p:nvSpPr>
        <p:spPr bwMode="auto">
          <a:xfrm>
            <a:off x="5705966" y="2445072"/>
            <a:ext cx="74268" cy="51220"/>
          </a:xfrm>
          <a:custGeom>
            <a:avLst/>
            <a:gdLst>
              <a:gd name="T0" fmla="*/ 13 w 58"/>
              <a:gd name="T1" fmla="*/ 3 h 40"/>
              <a:gd name="T2" fmla="*/ 24 w 58"/>
              <a:gd name="T3" fmla="*/ 4 h 40"/>
              <a:gd name="T4" fmla="*/ 39 w 58"/>
              <a:gd name="T5" fmla="*/ 0 h 40"/>
              <a:gd name="T6" fmla="*/ 49 w 58"/>
              <a:gd name="T7" fmla="*/ 9 h 40"/>
              <a:gd name="T8" fmla="*/ 58 w 58"/>
              <a:gd name="T9" fmla="*/ 14 h 40"/>
              <a:gd name="T10" fmla="*/ 57 w 58"/>
              <a:gd name="T11" fmla="*/ 27 h 40"/>
              <a:gd name="T12" fmla="*/ 53 w 58"/>
              <a:gd name="T13" fmla="*/ 28 h 40"/>
              <a:gd name="T14" fmla="*/ 51 w 58"/>
              <a:gd name="T15" fmla="*/ 40 h 40"/>
              <a:gd name="T16" fmla="*/ 37 w 58"/>
              <a:gd name="T17" fmla="*/ 30 h 40"/>
              <a:gd name="T18" fmla="*/ 29 w 58"/>
              <a:gd name="T19" fmla="*/ 32 h 40"/>
              <a:gd name="T20" fmla="*/ 17 w 58"/>
              <a:gd name="T21" fmla="*/ 22 h 40"/>
              <a:gd name="T22" fmla="*/ 10 w 58"/>
              <a:gd name="T23" fmla="*/ 14 h 40"/>
              <a:gd name="T24" fmla="*/ 3 w 58"/>
              <a:gd name="T25" fmla="*/ 14 h 40"/>
              <a:gd name="T26" fmla="*/ 0 w 58"/>
              <a:gd name="T27" fmla="*/ 7 h 40"/>
              <a:gd name="T28" fmla="*/ 13 w 58"/>
              <a:gd name="T29" fmla="*/ 3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40">
                <a:moveTo>
                  <a:pt x="13" y="3"/>
                </a:moveTo>
                <a:lnTo>
                  <a:pt x="24" y="4"/>
                </a:lnTo>
                <a:lnTo>
                  <a:pt x="39" y="0"/>
                </a:lnTo>
                <a:lnTo>
                  <a:pt x="49" y="9"/>
                </a:lnTo>
                <a:lnTo>
                  <a:pt x="58" y="14"/>
                </a:lnTo>
                <a:lnTo>
                  <a:pt x="57" y="27"/>
                </a:lnTo>
                <a:lnTo>
                  <a:pt x="53" y="28"/>
                </a:lnTo>
                <a:lnTo>
                  <a:pt x="51" y="40"/>
                </a:lnTo>
                <a:lnTo>
                  <a:pt x="37" y="30"/>
                </a:lnTo>
                <a:lnTo>
                  <a:pt x="29" y="32"/>
                </a:lnTo>
                <a:lnTo>
                  <a:pt x="17" y="22"/>
                </a:lnTo>
                <a:lnTo>
                  <a:pt x="10" y="14"/>
                </a:lnTo>
                <a:lnTo>
                  <a:pt x="3" y="14"/>
                </a:lnTo>
                <a:lnTo>
                  <a:pt x="0" y="7"/>
                </a:lnTo>
                <a:lnTo>
                  <a:pt x="13" y="3"/>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87" name="Freeform 19"/>
          <p:cNvSpPr>
            <a:spLocks/>
          </p:cNvSpPr>
          <p:nvPr/>
        </p:nvSpPr>
        <p:spPr bwMode="auto">
          <a:xfrm>
            <a:off x="5672674" y="3482270"/>
            <a:ext cx="71707" cy="162623"/>
          </a:xfrm>
          <a:custGeom>
            <a:avLst/>
            <a:gdLst>
              <a:gd name="T0" fmla="*/ 36 w 56"/>
              <a:gd name="T1" fmla="*/ 124 h 127"/>
              <a:gd name="T2" fmla="*/ 20 w 56"/>
              <a:gd name="T3" fmla="*/ 127 h 127"/>
              <a:gd name="T4" fmla="*/ 16 w 56"/>
              <a:gd name="T5" fmla="*/ 113 h 127"/>
              <a:gd name="T6" fmla="*/ 17 w 56"/>
              <a:gd name="T7" fmla="*/ 65 h 127"/>
              <a:gd name="T8" fmla="*/ 13 w 56"/>
              <a:gd name="T9" fmla="*/ 61 h 127"/>
              <a:gd name="T10" fmla="*/ 12 w 56"/>
              <a:gd name="T11" fmla="*/ 50 h 127"/>
              <a:gd name="T12" fmla="*/ 6 w 56"/>
              <a:gd name="T13" fmla="*/ 43 h 127"/>
              <a:gd name="T14" fmla="*/ 0 w 56"/>
              <a:gd name="T15" fmla="*/ 37 h 127"/>
              <a:gd name="T16" fmla="*/ 3 w 56"/>
              <a:gd name="T17" fmla="*/ 26 h 127"/>
              <a:gd name="T18" fmla="*/ 9 w 56"/>
              <a:gd name="T19" fmla="*/ 23 h 127"/>
              <a:gd name="T20" fmla="*/ 13 w 56"/>
              <a:gd name="T21" fmla="*/ 14 h 127"/>
              <a:gd name="T22" fmla="*/ 22 w 56"/>
              <a:gd name="T23" fmla="*/ 13 h 127"/>
              <a:gd name="T24" fmla="*/ 26 w 56"/>
              <a:gd name="T25" fmla="*/ 6 h 127"/>
              <a:gd name="T26" fmla="*/ 32 w 56"/>
              <a:gd name="T27" fmla="*/ 0 h 127"/>
              <a:gd name="T28" fmla="*/ 38 w 56"/>
              <a:gd name="T29" fmla="*/ 0 h 127"/>
              <a:gd name="T30" fmla="*/ 52 w 56"/>
              <a:gd name="T31" fmla="*/ 12 h 127"/>
              <a:gd name="T32" fmla="*/ 52 w 56"/>
              <a:gd name="T33" fmla="*/ 19 h 127"/>
              <a:gd name="T34" fmla="*/ 56 w 56"/>
              <a:gd name="T35" fmla="*/ 31 h 127"/>
              <a:gd name="T36" fmla="*/ 52 w 56"/>
              <a:gd name="T37" fmla="*/ 40 h 127"/>
              <a:gd name="T38" fmla="*/ 54 w 56"/>
              <a:gd name="T39" fmla="*/ 45 h 127"/>
              <a:gd name="T40" fmla="*/ 45 w 56"/>
              <a:gd name="T41" fmla="*/ 58 h 127"/>
              <a:gd name="T42" fmla="*/ 40 w 56"/>
              <a:gd name="T43" fmla="*/ 64 h 127"/>
              <a:gd name="T44" fmla="*/ 36 w 56"/>
              <a:gd name="T45" fmla="*/ 78 h 127"/>
              <a:gd name="T46" fmla="*/ 37 w 56"/>
              <a:gd name="T47" fmla="*/ 91 h 127"/>
              <a:gd name="T48" fmla="*/ 36 w 56"/>
              <a:gd name="T49" fmla="*/ 1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6" h="127">
                <a:moveTo>
                  <a:pt x="36" y="124"/>
                </a:moveTo>
                <a:lnTo>
                  <a:pt x="20" y="127"/>
                </a:lnTo>
                <a:lnTo>
                  <a:pt x="16" y="113"/>
                </a:lnTo>
                <a:lnTo>
                  <a:pt x="17" y="65"/>
                </a:lnTo>
                <a:lnTo>
                  <a:pt x="13" y="61"/>
                </a:lnTo>
                <a:lnTo>
                  <a:pt x="12" y="50"/>
                </a:lnTo>
                <a:lnTo>
                  <a:pt x="6" y="43"/>
                </a:lnTo>
                <a:lnTo>
                  <a:pt x="0" y="37"/>
                </a:lnTo>
                <a:lnTo>
                  <a:pt x="3" y="26"/>
                </a:lnTo>
                <a:lnTo>
                  <a:pt x="9" y="23"/>
                </a:lnTo>
                <a:lnTo>
                  <a:pt x="13" y="14"/>
                </a:lnTo>
                <a:lnTo>
                  <a:pt x="22" y="13"/>
                </a:lnTo>
                <a:lnTo>
                  <a:pt x="26" y="6"/>
                </a:lnTo>
                <a:lnTo>
                  <a:pt x="32" y="0"/>
                </a:lnTo>
                <a:lnTo>
                  <a:pt x="38" y="0"/>
                </a:lnTo>
                <a:lnTo>
                  <a:pt x="52" y="12"/>
                </a:lnTo>
                <a:lnTo>
                  <a:pt x="52" y="19"/>
                </a:lnTo>
                <a:lnTo>
                  <a:pt x="56" y="31"/>
                </a:lnTo>
                <a:lnTo>
                  <a:pt x="52" y="40"/>
                </a:lnTo>
                <a:lnTo>
                  <a:pt x="54" y="45"/>
                </a:lnTo>
                <a:lnTo>
                  <a:pt x="45" y="58"/>
                </a:lnTo>
                <a:lnTo>
                  <a:pt x="40" y="64"/>
                </a:lnTo>
                <a:lnTo>
                  <a:pt x="36" y="78"/>
                </a:lnTo>
                <a:lnTo>
                  <a:pt x="37" y="91"/>
                </a:lnTo>
                <a:lnTo>
                  <a:pt x="36" y="124"/>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88" name="Freeform 20"/>
          <p:cNvSpPr>
            <a:spLocks/>
          </p:cNvSpPr>
          <p:nvPr/>
        </p:nvSpPr>
        <p:spPr bwMode="auto">
          <a:xfrm>
            <a:off x="5526698" y="3405441"/>
            <a:ext cx="179269" cy="147257"/>
          </a:xfrm>
          <a:custGeom>
            <a:avLst/>
            <a:gdLst>
              <a:gd name="T0" fmla="*/ 49 w 140"/>
              <a:gd name="T1" fmla="*/ 114 h 115"/>
              <a:gd name="T2" fmla="*/ 36 w 140"/>
              <a:gd name="T3" fmla="*/ 109 h 115"/>
              <a:gd name="T4" fmla="*/ 28 w 140"/>
              <a:gd name="T5" fmla="*/ 110 h 115"/>
              <a:gd name="T6" fmla="*/ 21 w 140"/>
              <a:gd name="T7" fmla="*/ 115 h 115"/>
              <a:gd name="T8" fmla="*/ 13 w 140"/>
              <a:gd name="T9" fmla="*/ 110 h 115"/>
              <a:gd name="T10" fmla="*/ 10 w 140"/>
              <a:gd name="T11" fmla="*/ 103 h 115"/>
              <a:gd name="T12" fmla="*/ 1 w 140"/>
              <a:gd name="T13" fmla="*/ 99 h 115"/>
              <a:gd name="T14" fmla="*/ 0 w 140"/>
              <a:gd name="T15" fmla="*/ 87 h 115"/>
              <a:gd name="T16" fmla="*/ 5 w 140"/>
              <a:gd name="T17" fmla="*/ 78 h 115"/>
              <a:gd name="T18" fmla="*/ 5 w 140"/>
              <a:gd name="T19" fmla="*/ 71 h 115"/>
              <a:gd name="T20" fmla="*/ 19 w 140"/>
              <a:gd name="T21" fmla="*/ 54 h 115"/>
              <a:gd name="T22" fmla="*/ 22 w 140"/>
              <a:gd name="T23" fmla="*/ 40 h 115"/>
              <a:gd name="T24" fmla="*/ 27 w 140"/>
              <a:gd name="T25" fmla="*/ 34 h 115"/>
              <a:gd name="T26" fmla="*/ 36 w 140"/>
              <a:gd name="T27" fmla="*/ 37 h 115"/>
              <a:gd name="T28" fmla="*/ 44 w 140"/>
              <a:gd name="T29" fmla="*/ 33 h 115"/>
              <a:gd name="T30" fmla="*/ 46 w 140"/>
              <a:gd name="T31" fmla="*/ 28 h 115"/>
              <a:gd name="T32" fmla="*/ 61 w 140"/>
              <a:gd name="T33" fmla="*/ 18 h 115"/>
              <a:gd name="T34" fmla="*/ 64 w 140"/>
              <a:gd name="T35" fmla="*/ 12 h 115"/>
              <a:gd name="T36" fmla="*/ 81 w 140"/>
              <a:gd name="T37" fmla="*/ 3 h 115"/>
              <a:gd name="T38" fmla="*/ 91 w 140"/>
              <a:gd name="T39" fmla="*/ 0 h 115"/>
              <a:gd name="T40" fmla="*/ 95 w 140"/>
              <a:gd name="T41" fmla="*/ 4 h 115"/>
              <a:gd name="T42" fmla="*/ 107 w 140"/>
              <a:gd name="T43" fmla="*/ 4 h 115"/>
              <a:gd name="T44" fmla="*/ 106 w 140"/>
              <a:gd name="T45" fmla="*/ 14 h 115"/>
              <a:gd name="T46" fmla="*/ 108 w 140"/>
              <a:gd name="T47" fmla="*/ 24 h 115"/>
              <a:gd name="T48" fmla="*/ 118 w 140"/>
              <a:gd name="T49" fmla="*/ 37 h 115"/>
              <a:gd name="T50" fmla="*/ 119 w 140"/>
              <a:gd name="T51" fmla="*/ 47 h 115"/>
              <a:gd name="T52" fmla="*/ 140 w 140"/>
              <a:gd name="T53" fmla="*/ 52 h 115"/>
              <a:gd name="T54" fmla="*/ 140 w 140"/>
              <a:gd name="T55" fmla="*/ 66 h 115"/>
              <a:gd name="T56" fmla="*/ 136 w 140"/>
              <a:gd name="T57" fmla="*/ 73 h 115"/>
              <a:gd name="T58" fmla="*/ 127 w 140"/>
              <a:gd name="T59" fmla="*/ 74 h 115"/>
              <a:gd name="T60" fmla="*/ 123 w 140"/>
              <a:gd name="T61" fmla="*/ 83 h 115"/>
              <a:gd name="T62" fmla="*/ 117 w 140"/>
              <a:gd name="T63" fmla="*/ 86 h 115"/>
              <a:gd name="T64" fmla="*/ 101 w 140"/>
              <a:gd name="T65" fmla="*/ 85 h 115"/>
              <a:gd name="T66" fmla="*/ 92 w 140"/>
              <a:gd name="T67" fmla="*/ 84 h 115"/>
              <a:gd name="T68" fmla="*/ 86 w 140"/>
              <a:gd name="T69" fmla="*/ 87 h 115"/>
              <a:gd name="T70" fmla="*/ 78 w 140"/>
              <a:gd name="T71" fmla="*/ 86 h 115"/>
              <a:gd name="T72" fmla="*/ 47 w 140"/>
              <a:gd name="T73" fmla="*/ 87 h 115"/>
              <a:gd name="T74" fmla="*/ 46 w 140"/>
              <a:gd name="T75" fmla="*/ 98 h 115"/>
              <a:gd name="T76" fmla="*/ 49 w 140"/>
              <a:gd name="T77" fmla="*/ 1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0" h="115">
                <a:moveTo>
                  <a:pt x="49" y="114"/>
                </a:moveTo>
                <a:lnTo>
                  <a:pt x="36" y="109"/>
                </a:lnTo>
                <a:lnTo>
                  <a:pt x="28" y="110"/>
                </a:lnTo>
                <a:lnTo>
                  <a:pt x="21" y="115"/>
                </a:lnTo>
                <a:lnTo>
                  <a:pt x="13" y="110"/>
                </a:lnTo>
                <a:lnTo>
                  <a:pt x="10" y="103"/>
                </a:lnTo>
                <a:lnTo>
                  <a:pt x="1" y="99"/>
                </a:lnTo>
                <a:lnTo>
                  <a:pt x="0" y="87"/>
                </a:lnTo>
                <a:lnTo>
                  <a:pt x="5" y="78"/>
                </a:lnTo>
                <a:lnTo>
                  <a:pt x="5" y="71"/>
                </a:lnTo>
                <a:lnTo>
                  <a:pt x="19" y="54"/>
                </a:lnTo>
                <a:lnTo>
                  <a:pt x="22" y="40"/>
                </a:lnTo>
                <a:lnTo>
                  <a:pt x="27" y="34"/>
                </a:lnTo>
                <a:lnTo>
                  <a:pt x="36" y="37"/>
                </a:lnTo>
                <a:lnTo>
                  <a:pt x="44" y="33"/>
                </a:lnTo>
                <a:lnTo>
                  <a:pt x="46" y="28"/>
                </a:lnTo>
                <a:lnTo>
                  <a:pt x="61" y="18"/>
                </a:lnTo>
                <a:lnTo>
                  <a:pt x="64" y="12"/>
                </a:lnTo>
                <a:lnTo>
                  <a:pt x="81" y="3"/>
                </a:lnTo>
                <a:lnTo>
                  <a:pt x="91" y="0"/>
                </a:lnTo>
                <a:lnTo>
                  <a:pt x="95" y="4"/>
                </a:lnTo>
                <a:lnTo>
                  <a:pt x="107" y="4"/>
                </a:lnTo>
                <a:lnTo>
                  <a:pt x="106" y="14"/>
                </a:lnTo>
                <a:lnTo>
                  <a:pt x="108" y="24"/>
                </a:lnTo>
                <a:lnTo>
                  <a:pt x="118" y="37"/>
                </a:lnTo>
                <a:lnTo>
                  <a:pt x="119" y="47"/>
                </a:lnTo>
                <a:lnTo>
                  <a:pt x="140" y="52"/>
                </a:lnTo>
                <a:lnTo>
                  <a:pt x="140" y="66"/>
                </a:lnTo>
                <a:lnTo>
                  <a:pt x="136" y="73"/>
                </a:lnTo>
                <a:lnTo>
                  <a:pt x="127" y="74"/>
                </a:lnTo>
                <a:lnTo>
                  <a:pt x="123" y="83"/>
                </a:lnTo>
                <a:lnTo>
                  <a:pt x="117" y="86"/>
                </a:lnTo>
                <a:lnTo>
                  <a:pt x="101" y="85"/>
                </a:lnTo>
                <a:lnTo>
                  <a:pt x="92" y="84"/>
                </a:lnTo>
                <a:lnTo>
                  <a:pt x="86" y="87"/>
                </a:lnTo>
                <a:lnTo>
                  <a:pt x="78" y="86"/>
                </a:lnTo>
                <a:lnTo>
                  <a:pt x="47" y="87"/>
                </a:lnTo>
                <a:lnTo>
                  <a:pt x="46" y="98"/>
                </a:lnTo>
                <a:lnTo>
                  <a:pt x="49" y="114"/>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89" name="Freeform 21"/>
          <p:cNvSpPr>
            <a:spLocks/>
          </p:cNvSpPr>
          <p:nvPr/>
        </p:nvSpPr>
        <p:spPr bwMode="auto">
          <a:xfrm>
            <a:off x="7667677" y="3104525"/>
            <a:ext cx="124208" cy="153659"/>
          </a:xfrm>
          <a:custGeom>
            <a:avLst/>
            <a:gdLst>
              <a:gd name="T0" fmla="*/ 94 w 97"/>
              <a:gd name="T1" fmla="*/ 92 h 120"/>
              <a:gd name="T2" fmla="*/ 97 w 97"/>
              <a:gd name="T3" fmla="*/ 106 h 120"/>
              <a:gd name="T4" fmla="*/ 90 w 97"/>
              <a:gd name="T5" fmla="*/ 103 h 120"/>
              <a:gd name="T6" fmla="*/ 94 w 97"/>
              <a:gd name="T7" fmla="*/ 120 h 120"/>
              <a:gd name="T8" fmla="*/ 87 w 97"/>
              <a:gd name="T9" fmla="*/ 109 h 120"/>
              <a:gd name="T10" fmla="*/ 84 w 97"/>
              <a:gd name="T11" fmla="*/ 99 h 120"/>
              <a:gd name="T12" fmla="*/ 79 w 97"/>
              <a:gd name="T13" fmla="*/ 89 h 120"/>
              <a:gd name="T14" fmla="*/ 69 w 97"/>
              <a:gd name="T15" fmla="*/ 76 h 120"/>
              <a:gd name="T16" fmla="*/ 53 w 97"/>
              <a:gd name="T17" fmla="*/ 76 h 120"/>
              <a:gd name="T18" fmla="*/ 56 w 97"/>
              <a:gd name="T19" fmla="*/ 84 h 120"/>
              <a:gd name="T20" fmla="*/ 52 w 97"/>
              <a:gd name="T21" fmla="*/ 96 h 120"/>
              <a:gd name="T22" fmla="*/ 44 w 97"/>
              <a:gd name="T23" fmla="*/ 92 h 120"/>
              <a:gd name="T24" fmla="*/ 42 w 97"/>
              <a:gd name="T25" fmla="*/ 95 h 120"/>
              <a:gd name="T26" fmla="*/ 36 w 97"/>
              <a:gd name="T27" fmla="*/ 93 h 120"/>
              <a:gd name="T28" fmla="*/ 29 w 97"/>
              <a:gd name="T29" fmla="*/ 91 h 120"/>
              <a:gd name="T30" fmla="*/ 23 w 97"/>
              <a:gd name="T31" fmla="*/ 74 h 120"/>
              <a:gd name="T32" fmla="*/ 14 w 97"/>
              <a:gd name="T33" fmla="*/ 58 h 120"/>
              <a:gd name="T34" fmla="*/ 15 w 97"/>
              <a:gd name="T35" fmla="*/ 46 h 120"/>
              <a:gd name="T36" fmla="*/ 3 w 97"/>
              <a:gd name="T37" fmla="*/ 40 h 120"/>
              <a:gd name="T38" fmla="*/ 6 w 97"/>
              <a:gd name="T39" fmla="*/ 33 h 120"/>
              <a:gd name="T40" fmla="*/ 16 w 97"/>
              <a:gd name="T41" fmla="*/ 25 h 120"/>
              <a:gd name="T42" fmla="*/ 0 w 97"/>
              <a:gd name="T43" fmla="*/ 14 h 120"/>
              <a:gd name="T44" fmla="*/ 4 w 97"/>
              <a:gd name="T45" fmla="*/ 0 h 120"/>
              <a:gd name="T46" fmla="*/ 20 w 97"/>
              <a:gd name="T47" fmla="*/ 9 h 120"/>
              <a:gd name="T48" fmla="*/ 28 w 97"/>
              <a:gd name="T49" fmla="*/ 10 h 120"/>
              <a:gd name="T50" fmla="*/ 33 w 97"/>
              <a:gd name="T51" fmla="*/ 24 h 120"/>
              <a:gd name="T52" fmla="*/ 50 w 97"/>
              <a:gd name="T53" fmla="*/ 27 h 120"/>
              <a:gd name="T54" fmla="*/ 67 w 97"/>
              <a:gd name="T55" fmla="*/ 27 h 120"/>
              <a:gd name="T56" fmla="*/ 78 w 97"/>
              <a:gd name="T57" fmla="*/ 31 h 120"/>
              <a:gd name="T58" fmla="*/ 73 w 97"/>
              <a:gd name="T59" fmla="*/ 48 h 120"/>
              <a:gd name="T60" fmla="*/ 65 w 97"/>
              <a:gd name="T61" fmla="*/ 49 h 120"/>
              <a:gd name="T62" fmla="*/ 62 w 97"/>
              <a:gd name="T63" fmla="*/ 61 h 120"/>
              <a:gd name="T64" fmla="*/ 74 w 97"/>
              <a:gd name="T65" fmla="*/ 72 h 120"/>
              <a:gd name="T66" fmla="*/ 74 w 97"/>
              <a:gd name="T67" fmla="*/ 59 h 120"/>
              <a:gd name="T68" fmla="*/ 79 w 97"/>
              <a:gd name="T69" fmla="*/ 59 h 120"/>
              <a:gd name="T70" fmla="*/ 94 w 97"/>
              <a:gd name="T71"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7" h="120">
                <a:moveTo>
                  <a:pt x="94" y="92"/>
                </a:moveTo>
                <a:lnTo>
                  <a:pt x="97" y="106"/>
                </a:lnTo>
                <a:lnTo>
                  <a:pt x="90" y="103"/>
                </a:lnTo>
                <a:lnTo>
                  <a:pt x="94" y="120"/>
                </a:lnTo>
                <a:lnTo>
                  <a:pt x="87" y="109"/>
                </a:lnTo>
                <a:lnTo>
                  <a:pt x="84" y="99"/>
                </a:lnTo>
                <a:lnTo>
                  <a:pt x="79" y="89"/>
                </a:lnTo>
                <a:lnTo>
                  <a:pt x="69" y="76"/>
                </a:lnTo>
                <a:lnTo>
                  <a:pt x="53" y="76"/>
                </a:lnTo>
                <a:lnTo>
                  <a:pt x="56" y="84"/>
                </a:lnTo>
                <a:lnTo>
                  <a:pt x="52" y="96"/>
                </a:lnTo>
                <a:lnTo>
                  <a:pt x="44" y="92"/>
                </a:lnTo>
                <a:lnTo>
                  <a:pt x="42" y="95"/>
                </a:lnTo>
                <a:lnTo>
                  <a:pt x="36" y="93"/>
                </a:lnTo>
                <a:lnTo>
                  <a:pt x="29" y="91"/>
                </a:lnTo>
                <a:lnTo>
                  <a:pt x="23" y="74"/>
                </a:lnTo>
                <a:lnTo>
                  <a:pt x="14" y="58"/>
                </a:lnTo>
                <a:lnTo>
                  <a:pt x="15" y="46"/>
                </a:lnTo>
                <a:lnTo>
                  <a:pt x="3" y="40"/>
                </a:lnTo>
                <a:lnTo>
                  <a:pt x="6" y="33"/>
                </a:lnTo>
                <a:lnTo>
                  <a:pt x="16" y="25"/>
                </a:lnTo>
                <a:lnTo>
                  <a:pt x="0" y="14"/>
                </a:lnTo>
                <a:lnTo>
                  <a:pt x="4" y="0"/>
                </a:lnTo>
                <a:lnTo>
                  <a:pt x="20" y="9"/>
                </a:lnTo>
                <a:lnTo>
                  <a:pt x="28" y="10"/>
                </a:lnTo>
                <a:lnTo>
                  <a:pt x="33" y="24"/>
                </a:lnTo>
                <a:lnTo>
                  <a:pt x="50" y="27"/>
                </a:lnTo>
                <a:lnTo>
                  <a:pt x="67" y="27"/>
                </a:lnTo>
                <a:lnTo>
                  <a:pt x="78" y="31"/>
                </a:lnTo>
                <a:lnTo>
                  <a:pt x="73" y="48"/>
                </a:lnTo>
                <a:lnTo>
                  <a:pt x="65" y="49"/>
                </a:lnTo>
                <a:lnTo>
                  <a:pt x="62" y="61"/>
                </a:lnTo>
                <a:lnTo>
                  <a:pt x="74" y="72"/>
                </a:lnTo>
                <a:lnTo>
                  <a:pt x="74" y="59"/>
                </a:lnTo>
                <a:lnTo>
                  <a:pt x="79" y="59"/>
                </a:lnTo>
                <a:lnTo>
                  <a:pt x="94" y="92"/>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90" name="Freeform 22"/>
          <p:cNvSpPr>
            <a:spLocks/>
          </p:cNvSpPr>
          <p:nvPr/>
        </p:nvSpPr>
        <p:spPr bwMode="auto">
          <a:xfrm>
            <a:off x="6131089" y="2633304"/>
            <a:ext cx="130610" cy="79390"/>
          </a:xfrm>
          <a:custGeom>
            <a:avLst/>
            <a:gdLst>
              <a:gd name="T0" fmla="*/ 3 w 102"/>
              <a:gd name="T1" fmla="*/ 0 h 62"/>
              <a:gd name="T2" fmla="*/ 9 w 102"/>
              <a:gd name="T3" fmla="*/ 9 h 62"/>
              <a:gd name="T4" fmla="*/ 15 w 102"/>
              <a:gd name="T5" fmla="*/ 7 h 62"/>
              <a:gd name="T6" fmla="*/ 28 w 102"/>
              <a:gd name="T7" fmla="*/ 10 h 62"/>
              <a:gd name="T8" fmla="*/ 53 w 102"/>
              <a:gd name="T9" fmla="*/ 12 h 62"/>
              <a:gd name="T10" fmla="*/ 60 w 102"/>
              <a:gd name="T11" fmla="*/ 6 h 62"/>
              <a:gd name="T12" fmla="*/ 80 w 102"/>
              <a:gd name="T13" fmla="*/ 2 h 62"/>
              <a:gd name="T14" fmla="*/ 92 w 102"/>
              <a:gd name="T15" fmla="*/ 9 h 62"/>
              <a:gd name="T16" fmla="*/ 102 w 102"/>
              <a:gd name="T17" fmla="*/ 11 h 62"/>
              <a:gd name="T18" fmla="*/ 95 w 102"/>
              <a:gd name="T19" fmla="*/ 20 h 62"/>
              <a:gd name="T20" fmla="*/ 91 w 102"/>
              <a:gd name="T21" fmla="*/ 34 h 62"/>
              <a:gd name="T22" fmla="*/ 98 w 102"/>
              <a:gd name="T23" fmla="*/ 46 h 62"/>
              <a:gd name="T24" fmla="*/ 83 w 102"/>
              <a:gd name="T25" fmla="*/ 43 h 62"/>
              <a:gd name="T26" fmla="*/ 66 w 102"/>
              <a:gd name="T27" fmla="*/ 50 h 62"/>
              <a:gd name="T28" fmla="*/ 67 w 102"/>
              <a:gd name="T29" fmla="*/ 60 h 62"/>
              <a:gd name="T30" fmla="*/ 52 w 102"/>
              <a:gd name="T31" fmla="*/ 62 h 62"/>
              <a:gd name="T32" fmla="*/ 40 w 102"/>
              <a:gd name="T33" fmla="*/ 55 h 62"/>
              <a:gd name="T34" fmla="*/ 27 w 102"/>
              <a:gd name="T35" fmla="*/ 60 h 62"/>
              <a:gd name="T36" fmla="*/ 14 w 102"/>
              <a:gd name="T37" fmla="*/ 60 h 62"/>
              <a:gd name="T38" fmla="*/ 12 w 102"/>
              <a:gd name="T39" fmla="*/ 46 h 62"/>
              <a:gd name="T40" fmla="*/ 3 w 102"/>
              <a:gd name="T41" fmla="*/ 40 h 62"/>
              <a:gd name="T42" fmla="*/ 5 w 102"/>
              <a:gd name="T43" fmla="*/ 37 h 62"/>
              <a:gd name="T44" fmla="*/ 3 w 102"/>
              <a:gd name="T45" fmla="*/ 34 h 62"/>
              <a:gd name="T46" fmla="*/ 5 w 102"/>
              <a:gd name="T47" fmla="*/ 28 h 62"/>
              <a:gd name="T48" fmla="*/ 11 w 102"/>
              <a:gd name="T49" fmla="*/ 21 h 62"/>
              <a:gd name="T50" fmla="*/ 2 w 102"/>
              <a:gd name="T51" fmla="*/ 13 h 62"/>
              <a:gd name="T52" fmla="*/ 0 w 102"/>
              <a:gd name="T53" fmla="*/ 5 h 62"/>
              <a:gd name="T54" fmla="*/ 3 w 102"/>
              <a:gd name="T55"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2" h="62">
                <a:moveTo>
                  <a:pt x="3" y="0"/>
                </a:moveTo>
                <a:lnTo>
                  <a:pt x="9" y="9"/>
                </a:lnTo>
                <a:lnTo>
                  <a:pt x="15" y="7"/>
                </a:lnTo>
                <a:lnTo>
                  <a:pt x="28" y="10"/>
                </a:lnTo>
                <a:lnTo>
                  <a:pt x="53" y="12"/>
                </a:lnTo>
                <a:lnTo>
                  <a:pt x="60" y="6"/>
                </a:lnTo>
                <a:lnTo>
                  <a:pt x="80" y="2"/>
                </a:lnTo>
                <a:lnTo>
                  <a:pt x="92" y="9"/>
                </a:lnTo>
                <a:lnTo>
                  <a:pt x="102" y="11"/>
                </a:lnTo>
                <a:lnTo>
                  <a:pt x="95" y="20"/>
                </a:lnTo>
                <a:lnTo>
                  <a:pt x="91" y="34"/>
                </a:lnTo>
                <a:lnTo>
                  <a:pt x="98" y="46"/>
                </a:lnTo>
                <a:lnTo>
                  <a:pt x="83" y="43"/>
                </a:lnTo>
                <a:lnTo>
                  <a:pt x="66" y="50"/>
                </a:lnTo>
                <a:lnTo>
                  <a:pt x="67" y="60"/>
                </a:lnTo>
                <a:lnTo>
                  <a:pt x="52" y="62"/>
                </a:lnTo>
                <a:lnTo>
                  <a:pt x="40" y="55"/>
                </a:lnTo>
                <a:lnTo>
                  <a:pt x="27" y="60"/>
                </a:lnTo>
                <a:lnTo>
                  <a:pt x="14" y="60"/>
                </a:lnTo>
                <a:lnTo>
                  <a:pt x="12" y="46"/>
                </a:lnTo>
                <a:lnTo>
                  <a:pt x="3" y="40"/>
                </a:lnTo>
                <a:lnTo>
                  <a:pt x="5" y="37"/>
                </a:lnTo>
                <a:lnTo>
                  <a:pt x="3" y="34"/>
                </a:lnTo>
                <a:lnTo>
                  <a:pt x="5" y="28"/>
                </a:lnTo>
                <a:lnTo>
                  <a:pt x="11" y="21"/>
                </a:lnTo>
                <a:lnTo>
                  <a:pt x="2" y="13"/>
                </a:lnTo>
                <a:lnTo>
                  <a:pt x="0" y="5"/>
                </a:lnTo>
                <a:lnTo>
                  <a:pt x="3" y="0"/>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91" name="Freeform 23"/>
          <p:cNvSpPr>
            <a:spLocks/>
          </p:cNvSpPr>
          <p:nvPr/>
        </p:nvSpPr>
        <p:spPr bwMode="auto">
          <a:xfrm>
            <a:off x="3860780" y="3137817"/>
            <a:ext cx="19208" cy="39696"/>
          </a:xfrm>
          <a:custGeom>
            <a:avLst/>
            <a:gdLst>
              <a:gd name="T0" fmla="*/ 13 w 15"/>
              <a:gd name="T1" fmla="*/ 30 h 31"/>
              <a:gd name="T2" fmla="*/ 8 w 15"/>
              <a:gd name="T3" fmla="*/ 31 h 31"/>
              <a:gd name="T4" fmla="*/ 5 w 15"/>
              <a:gd name="T5" fmla="*/ 19 h 31"/>
              <a:gd name="T6" fmla="*/ 0 w 15"/>
              <a:gd name="T7" fmla="*/ 13 h 31"/>
              <a:gd name="T8" fmla="*/ 6 w 15"/>
              <a:gd name="T9" fmla="*/ 0 h 31"/>
              <a:gd name="T10" fmla="*/ 11 w 15"/>
              <a:gd name="T11" fmla="*/ 0 h 31"/>
              <a:gd name="T12" fmla="*/ 15 w 15"/>
              <a:gd name="T13" fmla="*/ 18 h 31"/>
              <a:gd name="T14" fmla="*/ 13 w 15"/>
              <a:gd name="T15" fmla="*/ 30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31">
                <a:moveTo>
                  <a:pt x="13" y="30"/>
                </a:moveTo>
                <a:lnTo>
                  <a:pt x="8" y="31"/>
                </a:lnTo>
                <a:lnTo>
                  <a:pt x="5" y="19"/>
                </a:lnTo>
                <a:lnTo>
                  <a:pt x="0" y="13"/>
                </a:lnTo>
                <a:lnTo>
                  <a:pt x="6" y="0"/>
                </a:lnTo>
                <a:lnTo>
                  <a:pt x="11" y="0"/>
                </a:lnTo>
                <a:lnTo>
                  <a:pt x="15" y="18"/>
                </a:lnTo>
                <a:lnTo>
                  <a:pt x="13" y="30"/>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92" name="Freeform 24"/>
          <p:cNvSpPr>
            <a:spLocks/>
          </p:cNvSpPr>
          <p:nvPr/>
        </p:nvSpPr>
        <p:spPr bwMode="auto">
          <a:xfrm>
            <a:off x="3856940" y="3093001"/>
            <a:ext cx="26891" cy="12805"/>
          </a:xfrm>
          <a:custGeom>
            <a:avLst/>
            <a:gdLst>
              <a:gd name="T0" fmla="*/ 20 w 21"/>
              <a:gd name="T1" fmla="*/ 6 h 10"/>
              <a:gd name="T2" fmla="*/ 0 w 21"/>
              <a:gd name="T3" fmla="*/ 10 h 10"/>
              <a:gd name="T4" fmla="*/ 0 w 21"/>
              <a:gd name="T5" fmla="*/ 2 h 10"/>
              <a:gd name="T6" fmla="*/ 9 w 21"/>
              <a:gd name="T7" fmla="*/ 0 h 10"/>
              <a:gd name="T8" fmla="*/ 21 w 21"/>
              <a:gd name="T9" fmla="*/ 1 h 10"/>
              <a:gd name="T10" fmla="*/ 20 w 21"/>
              <a:gd name="T11" fmla="*/ 6 h 10"/>
            </a:gdLst>
            <a:ahLst/>
            <a:cxnLst>
              <a:cxn ang="0">
                <a:pos x="T0" y="T1"/>
              </a:cxn>
              <a:cxn ang="0">
                <a:pos x="T2" y="T3"/>
              </a:cxn>
              <a:cxn ang="0">
                <a:pos x="T4" y="T5"/>
              </a:cxn>
              <a:cxn ang="0">
                <a:pos x="T6" y="T7"/>
              </a:cxn>
              <a:cxn ang="0">
                <a:pos x="T8" y="T9"/>
              </a:cxn>
              <a:cxn ang="0">
                <a:pos x="T10" y="T11"/>
              </a:cxn>
            </a:cxnLst>
            <a:rect l="0" t="0" r="r" b="b"/>
            <a:pathLst>
              <a:path w="21" h="10">
                <a:moveTo>
                  <a:pt x="20" y="6"/>
                </a:moveTo>
                <a:lnTo>
                  <a:pt x="0" y="10"/>
                </a:lnTo>
                <a:lnTo>
                  <a:pt x="0" y="2"/>
                </a:lnTo>
                <a:lnTo>
                  <a:pt x="9" y="0"/>
                </a:lnTo>
                <a:lnTo>
                  <a:pt x="21" y="1"/>
                </a:lnTo>
                <a:lnTo>
                  <a:pt x="20" y="6"/>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93" name="Freeform 25"/>
          <p:cNvSpPr>
            <a:spLocks/>
          </p:cNvSpPr>
          <p:nvPr/>
        </p:nvSpPr>
        <p:spPr bwMode="auto">
          <a:xfrm>
            <a:off x="3885110" y="3089158"/>
            <a:ext cx="16647" cy="30732"/>
          </a:xfrm>
          <a:custGeom>
            <a:avLst/>
            <a:gdLst>
              <a:gd name="T0" fmla="*/ 13 w 13"/>
              <a:gd name="T1" fmla="*/ 9 h 24"/>
              <a:gd name="T2" fmla="*/ 7 w 13"/>
              <a:gd name="T3" fmla="*/ 24 h 24"/>
              <a:gd name="T4" fmla="*/ 5 w 13"/>
              <a:gd name="T5" fmla="*/ 21 h 24"/>
              <a:gd name="T6" fmla="*/ 7 w 13"/>
              <a:gd name="T7" fmla="*/ 10 h 24"/>
              <a:gd name="T8" fmla="*/ 0 w 13"/>
              <a:gd name="T9" fmla="*/ 2 h 24"/>
              <a:gd name="T10" fmla="*/ 1 w 13"/>
              <a:gd name="T11" fmla="*/ 0 h 24"/>
              <a:gd name="T12" fmla="*/ 13 w 13"/>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3" h="24">
                <a:moveTo>
                  <a:pt x="13" y="9"/>
                </a:moveTo>
                <a:lnTo>
                  <a:pt x="7" y="24"/>
                </a:lnTo>
                <a:lnTo>
                  <a:pt x="5" y="21"/>
                </a:lnTo>
                <a:lnTo>
                  <a:pt x="7" y="10"/>
                </a:lnTo>
                <a:lnTo>
                  <a:pt x="0" y="2"/>
                </a:lnTo>
                <a:lnTo>
                  <a:pt x="1" y="0"/>
                </a:lnTo>
                <a:lnTo>
                  <a:pt x="13" y="9"/>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94" name="Freeform 26"/>
          <p:cNvSpPr>
            <a:spLocks/>
          </p:cNvSpPr>
          <p:nvPr/>
        </p:nvSpPr>
        <p:spPr bwMode="auto">
          <a:xfrm>
            <a:off x="5987674" y="2607694"/>
            <a:ext cx="83232" cy="67866"/>
          </a:xfrm>
          <a:custGeom>
            <a:avLst/>
            <a:gdLst>
              <a:gd name="T0" fmla="*/ 54 w 65"/>
              <a:gd name="T1" fmla="*/ 7 h 53"/>
              <a:gd name="T2" fmla="*/ 60 w 65"/>
              <a:gd name="T3" fmla="*/ 7 h 53"/>
              <a:gd name="T4" fmla="*/ 56 w 65"/>
              <a:gd name="T5" fmla="*/ 16 h 53"/>
              <a:gd name="T6" fmla="*/ 65 w 65"/>
              <a:gd name="T7" fmla="*/ 24 h 53"/>
              <a:gd name="T8" fmla="*/ 64 w 65"/>
              <a:gd name="T9" fmla="*/ 34 h 53"/>
              <a:gd name="T10" fmla="*/ 60 w 65"/>
              <a:gd name="T11" fmla="*/ 35 h 53"/>
              <a:gd name="T12" fmla="*/ 57 w 65"/>
              <a:gd name="T13" fmla="*/ 37 h 53"/>
              <a:gd name="T14" fmla="*/ 52 w 65"/>
              <a:gd name="T15" fmla="*/ 42 h 53"/>
              <a:gd name="T16" fmla="*/ 50 w 65"/>
              <a:gd name="T17" fmla="*/ 53 h 53"/>
              <a:gd name="T18" fmla="*/ 35 w 65"/>
              <a:gd name="T19" fmla="*/ 45 h 53"/>
              <a:gd name="T20" fmla="*/ 28 w 65"/>
              <a:gd name="T21" fmla="*/ 37 h 53"/>
              <a:gd name="T22" fmla="*/ 21 w 65"/>
              <a:gd name="T23" fmla="*/ 32 h 53"/>
              <a:gd name="T24" fmla="*/ 13 w 65"/>
              <a:gd name="T25" fmla="*/ 24 h 53"/>
              <a:gd name="T26" fmla="*/ 9 w 65"/>
              <a:gd name="T27" fmla="*/ 18 h 53"/>
              <a:gd name="T28" fmla="*/ 0 w 65"/>
              <a:gd name="T29" fmla="*/ 8 h 53"/>
              <a:gd name="T30" fmla="*/ 3 w 65"/>
              <a:gd name="T31" fmla="*/ 0 h 53"/>
              <a:gd name="T32" fmla="*/ 9 w 65"/>
              <a:gd name="T33" fmla="*/ 5 h 53"/>
              <a:gd name="T34" fmla="*/ 13 w 65"/>
              <a:gd name="T35" fmla="*/ 0 h 53"/>
              <a:gd name="T36" fmla="*/ 20 w 65"/>
              <a:gd name="T37" fmla="*/ 0 h 53"/>
              <a:gd name="T38" fmla="*/ 35 w 65"/>
              <a:gd name="T39" fmla="*/ 3 h 53"/>
              <a:gd name="T40" fmla="*/ 46 w 65"/>
              <a:gd name="T41" fmla="*/ 3 h 53"/>
              <a:gd name="T42" fmla="*/ 54 w 65"/>
              <a:gd name="T43"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53">
                <a:moveTo>
                  <a:pt x="54" y="7"/>
                </a:moveTo>
                <a:lnTo>
                  <a:pt x="60" y="7"/>
                </a:lnTo>
                <a:lnTo>
                  <a:pt x="56" y="16"/>
                </a:lnTo>
                <a:lnTo>
                  <a:pt x="65" y="24"/>
                </a:lnTo>
                <a:lnTo>
                  <a:pt x="64" y="34"/>
                </a:lnTo>
                <a:lnTo>
                  <a:pt x="60" y="35"/>
                </a:lnTo>
                <a:lnTo>
                  <a:pt x="57" y="37"/>
                </a:lnTo>
                <a:lnTo>
                  <a:pt x="52" y="42"/>
                </a:lnTo>
                <a:lnTo>
                  <a:pt x="50" y="53"/>
                </a:lnTo>
                <a:lnTo>
                  <a:pt x="35" y="45"/>
                </a:lnTo>
                <a:lnTo>
                  <a:pt x="28" y="37"/>
                </a:lnTo>
                <a:lnTo>
                  <a:pt x="21" y="32"/>
                </a:lnTo>
                <a:lnTo>
                  <a:pt x="13" y="24"/>
                </a:lnTo>
                <a:lnTo>
                  <a:pt x="9" y="18"/>
                </a:lnTo>
                <a:lnTo>
                  <a:pt x="0" y="8"/>
                </a:lnTo>
                <a:lnTo>
                  <a:pt x="3" y="0"/>
                </a:lnTo>
                <a:lnTo>
                  <a:pt x="9" y="5"/>
                </a:lnTo>
                <a:lnTo>
                  <a:pt x="13" y="0"/>
                </a:lnTo>
                <a:lnTo>
                  <a:pt x="20" y="0"/>
                </a:lnTo>
                <a:lnTo>
                  <a:pt x="35" y="3"/>
                </a:lnTo>
                <a:lnTo>
                  <a:pt x="46" y="3"/>
                </a:lnTo>
                <a:lnTo>
                  <a:pt x="54" y="7"/>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95" name="Freeform 27"/>
          <p:cNvSpPr>
            <a:spLocks/>
          </p:cNvSpPr>
          <p:nvPr/>
        </p:nvSpPr>
        <p:spPr bwMode="auto">
          <a:xfrm>
            <a:off x="6120845" y="2325987"/>
            <a:ext cx="186952" cy="122927"/>
          </a:xfrm>
          <a:custGeom>
            <a:avLst/>
            <a:gdLst>
              <a:gd name="T0" fmla="*/ 1 w 146"/>
              <a:gd name="T1" fmla="*/ 44 h 96"/>
              <a:gd name="T2" fmla="*/ 15 w 146"/>
              <a:gd name="T3" fmla="*/ 44 h 96"/>
              <a:gd name="T4" fmla="*/ 31 w 146"/>
              <a:gd name="T5" fmla="*/ 37 h 96"/>
              <a:gd name="T6" fmla="*/ 33 w 146"/>
              <a:gd name="T7" fmla="*/ 26 h 96"/>
              <a:gd name="T8" fmla="*/ 45 w 146"/>
              <a:gd name="T9" fmla="*/ 20 h 96"/>
              <a:gd name="T10" fmla="*/ 42 w 146"/>
              <a:gd name="T11" fmla="*/ 11 h 96"/>
              <a:gd name="T12" fmla="*/ 50 w 146"/>
              <a:gd name="T13" fmla="*/ 7 h 96"/>
              <a:gd name="T14" fmla="*/ 65 w 146"/>
              <a:gd name="T15" fmla="*/ 0 h 96"/>
              <a:gd name="T16" fmla="*/ 82 w 146"/>
              <a:gd name="T17" fmla="*/ 5 h 96"/>
              <a:gd name="T18" fmla="*/ 85 w 146"/>
              <a:gd name="T19" fmla="*/ 10 h 96"/>
              <a:gd name="T20" fmla="*/ 93 w 146"/>
              <a:gd name="T21" fmla="*/ 7 h 96"/>
              <a:gd name="T22" fmla="*/ 109 w 146"/>
              <a:gd name="T23" fmla="*/ 12 h 96"/>
              <a:gd name="T24" fmla="*/ 112 w 146"/>
              <a:gd name="T25" fmla="*/ 21 h 96"/>
              <a:gd name="T26" fmla="*/ 110 w 146"/>
              <a:gd name="T27" fmla="*/ 27 h 96"/>
              <a:gd name="T28" fmla="*/ 122 w 146"/>
              <a:gd name="T29" fmla="*/ 40 h 96"/>
              <a:gd name="T30" fmla="*/ 129 w 146"/>
              <a:gd name="T31" fmla="*/ 43 h 96"/>
              <a:gd name="T32" fmla="*/ 129 w 146"/>
              <a:gd name="T33" fmla="*/ 47 h 96"/>
              <a:gd name="T34" fmla="*/ 140 w 146"/>
              <a:gd name="T35" fmla="*/ 50 h 96"/>
              <a:gd name="T36" fmla="*/ 146 w 146"/>
              <a:gd name="T37" fmla="*/ 56 h 96"/>
              <a:gd name="T38" fmla="*/ 140 w 146"/>
              <a:gd name="T39" fmla="*/ 60 h 96"/>
              <a:gd name="T40" fmla="*/ 128 w 146"/>
              <a:gd name="T41" fmla="*/ 59 h 96"/>
              <a:gd name="T42" fmla="*/ 125 w 146"/>
              <a:gd name="T43" fmla="*/ 61 h 96"/>
              <a:gd name="T44" fmla="*/ 130 w 146"/>
              <a:gd name="T45" fmla="*/ 68 h 96"/>
              <a:gd name="T46" fmla="*/ 136 w 146"/>
              <a:gd name="T47" fmla="*/ 81 h 96"/>
              <a:gd name="T48" fmla="*/ 123 w 146"/>
              <a:gd name="T49" fmla="*/ 82 h 96"/>
              <a:gd name="T50" fmla="*/ 119 w 146"/>
              <a:gd name="T51" fmla="*/ 86 h 96"/>
              <a:gd name="T52" fmla="*/ 119 w 146"/>
              <a:gd name="T53" fmla="*/ 96 h 96"/>
              <a:gd name="T54" fmla="*/ 113 w 146"/>
              <a:gd name="T55" fmla="*/ 95 h 96"/>
              <a:gd name="T56" fmla="*/ 99 w 146"/>
              <a:gd name="T57" fmla="*/ 95 h 96"/>
              <a:gd name="T58" fmla="*/ 94 w 146"/>
              <a:gd name="T59" fmla="*/ 91 h 96"/>
              <a:gd name="T60" fmla="*/ 88 w 146"/>
              <a:gd name="T61" fmla="*/ 94 h 96"/>
              <a:gd name="T62" fmla="*/ 82 w 146"/>
              <a:gd name="T63" fmla="*/ 91 h 96"/>
              <a:gd name="T64" fmla="*/ 70 w 146"/>
              <a:gd name="T65" fmla="*/ 91 h 96"/>
              <a:gd name="T66" fmla="*/ 51 w 146"/>
              <a:gd name="T67" fmla="*/ 86 h 96"/>
              <a:gd name="T68" fmla="*/ 35 w 146"/>
              <a:gd name="T69" fmla="*/ 84 h 96"/>
              <a:gd name="T70" fmla="*/ 23 w 146"/>
              <a:gd name="T71" fmla="*/ 85 h 96"/>
              <a:gd name="T72" fmla="*/ 15 w 146"/>
              <a:gd name="T73" fmla="*/ 90 h 96"/>
              <a:gd name="T74" fmla="*/ 8 w 146"/>
              <a:gd name="T75" fmla="*/ 91 h 96"/>
              <a:gd name="T76" fmla="*/ 6 w 146"/>
              <a:gd name="T77" fmla="*/ 82 h 96"/>
              <a:gd name="T78" fmla="*/ 0 w 146"/>
              <a:gd name="T79" fmla="*/ 73 h 96"/>
              <a:gd name="T80" fmla="*/ 9 w 146"/>
              <a:gd name="T81" fmla="*/ 69 h 96"/>
              <a:gd name="T82" fmla="*/ 8 w 146"/>
              <a:gd name="T83" fmla="*/ 61 h 96"/>
              <a:gd name="T84" fmla="*/ 3 w 146"/>
              <a:gd name="T85" fmla="*/ 53 h 96"/>
              <a:gd name="T86" fmla="*/ 1 w 146"/>
              <a:gd name="T87" fmla="*/ 44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6" h="96">
                <a:moveTo>
                  <a:pt x="1" y="44"/>
                </a:moveTo>
                <a:lnTo>
                  <a:pt x="15" y="44"/>
                </a:lnTo>
                <a:lnTo>
                  <a:pt x="31" y="37"/>
                </a:lnTo>
                <a:lnTo>
                  <a:pt x="33" y="26"/>
                </a:lnTo>
                <a:lnTo>
                  <a:pt x="45" y="20"/>
                </a:lnTo>
                <a:lnTo>
                  <a:pt x="42" y="11"/>
                </a:lnTo>
                <a:lnTo>
                  <a:pt x="50" y="7"/>
                </a:lnTo>
                <a:lnTo>
                  <a:pt x="65" y="0"/>
                </a:lnTo>
                <a:lnTo>
                  <a:pt x="82" y="5"/>
                </a:lnTo>
                <a:lnTo>
                  <a:pt x="85" y="10"/>
                </a:lnTo>
                <a:lnTo>
                  <a:pt x="93" y="7"/>
                </a:lnTo>
                <a:lnTo>
                  <a:pt x="109" y="12"/>
                </a:lnTo>
                <a:lnTo>
                  <a:pt x="112" y="21"/>
                </a:lnTo>
                <a:lnTo>
                  <a:pt x="110" y="27"/>
                </a:lnTo>
                <a:lnTo>
                  <a:pt x="122" y="40"/>
                </a:lnTo>
                <a:lnTo>
                  <a:pt x="129" y="43"/>
                </a:lnTo>
                <a:lnTo>
                  <a:pt x="129" y="47"/>
                </a:lnTo>
                <a:lnTo>
                  <a:pt x="140" y="50"/>
                </a:lnTo>
                <a:lnTo>
                  <a:pt x="146" y="56"/>
                </a:lnTo>
                <a:lnTo>
                  <a:pt x="140" y="60"/>
                </a:lnTo>
                <a:lnTo>
                  <a:pt x="128" y="59"/>
                </a:lnTo>
                <a:lnTo>
                  <a:pt x="125" y="61"/>
                </a:lnTo>
                <a:lnTo>
                  <a:pt x="130" y="68"/>
                </a:lnTo>
                <a:lnTo>
                  <a:pt x="136" y="81"/>
                </a:lnTo>
                <a:lnTo>
                  <a:pt x="123" y="82"/>
                </a:lnTo>
                <a:lnTo>
                  <a:pt x="119" y="86"/>
                </a:lnTo>
                <a:lnTo>
                  <a:pt x="119" y="96"/>
                </a:lnTo>
                <a:lnTo>
                  <a:pt x="113" y="95"/>
                </a:lnTo>
                <a:lnTo>
                  <a:pt x="99" y="95"/>
                </a:lnTo>
                <a:lnTo>
                  <a:pt x="94" y="91"/>
                </a:lnTo>
                <a:lnTo>
                  <a:pt x="88" y="94"/>
                </a:lnTo>
                <a:lnTo>
                  <a:pt x="82" y="91"/>
                </a:lnTo>
                <a:lnTo>
                  <a:pt x="70" y="91"/>
                </a:lnTo>
                <a:lnTo>
                  <a:pt x="51" y="86"/>
                </a:lnTo>
                <a:lnTo>
                  <a:pt x="35" y="84"/>
                </a:lnTo>
                <a:lnTo>
                  <a:pt x="23" y="85"/>
                </a:lnTo>
                <a:lnTo>
                  <a:pt x="15" y="90"/>
                </a:lnTo>
                <a:lnTo>
                  <a:pt x="8" y="91"/>
                </a:lnTo>
                <a:lnTo>
                  <a:pt x="6" y="82"/>
                </a:lnTo>
                <a:lnTo>
                  <a:pt x="0" y="73"/>
                </a:lnTo>
                <a:lnTo>
                  <a:pt x="9" y="69"/>
                </a:lnTo>
                <a:lnTo>
                  <a:pt x="8" y="61"/>
                </a:lnTo>
                <a:lnTo>
                  <a:pt x="3" y="53"/>
                </a:lnTo>
                <a:lnTo>
                  <a:pt x="1" y="44"/>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96" name="Freeform 28"/>
          <p:cNvSpPr>
            <a:spLocks/>
          </p:cNvSpPr>
          <p:nvPr/>
        </p:nvSpPr>
        <p:spPr bwMode="auto">
          <a:xfrm>
            <a:off x="3579073" y="3315805"/>
            <a:ext cx="33293" cy="69146"/>
          </a:xfrm>
          <a:custGeom>
            <a:avLst/>
            <a:gdLst>
              <a:gd name="T0" fmla="*/ 6 w 26"/>
              <a:gd name="T1" fmla="*/ 14 h 54"/>
              <a:gd name="T2" fmla="*/ 6 w 26"/>
              <a:gd name="T3" fmla="*/ 11 h 54"/>
              <a:gd name="T4" fmla="*/ 9 w 26"/>
              <a:gd name="T5" fmla="*/ 11 h 54"/>
              <a:gd name="T6" fmla="*/ 12 w 26"/>
              <a:gd name="T7" fmla="*/ 13 h 54"/>
              <a:gd name="T8" fmla="*/ 20 w 26"/>
              <a:gd name="T9" fmla="*/ 0 h 54"/>
              <a:gd name="T10" fmla="*/ 23 w 26"/>
              <a:gd name="T11" fmla="*/ 0 h 54"/>
              <a:gd name="T12" fmla="*/ 23 w 26"/>
              <a:gd name="T13" fmla="*/ 3 h 54"/>
              <a:gd name="T14" fmla="*/ 26 w 26"/>
              <a:gd name="T15" fmla="*/ 3 h 54"/>
              <a:gd name="T16" fmla="*/ 25 w 26"/>
              <a:gd name="T17" fmla="*/ 9 h 54"/>
              <a:gd name="T18" fmla="*/ 21 w 26"/>
              <a:gd name="T19" fmla="*/ 18 h 54"/>
              <a:gd name="T20" fmla="*/ 22 w 26"/>
              <a:gd name="T21" fmla="*/ 21 h 54"/>
              <a:gd name="T22" fmla="*/ 19 w 26"/>
              <a:gd name="T23" fmla="*/ 29 h 54"/>
              <a:gd name="T24" fmla="*/ 20 w 26"/>
              <a:gd name="T25" fmla="*/ 31 h 54"/>
              <a:gd name="T26" fmla="*/ 17 w 26"/>
              <a:gd name="T27" fmla="*/ 41 h 54"/>
              <a:gd name="T28" fmla="*/ 13 w 26"/>
              <a:gd name="T29" fmla="*/ 46 h 54"/>
              <a:gd name="T30" fmla="*/ 10 w 26"/>
              <a:gd name="T31" fmla="*/ 47 h 54"/>
              <a:gd name="T32" fmla="*/ 5 w 26"/>
              <a:gd name="T33" fmla="*/ 54 h 54"/>
              <a:gd name="T34" fmla="*/ 0 w 26"/>
              <a:gd name="T35" fmla="*/ 54 h 54"/>
              <a:gd name="T36" fmla="*/ 4 w 26"/>
              <a:gd name="T37" fmla="*/ 31 h 54"/>
              <a:gd name="T38" fmla="*/ 6 w 26"/>
              <a:gd name="T3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54">
                <a:moveTo>
                  <a:pt x="6" y="14"/>
                </a:moveTo>
                <a:lnTo>
                  <a:pt x="6" y="11"/>
                </a:lnTo>
                <a:lnTo>
                  <a:pt x="9" y="11"/>
                </a:lnTo>
                <a:lnTo>
                  <a:pt x="12" y="13"/>
                </a:lnTo>
                <a:lnTo>
                  <a:pt x="20" y="0"/>
                </a:lnTo>
                <a:lnTo>
                  <a:pt x="23" y="0"/>
                </a:lnTo>
                <a:lnTo>
                  <a:pt x="23" y="3"/>
                </a:lnTo>
                <a:lnTo>
                  <a:pt x="26" y="3"/>
                </a:lnTo>
                <a:lnTo>
                  <a:pt x="25" y="9"/>
                </a:lnTo>
                <a:lnTo>
                  <a:pt x="21" y="18"/>
                </a:lnTo>
                <a:lnTo>
                  <a:pt x="22" y="21"/>
                </a:lnTo>
                <a:lnTo>
                  <a:pt x="19" y="29"/>
                </a:lnTo>
                <a:lnTo>
                  <a:pt x="20" y="31"/>
                </a:lnTo>
                <a:lnTo>
                  <a:pt x="17" y="41"/>
                </a:lnTo>
                <a:lnTo>
                  <a:pt x="13" y="46"/>
                </a:lnTo>
                <a:lnTo>
                  <a:pt x="10" y="47"/>
                </a:lnTo>
                <a:lnTo>
                  <a:pt x="5" y="54"/>
                </a:lnTo>
                <a:lnTo>
                  <a:pt x="0" y="54"/>
                </a:lnTo>
                <a:lnTo>
                  <a:pt x="4" y="31"/>
                </a:lnTo>
                <a:lnTo>
                  <a:pt x="6" y="14"/>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97" name="Freeform 29"/>
          <p:cNvSpPr>
            <a:spLocks/>
          </p:cNvSpPr>
          <p:nvPr/>
        </p:nvSpPr>
        <p:spPr bwMode="auto">
          <a:xfrm>
            <a:off x="4027244" y="4067453"/>
            <a:ext cx="294513" cy="349574"/>
          </a:xfrm>
          <a:custGeom>
            <a:avLst/>
            <a:gdLst>
              <a:gd name="T0" fmla="*/ 141 w 230"/>
              <a:gd name="T1" fmla="*/ 255 h 273"/>
              <a:gd name="T2" fmla="*/ 121 w 230"/>
              <a:gd name="T3" fmla="*/ 254 h 273"/>
              <a:gd name="T4" fmla="*/ 116 w 230"/>
              <a:gd name="T5" fmla="*/ 271 h 273"/>
              <a:gd name="T6" fmla="*/ 104 w 230"/>
              <a:gd name="T7" fmla="*/ 256 h 273"/>
              <a:gd name="T8" fmla="*/ 79 w 230"/>
              <a:gd name="T9" fmla="*/ 251 h 273"/>
              <a:gd name="T10" fmla="*/ 67 w 230"/>
              <a:gd name="T11" fmla="*/ 270 h 273"/>
              <a:gd name="T12" fmla="*/ 54 w 230"/>
              <a:gd name="T13" fmla="*/ 273 h 273"/>
              <a:gd name="T14" fmla="*/ 43 w 230"/>
              <a:gd name="T15" fmla="*/ 244 h 273"/>
              <a:gd name="T16" fmla="*/ 31 w 230"/>
              <a:gd name="T17" fmla="*/ 221 h 273"/>
              <a:gd name="T18" fmla="*/ 34 w 230"/>
              <a:gd name="T19" fmla="*/ 201 h 273"/>
              <a:gd name="T20" fmla="*/ 24 w 230"/>
              <a:gd name="T21" fmla="*/ 192 h 273"/>
              <a:gd name="T22" fmla="*/ 20 w 230"/>
              <a:gd name="T23" fmla="*/ 177 h 273"/>
              <a:gd name="T24" fmla="*/ 10 w 230"/>
              <a:gd name="T25" fmla="*/ 163 h 273"/>
              <a:gd name="T26" fmla="*/ 19 w 230"/>
              <a:gd name="T27" fmla="*/ 140 h 273"/>
              <a:gd name="T28" fmla="*/ 10 w 230"/>
              <a:gd name="T29" fmla="*/ 123 h 273"/>
              <a:gd name="T30" fmla="*/ 13 w 230"/>
              <a:gd name="T31" fmla="*/ 116 h 273"/>
              <a:gd name="T32" fmla="*/ 10 w 230"/>
              <a:gd name="T33" fmla="*/ 108 h 273"/>
              <a:gd name="T34" fmla="*/ 16 w 230"/>
              <a:gd name="T35" fmla="*/ 98 h 273"/>
              <a:gd name="T36" fmla="*/ 15 w 230"/>
              <a:gd name="T37" fmla="*/ 80 h 273"/>
              <a:gd name="T38" fmla="*/ 15 w 230"/>
              <a:gd name="T39" fmla="*/ 65 h 273"/>
              <a:gd name="T40" fmla="*/ 18 w 230"/>
              <a:gd name="T41" fmla="*/ 58 h 273"/>
              <a:gd name="T42" fmla="*/ 0 w 230"/>
              <a:gd name="T43" fmla="*/ 25 h 273"/>
              <a:gd name="T44" fmla="*/ 14 w 230"/>
              <a:gd name="T45" fmla="*/ 27 h 273"/>
              <a:gd name="T46" fmla="*/ 23 w 230"/>
              <a:gd name="T47" fmla="*/ 26 h 273"/>
              <a:gd name="T48" fmla="*/ 27 w 230"/>
              <a:gd name="T49" fmla="*/ 20 h 273"/>
              <a:gd name="T50" fmla="*/ 43 w 230"/>
              <a:gd name="T51" fmla="*/ 12 h 273"/>
              <a:gd name="T52" fmla="*/ 52 w 230"/>
              <a:gd name="T53" fmla="*/ 4 h 273"/>
              <a:gd name="T54" fmla="*/ 76 w 230"/>
              <a:gd name="T55" fmla="*/ 0 h 273"/>
              <a:gd name="T56" fmla="*/ 74 w 230"/>
              <a:gd name="T57" fmla="*/ 16 h 273"/>
              <a:gd name="T58" fmla="*/ 77 w 230"/>
              <a:gd name="T59" fmla="*/ 24 h 273"/>
              <a:gd name="T60" fmla="*/ 76 w 230"/>
              <a:gd name="T61" fmla="*/ 38 h 273"/>
              <a:gd name="T62" fmla="*/ 97 w 230"/>
              <a:gd name="T63" fmla="*/ 56 h 273"/>
              <a:gd name="T64" fmla="*/ 118 w 230"/>
              <a:gd name="T65" fmla="*/ 60 h 273"/>
              <a:gd name="T66" fmla="*/ 126 w 230"/>
              <a:gd name="T67" fmla="*/ 68 h 273"/>
              <a:gd name="T68" fmla="*/ 138 w 230"/>
              <a:gd name="T69" fmla="*/ 72 h 273"/>
              <a:gd name="T70" fmla="*/ 146 w 230"/>
              <a:gd name="T71" fmla="*/ 78 h 273"/>
              <a:gd name="T72" fmla="*/ 158 w 230"/>
              <a:gd name="T73" fmla="*/ 77 h 273"/>
              <a:gd name="T74" fmla="*/ 169 w 230"/>
              <a:gd name="T75" fmla="*/ 84 h 273"/>
              <a:gd name="T76" fmla="*/ 170 w 230"/>
              <a:gd name="T77" fmla="*/ 96 h 273"/>
              <a:gd name="T78" fmla="*/ 174 w 230"/>
              <a:gd name="T79" fmla="*/ 102 h 273"/>
              <a:gd name="T80" fmla="*/ 175 w 230"/>
              <a:gd name="T81" fmla="*/ 111 h 273"/>
              <a:gd name="T82" fmla="*/ 170 w 230"/>
              <a:gd name="T83" fmla="*/ 111 h 273"/>
              <a:gd name="T84" fmla="*/ 179 w 230"/>
              <a:gd name="T85" fmla="*/ 135 h 273"/>
              <a:gd name="T86" fmla="*/ 213 w 230"/>
              <a:gd name="T87" fmla="*/ 136 h 273"/>
              <a:gd name="T88" fmla="*/ 212 w 230"/>
              <a:gd name="T89" fmla="*/ 148 h 273"/>
              <a:gd name="T90" fmla="*/ 214 w 230"/>
              <a:gd name="T91" fmla="*/ 156 h 273"/>
              <a:gd name="T92" fmla="*/ 225 w 230"/>
              <a:gd name="T93" fmla="*/ 162 h 273"/>
              <a:gd name="T94" fmla="*/ 230 w 230"/>
              <a:gd name="T95" fmla="*/ 175 h 273"/>
              <a:gd name="T96" fmla="*/ 228 w 230"/>
              <a:gd name="T97" fmla="*/ 191 h 273"/>
              <a:gd name="T98" fmla="*/ 224 w 230"/>
              <a:gd name="T99" fmla="*/ 201 h 273"/>
              <a:gd name="T100" fmla="*/ 227 w 230"/>
              <a:gd name="T101" fmla="*/ 212 h 273"/>
              <a:gd name="T102" fmla="*/ 222 w 230"/>
              <a:gd name="T103" fmla="*/ 217 h 273"/>
              <a:gd name="T104" fmla="*/ 221 w 230"/>
              <a:gd name="T105" fmla="*/ 210 h 273"/>
              <a:gd name="T106" fmla="*/ 203 w 230"/>
              <a:gd name="T107" fmla="*/ 200 h 273"/>
              <a:gd name="T108" fmla="*/ 186 w 230"/>
              <a:gd name="T109" fmla="*/ 199 h 273"/>
              <a:gd name="T110" fmla="*/ 155 w 230"/>
              <a:gd name="T111" fmla="*/ 205 h 273"/>
              <a:gd name="T112" fmla="*/ 148 w 230"/>
              <a:gd name="T113" fmla="*/ 224 h 273"/>
              <a:gd name="T114" fmla="*/ 149 w 230"/>
              <a:gd name="T115" fmla="*/ 235 h 273"/>
              <a:gd name="T116" fmla="*/ 145 w 230"/>
              <a:gd name="T117" fmla="*/ 260 h 273"/>
              <a:gd name="T118" fmla="*/ 141 w 230"/>
              <a:gd name="T119" fmla="*/ 255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0" h="273">
                <a:moveTo>
                  <a:pt x="141" y="255"/>
                </a:moveTo>
                <a:lnTo>
                  <a:pt x="121" y="254"/>
                </a:lnTo>
                <a:lnTo>
                  <a:pt x="116" y="271"/>
                </a:lnTo>
                <a:lnTo>
                  <a:pt x="104" y="256"/>
                </a:lnTo>
                <a:lnTo>
                  <a:pt x="79" y="251"/>
                </a:lnTo>
                <a:lnTo>
                  <a:pt x="67" y="270"/>
                </a:lnTo>
                <a:lnTo>
                  <a:pt x="54" y="273"/>
                </a:lnTo>
                <a:lnTo>
                  <a:pt x="43" y="244"/>
                </a:lnTo>
                <a:lnTo>
                  <a:pt x="31" y="221"/>
                </a:lnTo>
                <a:lnTo>
                  <a:pt x="34" y="201"/>
                </a:lnTo>
                <a:lnTo>
                  <a:pt x="24" y="192"/>
                </a:lnTo>
                <a:lnTo>
                  <a:pt x="20" y="177"/>
                </a:lnTo>
                <a:lnTo>
                  <a:pt x="10" y="163"/>
                </a:lnTo>
                <a:lnTo>
                  <a:pt x="19" y="140"/>
                </a:lnTo>
                <a:lnTo>
                  <a:pt x="10" y="123"/>
                </a:lnTo>
                <a:lnTo>
                  <a:pt x="13" y="116"/>
                </a:lnTo>
                <a:lnTo>
                  <a:pt x="10" y="108"/>
                </a:lnTo>
                <a:lnTo>
                  <a:pt x="16" y="98"/>
                </a:lnTo>
                <a:lnTo>
                  <a:pt x="15" y="80"/>
                </a:lnTo>
                <a:lnTo>
                  <a:pt x="15" y="65"/>
                </a:lnTo>
                <a:lnTo>
                  <a:pt x="18" y="58"/>
                </a:lnTo>
                <a:lnTo>
                  <a:pt x="0" y="25"/>
                </a:lnTo>
                <a:lnTo>
                  <a:pt x="14" y="27"/>
                </a:lnTo>
                <a:lnTo>
                  <a:pt x="23" y="26"/>
                </a:lnTo>
                <a:lnTo>
                  <a:pt x="27" y="20"/>
                </a:lnTo>
                <a:lnTo>
                  <a:pt x="43" y="12"/>
                </a:lnTo>
                <a:lnTo>
                  <a:pt x="52" y="4"/>
                </a:lnTo>
                <a:lnTo>
                  <a:pt x="76" y="0"/>
                </a:lnTo>
                <a:lnTo>
                  <a:pt x="74" y="16"/>
                </a:lnTo>
                <a:lnTo>
                  <a:pt x="77" y="24"/>
                </a:lnTo>
                <a:lnTo>
                  <a:pt x="76" y="38"/>
                </a:lnTo>
                <a:lnTo>
                  <a:pt x="97" y="56"/>
                </a:lnTo>
                <a:lnTo>
                  <a:pt x="118" y="60"/>
                </a:lnTo>
                <a:lnTo>
                  <a:pt x="126" y="68"/>
                </a:lnTo>
                <a:lnTo>
                  <a:pt x="138" y="72"/>
                </a:lnTo>
                <a:lnTo>
                  <a:pt x="146" y="78"/>
                </a:lnTo>
                <a:lnTo>
                  <a:pt x="158" y="77"/>
                </a:lnTo>
                <a:lnTo>
                  <a:pt x="169" y="84"/>
                </a:lnTo>
                <a:lnTo>
                  <a:pt x="170" y="96"/>
                </a:lnTo>
                <a:lnTo>
                  <a:pt x="174" y="102"/>
                </a:lnTo>
                <a:lnTo>
                  <a:pt x="175" y="111"/>
                </a:lnTo>
                <a:lnTo>
                  <a:pt x="170" y="111"/>
                </a:lnTo>
                <a:lnTo>
                  <a:pt x="179" y="135"/>
                </a:lnTo>
                <a:lnTo>
                  <a:pt x="213" y="136"/>
                </a:lnTo>
                <a:lnTo>
                  <a:pt x="212" y="148"/>
                </a:lnTo>
                <a:lnTo>
                  <a:pt x="214" y="156"/>
                </a:lnTo>
                <a:lnTo>
                  <a:pt x="225" y="162"/>
                </a:lnTo>
                <a:lnTo>
                  <a:pt x="230" y="175"/>
                </a:lnTo>
                <a:lnTo>
                  <a:pt x="228" y="191"/>
                </a:lnTo>
                <a:lnTo>
                  <a:pt x="224" y="201"/>
                </a:lnTo>
                <a:lnTo>
                  <a:pt x="227" y="212"/>
                </a:lnTo>
                <a:lnTo>
                  <a:pt x="222" y="217"/>
                </a:lnTo>
                <a:lnTo>
                  <a:pt x="221" y="210"/>
                </a:lnTo>
                <a:lnTo>
                  <a:pt x="203" y="200"/>
                </a:lnTo>
                <a:lnTo>
                  <a:pt x="186" y="199"/>
                </a:lnTo>
                <a:lnTo>
                  <a:pt x="155" y="205"/>
                </a:lnTo>
                <a:lnTo>
                  <a:pt x="148" y="224"/>
                </a:lnTo>
                <a:lnTo>
                  <a:pt x="149" y="235"/>
                </a:lnTo>
                <a:lnTo>
                  <a:pt x="145" y="260"/>
                </a:lnTo>
                <a:lnTo>
                  <a:pt x="141" y="255"/>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98" name="Freeform 30"/>
          <p:cNvSpPr>
            <a:spLocks/>
          </p:cNvSpPr>
          <p:nvPr/>
        </p:nvSpPr>
        <p:spPr bwMode="auto">
          <a:xfrm>
            <a:off x="3918403" y="3667941"/>
            <a:ext cx="921953" cy="1038478"/>
          </a:xfrm>
          <a:custGeom>
            <a:avLst/>
            <a:gdLst>
              <a:gd name="T0" fmla="*/ 390 w 720"/>
              <a:gd name="T1" fmla="*/ 680 h 811"/>
              <a:gd name="T2" fmla="*/ 383 w 720"/>
              <a:gd name="T3" fmla="*/ 644 h 811"/>
              <a:gd name="T4" fmla="*/ 378 w 720"/>
              <a:gd name="T5" fmla="*/ 605 h 811"/>
              <a:gd name="T6" fmla="*/ 358 w 720"/>
              <a:gd name="T7" fmla="*/ 580 h 811"/>
              <a:gd name="T8" fmla="*/ 315 w 720"/>
              <a:gd name="T9" fmla="*/ 568 h 811"/>
              <a:gd name="T10" fmla="*/ 309 w 720"/>
              <a:gd name="T11" fmla="*/ 513 h 811"/>
              <a:gd name="T12" fmla="*/ 299 w 720"/>
              <a:gd name="T13" fmla="*/ 468 h 811"/>
              <a:gd name="T14" fmla="*/ 255 w 720"/>
              <a:gd name="T15" fmla="*/ 423 h 811"/>
              <a:gd name="T16" fmla="*/ 254 w 720"/>
              <a:gd name="T17" fmla="*/ 396 h 811"/>
              <a:gd name="T18" fmla="*/ 211 w 720"/>
              <a:gd name="T19" fmla="*/ 380 h 811"/>
              <a:gd name="T20" fmla="*/ 162 w 720"/>
              <a:gd name="T21" fmla="*/ 336 h 811"/>
              <a:gd name="T22" fmla="*/ 128 w 720"/>
              <a:gd name="T23" fmla="*/ 324 h 811"/>
              <a:gd name="T24" fmla="*/ 85 w 720"/>
              <a:gd name="T25" fmla="*/ 337 h 811"/>
              <a:gd name="T26" fmla="*/ 52 w 720"/>
              <a:gd name="T27" fmla="*/ 319 h 811"/>
              <a:gd name="T28" fmla="*/ 19 w 720"/>
              <a:gd name="T29" fmla="*/ 297 h 811"/>
              <a:gd name="T30" fmla="*/ 4 w 720"/>
              <a:gd name="T31" fmla="*/ 253 h 811"/>
              <a:gd name="T32" fmla="*/ 19 w 720"/>
              <a:gd name="T33" fmla="*/ 219 h 811"/>
              <a:gd name="T34" fmla="*/ 73 w 720"/>
              <a:gd name="T35" fmla="*/ 199 h 811"/>
              <a:gd name="T36" fmla="*/ 70 w 720"/>
              <a:gd name="T37" fmla="*/ 113 h 811"/>
              <a:gd name="T38" fmla="*/ 85 w 720"/>
              <a:gd name="T39" fmla="*/ 89 h 811"/>
              <a:gd name="T40" fmla="*/ 116 w 720"/>
              <a:gd name="T41" fmla="*/ 67 h 811"/>
              <a:gd name="T42" fmla="*/ 138 w 720"/>
              <a:gd name="T43" fmla="*/ 94 h 811"/>
              <a:gd name="T44" fmla="*/ 177 w 720"/>
              <a:gd name="T45" fmla="*/ 78 h 811"/>
              <a:gd name="T46" fmla="*/ 176 w 720"/>
              <a:gd name="T47" fmla="*/ 58 h 811"/>
              <a:gd name="T48" fmla="*/ 170 w 720"/>
              <a:gd name="T49" fmla="*/ 23 h 811"/>
              <a:gd name="T50" fmla="*/ 216 w 720"/>
              <a:gd name="T51" fmla="*/ 23 h 811"/>
              <a:gd name="T52" fmla="*/ 251 w 720"/>
              <a:gd name="T53" fmla="*/ 0 h 811"/>
              <a:gd name="T54" fmla="*/ 263 w 720"/>
              <a:gd name="T55" fmla="*/ 27 h 811"/>
              <a:gd name="T56" fmla="*/ 261 w 720"/>
              <a:gd name="T57" fmla="*/ 72 h 811"/>
              <a:gd name="T58" fmla="*/ 289 w 720"/>
              <a:gd name="T59" fmla="*/ 78 h 811"/>
              <a:gd name="T60" fmla="*/ 318 w 720"/>
              <a:gd name="T61" fmla="*/ 70 h 811"/>
              <a:gd name="T62" fmla="*/ 328 w 720"/>
              <a:gd name="T63" fmla="*/ 57 h 811"/>
              <a:gd name="T64" fmla="*/ 363 w 720"/>
              <a:gd name="T65" fmla="*/ 66 h 811"/>
              <a:gd name="T66" fmla="*/ 384 w 720"/>
              <a:gd name="T67" fmla="*/ 65 h 811"/>
              <a:gd name="T68" fmla="*/ 414 w 720"/>
              <a:gd name="T69" fmla="*/ 22 h 811"/>
              <a:gd name="T70" fmla="*/ 439 w 720"/>
              <a:gd name="T71" fmla="*/ 88 h 811"/>
              <a:gd name="T72" fmla="*/ 464 w 720"/>
              <a:gd name="T73" fmla="*/ 135 h 811"/>
              <a:gd name="T74" fmla="*/ 540 w 720"/>
              <a:gd name="T75" fmla="*/ 154 h 811"/>
              <a:gd name="T76" fmla="*/ 622 w 720"/>
              <a:gd name="T77" fmla="*/ 169 h 811"/>
              <a:gd name="T78" fmla="*/ 703 w 720"/>
              <a:gd name="T79" fmla="*/ 216 h 811"/>
              <a:gd name="T80" fmla="*/ 713 w 720"/>
              <a:gd name="T81" fmla="*/ 296 h 811"/>
              <a:gd name="T82" fmla="*/ 656 w 720"/>
              <a:gd name="T83" fmla="*/ 380 h 811"/>
              <a:gd name="T84" fmla="*/ 646 w 720"/>
              <a:gd name="T85" fmla="*/ 467 h 811"/>
              <a:gd name="T86" fmla="*/ 622 w 720"/>
              <a:gd name="T87" fmla="*/ 544 h 811"/>
              <a:gd name="T88" fmla="*/ 584 w 720"/>
              <a:gd name="T89" fmla="*/ 587 h 811"/>
              <a:gd name="T90" fmla="*/ 505 w 720"/>
              <a:gd name="T91" fmla="*/ 626 h 811"/>
              <a:gd name="T92" fmla="*/ 495 w 720"/>
              <a:gd name="T93" fmla="*/ 695 h 811"/>
              <a:gd name="T94" fmla="*/ 453 w 720"/>
              <a:gd name="T95" fmla="*/ 770 h 811"/>
              <a:gd name="T96" fmla="*/ 422 w 720"/>
              <a:gd name="T97" fmla="*/ 799 h 811"/>
              <a:gd name="T98" fmla="*/ 380 w 720"/>
              <a:gd name="T99" fmla="*/ 750 h 8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0" h="811">
                <a:moveTo>
                  <a:pt x="342" y="737"/>
                </a:moveTo>
                <a:lnTo>
                  <a:pt x="362" y="709"/>
                </a:lnTo>
                <a:lnTo>
                  <a:pt x="379" y="689"/>
                </a:lnTo>
                <a:lnTo>
                  <a:pt x="390" y="680"/>
                </a:lnTo>
                <a:lnTo>
                  <a:pt x="403" y="669"/>
                </a:lnTo>
                <a:lnTo>
                  <a:pt x="401" y="652"/>
                </a:lnTo>
                <a:lnTo>
                  <a:pt x="391" y="640"/>
                </a:lnTo>
                <a:lnTo>
                  <a:pt x="383" y="644"/>
                </a:lnTo>
                <a:lnTo>
                  <a:pt x="385" y="632"/>
                </a:lnTo>
                <a:lnTo>
                  <a:pt x="386" y="620"/>
                </a:lnTo>
                <a:lnTo>
                  <a:pt x="385" y="608"/>
                </a:lnTo>
                <a:lnTo>
                  <a:pt x="378" y="605"/>
                </a:lnTo>
                <a:lnTo>
                  <a:pt x="371" y="608"/>
                </a:lnTo>
                <a:lnTo>
                  <a:pt x="365" y="607"/>
                </a:lnTo>
                <a:lnTo>
                  <a:pt x="362" y="599"/>
                </a:lnTo>
                <a:lnTo>
                  <a:pt x="358" y="580"/>
                </a:lnTo>
                <a:lnTo>
                  <a:pt x="354" y="574"/>
                </a:lnTo>
                <a:lnTo>
                  <a:pt x="341" y="568"/>
                </a:lnTo>
                <a:lnTo>
                  <a:pt x="334" y="572"/>
                </a:lnTo>
                <a:lnTo>
                  <a:pt x="315" y="568"/>
                </a:lnTo>
                <a:lnTo>
                  <a:pt x="313" y="540"/>
                </a:lnTo>
                <a:lnTo>
                  <a:pt x="307" y="529"/>
                </a:lnTo>
                <a:lnTo>
                  <a:pt x="312" y="524"/>
                </a:lnTo>
                <a:lnTo>
                  <a:pt x="309" y="513"/>
                </a:lnTo>
                <a:lnTo>
                  <a:pt x="313" y="503"/>
                </a:lnTo>
                <a:lnTo>
                  <a:pt x="315" y="487"/>
                </a:lnTo>
                <a:lnTo>
                  <a:pt x="310" y="474"/>
                </a:lnTo>
                <a:lnTo>
                  <a:pt x="299" y="468"/>
                </a:lnTo>
                <a:lnTo>
                  <a:pt x="297" y="460"/>
                </a:lnTo>
                <a:lnTo>
                  <a:pt x="298" y="448"/>
                </a:lnTo>
                <a:lnTo>
                  <a:pt x="264" y="447"/>
                </a:lnTo>
                <a:lnTo>
                  <a:pt x="255" y="423"/>
                </a:lnTo>
                <a:lnTo>
                  <a:pt x="260" y="423"/>
                </a:lnTo>
                <a:lnTo>
                  <a:pt x="259" y="414"/>
                </a:lnTo>
                <a:lnTo>
                  <a:pt x="255" y="408"/>
                </a:lnTo>
                <a:lnTo>
                  <a:pt x="254" y="396"/>
                </a:lnTo>
                <a:lnTo>
                  <a:pt x="243" y="389"/>
                </a:lnTo>
                <a:lnTo>
                  <a:pt x="231" y="390"/>
                </a:lnTo>
                <a:lnTo>
                  <a:pt x="223" y="384"/>
                </a:lnTo>
                <a:lnTo>
                  <a:pt x="211" y="380"/>
                </a:lnTo>
                <a:lnTo>
                  <a:pt x="203" y="372"/>
                </a:lnTo>
                <a:lnTo>
                  <a:pt x="182" y="368"/>
                </a:lnTo>
                <a:lnTo>
                  <a:pt x="161" y="350"/>
                </a:lnTo>
                <a:lnTo>
                  <a:pt x="162" y="336"/>
                </a:lnTo>
                <a:lnTo>
                  <a:pt x="159" y="328"/>
                </a:lnTo>
                <a:lnTo>
                  <a:pt x="161" y="312"/>
                </a:lnTo>
                <a:lnTo>
                  <a:pt x="137" y="316"/>
                </a:lnTo>
                <a:lnTo>
                  <a:pt x="128" y="324"/>
                </a:lnTo>
                <a:lnTo>
                  <a:pt x="112" y="332"/>
                </a:lnTo>
                <a:lnTo>
                  <a:pt x="108" y="338"/>
                </a:lnTo>
                <a:lnTo>
                  <a:pt x="99" y="339"/>
                </a:lnTo>
                <a:lnTo>
                  <a:pt x="85" y="337"/>
                </a:lnTo>
                <a:lnTo>
                  <a:pt x="75" y="341"/>
                </a:lnTo>
                <a:lnTo>
                  <a:pt x="67" y="338"/>
                </a:lnTo>
                <a:lnTo>
                  <a:pt x="66" y="307"/>
                </a:lnTo>
                <a:lnTo>
                  <a:pt x="52" y="319"/>
                </a:lnTo>
                <a:lnTo>
                  <a:pt x="36" y="318"/>
                </a:lnTo>
                <a:lnTo>
                  <a:pt x="28" y="307"/>
                </a:lnTo>
                <a:lnTo>
                  <a:pt x="16" y="306"/>
                </a:lnTo>
                <a:lnTo>
                  <a:pt x="19" y="297"/>
                </a:lnTo>
                <a:lnTo>
                  <a:pt x="9" y="284"/>
                </a:lnTo>
                <a:lnTo>
                  <a:pt x="0" y="266"/>
                </a:lnTo>
                <a:lnTo>
                  <a:pt x="5" y="262"/>
                </a:lnTo>
                <a:lnTo>
                  <a:pt x="4" y="253"/>
                </a:lnTo>
                <a:lnTo>
                  <a:pt x="15" y="247"/>
                </a:lnTo>
                <a:lnTo>
                  <a:pt x="13" y="236"/>
                </a:lnTo>
                <a:lnTo>
                  <a:pt x="18" y="229"/>
                </a:lnTo>
                <a:lnTo>
                  <a:pt x="19" y="219"/>
                </a:lnTo>
                <a:lnTo>
                  <a:pt x="39" y="205"/>
                </a:lnTo>
                <a:lnTo>
                  <a:pt x="54" y="201"/>
                </a:lnTo>
                <a:lnTo>
                  <a:pt x="56" y="198"/>
                </a:lnTo>
                <a:lnTo>
                  <a:pt x="73" y="199"/>
                </a:lnTo>
                <a:lnTo>
                  <a:pt x="80" y="142"/>
                </a:lnTo>
                <a:lnTo>
                  <a:pt x="81" y="133"/>
                </a:lnTo>
                <a:lnTo>
                  <a:pt x="78" y="121"/>
                </a:lnTo>
                <a:lnTo>
                  <a:pt x="70" y="113"/>
                </a:lnTo>
                <a:lnTo>
                  <a:pt x="70" y="98"/>
                </a:lnTo>
                <a:lnTo>
                  <a:pt x="80" y="95"/>
                </a:lnTo>
                <a:lnTo>
                  <a:pt x="84" y="97"/>
                </a:lnTo>
                <a:lnTo>
                  <a:pt x="85" y="89"/>
                </a:lnTo>
                <a:lnTo>
                  <a:pt x="74" y="87"/>
                </a:lnTo>
                <a:lnTo>
                  <a:pt x="74" y="74"/>
                </a:lnTo>
                <a:lnTo>
                  <a:pt x="109" y="74"/>
                </a:lnTo>
                <a:lnTo>
                  <a:pt x="116" y="67"/>
                </a:lnTo>
                <a:lnTo>
                  <a:pt x="121" y="74"/>
                </a:lnTo>
                <a:lnTo>
                  <a:pt x="124" y="86"/>
                </a:lnTo>
                <a:lnTo>
                  <a:pt x="128" y="83"/>
                </a:lnTo>
                <a:lnTo>
                  <a:pt x="138" y="94"/>
                </a:lnTo>
                <a:lnTo>
                  <a:pt x="152" y="93"/>
                </a:lnTo>
                <a:lnTo>
                  <a:pt x="156" y="87"/>
                </a:lnTo>
                <a:lnTo>
                  <a:pt x="169" y="82"/>
                </a:lnTo>
                <a:lnTo>
                  <a:pt x="177" y="78"/>
                </a:lnTo>
                <a:lnTo>
                  <a:pt x="179" y="70"/>
                </a:lnTo>
                <a:lnTo>
                  <a:pt x="192" y="64"/>
                </a:lnTo>
                <a:lnTo>
                  <a:pt x="191" y="59"/>
                </a:lnTo>
                <a:lnTo>
                  <a:pt x="176" y="58"/>
                </a:lnTo>
                <a:lnTo>
                  <a:pt x="173" y="44"/>
                </a:lnTo>
                <a:lnTo>
                  <a:pt x="174" y="30"/>
                </a:lnTo>
                <a:lnTo>
                  <a:pt x="166" y="25"/>
                </a:lnTo>
                <a:lnTo>
                  <a:pt x="170" y="23"/>
                </a:lnTo>
                <a:lnTo>
                  <a:pt x="183" y="26"/>
                </a:lnTo>
                <a:lnTo>
                  <a:pt x="198" y="31"/>
                </a:lnTo>
                <a:lnTo>
                  <a:pt x="203" y="26"/>
                </a:lnTo>
                <a:lnTo>
                  <a:pt x="216" y="23"/>
                </a:lnTo>
                <a:lnTo>
                  <a:pt x="237" y="15"/>
                </a:lnTo>
                <a:lnTo>
                  <a:pt x="244" y="7"/>
                </a:lnTo>
                <a:lnTo>
                  <a:pt x="242" y="1"/>
                </a:lnTo>
                <a:lnTo>
                  <a:pt x="251" y="0"/>
                </a:lnTo>
                <a:lnTo>
                  <a:pt x="255" y="5"/>
                </a:lnTo>
                <a:lnTo>
                  <a:pt x="253" y="14"/>
                </a:lnTo>
                <a:lnTo>
                  <a:pt x="259" y="18"/>
                </a:lnTo>
                <a:lnTo>
                  <a:pt x="263" y="27"/>
                </a:lnTo>
                <a:lnTo>
                  <a:pt x="258" y="34"/>
                </a:lnTo>
                <a:lnTo>
                  <a:pt x="255" y="52"/>
                </a:lnTo>
                <a:lnTo>
                  <a:pt x="259" y="63"/>
                </a:lnTo>
                <a:lnTo>
                  <a:pt x="261" y="72"/>
                </a:lnTo>
                <a:lnTo>
                  <a:pt x="272" y="82"/>
                </a:lnTo>
                <a:lnTo>
                  <a:pt x="281" y="83"/>
                </a:lnTo>
                <a:lnTo>
                  <a:pt x="283" y="79"/>
                </a:lnTo>
                <a:lnTo>
                  <a:pt x="289" y="78"/>
                </a:lnTo>
                <a:lnTo>
                  <a:pt x="297" y="74"/>
                </a:lnTo>
                <a:lnTo>
                  <a:pt x="303" y="69"/>
                </a:lnTo>
                <a:lnTo>
                  <a:pt x="313" y="71"/>
                </a:lnTo>
                <a:lnTo>
                  <a:pt x="318" y="70"/>
                </a:lnTo>
                <a:lnTo>
                  <a:pt x="328" y="72"/>
                </a:lnTo>
                <a:lnTo>
                  <a:pt x="329" y="67"/>
                </a:lnTo>
                <a:lnTo>
                  <a:pt x="326" y="63"/>
                </a:lnTo>
                <a:lnTo>
                  <a:pt x="328" y="57"/>
                </a:lnTo>
                <a:lnTo>
                  <a:pt x="336" y="59"/>
                </a:lnTo>
                <a:lnTo>
                  <a:pt x="344" y="57"/>
                </a:lnTo>
                <a:lnTo>
                  <a:pt x="355" y="61"/>
                </a:lnTo>
                <a:lnTo>
                  <a:pt x="363" y="66"/>
                </a:lnTo>
                <a:lnTo>
                  <a:pt x="368" y="60"/>
                </a:lnTo>
                <a:lnTo>
                  <a:pt x="373" y="61"/>
                </a:lnTo>
                <a:lnTo>
                  <a:pt x="375" y="67"/>
                </a:lnTo>
                <a:lnTo>
                  <a:pt x="384" y="65"/>
                </a:lnTo>
                <a:lnTo>
                  <a:pt x="391" y="57"/>
                </a:lnTo>
                <a:lnTo>
                  <a:pt x="397" y="42"/>
                </a:lnTo>
                <a:lnTo>
                  <a:pt x="408" y="23"/>
                </a:lnTo>
                <a:lnTo>
                  <a:pt x="414" y="22"/>
                </a:lnTo>
                <a:lnTo>
                  <a:pt x="419" y="34"/>
                </a:lnTo>
                <a:lnTo>
                  <a:pt x="429" y="70"/>
                </a:lnTo>
                <a:lnTo>
                  <a:pt x="438" y="73"/>
                </a:lnTo>
                <a:lnTo>
                  <a:pt x="439" y="88"/>
                </a:lnTo>
                <a:lnTo>
                  <a:pt x="425" y="105"/>
                </a:lnTo>
                <a:lnTo>
                  <a:pt x="430" y="111"/>
                </a:lnTo>
                <a:lnTo>
                  <a:pt x="463" y="114"/>
                </a:lnTo>
                <a:lnTo>
                  <a:pt x="464" y="135"/>
                </a:lnTo>
                <a:lnTo>
                  <a:pt x="478" y="121"/>
                </a:lnTo>
                <a:lnTo>
                  <a:pt x="501" y="129"/>
                </a:lnTo>
                <a:lnTo>
                  <a:pt x="531" y="142"/>
                </a:lnTo>
                <a:lnTo>
                  <a:pt x="540" y="154"/>
                </a:lnTo>
                <a:lnTo>
                  <a:pt x="537" y="165"/>
                </a:lnTo>
                <a:lnTo>
                  <a:pt x="559" y="159"/>
                </a:lnTo>
                <a:lnTo>
                  <a:pt x="595" y="170"/>
                </a:lnTo>
                <a:lnTo>
                  <a:pt x="622" y="169"/>
                </a:lnTo>
                <a:lnTo>
                  <a:pt x="649" y="186"/>
                </a:lnTo>
                <a:lnTo>
                  <a:pt x="673" y="210"/>
                </a:lnTo>
                <a:lnTo>
                  <a:pt x="687" y="216"/>
                </a:lnTo>
                <a:lnTo>
                  <a:pt x="703" y="216"/>
                </a:lnTo>
                <a:lnTo>
                  <a:pt x="710" y="223"/>
                </a:lnTo>
                <a:lnTo>
                  <a:pt x="716" y="249"/>
                </a:lnTo>
                <a:lnTo>
                  <a:pt x="720" y="262"/>
                </a:lnTo>
                <a:lnTo>
                  <a:pt x="713" y="296"/>
                </a:lnTo>
                <a:lnTo>
                  <a:pt x="704" y="310"/>
                </a:lnTo>
                <a:lnTo>
                  <a:pt x="679" y="339"/>
                </a:lnTo>
                <a:lnTo>
                  <a:pt x="668" y="362"/>
                </a:lnTo>
                <a:lnTo>
                  <a:pt x="656" y="380"/>
                </a:lnTo>
                <a:lnTo>
                  <a:pt x="651" y="381"/>
                </a:lnTo>
                <a:lnTo>
                  <a:pt x="647" y="396"/>
                </a:lnTo>
                <a:lnTo>
                  <a:pt x="649" y="435"/>
                </a:lnTo>
                <a:lnTo>
                  <a:pt x="646" y="467"/>
                </a:lnTo>
                <a:lnTo>
                  <a:pt x="645" y="481"/>
                </a:lnTo>
                <a:lnTo>
                  <a:pt x="640" y="489"/>
                </a:lnTo>
                <a:lnTo>
                  <a:pt x="638" y="516"/>
                </a:lnTo>
                <a:lnTo>
                  <a:pt x="622" y="544"/>
                </a:lnTo>
                <a:lnTo>
                  <a:pt x="620" y="565"/>
                </a:lnTo>
                <a:lnTo>
                  <a:pt x="606" y="574"/>
                </a:lnTo>
                <a:lnTo>
                  <a:pt x="603" y="587"/>
                </a:lnTo>
                <a:lnTo>
                  <a:pt x="584" y="587"/>
                </a:lnTo>
                <a:lnTo>
                  <a:pt x="556" y="595"/>
                </a:lnTo>
                <a:lnTo>
                  <a:pt x="544" y="604"/>
                </a:lnTo>
                <a:lnTo>
                  <a:pt x="525" y="610"/>
                </a:lnTo>
                <a:lnTo>
                  <a:pt x="505" y="626"/>
                </a:lnTo>
                <a:lnTo>
                  <a:pt x="492" y="647"/>
                </a:lnTo>
                <a:lnTo>
                  <a:pt x="491" y="662"/>
                </a:lnTo>
                <a:lnTo>
                  <a:pt x="496" y="674"/>
                </a:lnTo>
                <a:lnTo>
                  <a:pt x="495" y="695"/>
                </a:lnTo>
                <a:lnTo>
                  <a:pt x="492" y="705"/>
                </a:lnTo>
                <a:lnTo>
                  <a:pt x="481" y="717"/>
                </a:lnTo>
                <a:lnTo>
                  <a:pt x="466" y="753"/>
                </a:lnTo>
                <a:lnTo>
                  <a:pt x="453" y="770"/>
                </a:lnTo>
                <a:lnTo>
                  <a:pt x="443" y="779"/>
                </a:lnTo>
                <a:lnTo>
                  <a:pt x="438" y="799"/>
                </a:lnTo>
                <a:lnTo>
                  <a:pt x="429" y="811"/>
                </a:lnTo>
                <a:lnTo>
                  <a:pt x="422" y="799"/>
                </a:lnTo>
                <a:lnTo>
                  <a:pt x="428" y="789"/>
                </a:lnTo>
                <a:lnTo>
                  <a:pt x="416" y="775"/>
                </a:lnTo>
                <a:lnTo>
                  <a:pt x="400" y="764"/>
                </a:lnTo>
                <a:lnTo>
                  <a:pt x="380" y="750"/>
                </a:lnTo>
                <a:lnTo>
                  <a:pt x="374" y="751"/>
                </a:lnTo>
                <a:lnTo>
                  <a:pt x="353" y="735"/>
                </a:lnTo>
                <a:lnTo>
                  <a:pt x="342" y="737"/>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499" name="Freeform 31"/>
          <p:cNvSpPr>
            <a:spLocks/>
          </p:cNvSpPr>
          <p:nvPr/>
        </p:nvSpPr>
        <p:spPr bwMode="auto">
          <a:xfrm>
            <a:off x="8339935" y="3662820"/>
            <a:ext cx="28171" cy="38415"/>
          </a:xfrm>
          <a:custGeom>
            <a:avLst/>
            <a:gdLst>
              <a:gd name="T0" fmla="*/ 0 w 22"/>
              <a:gd name="T1" fmla="*/ 19 h 30"/>
              <a:gd name="T2" fmla="*/ 7 w 22"/>
              <a:gd name="T3" fmla="*/ 12 h 30"/>
              <a:gd name="T4" fmla="*/ 22 w 22"/>
              <a:gd name="T5" fmla="*/ 0 h 30"/>
              <a:gd name="T6" fmla="*/ 22 w 22"/>
              <a:gd name="T7" fmla="*/ 11 h 30"/>
              <a:gd name="T8" fmla="*/ 21 w 22"/>
              <a:gd name="T9" fmla="*/ 24 h 30"/>
              <a:gd name="T10" fmla="*/ 12 w 22"/>
              <a:gd name="T11" fmla="*/ 23 h 30"/>
              <a:gd name="T12" fmla="*/ 9 w 22"/>
              <a:gd name="T13" fmla="*/ 30 h 30"/>
              <a:gd name="T14" fmla="*/ 0 w 22"/>
              <a:gd name="T15" fmla="*/ 19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30">
                <a:moveTo>
                  <a:pt x="0" y="19"/>
                </a:moveTo>
                <a:lnTo>
                  <a:pt x="7" y="12"/>
                </a:lnTo>
                <a:lnTo>
                  <a:pt x="22" y="0"/>
                </a:lnTo>
                <a:lnTo>
                  <a:pt x="22" y="11"/>
                </a:lnTo>
                <a:lnTo>
                  <a:pt x="21" y="24"/>
                </a:lnTo>
                <a:lnTo>
                  <a:pt x="12" y="23"/>
                </a:lnTo>
                <a:lnTo>
                  <a:pt x="9" y="30"/>
                </a:lnTo>
                <a:lnTo>
                  <a:pt x="0" y="19"/>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00" name="Freeform 32"/>
          <p:cNvSpPr>
            <a:spLocks/>
          </p:cNvSpPr>
          <p:nvPr/>
        </p:nvSpPr>
        <p:spPr bwMode="auto">
          <a:xfrm>
            <a:off x="7674080" y="3055866"/>
            <a:ext cx="75549" cy="40976"/>
          </a:xfrm>
          <a:custGeom>
            <a:avLst/>
            <a:gdLst>
              <a:gd name="T0" fmla="*/ 49 w 59"/>
              <a:gd name="T1" fmla="*/ 11 h 32"/>
              <a:gd name="T2" fmla="*/ 57 w 59"/>
              <a:gd name="T3" fmla="*/ 17 h 32"/>
              <a:gd name="T4" fmla="*/ 59 w 59"/>
              <a:gd name="T5" fmla="*/ 30 h 32"/>
              <a:gd name="T6" fmla="*/ 45 w 59"/>
              <a:gd name="T7" fmla="*/ 31 h 32"/>
              <a:gd name="T8" fmla="*/ 29 w 59"/>
              <a:gd name="T9" fmla="*/ 29 h 32"/>
              <a:gd name="T10" fmla="*/ 19 w 59"/>
              <a:gd name="T11" fmla="*/ 32 h 32"/>
              <a:gd name="T12" fmla="*/ 1 w 59"/>
              <a:gd name="T13" fmla="*/ 24 h 32"/>
              <a:gd name="T14" fmla="*/ 0 w 59"/>
              <a:gd name="T15" fmla="*/ 20 h 32"/>
              <a:gd name="T16" fmla="*/ 8 w 59"/>
              <a:gd name="T17" fmla="*/ 5 h 32"/>
              <a:gd name="T18" fmla="*/ 17 w 59"/>
              <a:gd name="T19" fmla="*/ 0 h 32"/>
              <a:gd name="T20" fmla="*/ 30 w 59"/>
              <a:gd name="T21" fmla="*/ 4 h 32"/>
              <a:gd name="T22" fmla="*/ 40 w 59"/>
              <a:gd name="T23" fmla="*/ 5 h 32"/>
              <a:gd name="T24" fmla="*/ 49 w 59"/>
              <a:gd name="T25"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32">
                <a:moveTo>
                  <a:pt x="49" y="11"/>
                </a:moveTo>
                <a:lnTo>
                  <a:pt x="57" y="17"/>
                </a:lnTo>
                <a:lnTo>
                  <a:pt x="59" y="30"/>
                </a:lnTo>
                <a:lnTo>
                  <a:pt x="45" y="31"/>
                </a:lnTo>
                <a:lnTo>
                  <a:pt x="29" y="29"/>
                </a:lnTo>
                <a:lnTo>
                  <a:pt x="19" y="32"/>
                </a:lnTo>
                <a:lnTo>
                  <a:pt x="1" y="24"/>
                </a:lnTo>
                <a:lnTo>
                  <a:pt x="0" y="20"/>
                </a:lnTo>
                <a:lnTo>
                  <a:pt x="8" y="5"/>
                </a:lnTo>
                <a:lnTo>
                  <a:pt x="17" y="0"/>
                </a:lnTo>
                <a:lnTo>
                  <a:pt x="30" y="4"/>
                </a:lnTo>
                <a:lnTo>
                  <a:pt x="40" y="5"/>
                </a:lnTo>
                <a:lnTo>
                  <a:pt x="49" y="11"/>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01" name="Freeform 33"/>
          <p:cNvSpPr>
            <a:spLocks/>
          </p:cNvSpPr>
          <p:nvPr/>
        </p:nvSpPr>
        <p:spPr bwMode="auto">
          <a:xfrm>
            <a:off x="6110602" y="4277454"/>
            <a:ext cx="221525" cy="244574"/>
          </a:xfrm>
          <a:custGeom>
            <a:avLst/>
            <a:gdLst>
              <a:gd name="T0" fmla="*/ 108 w 173"/>
              <a:gd name="T1" fmla="*/ 19 h 191"/>
              <a:gd name="T2" fmla="*/ 112 w 173"/>
              <a:gd name="T3" fmla="*/ 22 h 191"/>
              <a:gd name="T4" fmla="*/ 117 w 173"/>
              <a:gd name="T5" fmla="*/ 34 h 191"/>
              <a:gd name="T6" fmla="*/ 137 w 173"/>
              <a:gd name="T7" fmla="*/ 57 h 191"/>
              <a:gd name="T8" fmla="*/ 144 w 173"/>
              <a:gd name="T9" fmla="*/ 59 h 191"/>
              <a:gd name="T10" fmla="*/ 144 w 173"/>
              <a:gd name="T11" fmla="*/ 67 h 191"/>
              <a:gd name="T12" fmla="*/ 149 w 173"/>
              <a:gd name="T13" fmla="*/ 80 h 191"/>
              <a:gd name="T14" fmla="*/ 162 w 173"/>
              <a:gd name="T15" fmla="*/ 83 h 191"/>
              <a:gd name="T16" fmla="*/ 173 w 173"/>
              <a:gd name="T17" fmla="*/ 92 h 191"/>
              <a:gd name="T18" fmla="*/ 147 w 173"/>
              <a:gd name="T19" fmla="*/ 108 h 191"/>
              <a:gd name="T20" fmla="*/ 130 w 173"/>
              <a:gd name="T21" fmla="*/ 123 h 191"/>
              <a:gd name="T22" fmla="*/ 124 w 173"/>
              <a:gd name="T23" fmla="*/ 137 h 191"/>
              <a:gd name="T24" fmla="*/ 118 w 173"/>
              <a:gd name="T25" fmla="*/ 145 h 191"/>
              <a:gd name="T26" fmla="*/ 108 w 173"/>
              <a:gd name="T27" fmla="*/ 146 h 191"/>
              <a:gd name="T28" fmla="*/ 104 w 173"/>
              <a:gd name="T29" fmla="*/ 156 h 191"/>
              <a:gd name="T30" fmla="*/ 102 w 173"/>
              <a:gd name="T31" fmla="*/ 163 h 191"/>
              <a:gd name="T32" fmla="*/ 90 w 173"/>
              <a:gd name="T33" fmla="*/ 168 h 191"/>
              <a:gd name="T34" fmla="*/ 76 w 173"/>
              <a:gd name="T35" fmla="*/ 167 h 191"/>
              <a:gd name="T36" fmla="*/ 68 w 173"/>
              <a:gd name="T37" fmla="*/ 161 h 191"/>
              <a:gd name="T38" fmla="*/ 60 w 173"/>
              <a:gd name="T39" fmla="*/ 158 h 191"/>
              <a:gd name="T40" fmla="*/ 51 w 173"/>
              <a:gd name="T41" fmla="*/ 163 h 191"/>
              <a:gd name="T42" fmla="*/ 47 w 173"/>
              <a:gd name="T43" fmla="*/ 173 h 191"/>
              <a:gd name="T44" fmla="*/ 38 w 173"/>
              <a:gd name="T45" fmla="*/ 179 h 191"/>
              <a:gd name="T46" fmla="*/ 28 w 173"/>
              <a:gd name="T47" fmla="*/ 189 h 191"/>
              <a:gd name="T48" fmla="*/ 16 w 173"/>
              <a:gd name="T49" fmla="*/ 191 h 191"/>
              <a:gd name="T50" fmla="*/ 12 w 173"/>
              <a:gd name="T51" fmla="*/ 183 h 191"/>
              <a:gd name="T52" fmla="*/ 14 w 173"/>
              <a:gd name="T53" fmla="*/ 171 h 191"/>
              <a:gd name="T54" fmla="*/ 4 w 173"/>
              <a:gd name="T55" fmla="*/ 151 h 191"/>
              <a:gd name="T56" fmla="*/ 0 w 173"/>
              <a:gd name="T57" fmla="*/ 148 h 191"/>
              <a:gd name="T58" fmla="*/ 2 w 173"/>
              <a:gd name="T59" fmla="*/ 87 h 191"/>
              <a:gd name="T60" fmla="*/ 20 w 173"/>
              <a:gd name="T61" fmla="*/ 87 h 191"/>
              <a:gd name="T62" fmla="*/ 23 w 173"/>
              <a:gd name="T63" fmla="*/ 13 h 191"/>
              <a:gd name="T64" fmla="*/ 36 w 173"/>
              <a:gd name="T65" fmla="*/ 12 h 191"/>
              <a:gd name="T66" fmla="*/ 65 w 173"/>
              <a:gd name="T67" fmla="*/ 5 h 191"/>
              <a:gd name="T68" fmla="*/ 71 w 173"/>
              <a:gd name="T69" fmla="*/ 13 h 191"/>
              <a:gd name="T70" fmla="*/ 83 w 173"/>
              <a:gd name="T71" fmla="*/ 5 h 191"/>
              <a:gd name="T72" fmla="*/ 89 w 173"/>
              <a:gd name="T73" fmla="*/ 5 h 191"/>
              <a:gd name="T74" fmla="*/ 99 w 173"/>
              <a:gd name="T75" fmla="*/ 0 h 191"/>
              <a:gd name="T76" fmla="*/ 102 w 173"/>
              <a:gd name="T77" fmla="*/ 2 h 191"/>
              <a:gd name="T78" fmla="*/ 108 w 173"/>
              <a:gd name="T79" fmla="*/ 19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3" h="191">
                <a:moveTo>
                  <a:pt x="108" y="19"/>
                </a:moveTo>
                <a:lnTo>
                  <a:pt x="112" y="22"/>
                </a:lnTo>
                <a:lnTo>
                  <a:pt x="117" y="34"/>
                </a:lnTo>
                <a:lnTo>
                  <a:pt x="137" y="57"/>
                </a:lnTo>
                <a:lnTo>
                  <a:pt x="144" y="59"/>
                </a:lnTo>
                <a:lnTo>
                  <a:pt x="144" y="67"/>
                </a:lnTo>
                <a:lnTo>
                  <a:pt x="149" y="80"/>
                </a:lnTo>
                <a:lnTo>
                  <a:pt x="162" y="83"/>
                </a:lnTo>
                <a:lnTo>
                  <a:pt x="173" y="92"/>
                </a:lnTo>
                <a:lnTo>
                  <a:pt x="147" y="108"/>
                </a:lnTo>
                <a:lnTo>
                  <a:pt x="130" y="123"/>
                </a:lnTo>
                <a:lnTo>
                  <a:pt x="124" y="137"/>
                </a:lnTo>
                <a:lnTo>
                  <a:pt x="118" y="145"/>
                </a:lnTo>
                <a:lnTo>
                  <a:pt x="108" y="146"/>
                </a:lnTo>
                <a:lnTo>
                  <a:pt x="104" y="156"/>
                </a:lnTo>
                <a:lnTo>
                  <a:pt x="102" y="163"/>
                </a:lnTo>
                <a:lnTo>
                  <a:pt x="90" y="168"/>
                </a:lnTo>
                <a:lnTo>
                  <a:pt x="76" y="167"/>
                </a:lnTo>
                <a:lnTo>
                  <a:pt x="68" y="161"/>
                </a:lnTo>
                <a:lnTo>
                  <a:pt x="60" y="158"/>
                </a:lnTo>
                <a:lnTo>
                  <a:pt x="51" y="163"/>
                </a:lnTo>
                <a:lnTo>
                  <a:pt x="47" y="173"/>
                </a:lnTo>
                <a:lnTo>
                  <a:pt x="38" y="179"/>
                </a:lnTo>
                <a:lnTo>
                  <a:pt x="28" y="189"/>
                </a:lnTo>
                <a:lnTo>
                  <a:pt x="16" y="191"/>
                </a:lnTo>
                <a:lnTo>
                  <a:pt x="12" y="183"/>
                </a:lnTo>
                <a:lnTo>
                  <a:pt x="14" y="171"/>
                </a:lnTo>
                <a:lnTo>
                  <a:pt x="4" y="151"/>
                </a:lnTo>
                <a:lnTo>
                  <a:pt x="0" y="148"/>
                </a:lnTo>
                <a:lnTo>
                  <a:pt x="2" y="87"/>
                </a:lnTo>
                <a:lnTo>
                  <a:pt x="20" y="87"/>
                </a:lnTo>
                <a:lnTo>
                  <a:pt x="23" y="13"/>
                </a:lnTo>
                <a:lnTo>
                  <a:pt x="36" y="12"/>
                </a:lnTo>
                <a:lnTo>
                  <a:pt x="65" y="5"/>
                </a:lnTo>
                <a:lnTo>
                  <a:pt x="71" y="13"/>
                </a:lnTo>
                <a:lnTo>
                  <a:pt x="83" y="5"/>
                </a:lnTo>
                <a:lnTo>
                  <a:pt x="89" y="5"/>
                </a:lnTo>
                <a:lnTo>
                  <a:pt x="99" y="0"/>
                </a:lnTo>
                <a:lnTo>
                  <a:pt x="102" y="2"/>
                </a:lnTo>
                <a:lnTo>
                  <a:pt x="108" y="19"/>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02" name="Freeform 34"/>
          <p:cNvSpPr>
            <a:spLocks/>
          </p:cNvSpPr>
          <p:nvPr/>
        </p:nvSpPr>
        <p:spPr bwMode="auto">
          <a:xfrm>
            <a:off x="5995358" y="3511721"/>
            <a:ext cx="303477" cy="235610"/>
          </a:xfrm>
          <a:custGeom>
            <a:avLst/>
            <a:gdLst>
              <a:gd name="T0" fmla="*/ 14 w 237"/>
              <a:gd name="T1" fmla="*/ 77 h 184"/>
              <a:gd name="T2" fmla="*/ 29 w 237"/>
              <a:gd name="T3" fmla="*/ 76 h 184"/>
              <a:gd name="T4" fmla="*/ 33 w 237"/>
              <a:gd name="T5" fmla="*/ 70 h 184"/>
              <a:gd name="T6" fmla="*/ 36 w 237"/>
              <a:gd name="T7" fmla="*/ 71 h 184"/>
              <a:gd name="T8" fmla="*/ 40 w 237"/>
              <a:gd name="T9" fmla="*/ 75 h 184"/>
              <a:gd name="T10" fmla="*/ 64 w 237"/>
              <a:gd name="T11" fmla="*/ 68 h 184"/>
              <a:gd name="T12" fmla="*/ 71 w 237"/>
              <a:gd name="T13" fmla="*/ 59 h 184"/>
              <a:gd name="T14" fmla="*/ 81 w 237"/>
              <a:gd name="T15" fmla="*/ 52 h 184"/>
              <a:gd name="T16" fmla="*/ 79 w 237"/>
              <a:gd name="T17" fmla="*/ 45 h 184"/>
              <a:gd name="T18" fmla="*/ 84 w 237"/>
              <a:gd name="T19" fmla="*/ 43 h 184"/>
              <a:gd name="T20" fmla="*/ 102 w 237"/>
              <a:gd name="T21" fmla="*/ 44 h 184"/>
              <a:gd name="T22" fmla="*/ 119 w 237"/>
              <a:gd name="T23" fmla="*/ 35 h 184"/>
              <a:gd name="T24" fmla="*/ 132 w 237"/>
              <a:gd name="T25" fmla="*/ 12 h 184"/>
              <a:gd name="T26" fmla="*/ 141 w 237"/>
              <a:gd name="T27" fmla="*/ 3 h 184"/>
              <a:gd name="T28" fmla="*/ 152 w 237"/>
              <a:gd name="T29" fmla="*/ 0 h 184"/>
              <a:gd name="T30" fmla="*/ 155 w 237"/>
              <a:gd name="T31" fmla="*/ 9 h 184"/>
              <a:gd name="T32" fmla="*/ 165 w 237"/>
              <a:gd name="T33" fmla="*/ 22 h 184"/>
              <a:gd name="T34" fmla="*/ 165 w 237"/>
              <a:gd name="T35" fmla="*/ 30 h 184"/>
              <a:gd name="T36" fmla="*/ 163 w 237"/>
              <a:gd name="T37" fmla="*/ 39 h 184"/>
              <a:gd name="T38" fmla="*/ 164 w 237"/>
              <a:gd name="T39" fmla="*/ 45 h 184"/>
              <a:gd name="T40" fmla="*/ 170 w 237"/>
              <a:gd name="T41" fmla="*/ 51 h 184"/>
              <a:gd name="T42" fmla="*/ 185 w 237"/>
              <a:gd name="T43" fmla="*/ 61 h 184"/>
              <a:gd name="T44" fmla="*/ 195 w 237"/>
              <a:gd name="T45" fmla="*/ 69 h 184"/>
              <a:gd name="T46" fmla="*/ 195 w 237"/>
              <a:gd name="T47" fmla="*/ 76 h 184"/>
              <a:gd name="T48" fmla="*/ 207 w 237"/>
              <a:gd name="T49" fmla="*/ 86 h 184"/>
              <a:gd name="T50" fmla="*/ 215 w 237"/>
              <a:gd name="T51" fmla="*/ 95 h 184"/>
              <a:gd name="T52" fmla="*/ 220 w 237"/>
              <a:gd name="T53" fmla="*/ 108 h 184"/>
              <a:gd name="T54" fmla="*/ 234 w 237"/>
              <a:gd name="T55" fmla="*/ 116 h 184"/>
              <a:gd name="T56" fmla="*/ 237 w 237"/>
              <a:gd name="T57" fmla="*/ 123 h 184"/>
              <a:gd name="T58" fmla="*/ 231 w 237"/>
              <a:gd name="T59" fmla="*/ 125 h 184"/>
              <a:gd name="T60" fmla="*/ 219 w 237"/>
              <a:gd name="T61" fmla="*/ 124 h 184"/>
              <a:gd name="T62" fmla="*/ 205 w 237"/>
              <a:gd name="T63" fmla="*/ 122 h 184"/>
              <a:gd name="T64" fmla="*/ 198 w 237"/>
              <a:gd name="T65" fmla="*/ 124 h 184"/>
              <a:gd name="T66" fmla="*/ 196 w 237"/>
              <a:gd name="T67" fmla="*/ 129 h 184"/>
              <a:gd name="T68" fmla="*/ 190 w 237"/>
              <a:gd name="T69" fmla="*/ 130 h 184"/>
              <a:gd name="T70" fmla="*/ 182 w 237"/>
              <a:gd name="T71" fmla="*/ 125 h 184"/>
              <a:gd name="T72" fmla="*/ 162 w 237"/>
              <a:gd name="T73" fmla="*/ 136 h 184"/>
              <a:gd name="T74" fmla="*/ 154 w 237"/>
              <a:gd name="T75" fmla="*/ 133 h 184"/>
              <a:gd name="T76" fmla="*/ 151 w 237"/>
              <a:gd name="T77" fmla="*/ 135 h 184"/>
              <a:gd name="T78" fmla="*/ 146 w 237"/>
              <a:gd name="T79" fmla="*/ 148 h 184"/>
              <a:gd name="T80" fmla="*/ 132 w 237"/>
              <a:gd name="T81" fmla="*/ 144 h 184"/>
              <a:gd name="T82" fmla="*/ 119 w 237"/>
              <a:gd name="T83" fmla="*/ 142 h 184"/>
              <a:gd name="T84" fmla="*/ 107 w 237"/>
              <a:gd name="T85" fmla="*/ 134 h 184"/>
              <a:gd name="T86" fmla="*/ 92 w 237"/>
              <a:gd name="T87" fmla="*/ 127 h 184"/>
              <a:gd name="T88" fmla="*/ 82 w 237"/>
              <a:gd name="T89" fmla="*/ 133 h 184"/>
              <a:gd name="T90" fmla="*/ 75 w 237"/>
              <a:gd name="T91" fmla="*/ 144 h 184"/>
              <a:gd name="T92" fmla="*/ 73 w 237"/>
              <a:gd name="T93" fmla="*/ 159 h 184"/>
              <a:gd name="T94" fmla="*/ 61 w 237"/>
              <a:gd name="T95" fmla="*/ 157 h 184"/>
              <a:gd name="T96" fmla="*/ 49 w 237"/>
              <a:gd name="T97" fmla="*/ 154 h 184"/>
              <a:gd name="T98" fmla="*/ 38 w 237"/>
              <a:gd name="T99" fmla="*/ 165 h 184"/>
              <a:gd name="T100" fmla="*/ 29 w 237"/>
              <a:gd name="T101" fmla="*/ 184 h 184"/>
              <a:gd name="T102" fmla="*/ 27 w 237"/>
              <a:gd name="T103" fmla="*/ 178 h 184"/>
              <a:gd name="T104" fmla="*/ 26 w 237"/>
              <a:gd name="T105" fmla="*/ 169 h 184"/>
              <a:gd name="T106" fmla="*/ 17 w 237"/>
              <a:gd name="T107" fmla="*/ 162 h 184"/>
              <a:gd name="T108" fmla="*/ 10 w 237"/>
              <a:gd name="T109" fmla="*/ 152 h 184"/>
              <a:gd name="T110" fmla="*/ 9 w 237"/>
              <a:gd name="T111" fmla="*/ 144 h 184"/>
              <a:gd name="T112" fmla="*/ 0 w 237"/>
              <a:gd name="T113" fmla="*/ 133 h 184"/>
              <a:gd name="T114" fmla="*/ 2 w 237"/>
              <a:gd name="T115" fmla="*/ 127 h 184"/>
              <a:gd name="T116" fmla="*/ 0 w 237"/>
              <a:gd name="T117" fmla="*/ 118 h 184"/>
              <a:gd name="T118" fmla="*/ 1 w 237"/>
              <a:gd name="T119" fmla="*/ 102 h 184"/>
              <a:gd name="T120" fmla="*/ 5 w 237"/>
              <a:gd name="T121" fmla="*/ 98 h 184"/>
              <a:gd name="T122" fmla="*/ 14 w 237"/>
              <a:gd name="T123" fmla="*/ 7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7" h="184">
                <a:moveTo>
                  <a:pt x="14" y="77"/>
                </a:moveTo>
                <a:lnTo>
                  <a:pt x="29" y="76"/>
                </a:lnTo>
                <a:lnTo>
                  <a:pt x="33" y="70"/>
                </a:lnTo>
                <a:lnTo>
                  <a:pt x="36" y="71"/>
                </a:lnTo>
                <a:lnTo>
                  <a:pt x="40" y="75"/>
                </a:lnTo>
                <a:lnTo>
                  <a:pt x="64" y="68"/>
                </a:lnTo>
                <a:lnTo>
                  <a:pt x="71" y="59"/>
                </a:lnTo>
                <a:lnTo>
                  <a:pt x="81" y="52"/>
                </a:lnTo>
                <a:lnTo>
                  <a:pt x="79" y="45"/>
                </a:lnTo>
                <a:lnTo>
                  <a:pt x="84" y="43"/>
                </a:lnTo>
                <a:lnTo>
                  <a:pt x="102" y="44"/>
                </a:lnTo>
                <a:lnTo>
                  <a:pt x="119" y="35"/>
                </a:lnTo>
                <a:lnTo>
                  <a:pt x="132" y="12"/>
                </a:lnTo>
                <a:lnTo>
                  <a:pt x="141" y="3"/>
                </a:lnTo>
                <a:lnTo>
                  <a:pt x="152" y="0"/>
                </a:lnTo>
                <a:lnTo>
                  <a:pt x="155" y="9"/>
                </a:lnTo>
                <a:lnTo>
                  <a:pt x="165" y="22"/>
                </a:lnTo>
                <a:lnTo>
                  <a:pt x="165" y="30"/>
                </a:lnTo>
                <a:lnTo>
                  <a:pt x="163" y="39"/>
                </a:lnTo>
                <a:lnTo>
                  <a:pt x="164" y="45"/>
                </a:lnTo>
                <a:lnTo>
                  <a:pt x="170" y="51"/>
                </a:lnTo>
                <a:lnTo>
                  <a:pt x="185" y="61"/>
                </a:lnTo>
                <a:lnTo>
                  <a:pt x="195" y="69"/>
                </a:lnTo>
                <a:lnTo>
                  <a:pt x="195" y="76"/>
                </a:lnTo>
                <a:lnTo>
                  <a:pt x="207" y="86"/>
                </a:lnTo>
                <a:lnTo>
                  <a:pt x="215" y="95"/>
                </a:lnTo>
                <a:lnTo>
                  <a:pt x="220" y="108"/>
                </a:lnTo>
                <a:lnTo>
                  <a:pt x="234" y="116"/>
                </a:lnTo>
                <a:lnTo>
                  <a:pt x="237" y="123"/>
                </a:lnTo>
                <a:lnTo>
                  <a:pt x="231" y="125"/>
                </a:lnTo>
                <a:lnTo>
                  <a:pt x="219" y="124"/>
                </a:lnTo>
                <a:lnTo>
                  <a:pt x="205" y="122"/>
                </a:lnTo>
                <a:lnTo>
                  <a:pt x="198" y="124"/>
                </a:lnTo>
                <a:lnTo>
                  <a:pt x="196" y="129"/>
                </a:lnTo>
                <a:lnTo>
                  <a:pt x="190" y="130"/>
                </a:lnTo>
                <a:lnTo>
                  <a:pt x="182" y="125"/>
                </a:lnTo>
                <a:lnTo>
                  <a:pt x="162" y="136"/>
                </a:lnTo>
                <a:lnTo>
                  <a:pt x="154" y="133"/>
                </a:lnTo>
                <a:lnTo>
                  <a:pt x="151" y="135"/>
                </a:lnTo>
                <a:lnTo>
                  <a:pt x="146" y="148"/>
                </a:lnTo>
                <a:lnTo>
                  <a:pt x="132" y="144"/>
                </a:lnTo>
                <a:lnTo>
                  <a:pt x="119" y="142"/>
                </a:lnTo>
                <a:lnTo>
                  <a:pt x="107" y="134"/>
                </a:lnTo>
                <a:lnTo>
                  <a:pt x="92" y="127"/>
                </a:lnTo>
                <a:lnTo>
                  <a:pt x="82" y="133"/>
                </a:lnTo>
                <a:lnTo>
                  <a:pt x="75" y="144"/>
                </a:lnTo>
                <a:lnTo>
                  <a:pt x="73" y="159"/>
                </a:lnTo>
                <a:lnTo>
                  <a:pt x="61" y="157"/>
                </a:lnTo>
                <a:lnTo>
                  <a:pt x="49" y="154"/>
                </a:lnTo>
                <a:lnTo>
                  <a:pt x="38" y="165"/>
                </a:lnTo>
                <a:lnTo>
                  <a:pt x="29" y="184"/>
                </a:lnTo>
                <a:lnTo>
                  <a:pt x="27" y="178"/>
                </a:lnTo>
                <a:lnTo>
                  <a:pt x="26" y="169"/>
                </a:lnTo>
                <a:lnTo>
                  <a:pt x="17" y="162"/>
                </a:lnTo>
                <a:lnTo>
                  <a:pt x="10" y="152"/>
                </a:lnTo>
                <a:lnTo>
                  <a:pt x="9" y="144"/>
                </a:lnTo>
                <a:lnTo>
                  <a:pt x="0" y="133"/>
                </a:lnTo>
                <a:lnTo>
                  <a:pt x="2" y="127"/>
                </a:lnTo>
                <a:lnTo>
                  <a:pt x="0" y="118"/>
                </a:lnTo>
                <a:lnTo>
                  <a:pt x="1" y="102"/>
                </a:lnTo>
                <a:lnTo>
                  <a:pt x="5" y="98"/>
                </a:lnTo>
                <a:lnTo>
                  <a:pt x="14" y="77"/>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03" name="Freeform 35"/>
          <p:cNvSpPr>
            <a:spLocks/>
          </p:cNvSpPr>
          <p:nvPr/>
        </p:nvSpPr>
        <p:spPr bwMode="auto">
          <a:xfrm>
            <a:off x="4310233" y="2560317"/>
            <a:ext cx="47379" cy="28171"/>
          </a:xfrm>
          <a:custGeom>
            <a:avLst/>
            <a:gdLst>
              <a:gd name="T0" fmla="*/ 11 w 37"/>
              <a:gd name="T1" fmla="*/ 10 h 22"/>
              <a:gd name="T2" fmla="*/ 22 w 37"/>
              <a:gd name="T3" fmla="*/ 13 h 22"/>
              <a:gd name="T4" fmla="*/ 37 w 37"/>
              <a:gd name="T5" fmla="*/ 12 h 22"/>
              <a:gd name="T6" fmla="*/ 26 w 37"/>
              <a:gd name="T7" fmla="*/ 21 h 22"/>
              <a:gd name="T8" fmla="*/ 20 w 37"/>
              <a:gd name="T9" fmla="*/ 22 h 22"/>
              <a:gd name="T10" fmla="*/ 2 w 37"/>
              <a:gd name="T11" fmla="*/ 13 h 22"/>
              <a:gd name="T12" fmla="*/ 0 w 37"/>
              <a:gd name="T13" fmla="*/ 6 h 22"/>
              <a:gd name="T14" fmla="*/ 8 w 37"/>
              <a:gd name="T15" fmla="*/ 0 h 22"/>
              <a:gd name="T16" fmla="*/ 11 w 37"/>
              <a:gd name="T17"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2">
                <a:moveTo>
                  <a:pt x="11" y="10"/>
                </a:moveTo>
                <a:lnTo>
                  <a:pt x="22" y="13"/>
                </a:lnTo>
                <a:lnTo>
                  <a:pt x="37" y="12"/>
                </a:lnTo>
                <a:lnTo>
                  <a:pt x="26" y="21"/>
                </a:lnTo>
                <a:lnTo>
                  <a:pt x="20" y="22"/>
                </a:lnTo>
                <a:lnTo>
                  <a:pt x="2" y="13"/>
                </a:lnTo>
                <a:lnTo>
                  <a:pt x="0" y="6"/>
                </a:lnTo>
                <a:lnTo>
                  <a:pt x="8" y="0"/>
                </a:lnTo>
                <a:lnTo>
                  <a:pt x="11" y="10"/>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04" name="Freeform 36"/>
          <p:cNvSpPr>
            <a:spLocks noEditPoints="1"/>
          </p:cNvSpPr>
          <p:nvPr/>
        </p:nvSpPr>
        <p:spPr bwMode="auto">
          <a:xfrm>
            <a:off x="3002851" y="1742084"/>
            <a:ext cx="1781162" cy="959087"/>
          </a:xfrm>
          <a:custGeom>
            <a:avLst/>
            <a:gdLst>
              <a:gd name="T0" fmla="*/ 5030 w 5699"/>
              <a:gd name="T1" fmla="*/ 189 h 3068"/>
              <a:gd name="T2" fmla="*/ 4486 w 5699"/>
              <a:gd name="T3" fmla="*/ 395 h 3068"/>
              <a:gd name="T4" fmla="*/ 4419 w 5699"/>
              <a:gd name="T5" fmla="*/ 225 h 3068"/>
              <a:gd name="T6" fmla="*/ 4392 w 5699"/>
              <a:gd name="T7" fmla="*/ 58 h 3068"/>
              <a:gd name="T8" fmla="*/ 5423 w 5699"/>
              <a:gd name="T9" fmla="*/ 7 h 3068"/>
              <a:gd name="T10" fmla="*/ 4022 w 5699"/>
              <a:gd name="T11" fmla="*/ 136 h 3068"/>
              <a:gd name="T12" fmla="*/ 3430 w 5699"/>
              <a:gd name="T13" fmla="*/ 261 h 3068"/>
              <a:gd name="T14" fmla="*/ 3861 w 5699"/>
              <a:gd name="T15" fmla="*/ 239 h 3068"/>
              <a:gd name="T16" fmla="*/ 3040 w 5699"/>
              <a:gd name="T17" fmla="*/ 281 h 3068"/>
              <a:gd name="T18" fmla="*/ 2702 w 5699"/>
              <a:gd name="T19" fmla="*/ 373 h 3068"/>
              <a:gd name="T20" fmla="*/ 3998 w 5699"/>
              <a:gd name="T21" fmla="*/ 378 h 3068"/>
              <a:gd name="T22" fmla="*/ 4259 w 5699"/>
              <a:gd name="T23" fmla="*/ 497 h 3068"/>
              <a:gd name="T24" fmla="*/ 3108 w 5699"/>
              <a:gd name="T25" fmla="*/ 415 h 3068"/>
              <a:gd name="T26" fmla="*/ 2781 w 5699"/>
              <a:gd name="T27" fmla="*/ 376 h 3068"/>
              <a:gd name="T28" fmla="*/ 3397 w 5699"/>
              <a:gd name="T29" fmla="*/ 466 h 3068"/>
              <a:gd name="T30" fmla="*/ 3741 w 5699"/>
              <a:gd name="T31" fmla="*/ 428 h 3068"/>
              <a:gd name="T32" fmla="*/ 2485 w 5699"/>
              <a:gd name="T33" fmla="*/ 522 h 3068"/>
              <a:gd name="T34" fmla="*/ 3658 w 5699"/>
              <a:gd name="T35" fmla="*/ 525 h 3068"/>
              <a:gd name="T36" fmla="*/ 3220 w 5699"/>
              <a:gd name="T37" fmla="*/ 713 h 3068"/>
              <a:gd name="T38" fmla="*/ 4363 w 5699"/>
              <a:gd name="T39" fmla="*/ 644 h 3068"/>
              <a:gd name="T40" fmla="*/ 4935 w 5699"/>
              <a:gd name="T41" fmla="*/ 1030 h 3068"/>
              <a:gd name="T42" fmla="*/ 4609 w 5699"/>
              <a:gd name="T43" fmla="*/ 1331 h 3068"/>
              <a:gd name="T44" fmla="*/ 3970 w 5699"/>
              <a:gd name="T45" fmla="*/ 1206 h 3068"/>
              <a:gd name="T46" fmla="*/ 4260 w 5699"/>
              <a:gd name="T47" fmla="*/ 820 h 3068"/>
              <a:gd name="T48" fmla="*/ 4081 w 5699"/>
              <a:gd name="T49" fmla="*/ 547 h 3068"/>
              <a:gd name="T50" fmla="*/ 3095 w 5699"/>
              <a:gd name="T51" fmla="*/ 573 h 3068"/>
              <a:gd name="T52" fmla="*/ 2829 w 5699"/>
              <a:gd name="T53" fmla="*/ 664 h 3068"/>
              <a:gd name="T54" fmla="*/ 2787 w 5699"/>
              <a:gd name="T55" fmla="*/ 885 h 3068"/>
              <a:gd name="T56" fmla="*/ 2450 w 5699"/>
              <a:gd name="T57" fmla="*/ 782 h 3068"/>
              <a:gd name="T58" fmla="*/ 3509 w 5699"/>
              <a:gd name="T59" fmla="*/ 917 h 3068"/>
              <a:gd name="T60" fmla="*/ 3972 w 5699"/>
              <a:gd name="T61" fmla="*/ 981 h 3068"/>
              <a:gd name="T62" fmla="*/ 2985 w 5699"/>
              <a:gd name="T63" fmla="*/ 1402 h 3068"/>
              <a:gd name="T64" fmla="*/ 3247 w 5699"/>
              <a:gd name="T65" fmla="*/ 1941 h 3068"/>
              <a:gd name="T66" fmla="*/ 3750 w 5699"/>
              <a:gd name="T67" fmla="*/ 1783 h 3068"/>
              <a:gd name="T68" fmla="*/ 4337 w 5699"/>
              <a:gd name="T69" fmla="*/ 1477 h 3068"/>
              <a:gd name="T70" fmla="*/ 4740 w 5699"/>
              <a:gd name="T71" fmla="*/ 1945 h 3068"/>
              <a:gd name="T72" fmla="*/ 4219 w 5699"/>
              <a:gd name="T73" fmla="*/ 2347 h 3068"/>
              <a:gd name="T74" fmla="*/ 4164 w 5699"/>
              <a:gd name="T75" fmla="*/ 2685 h 3068"/>
              <a:gd name="T76" fmla="*/ 4034 w 5699"/>
              <a:gd name="T77" fmla="*/ 2767 h 3068"/>
              <a:gd name="T78" fmla="*/ 3533 w 5699"/>
              <a:gd name="T79" fmla="*/ 2788 h 3068"/>
              <a:gd name="T80" fmla="*/ 2912 w 5699"/>
              <a:gd name="T81" fmla="*/ 3023 h 3068"/>
              <a:gd name="T82" fmla="*/ 2877 w 5699"/>
              <a:gd name="T83" fmla="*/ 2695 h 3068"/>
              <a:gd name="T84" fmla="*/ 2569 w 5699"/>
              <a:gd name="T85" fmla="*/ 2536 h 3068"/>
              <a:gd name="T86" fmla="*/ 1634 w 5699"/>
              <a:gd name="T87" fmla="*/ 2455 h 3068"/>
              <a:gd name="T88" fmla="*/ 264 w 5699"/>
              <a:gd name="T89" fmla="*/ 2180 h 3068"/>
              <a:gd name="T90" fmla="*/ 224 w 5699"/>
              <a:gd name="T91" fmla="*/ 1603 h 3068"/>
              <a:gd name="T92" fmla="*/ 1272 w 5699"/>
              <a:gd name="T93" fmla="*/ 843 h 3068"/>
              <a:gd name="T94" fmla="*/ 1966 w 5699"/>
              <a:gd name="T95" fmla="*/ 852 h 3068"/>
              <a:gd name="T96" fmla="*/ 2624 w 5699"/>
              <a:gd name="T97" fmla="*/ 901 h 3068"/>
              <a:gd name="T98" fmla="*/ 3256 w 5699"/>
              <a:gd name="T99" fmla="*/ 947 h 3068"/>
              <a:gd name="T100" fmla="*/ 3159 w 5699"/>
              <a:gd name="T101" fmla="*/ 875 h 3068"/>
              <a:gd name="T102" fmla="*/ 4305 w 5699"/>
              <a:gd name="T103" fmla="*/ 930 h 3068"/>
              <a:gd name="T104" fmla="*/ 3839 w 5699"/>
              <a:gd name="T105" fmla="*/ 1271 h 3068"/>
              <a:gd name="T106" fmla="*/ 3588 w 5699"/>
              <a:gd name="T107" fmla="*/ 1392 h 3068"/>
              <a:gd name="T108" fmla="*/ 3812 w 5699"/>
              <a:gd name="T109" fmla="*/ 1392 h 3068"/>
              <a:gd name="T110" fmla="*/ 4766 w 5699"/>
              <a:gd name="T111" fmla="*/ 2387 h 3068"/>
              <a:gd name="T112" fmla="*/ 4866 w 5699"/>
              <a:gd name="T113" fmla="*/ 2637 h 3068"/>
              <a:gd name="T114" fmla="*/ 4753 w 5699"/>
              <a:gd name="T115" fmla="*/ 2312 h 3068"/>
              <a:gd name="T116" fmla="*/ 117 w 5699"/>
              <a:gd name="T117" fmla="*/ 2327 h 3068"/>
              <a:gd name="T118" fmla="*/ 4287 w 5699"/>
              <a:gd name="T119" fmla="*/ 2375 h 3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699" h="3068">
                <a:moveTo>
                  <a:pt x="5423" y="7"/>
                </a:moveTo>
                <a:lnTo>
                  <a:pt x="5539" y="10"/>
                </a:lnTo>
                <a:lnTo>
                  <a:pt x="5629" y="17"/>
                </a:lnTo>
                <a:lnTo>
                  <a:pt x="5699" y="30"/>
                </a:lnTo>
                <a:lnTo>
                  <a:pt x="5686" y="44"/>
                </a:lnTo>
                <a:lnTo>
                  <a:pt x="5555" y="66"/>
                </a:lnTo>
                <a:lnTo>
                  <a:pt x="5436" y="76"/>
                </a:lnTo>
                <a:lnTo>
                  <a:pt x="5383" y="88"/>
                </a:lnTo>
                <a:lnTo>
                  <a:pt x="5484" y="87"/>
                </a:lnTo>
                <a:lnTo>
                  <a:pt x="5346" y="120"/>
                </a:lnTo>
                <a:lnTo>
                  <a:pt x="5257" y="135"/>
                </a:lnTo>
                <a:lnTo>
                  <a:pt x="5136" y="180"/>
                </a:lnTo>
                <a:lnTo>
                  <a:pt x="5030" y="189"/>
                </a:lnTo>
                <a:lnTo>
                  <a:pt x="4989" y="201"/>
                </a:lnTo>
                <a:lnTo>
                  <a:pt x="4840" y="207"/>
                </a:lnTo>
                <a:lnTo>
                  <a:pt x="4898" y="214"/>
                </a:lnTo>
                <a:lnTo>
                  <a:pt x="4856" y="224"/>
                </a:lnTo>
                <a:lnTo>
                  <a:pt x="4869" y="253"/>
                </a:lnTo>
                <a:lnTo>
                  <a:pt x="4804" y="273"/>
                </a:lnTo>
                <a:lnTo>
                  <a:pt x="4714" y="290"/>
                </a:lnTo>
                <a:lnTo>
                  <a:pt x="4669" y="313"/>
                </a:lnTo>
                <a:lnTo>
                  <a:pt x="4584" y="331"/>
                </a:lnTo>
                <a:lnTo>
                  <a:pt x="4578" y="345"/>
                </a:lnTo>
                <a:lnTo>
                  <a:pt x="4664" y="343"/>
                </a:lnTo>
                <a:lnTo>
                  <a:pt x="4652" y="357"/>
                </a:lnTo>
                <a:lnTo>
                  <a:pt x="4486" y="395"/>
                </a:lnTo>
                <a:lnTo>
                  <a:pt x="4373" y="377"/>
                </a:lnTo>
                <a:lnTo>
                  <a:pt x="4218" y="387"/>
                </a:lnTo>
                <a:lnTo>
                  <a:pt x="4152" y="380"/>
                </a:lnTo>
                <a:lnTo>
                  <a:pt x="4062" y="376"/>
                </a:lnTo>
                <a:lnTo>
                  <a:pt x="4086" y="347"/>
                </a:lnTo>
                <a:lnTo>
                  <a:pt x="4191" y="333"/>
                </a:lnTo>
                <a:lnTo>
                  <a:pt x="4212" y="290"/>
                </a:lnTo>
                <a:lnTo>
                  <a:pt x="4246" y="285"/>
                </a:lnTo>
                <a:lnTo>
                  <a:pt x="4349" y="311"/>
                </a:lnTo>
                <a:lnTo>
                  <a:pt x="4322" y="273"/>
                </a:lnTo>
                <a:lnTo>
                  <a:pt x="4256" y="262"/>
                </a:lnTo>
                <a:lnTo>
                  <a:pt x="4319" y="239"/>
                </a:lnTo>
                <a:lnTo>
                  <a:pt x="4419" y="225"/>
                </a:lnTo>
                <a:lnTo>
                  <a:pt x="4453" y="206"/>
                </a:lnTo>
                <a:lnTo>
                  <a:pt x="4411" y="184"/>
                </a:lnTo>
                <a:lnTo>
                  <a:pt x="4423" y="155"/>
                </a:lnTo>
                <a:lnTo>
                  <a:pt x="4548" y="157"/>
                </a:lnTo>
                <a:lnTo>
                  <a:pt x="4578" y="163"/>
                </a:lnTo>
                <a:lnTo>
                  <a:pt x="4673" y="143"/>
                </a:lnTo>
                <a:lnTo>
                  <a:pt x="4575" y="137"/>
                </a:lnTo>
                <a:lnTo>
                  <a:pt x="4408" y="140"/>
                </a:lnTo>
                <a:lnTo>
                  <a:pt x="4347" y="122"/>
                </a:lnTo>
                <a:lnTo>
                  <a:pt x="4335" y="100"/>
                </a:lnTo>
                <a:lnTo>
                  <a:pt x="4300" y="85"/>
                </a:lnTo>
                <a:lnTo>
                  <a:pt x="4312" y="67"/>
                </a:lnTo>
                <a:lnTo>
                  <a:pt x="4392" y="58"/>
                </a:lnTo>
                <a:lnTo>
                  <a:pt x="4447" y="56"/>
                </a:lnTo>
                <a:lnTo>
                  <a:pt x="4547" y="48"/>
                </a:lnTo>
                <a:lnTo>
                  <a:pt x="4636" y="29"/>
                </a:lnTo>
                <a:lnTo>
                  <a:pt x="4688" y="32"/>
                </a:lnTo>
                <a:lnTo>
                  <a:pt x="4721" y="46"/>
                </a:lnTo>
                <a:lnTo>
                  <a:pt x="4787" y="19"/>
                </a:lnTo>
                <a:lnTo>
                  <a:pt x="4855" y="11"/>
                </a:lnTo>
                <a:lnTo>
                  <a:pt x="4941" y="5"/>
                </a:lnTo>
                <a:lnTo>
                  <a:pt x="5080" y="3"/>
                </a:lnTo>
                <a:lnTo>
                  <a:pt x="5098" y="9"/>
                </a:lnTo>
                <a:lnTo>
                  <a:pt x="5236" y="0"/>
                </a:lnTo>
                <a:lnTo>
                  <a:pt x="5329" y="3"/>
                </a:lnTo>
                <a:lnTo>
                  <a:pt x="5423" y="7"/>
                </a:lnTo>
                <a:moveTo>
                  <a:pt x="4382" y="188"/>
                </a:moveTo>
                <a:lnTo>
                  <a:pt x="4419" y="206"/>
                </a:lnTo>
                <a:lnTo>
                  <a:pt x="4335" y="223"/>
                </a:lnTo>
                <a:lnTo>
                  <a:pt x="4199" y="267"/>
                </a:lnTo>
                <a:lnTo>
                  <a:pt x="4110" y="271"/>
                </a:lnTo>
                <a:lnTo>
                  <a:pt x="4018" y="263"/>
                </a:lnTo>
                <a:lnTo>
                  <a:pt x="3994" y="240"/>
                </a:lnTo>
                <a:lnTo>
                  <a:pt x="4019" y="219"/>
                </a:lnTo>
                <a:lnTo>
                  <a:pt x="4074" y="204"/>
                </a:lnTo>
                <a:lnTo>
                  <a:pt x="3987" y="204"/>
                </a:lnTo>
                <a:lnTo>
                  <a:pt x="3958" y="185"/>
                </a:lnTo>
                <a:lnTo>
                  <a:pt x="3959" y="160"/>
                </a:lnTo>
                <a:lnTo>
                  <a:pt x="4022" y="136"/>
                </a:lnTo>
                <a:lnTo>
                  <a:pt x="4075" y="119"/>
                </a:lnTo>
                <a:lnTo>
                  <a:pt x="4127" y="116"/>
                </a:lnTo>
                <a:lnTo>
                  <a:pt x="4123" y="103"/>
                </a:lnTo>
                <a:lnTo>
                  <a:pt x="4233" y="101"/>
                </a:lnTo>
                <a:lnTo>
                  <a:pt x="4257" y="129"/>
                </a:lnTo>
                <a:lnTo>
                  <a:pt x="4321" y="141"/>
                </a:lnTo>
                <a:lnTo>
                  <a:pt x="4386" y="151"/>
                </a:lnTo>
                <a:lnTo>
                  <a:pt x="4382" y="188"/>
                </a:lnTo>
                <a:moveTo>
                  <a:pt x="3671" y="265"/>
                </a:moveTo>
                <a:lnTo>
                  <a:pt x="3660" y="289"/>
                </a:lnTo>
                <a:lnTo>
                  <a:pt x="3589" y="283"/>
                </a:lnTo>
                <a:lnTo>
                  <a:pt x="3534" y="263"/>
                </a:lnTo>
                <a:lnTo>
                  <a:pt x="3430" y="261"/>
                </a:lnTo>
                <a:lnTo>
                  <a:pt x="3498" y="244"/>
                </a:lnTo>
                <a:lnTo>
                  <a:pt x="3458" y="230"/>
                </a:lnTo>
                <a:lnTo>
                  <a:pt x="3484" y="208"/>
                </a:lnTo>
                <a:lnTo>
                  <a:pt x="3567" y="216"/>
                </a:lnTo>
                <a:lnTo>
                  <a:pt x="3669" y="237"/>
                </a:lnTo>
                <a:lnTo>
                  <a:pt x="3671" y="265"/>
                </a:lnTo>
                <a:moveTo>
                  <a:pt x="3857" y="280"/>
                </a:moveTo>
                <a:lnTo>
                  <a:pt x="3771" y="293"/>
                </a:lnTo>
                <a:lnTo>
                  <a:pt x="3748" y="279"/>
                </a:lnTo>
                <a:lnTo>
                  <a:pt x="3753" y="257"/>
                </a:lnTo>
                <a:lnTo>
                  <a:pt x="3779" y="233"/>
                </a:lnTo>
                <a:lnTo>
                  <a:pt x="3838" y="235"/>
                </a:lnTo>
                <a:lnTo>
                  <a:pt x="3861" y="239"/>
                </a:lnTo>
                <a:lnTo>
                  <a:pt x="3894" y="259"/>
                </a:lnTo>
                <a:lnTo>
                  <a:pt x="3857" y="280"/>
                </a:lnTo>
                <a:moveTo>
                  <a:pt x="3231" y="248"/>
                </a:moveTo>
                <a:lnTo>
                  <a:pt x="3157" y="260"/>
                </a:lnTo>
                <a:lnTo>
                  <a:pt x="3078" y="260"/>
                </a:lnTo>
                <a:lnTo>
                  <a:pt x="3090" y="251"/>
                </a:lnTo>
                <a:lnTo>
                  <a:pt x="3163" y="234"/>
                </a:lnTo>
                <a:lnTo>
                  <a:pt x="3185" y="237"/>
                </a:lnTo>
                <a:lnTo>
                  <a:pt x="3231" y="248"/>
                </a:lnTo>
                <a:moveTo>
                  <a:pt x="3135" y="302"/>
                </a:moveTo>
                <a:lnTo>
                  <a:pt x="3021" y="319"/>
                </a:lnTo>
                <a:lnTo>
                  <a:pt x="2975" y="300"/>
                </a:lnTo>
                <a:lnTo>
                  <a:pt x="3040" y="281"/>
                </a:lnTo>
                <a:lnTo>
                  <a:pt x="3119" y="275"/>
                </a:lnTo>
                <a:lnTo>
                  <a:pt x="3175" y="284"/>
                </a:lnTo>
                <a:lnTo>
                  <a:pt x="3135" y="302"/>
                </a:lnTo>
                <a:moveTo>
                  <a:pt x="3917" y="312"/>
                </a:moveTo>
                <a:lnTo>
                  <a:pt x="3893" y="314"/>
                </a:lnTo>
                <a:lnTo>
                  <a:pt x="3806" y="310"/>
                </a:lnTo>
                <a:lnTo>
                  <a:pt x="3812" y="294"/>
                </a:lnTo>
                <a:lnTo>
                  <a:pt x="3909" y="294"/>
                </a:lnTo>
                <a:lnTo>
                  <a:pt x="3930" y="305"/>
                </a:lnTo>
                <a:lnTo>
                  <a:pt x="3917" y="312"/>
                </a:lnTo>
                <a:moveTo>
                  <a:pt x="2839" y="305"/>
                </a:moveTo>
                <a:lnTo>
                  <a:pt x="2768" y="351"/>
                </a:lnTo>
                <a:lnTo>
                  <a:pt x="2702" y="373"/>
                </a:lnTo>
                <a:lnTo>
                  <a:pt x="2651" y="376"/>
                </a:lnTo>
                <a:lnTo>
                  <a:pt x="2523" y="402"/>
                </a:lnTo>
                <a:lnTo>
                  <a:pt x="2430" y="412"/>
                </a:lnTo>
                <a:lnTo>
                  <a:pt x="2382" y="398"/>
                </a:lnTo>
                <a:lnTo>
                  <a:pt x="2382" y="398"/>
                </a:lnTo>
                <a:lnTo>
                  <a:pt x="2530" y="352"/>
                </a:lnTo>
                <a:lnTo>
                  <a:pt x="2686" y="313"/>
                </a:lnTo>
                <a:lnTo>
                  <a:pt x="2760" y="314"/>
                </a:lnTo>
                <a:lnTo>
                  <a:pt x="2839" y="305"/>
                </a:lnTo>
                <a:moveTo>
                  <a:pt x="3847" y="338"/>
                </a:moveTo>
                <a:lnTo>
                  <a:pt x="3880" y="358"/>
                </a:lnTo>
                <a:lnTo>
                  <a:pt x="3977" y="357"/>
                </a:lnTo>
                <a:lnTo>
                  <a:pt x="3998" y="378"/>
                </a:lnTo>
                <a:lnTo>
                  <a:pt x="3963" y="401"/>
                </a:lnTo>
                <a:lnTo>
                  <a:pt x="4005" y="415"/>
                </a:lnTo>
                <a:lnTo>
                  <a:pt x="4022" y="430"/>
                </a:lnTo>
                <a:lnTo>
                  <a:pt x="4087" y="433"/>
                </a:lnTo>
                <a:lnTo>
                  <a:pt x="4155" y="438"/>
                </a:lnTo>
                <a:lnTo>
                  <a:pt x="4247" y="425"/>
                </a:lnTo>
                <a:lnTo>
                  <a:pt x="4354" y="419"/>
                </a:lnTo>
                <a:lnTo>
                  <a:pt x="4431" y="424"/>
                </a:lnTo>
                <a:lnTo>
                  <a:pt x="4463" y="448"/>
                </a:lnTo>
                <a:lnTo>
                  <a:pt x="4451" y="474"/>
                </a:lnTo>
                <a:lnTo>
                  <a:pt x="4405" y="491"/>
                </a:lnTo>
                <a:lnTo>
                  <a:pt x="4317" y="505"/>
                </a:lnTo>
                <a:lnTo>
                  <a:pt x="4259" y="497"/>
                </a:lnTo>
                <a:lnTo>
                  <a:pt x="4104" y="507"/>
                </a:lnTo>
                <a:lnTo>
                  <a:pt x="3998" y="509"/>
                </a:lnTo>
                <a:lnTo>
                  <a:pt x="3924" y="501"/>
                </a:lnTo>
                <a:lnTo>
                  <a:pt x="3810" y="480"/>
                </a:lnTo>
                <a:lnTo>
                  <a:pt x="3828" y="444"/>
                </a:lnTo>
                <a:lnTo>
                  <a:pt x="3855" y="413"/>
                </a:lnTo>
                <a:lnTo>
                  <a:pt x="3834" y="386"/>
                </a:lnTo>
                <a:lnTo>
                  <a:pt x="3740" y="378"/>
                </a:lnTo>
                <a:lnTo>
                  <a:pt x="3704" y="359"/>
                </a:lnTo>
                <a:lnTo>
                  <a:pt x="3751" y="334"/>
                </a:lnTo>
                <a:lnTo>
                  <a:pt x="3847" y="338"/>
                </a:lnTo>
                <a:moveTo>
                  <a:pt x="3116" y="393"/>
                </a:moveTo>
                <a:lnTo>
                  <a:pt x="3108" y="415"/>
                </a:lnTo>
                <a:lnTo>
                  <a:pt x="3165" y="405"/>
                </a:lnTo>
                <a:lnTo>
                  <a:pt x="3214" y="408"/>
                </a:lnTo>
                <a:lnTo>
                  <a:pt x="3186" y="439"/>
                </a:lnTo>
                <a:lnTo>
                  <a:pt x="3120" y="469"/>
                </a:lnTo>
                <a:lnTo>
                  <a:pt x="2937" y="479"/>
                </a:lnTo>
                <a:lnTo>
                  <a:pt x="2775" y="507"/>
                </a:lnTo>
                <a:lnTo>
                  <a:pt x="2696" y="508"/>
                </a:lnTo>
                <a:lnTo>
                  <a:pt x="2716" y="487"/>
                </a:lnTo>
                <a:lnTo>
                  <a:pt x="2856" y="459"/>
                </a:lnTo>
                <a:lnTo>
                  <a:pt x="2618" y="466"/>
                </a:lnTo>
                <a:lnTo>
                  <a:pt x="2563" y="455"/>
                </a:lnTo>
                <a:lnTo>
                  <a:pt x="2712" y="393"/>
                </a:lnTo>
                <a:lnTo>
                  <a:pt x="2781" y="376"/>
                </a:lnTo>
                <a:lnTo>
                  <a:pt x="2894" y="397"/>
                </a:lnTo>
                <a:lnTo>
                  <a:pt x="2935" y="434"/>
                </a:lnTo>
                <a:lnTo>
                  <a:pt x="3017" y="439"/>
                </a:lnTo>
                <a:lnTo>
                  <a:pt x="3020" y="379"/>
                </a:lnTo>
                <a:lnTo>
                  <a:pt x="3094" y="356"/>
                </a:lnTo>
                <a:lnTo>
                  <a:pt x="3136" y="364"/>
                </a:lnTo>
                <a:lnTo>
                  <a:pt x="3116" y="393"/>
                </a:lnTo>
                <a:moveTo>
                  <a:pt x="3634" y="361"/>
                </a:moveTo>
                <a:lnTo>
                  <a:pt x="3639" y="390"/>
                </a:lnTo>
                <a:lnTo>
                  <a:pt x="3605" y="422"/>
                </a:lnTo>
                <a:lnTo>
                  <a:pt x="3531" y="469"/>
                </a:lnTo>
                <a:lnTo>
                  <a:pt x="3440" y="476"/>
                </a:lnTo>
                <a:lnTo>
                  <a:pt x="3397" y="466"/>
                </a:lnTo>
                <a:lnTo>
                  <a:pt x="3440" y="428"/>
                </a:lnTo>
                <a:lnTo>
                  <a:pt x="3353" y="433"/>
                </a:lnTo>
                <a:lnTo>
                  <a:pt x="3406" y="385"/>
                </a:lnTo>
                <a:lnTo>
                  <a:pt x="3457" y="387"/>
                </a:lnTo>
                <a:lnTo>
                  <a:pt x="3555" y="366"/>
                </a:lnTo>
                <a:lnTo>
                  <a:pt x="3621" y="369"/>
                </a:lnTo>
                <a:lnTo>
                  <a:pt x="3634" y="361"/>
                </a:lnTo>
                <a:moveTo>
                  <a:pt x="3759" y="471"/>
                </a:moveTo>
                <a:lnTo>
                  <a:pt x="3706" y="496"/>
                </a:lnTo>
                <a:lnTo>
                  <a:pt x="3637" y="491"/>
                </a:lnTo>
                <a:lnTo>
                  <a:pt x="3593" y="474"/>
                </a:lnTo>
                <a:lnTo>
                  <a:pt x="3651" y="445"/>
                </a:lnTo>
                <a:lnTo>
                  <a:pt x="3741" y="428"/>
                </a:lnTo>
                <a:lnTo>
                  <a:pt x="3762" y="450"/>
                </a:lnTo>
                <a:lnTo>
                  <a:pt x="3759" y="471"/>
                </a:lnTo>
                <a:moveTo>
                  <a:pt x="2102" y="711"/>
                </a:moveTo>
                <a:lnTo>
                  <a:pt x="1922" y="744"/>
                </a:lnTo>
                <a:lnTo>
                  <a:pt x="1931" y="714"/>
                </a:lnTo>
                <a:lnTo>
                  <a:pt x="1854" y="677"/>
                </a:lnTo>
                <a:lnTo>
                  <a:pt x="1914" y="648"/>
                </a:lnTo>
                <a:lnTo>
                  <a:pt x="2013" y="599"/>
                </a:lnTo>
                <a:lnTo>
                  <a:pt x="2115" y="555"/>
                </a:lnTo>
                <a:lnTo>
                  <a:pt x="2118" y="515"/>
                </a:lnTo>
                <a:lnTo>
                  <a:pt x="2304" y="505"/>
                </a:lnTo>
                <a:lnTo>
                  <a:pt x="2359" y="518"/>
                </a:lnTo>
                <a:lnTo>
                  <a:pt x="2485" y="522"/>
                </a:lnTo>
                <a:lnTo>
                  <a:pt x="2511" y="541"/>
                </a:lnTo>
                <a:lnTo>
                  <a:pt x="2532" y="569"/>
                </a:lnTo>
                <a:lnTo>
                  <a:pt x="2446" y="586"/>
                </a:lnTo>
                <a:lnTo>
                  <a:pt x="2261" y="633"/>
                </a:lnTo>
                <a:lnTo>
                  <a:pt x="2138" y="681"/>
                </a:lnTo>
                <a:lnTo>
                  <a:pt x="2102" y="711"/>
                </a:lnTo>
                <a:moveTo>
                  <a:pt x="3636" y="616"/>
                </a:moveTo>
                <a:lnTo>
                  <a:pt x="3531" y="667"/>
                </a:lnTo>
                <a:lnTo>
                  <a:pt x="3474" y="664"/>
                </a:lnTo>
                <a:lnTo>
                  <a:pt x="3499" y="605"/>
                </a:lnTo>
                <a:lnTo>
                  <a:pt x="3534" y="571"/>
                </a:lnTo>
                <a:lnTo>
                  <a:pt x="3589" y="543"/>
                </a:lnTo>
                <a:lnTo>
                  <a:pt x="3658" y="525"/>
                </a:lnTo>
                <a:lnTo>
                  <a:pt x="3762" y="528"/>
                </a:lnTo>
                <a:lnTo>
                  <a:pt x="3844" y="544"/>
                </a:lnTo>
                <a:lnTo>
                  <a:pt x="3710" y="603"/>
                </a:lnTo>
                <a:lnTo>
                  <a:pt x="3636" y="616"/>
                </a:lnTo>
                <a:moveTo>
                  <a:pt x="3338" y="545"/>
                </a:moveTo>
                <a:lnTo>
                  <a:pt x="3385" y="558"/>
                </a:lnTo>
                <a:lnTo>
                  <a:pt x="3485" y="550"/>
                </a:lnTo>
                <a:lnTo>
                  <a:pt x="3479" y="569"/>
                </a:lnTo>
                <a:lnTo>
                  <a:pt x="3398" y="601"/>
                </a:lnTo>
                <a:lnTo>
                  <a:pt x="3448" y="630"/>
                </a:lnTo>
                <a:lnTo>
                  <a:pt x="3378" y="692"/>
                </a:lnTo>
                <a:lnTo>
                  <a:pt x="3265" y="718"/>
                </a:lnTo>
                <a:lnTo>
                  <a:pt x="3220" y="713"/>
                </a:lnTo>
                <a:lnTo>
                  <a:pt x="3210" y="686"/>
                </a:lnTo>
                <a:lnTo>
                  <a:pt x="3133" y="634"/>
                </a:lnTo>
                <a:lnTo>
                  <a:pt x="3157" y="612"/>
                </a:lnTo>
                <a:lnTo>
                  <a:pt x="3254" y="620"/>
                </a:lnTo>
                <a:lnTo>
                  <a:pt x="3243" y="577"/>
                </a:lnTo>
                <a:lnTo>
                  <a:pt x="3338" y="545"/>
                </a:lnTo>
                <a:moveTo>
                  <a:pt x="4004" y="590"/>
                </a:moveTo>
                <a:lnTo>
                  <a:pt x="4008" y="632"/>
                </a:lnTo>
                <a:lnTo>
                  <a:pt x="4104" y="578"/>
                </a:lnTo>
                <a:lnTo>
                  <a:pt x="4258" y="551"/>
                </a:lnTo>
                <a:lnTo>
                  <a:pt x="4288" y="620"/>
                </a:lnTo>
                <a:lnTo>
                  <a:pt x="4244" y="664"/>
                </a:lnTo>
                <a:lnTo>
                  <a:pt x="4363" y="644"/>
                </a:lnTo>
                <a:lnTo>
                  <a:pt x="4434" y="618"/>
                </a:lnTo>
                <a:lnTo>
                  <a:pt x="4523" y="652"/>
                </a:lnTo>
                <a:lnTo>
                  <a:pt x="4571" y="684"/>
                </a:lnTo>
                <a:lnTo>
                  <a:pt x="4556" y="714"/>
                </a:lnTo>
                <a:lnTo>
                  <a:pt x="4665" y="699"/>
                </a:lnTo>
                <a:lnTo>
                  <a:pt x="4689" y="743"/>
                </a:lnTo>
                <a:lnTo>
                  <a:pt x="4799" y="771"/>
                </a:lnTo>
                <a:lnTo>
                  <a:pt x="4828" y="799"/>
                </a:lnTo>
                <a:lnTo>
                  <a:pt x="4836" y="866"/>
                </a:lnTo>
                <a:lnTo>
                  <a:pt x="4715" y="899"/>
                </a:lnTo>
                <a:lnTo>
                  <a:pt x="4815" y="946"/>
                </a:lnTo>
                <a:lnTo>
                  <a:pt x="4893" y="962"/>
                </a:lnTo>
                <a:lnTo>
                  <a:pt x="4935" y="1030"/>
                </a:lnTo>
                <a:lnTo>
                  <a:pt x="5020" y="1035"/>
                </a:lnTo>
                <a:lnTo>
                  <a:pt x="4975" y="1087"/>
                </a:lnTo>
                <a:lnTo>
                  <a:pt x="4828" y="1174"/>
                </a:lnTo>
                <a:lnTo>
                  <a:pt x="4776" y="1142"/>
                </a:lnTo>
                <a:lnTo>
                  <a:pt x="4727" y="1070"/>
                </a:lnTo>
                <a:lnTo>
                  <a:pt x="4649" y="1079"/>
                </a:lnTo>
                <a:lnTo>
                  <a:pt x="4617" y="1122"/>
                </a:lnTo>
                <a:lnTo>
                  <a:pt x="4652" y="1166"/>
                </a:lnTo>
                <a:lnTo>
                  <a:pt x="4710" y="1201"/>
                </a:lnTo>
                <a:lnTo>
                  <a:pt x="4723" y="1221"/>
                </a:lnTo>
                <a:lnTo>
                  <a:pt x="4721" y="1296"/>
                </a:lnTo>
                <a:lnTo>
                  <a:pt x="4672" y="1352"/>
                </a:lnTo>
                <a:lnTo>
                  <a:pt x="4609" y="1331"/>
                </a:lnTo>
                <a:lnTo>
                  <a:pt x="4496" y="1269"/>
                </a:lnTo>
                <a:lnTo>
                  <a:pt x="4542" y="1335"/>
                </a:lnTo>
                <a:lnTo>
                  <a:pt x="4579" y="1382"/>
                </a:lnTo>
                <a:lnTo>
                  <a:pt x="4575" y="1409"/>
                </a:lnTo>
                <a:lnTo>
                  <a:pt x="4431" y="1378"/>
                </a:lnTo>
                <a:lnTo>
                  <a:pt x="4330" y="1333"/>
                </a:lnTo>
                <a:lnTo>
                  <a:pt x="4281" y="1296"/>
                </a:lnTo>
                <a:lnTo>
                  <a:pt x="4313" y="1274"/>
                </a:lnTo>
                <a:lnTo>
                  <a:pt x="4250" y="1235"/>
                </a:lnTo>
                <a:lnTo>
                  <a:pt x="4189" y="1198"/>
                </a:lnTo>
                <a:lnTo>
                  <a:pt x="4176" y="1220"/>
                </a:lnTo>
                <a:lnTo>
                  <a:pt x="4002" y="1232"/>
                </a:lnTo>
                <a:lnTo>
                  <a:pt x="3970" y="1206"/>
                </a:lnTo>
                <a:lnTo>
                  <a:pt x="4044" y="1151"/>
                </a:lnTo>
                <a:lnTo>
                  <a:pt x="4152" y="1149"/>
                </a:lnTo>
                <a:lnTo>
                  <a:pt x="4275" y="1140"/>
                </a:lnTo>
                <a:lnTo>
                  <a:pt x="4273" y="1113"/>
                </a:lnTo>
                <a:lnTo>
                  <a:pt x="4317" y="1076"/>
                </a:lnTo>
                <a:lnTo>
                  <a:pt x="4435" y="1004"/>
                </a:lnTo>
                <a:lnTo>
                  <a:pt x="4441" y="971"/>
                </a:lnTo>
                <a:lnTo>
                  <a:pt x="4436" y="946"/>
                </a:lnTo>
                <a:lnTo>
                  <a:pt x="4376" y="911"/>
                </a:lnTo>
                <a:lnTo>
                  <a:pt x="4282" y="887"/>
                </a:lnTo>
                <a:lnTo>
                  <a:pt x="4330" y="868"/>
                </a:lnTo>
                <a:lnTo>
                  <a:pt x="4305" y="824"/>
                </a:lnTo>
                <a:lnTo>
                  <a:pt x="4260" y="820"/>
                </a:lnTo>
                <a:lnTo>
                  <a:pt x="4235" y="796"/>
                </a:lnTo>
                <a:lnTo>
                  <a:pt x="4191" y="817"/>
                </a:lnTo>
                <a:lnTo>
                  <a:pt x="4086" y="826"/>
                </a:lnTo>
                <a:lnTo>
                  <a:pt x="3902" y="810"/>
                </a:lnTo>
                <a:lnTo>
                  <a:pt x="3805" y="789"/>
                </a:lnTo>
                <a:lnTo>
                  <a:pt x="3727" y="779"/>
                </a:lnTo>
                <a:lnTo>
                  <a:pt x="3704" y="754"/>
                </a:lnTo>
                <a:lnTo>
                  <a:pt x="3787" y="722"/>
                </a:lnTo>
                <a:lnTo>
                  <a:pt x="3712" y="722"/>
                </a:lnTo>
                <a:lnTo>
                  <a:pt x="3758" y="652"/>
                </a:lnTo>
                <a:lnTo>
                  <a:pt x="3854" y="592"/>
                </a:lnTo>
                <a:lnTo>
                  <a:pt x="3932" y="565"/>
                </a:lnTo>
                <a:lnTo>
                  <a:pt x="4081" y="547"/>
                </a:lnTo>
                <a:lnTo>
                  <a:pt x="4004" y="590"/>
                </a:lnTo>
                <a:moveTo>
                  <a:pt x="4530" y="594"/>
                </a:moveTo>
                <a:lnTo>
                  <a:pt x="4520" y="612"/>
                </a:lnTo>
                <a:lnTo>
                  <a:pt x="4467" y="610"/>
                </a:lnTo>
                <a:lnTo>
                  <a:pt x="4412" y="609"/>
                </a:lnTo>
                <a:lnTo>
                  <a:pt x="4347" y="618"/>
                </a:lnTo>
                <a:lnTo>
                  <a:pt x="4336" y="614"/>
                </a:lnTo>
                <a:lnTo>
                  <a:pt x="4308" y="578"/>
                </a:lnTo>
                <a:lnTo>
                  <a:pt x="4331" y="554"/>
                </a:lnTo>
                <a:lnTo>
                  <a:pt x="4359" y="550"/>
                </a:lnTo>
                <a:lnTo>
                  <a:pt x="4471" y="557"/>
                </a:lnTo>
                <a:lnTo>
                  <a:pt x="4530" y="594"/>
                </a:lnTo>
                <a:moveTo>
                  <a:pt x="3095" y="573"/>
                </a:moveTo>
                <a:lnTo>
                  <a:pt x="3001" y="617"/>
                </a:lnTo>
                <a:lnTo>
                  <a:pt x="2972" y="570"/>
                </a:lnTo>
                <a:lnTo>
                  <a:pt x="3000" y="561"/>
                </a:lnTo>
                <a:lnTo>
                  <a:pt x="3072" y="558"/>
                </a:lnTo>
                <a:lnTo>
                  <a:pt x="3095" y="573"/>
                </a:lnTo>
                <a:moveTo>
                  <a:pt x="2573" y="593"/>
                </a:moveTo>
                <a:lnTo>
                  <a:pt x="2509" y="624"/>
                </a:lnTo>
                <a:lnTo>
                  <a:pt x="2649" y="604"/>
                </a:lnTo>
                <a:lnTo>
                  <a:pt x="2682" y="638"/>
                </a:lnTo>
                <a:lnTo>
                  <a:pt x="2780" y="603"/>
                </a:lnTo>
                <a:lnTo>
                  <a:pt x="2803" y="625"/>
                </a:lnTo>
                <a:lnTo>
                  <a:pt x="2772" y="692"/>
                </a:lnTo>
                <a:lnTo>
                  <a:pt x="2829" y="664"/>
                </a:lnTo>
                <a:lnTo>
                  <a:pt x="2869" y="595"/>
                </a:lnTo>
                <a:lnTo>
                  <a:pt x="2926" y="585"/>
                </a:lnTo>
                <a:lnTo>
                  <a:pt x="2965" y="596"/>
                </a:lnTo>
                <a:lnTo>
                  <a:pt x="2994" y="623"/>
                </a:lnTo>
                <a:lnTo>
                  <a:pt x="2956" y="689"/>
                </a:lnTo>
                <a:lnTo>
                  <a:pt x="2922" y="738"/>
                </a:lnTo>
                <a:lnTo>
                  <a:pt x="2976" y="773"/>
                </a:lnTo>
                <a:lnTo>
                  <a:pt x="3041" y="806"/>
                </a:lnTo>
                <a:lnTo>
                  <a:pt x="3005" y="837"/>
                </a:lnTo>
                <a:lnTo>
                  <a:pt x="2910" y="843"/>
                </a:lnTo>
                <a:lnTo>
                  <a:pt x="2919" y="870"/>
                </a:lnTo>
                <a:lnTo>
                  <a:pt x="2875" y="897"/>
                </a:lnTo>
                <a:lnTo>
                  <a:pt x="2787" y="885"/>
                </a:lnTo>
                <a:lnTo>
                  <a:pt x="2712" y="866"/>
                </a:lnTo>
                <a:lnTo>
                  <a:pt x="2644" y="870"/>
                </a:lnTo>
                <a:lnTo>
                  <a:pt x="2517" y="895"/>
                </a:lnTo>
                <a:lnTo>
                  <a:pt x="2367" y="906"/>
                </a:lnTo>
                <a:lnTo>
                  <a:pt x="2263" y="912"/>
                </a:lnTo>
                <a:lnTo>
                  <a:pt x="2269" y="878"/>
                </a:lnTo>
                <a:lnTo>
                  <a:pt x="2215" y="859"/>
                </a:lnTo>
                <a:lnTo>
                  <a:pt x="2158" y="867"/>
                </a:lnTo>
                <a:lnTo>
                  <a:pt x="2154" y="810"/>
                </a:lnTo>
                <a:lnTo>
                  <a:pt x="2198" y="803"/>
                </a:lnTo>
                <a:lnTo>
                  <a:pt x="2294" y="791"/>
                </a:lnTo>
                <a:lnTo>
                  <a:pt x="2367" y="794"/>
                </a:lnTo>
                <a:lnTo>
                  <a:pt x="2450" y="782"/>
                </a:lnTo>
                <a:lnTo>
                  <a:pt x="2365" y="765"/>
                </a:lnTo>
                <a:lnTo>
                  <a:pt x="2244" y="771"/>
                </a:lnTo>
                <a:lnTo>
                  <a:pt x="2170" y="770"/>
                </a:lnTo>
                <a:lnTo>
                  <a:pt x="2171" y="744"/>
                </a:lnTo>
                <a:lnTo>
                  <a:pt x="2326" y="716"/>
                </a:lnTo>
                <a:lnTo>
                  <a:pt x="2244" y="717"/>
                </a:lnTo>
                <a:lnTo>
                  <a:pt x="2172" y="699"/>
                </a:lnTo>
                <a:lnTo>
                  <a:pt x="2278" y="647"/>
                </a:lnTo>
                <a:lnTo>
                  <a:pt x="2347" y="620"/>
                </a:lnTo>
                <a:lnTo>
                  <a:pt x="2535" y="580"/>
                </a:lnTo>
                <a:lnTo>
                  <a:pt x="2573" y="593"/>
                </a:lnTo>
                <a:moveTo>
                  <a:pt x="3571" y="843"/>
                </a:moveTo>
                <a:lnTo>
                  <a:pt x="3509" y="917"/>
                </a:lnTo>
                <a:lnTo>
                  <a:pt x="3629" y="860"/>
                </a:lnTo>
                <a:lnTo>
                  <a:pt x="3656" y="907"/>
                </a:lnTo>
                <a:lnTo>
                  <a:pt x="3596" y="961"/>
                </a:lnTo>
                <a:lnTo>
                  <a:pt x="3611" y="1010"/>
                </a:lnTo>
                <a:lnTo>
                  <a:pt x="3711" y="957"/>
                </a:lnTo>
                <a:lnTo>
                  <a:pt x="3800" y="894"/>
                </a:lnTo>
                <a:lnTo>
                  <a:pt x="3866" y="816"/>
                </a:lnTo>
                <a:lnTo>
                  <a:pt x="3938" y="821"/>
                </a:lnTo>
                <a:lnTo>
                  <a:pt x="4010" y="832"/>
                </a:lnTo>
                <a:lnTo>
                  <a:pt x="4055" y="867"/>
                </a:lnTo>
                <a:lnTo>
                  <a:pt x="4032" y="903"/>
                </a:lnTo>
                <a:lnTo>
                  <a:pt x="3962" y="942"/>
                </a:lnTo>
                <a:lnTo>
                  <a:pt x="3972" y="981"/>
                </a:lnTo>
                <a:lnTo>
                  <a:pt x="3939" y="1016"/>
                </a:lnTo>
                <a:lnTo>
                  <a:pt x="3792" y="1068"/>
                </a:lnTo>
                <a:lnTo>
                  <a:pt x="3706" y="1080"/>
                </a:lnTo>
                <a:lnTo>
                  <a:pt x="3664" y="1057"/>
                </a:lnTo>
                <a:lnTo>
                  <a:pt x="3619" y="1095"/>
                </a:lnTo>
                <a:lnTo>
                  <a:pt x="3518" y="1158"/>
                </a:lnTo>
                <a:lnTo>
                  <a:pt x="3477" y="1191"/>
                </a:lnTo>
                <a:lnTo>
                  <a:pt x="3373" y="1242"/>
                </a:lnTo>
                <a:lnTo>
                  <a:pt x="3287" y="1247"/>
                </a:lnTo>
                <a:lnTo>
                  <a:pt x="3218" y="1280"/>
                </a:lnTo>
                <a:lnTo>
                  <a:pt x="3178" y="1330"/>
                </a:lnTo>
                <a:lnTo>
                  <a:pt x="3103" y="1339"/>
                </a:lnTo>
                <a:lnTo>
                  <a:pt x="2985" y="1402"/>
                </a:lnTo>
                <a:lnTo>
                  <a:pt x="2858" y="1490"/>
                </a:lnTo>
                <a:lnTo>
                  <a:pt x="2792" y="1552"/>
                </a:lnTo>
                <a:lnTo>
                  <a:pt x="2726" y="1644"/>
                </a:lnTo>
                <a:lnTo>
                  <a:pt x="2806" y="1657"/>
                </a:lnTo>
                <a:lnTo>
                  <a:pt x="2785" y="1732"/>
                </a:lnTo>
                <a:lnTo>
                  <a:pt x="2776" y="1793"/>
                </a:lnTo>
                <a:lnTo>
                  <a:pt x="2872" y="1777"/>
                </a:lnTo>
                <a:lnTo>
                  <a:pt x="2966" y="1812"/>
                </a:lnTo>
                <a:lnTo>
                  <a:pt x="3010" y="1842"/>
                </a:lnTo>
                <a:lnTo>
                  <a:pt x="3032" y="1880"/>
                </a:lnTo>
                <a:lnTo>
                  <a:pt x="3098" y="1903"/>
                </a:lnTo>
                <a:lnTo>
                  <a:pt x="3146" y="1937"/>
                </a:lnTo>
                <a:lnTo>
                  <a:pt x="3247" y="1941"/>
                </a:lnTo>
                <a:lnTo>
                  <a:pt x="3311" y="1949"/>
                </a:lnTo>
                <a:lnTo>
                  <a:pt x="3264" y="2020"/>
                </a:lnTo>
                <a:lnTo>
                  <a:pt x="3242" y="2102"/>
                </a:lnTo>
                <a:lnTo>
                  <a:pt x="3244" y="2194"/>
                </a:lnTo>
                <a:lnTo>
                  <a:pt x="3304" y="2272"/>
                </a:lnTo>
                <a:lnTo>
                  <a:pt x="3366" y="2245"/>
                </a:lnTo>
                <a:lnTo>
                  <a:pt x="3439" y="2160"/>
                </a:lnTo>
                <a:lnTo>
                  <a:pt x="3468" y="2031"/>
                </a:lnTo>
                <a:lnTo>
                  <a:pt x="3445" y="1988"/>
                </a:lnTo>
                <a:lnTo>
                  <a:pt x="3565" y="1950"/>
                </a:lnTo>
                <a:lnTo>
                  <a:pt x="3664" y="1893"/>
                </a:lnTo>
                <a:lnTo>
                  <a:pt x="3727" y="1837"/>
                </a:lnTo>
                <a:lnTo>
                  <a:pt x="3750" y="1783"/>
                </a:lnTo>
                <a:lnTo>
                  <a:pt x="3744" y="1715"/>
                </a:lnTo>
                <a:lnTo>
                  <a:pt x="3702" y="1655"/>
                </a:lnTo>
                <a:lnTo>
                  <a:pt x="3820" y="1572"/>
                </a:lnTo>
                <a:lnTo>
                  <a:pt x="3835" y="1501"/>
                </a:lnTo>
                <a:lnTo>
                  <a:pt x="3888" y="1379"/>
                </a:lnTo>
                <a:lnTo>
                  <a:pt x="3939" y="1361"/>
                </a:lnTo>
                <a:lnTo>
                  <a:pt x="4028" y="1382"/>
                </a:lnTo>
                <a:lnTo>
                  <a:pt x="4084" y="1390"/>
                </a:lnTo>
                <a:lnTo>
                  <a:pt x="4144" y="1370"/>
                </a:lnTo>
                <a:lnTo>
                  <a:pt x="4184" y="1396"/>
                </a:lnTo>
                <a:lnTo>
                  <a:pt x="4232" y="1441"/>
                </a:lnTo>
                <a:lnTo>
                  <a:pt x="4233" y="1471"/>
                </a:lnTo>
                <a:lnTo>
                  <a:pt x="4337" y="1477"/>
                </a:lnTo>
                <a:lnTo>
                  <a:pt x="4301" y="1543"/>
                </a:lnTo>
                <a:lnTo>
                  <a:pt x="4270" y="1643"/>
                </a:lnTo>
                <a:lnTo>
                  <a:pt x="4320" y="1656"/>
                </a:lnTo>
                <a:lnTo>
                  <a:pt x="4342" y="1702"/>
                </a:lnTo>
                <a:lnTo>
                  <a:pt x="4451" y="1658"/>
                </a:lnTo>
                <a:lnTo>
                  <a:pt x="4550" y="1571"/>
                </a:lnTo>
                <a:lnTo>
                  <a:pt x="4608" y="1534"/>
                </a:lnTo>
                <a:lnTo>
                  <a:pt x="4621" y="1605"/>
                </a:lnTo>
                <a:lnTo>
                  <a:pt x="4655" y="1706"/>
                </a:lnTo>
                <a:lnTo>
                  <a:pt x="4683" y="1802"/>
                </a:lnTo>
                <a:lnTo>
                  <a:pt x="4637" y="1853"/>
                </a:lnTo>
                <a:lnTo>
                  <a:pt x="4702" y="1898"/>
                </a:lnTo>
                <a:lnTo>
                  <a:pt x="4740" y="1945"/>
                </a:lnTo>
                <a:lnTo>
                  <a:pt x="4833" y="1966"/>
                </a:lnTo>
                <a:lnTo>
                  <a:pt x="4864" y="1992"/>
                </a:lnTo>
                <a:lnTo>
                  <a:pt x="4864" y="2061"/>
                </a:lnTo>
                <a:lnTo>
                  <a:pt x="4910" y="2072"/>
                </a:lnTo>
                <a:lnTo>
                  <a:pt x="4925" y="2102"/>
                </a:lnTo>
                <a:lnTo>
                  <a:pt x="4899" y="2195"/>
                </a:lnTo>
                <a:lnTo>
                  <a:pt x="4842" y="2226"/>
                </a:lnTo>
                <a:lnTo>
                  <a:pt x="4786" y="2254"/>
                </a:lnTo>
                <a:lnTo>
                  <a:pt x="4670" y="2284"/>
                </a:lnTo>
                <a:lnTo>
                  <a:pt x="4565" y="2352"/>
                </a:lnTo>
                <a:lnTo>
                  <a:pt x="4450" y="2365"/>
                </a:lnTo>
                <a:lnTo>
                  <a:pt x="4317" y="2348"/>
                </a:lnTo>
                <a:lnTo>
                  <a:pt x="4219" y="2347"/>
                </a:lnTo>
                <a:lnTo>
                  <a:pt x="4149" y="2353"/>
                </a:lnTo>
                <a:lnTo>
                  <a:pt x="4073" y="2412"/>
                </a:lnTo>
                <a:lnTo>
                  <a:pt x="3976" y="2449"/>
                </a:lnTo>
                <a:lnTo>
                  <a:pt x="3840" y="2559"/>
                </a:lnTo>
                <a:lnTo>
                  <a:pt x="3736" y="2636"/>
                </a:lnTo>
                <a:lnTo>
                  <a:pt x="3798" y="2622"/>
                </a:lnTo>
                <a:lnTo>
                  <a:pt x="3943" y="2513"/>
                </a:lnTo>
                <a:lnTo>
                  <a:pt x="4107" y="2444"/>
                </a:lnTo>
                <a:lnTo>
                  <a:pt x="4208" y="2435"/>
                </a:lnTo>
                <a:lnTo>
                  <a:pt x="4252" y="2476"/>
                </a:lnTo>
                <a:lnTo>
                  <a:pt x="4171" y="2532"/>
                </a:lnTo>
                <a:lnTo>
                  <a:pt x="4162" y="2622"/>
                </a:lnTo>
                <a:lnTo>
                  <a:pt x="4164" y="2685"/>
                </a:lnTo>
                <a:lnTo>
                  <a:pt x="4238" y="2727"/>
                </a:lnTo>
                <a:lnTo>
                  <a:pt x="4353" y="2715"/>
                </a:lnTo>
                <a:lnTo>
                  <a:pt x="4448" y="2621"/>
                </a:lnTo>
                <a:lnTo>
                  <a:pt x="4434" y="2681"/>
                </a:lnTo>
                <a:lnTo>
                  <a:pt x="4469" y="2712"/>
                </a:lnTo>
                <a:lnTo>
                  <a:pt x="4370" y="2766"/>
                </a:lnTo>
                <a:lnTo>
                  <a:pt x="4206" y="2816"/>
                </a:lnTo>
                <a:lnTo>
                  <a:pt x="4129" y="2850"/>
                </a:lnTo>
                <a:lnTo>
                  <a:pt x="4035" y="2911"/>
                </a:lnTo>
                <a:lnTo>
                  <a:pt x="3985" y="2905"/>
                </a:lnTo>
                <a:lnTo>
                  <a:pt x="4004" y="2834"/>
                </a:lnTo>
                <a:lnTo>
                  <a:pt x="4142" y="2764"/>
                </a:lnTo>
                <a:lnTo>
                  <a:pt x="4034" y="2767"/>
                </a:lnTo>
                <a:lnTo>
                  <a:pt x="3955" y="2777"/>
                </a:lnTo>
                <a:lnTo>
                  <a:pt x="3927" y="2730"/>
                </a:lnTo>
                <a:lnTo>
                  <a:pt x="3965" y="2616"/>
                </a:lnTo>
                <a:lnTo>
                  <a:pt x="3943" y="2592"/>
                </a:lnTo>
                <a:lnTo>
                  <a:pt x="3894" y="2606"/>
                </a:lnTo>
                <a:lnTo>
                  <a:pt x="3879" y="2584"/>
                </a:lnTo>
                <a:lnTo>
                  <a:pt x="3806" y="2647"/>
                </a:lnTo>
                <a:lnTo>
                  <a:pt x="3764" y="2712"/>
                </a:lnTo>
                <a:lnTo>
                  <a:pt x="3727" y="2750"/>
                </a:lnTo>
                <a:lnTo>
                  <a:pt x="3694" y="2763"/>
                </a:lnTo>
                <a:lnTo>
                  <a:pt x="3671" y="2767"/>
                </a:lnTo>
                <a:lnTo>
                  <a:pt x="3657" y="2788"/>
                </a:lnTo>
                <a:lnTo>
                  <a:pt x="3533" y="2788"/>
                </a:lnTo>
                <a:lnTo>
                  <a:pt x="3430" y="2789"/>
                </a:lnTo>
                <a:lnTo>
                  <a:pt x="3394" y="2804"/>
                </a:lnTo>
                <a:lnTo>
                  <a:pt x="3301" y="2864"/>
                </a:lnTo>
                <a:lnTo>
                  <a:pt x="3291" y="2871"/>
                </a:lnTo>
                <a:lnTo>
                  <a:pt x="3258" y="2904"/>
                </a:lnTo>
                <a:lnTo>
                  <a:pt x="3195" y="2904"/>
                </a:lnTo>
                <a:lnTo>
                  <a:pt x="3128" y="2904"/>
                </a:lnTo>
                <a:lnTo>
                  <a:pt x="3093" y="2917"/>
                </a:lnTo>
                <a:lnTo>
                  <a:pt x="3098" y="2934"/>
                </a:lnTo>
                <a:lnTo>
                  <a:pt x="3095" y="2960"/>
                </a:lnTo>
                <a:lnTo>
                  <a:pt x="3091" y="2968"/>
                </a:lnTo>
                <a:lnTo>
                  <a:pt x="2987" y="3010"/>
                </a:lnTo>
                <a:lnTo>
                  <a:pt x="2912" y="3023"/>
                </a:lnTo>
                <a:lnTo>
                  <a:pt x="2816" y="3068"/>
                </a:lnTo>
                <a:lnTo>
                  <a:pt x="2799" y="3068"/>
                </a:lnTo>
                <a:lnTo>
                  <a:pt x="2780" y="3055"/>
                </a:lnTo>
                <a:lnTo>
                  <a:pt x="2777" y="3043"/>
                </a:lnTo>
                <a:lnTo>
                  <a:pt x="2782" y="3034"/>
                </a:lnTo>
                <a:lnTo>
                  <a:pt x="2807" y="3005"/>
                </a:lnTo>
                <a:lnTo>
                  <a:pt x="2856" y="2958"/>
                </a:lnTo>
                <a:lnTo>
                  <a:pt x="2894" y="2909"/>
                </a:lnTo>
                <a:lnTo>
                  <a:pt x="2908" y="2836"/>
                </a:lnTo>
                <a:lnTo>
                  <a:pt x="2923" y="2760"/>
                </a:lnTo>
                <a:lnTo>
                  <a:pt x="2868" y="2720"/>
                </a:lnTo>
                <a:lnTo>
                  <a:pt x="2882" y="2705"/>
                </a:lnTo>
                <a:lnTo>
                  <a:pt x="2877" y="2695"/>
                </a:lnTo>
                <a:lnTo>
                  <a:pt x="2858" y="2695"/>
                </a:lnTo>
                <a:lnTo>
                  <a:pt x="2850" y="2682"/>
                </a:lnTo>
                <a:lnTo>
                  <a:pt x="2855" y="2662"/>
                </a:lnTo>
                <a:lnTo>
                  <a:pt x="2838" y="2671"/>
                </a:lnTo>
                <a:lnTo>
                  <a:pt x="2822" y="2668"/>
                </a:lnTo>
                <a:lnTo>
                  <a:pt x="2829" y="2660"/>
                </a:lnTo>
                <a:lnTo>
                  <a:pt x="2817" y="2652"/>
                </a:lnTo>
                <a:lnTo>
                  <a:pt x="2820" y="2630"/>
                </a:lnTo>
                <a:lnTo>
                  <a:pt x="2779" y="2603"/>
                </a:lnTo>
                <a:lnTo>
                  <a:pt x="2738" y="2575"/>
                </a:lnTo>
                <a:lnTo>
                  <a:pt x="2687" y="2543"/>
                </a:lnTo>
                <a:lnTo>
                  <a:pt x="2639" y="2513"/>
                </a:lnTo>
                <a:lnTo>
                  <a:pt x="2569" y="2536"/>
                </a:lnTo>
                <a:lnTo>
                  <a:pt x="2547" y="2537"/>
                </a:lnTo>
                <a:lnTo>
                  <a:pt x="2475" y="2515"/>
                </a:lnTo>
                <a:lnTo>
                  <a:pt x="2416" y="2526"/>
                </a:lnTo>
                <a:lnTo>
                  <a:pt x="2365" y="2500"/>
                </a:lnTo>
                <a:lnTo>
                  <a:pt x="2304" y="2487"/>
                </a:lnTo>
                <a:lnTo>
                  <a:pt x="2260" y="2482"/>
                </a:lnTo>
                <a:lnTo>
                  <a:pt x="2247" y="2468"/>
                </a:lnTo>
                <a:lnTo>
                  <a:pt x="2258" y="2422"/>
                </a:lnTo>
                <a:lnTo>
                  <a:pt x="2236" y="2423"/>
                </a:lnTo>
                <a:lnTo>
                  <a:pt x="2219" y="2455"/>
                </a:lnTo>
                <a:lnTo>
                  <a:pt x="2083" y="2455"/>
                </a:lnTo>
                <a:lnTo>
                  <a:pt x="1858" y="2455"/>
                </a:lnTo>
                <a:lnTo>
                  <a:pt x="1634" y="2455"/>
                </a:lnTo>
                <a:lnTo>
                  <a:pt x="1436" y="2455"/>
                </a:lnTo>
                <a:lnTo>
                  <a:pt x="1239" y="2455"/>
                </a:lnTo>
                <a:lnTo>
                  <a:pt x="1045" y="2455"/>
                </a:lnTo>
                <a:lnTo>
                  <a:pt x="844" y="2455"/>
                </a:lnTo>
                <a:lnTo>
                  <a:pt x="779" y="2455"/>
                </a:lnTo>
                <a:lnTo>
                  <a:pt x="584" y="2455"/>
                </a:lnTo>
                <a:lnTo>
                  <a:pt x="397" y="2455"/>
                </a:lnTo>
                <a:lnTo>
                  <a:pt x="388" y="2455"/>
                </a:lnTo>
                <a:lnTo>
                  <a:pt x="316" y="2373"/>
                </a:lnTo>
                <a:lnTo>
                  <a:pt x="294" y="2337"/>
                </a:lnTo>
                <a:lnTo>
                  <a:pt x="200" y="2303"/>
                </a:lnTo>
                <a:lnTo>
                  <a:pt x="217" y="2230"/>
                </a:lnTo>
                <a:lnTo>
                  <a:pt x="264" y="2180"/>
                </a:lnTo>
                <a:lnTo>
                  <a:pt x="209" y="2145"/>
                </a:lnTo>
                <a:lnTo>
                  <a:pt x="249" y="2079"/>
                </a:lnTo>
                <a:lnTo>
                  <a:pt x="220" y="2019"/>
                </a:lnTo>
                <a:lnTo>
                  <a:pt x="253" y="1977"/>
                </a:lnTo>
                <a:lnTo>
                  <a:pt x="320" y="1938"/>
                </a:lnTo>
                <a:lnTo>
                  <a:pt x="362" y="1887"/>
                </a:lnTo>
                <a:lnTo>
                  <a:pt x="300" y="1836"/>
                </a:lnTo>
                <a:lnTo>
                  <a:pt x="319" y="1744"/>
                </a:lnTo>
                <a:lnTo>
                  <a:pt x="333" y="1687"/>
                </a:lnTo>
                <a:lnTo>
                  <a:pt x="311" y="1651"/>
                </a:lnTo>
                <a:lnTo>
                  <a:pt x="302" y="1618"/>
                </a:lnTo>
                <a:lnTo>
                  <a:pt x="309" y="1577"/>
                </a:lnTo>
                <a:lnTo>
                  <a:pt x="224" y="1603"/>
                </a:lnTo>
                <a:lnTo>
                  <a:pt x="121" y="1647"/>
                </a:lnTo>
                <a:lnTo>
                  <a:pt x="119" y="1595"/>
                </a:lnTo>
                <a:lnTo>
                  <a:pt x="111" y="1561"/>
                </a:lnTo>
                <a:lnTo>
                  <a:pt x="75" y="1539"/>
                </a:lnTo>
                <a:lnTo>
                  <a:pt x="18" y="1536"/>
                </a:lnTo>
                <a:lnTo>
                  <a:pt x="510" y="1099"/>
                </a:lnTo>
                <a:lnTo>
                  <a:pt x="854" y="828"/>
                </a:lnTo>
                <a:lnTo>
                  <a:pt x="933" y="845"/>
                </a:lnTo>
                <a:lnTo>
                  <a:pt x="974" y="880"/>
                </a:lnTo>
                <a:lnTo>
                  <a:pt x="1022" y="886"/>
                </a:lnTo>
                <a:lnTo>
                  <a:pt x="1108" y="856"/>
                </a:lnTo>
                <a:lnTo>
                  <a:pt x="1202" y="834"/>
                </a:lnTo>
                <a:lnTo>
                  <a:pt x="1272" y="843"/>
                </a:lnTo>
                <a:lnTo>
                  <a:pt x="1392" y="812"/>
                </a:lnTo>
                <a:lnTo>
                  <a:pt x="1502" y="794"/>
                </a:lnTo>
                <a:lnTo>
                  <a:pt x="1503" y="823"/>
                </a:lnTo>
                <a:lnTo>
                  <a:pt x="1564" y="807"/>
                </a:lnTo>
                <a:lnTo>
                  <a:pt x="1617" y="774"/>
                </a:lnTo>
                <a:lnTo>
                  <a:pt x="1644" y="781"/>
                </a:lnTo>
                <a:lnTo>
                  <a:pt x="1659" y="845"/>
                </a:lnTo>
                <a:lnTo>
                  <a:pt x="1788" y="796"/>
                </a:lnTo>
                <a:lnTo>
                  <a:pt x="1732" y="850"/>
                </a:lnTo>
                <a:lnTo>
                  <a:pt x="1812" y="839"/>
                </a:lnTo>
                <a:lnTo>
                  <a:pt x="1857" y="818"/>
                </a:lnTo>
                <a:lnTo>
                  <a:pt x="1917" y="822"/>
                </a:lnTo>
                <a:lnTo>
                  <a:pt x="1966" y="852"/>
                </a:lnTo>
                <a:lnTo>
                  <a:pt x="2065" y="878"/>
                </a:lnTo>
                <a:lnTo>
                  <a:pt x="2127" y="890"/>
                </a:lnTo>
                <a:lnTo>
                  <a:pt x="2185" y="886"/>
                </a:lnTo>
                <a:lnTo>
                  <a:pt x="2220" y="922"/>
                </a:lnTo>
                <a:lnTo>
                  <a:pt x="2105" y="958"/>
                </a:lnTo>
                <a:lnTo>
                  <a:pt x="2189" y="974"/>
                </a:lnTo>
                <a:lnTo>
                  <a:pt x="2347" y="965"/>
                </a:lnTo>
                <a:lnTo>
                  <a:pt x="2407" y="953"/>
                </a:lnTo>
                <a:lnTo>
                  <a:pt x="2423" y="997"/>
                </a:lnTo>
                <a:lnTo>
                  <a:pt x="2520" y="960"/>
                </a:lnTo>
                <a:lnTo>
                  <a:pt x="2494" y="929"/>
                </a:lnTo>
                <a:lnTo>
                  <a:pt x="2554" y="904"/>
                </a:lnTo>
                <a:lnTo>
                  <a:pt x="2624" y="901"/>
                </a:lnTo>
                <a:lnTo>
                  <a:pt x="2675" y="893"/>
                </a:lnTo>
                <a:lnTo>
                  <a:pt x="2702" y="911"/>
                </a:lnTo>
                <a:lnTo>
                  <a:pt x="2720" y="950"/>
                </a:lnTo>
                <a:lnTo>
                  <a:pt x="2787" y="944"/>
                </a:lnTo>
                <a:lnTo>
                  <a:pt x="2854" y="977"/>
                </a:lnTo>
                <a:lnTo>
                  <a:pt x="2951" y="965"/>
                </a:lnTo>
                <a:lnTo>
                  <a:pt x="3030" y="967"/>
                </a:lnTo>
                <a:lnTo>
                  <a:pt x="3064" y="922"/>
                </a:lnTo>
                <a:lnTo>
                  <a:pt x="3124" y="909"/>
                </a:lnTo>
                <a:lnTo>
                  <a:pt x="3188" y="934"/>
                </a:lnTo>
                <a:lnTo>
                  <a:pt x="3128" y="1003"/>
                </a:lnTo>
                <a:lnTo>
                  <a:pt x="3213" y="945"/>
                </a:lnTo>
                <a:lnTo>
                  <a:pt x="3256" y="947"/>
                </a:lnTo>
                <a:lnTo>
                  <a:pt x="3344" y="874"/>
                </a:lnTo>
                <a:lnTo>
                  <a:pt x="3325" y="830"/>
                </a:lnTo>
                <a:lnTo>
                  <a:pt x="3288" y="801"/>
                </a:lnTo>
                <a:lnTo>
                  <a:pt x="3365" y="724"/>
                </a:lnTo>
                <a:lnTo>
                  <a:pt x="3475" y="674"/>
                </a:lnTo>
                <a:lnTo>
                  <a:pt x="3534" y="685"/>
                </a:lnTo>
                <a:lnTo>
                  <a:pt x="3559" y="715"/>
                </a:lnTo>
                <a:lnTo>
                  <a:pt x="3561" y="794"/>
                </a:lnTo>
                <a:lnTo>
                  <a:pt x="3483" y="829"/>
                </a:lnTo>
                <a:lnTo>
                  <a:pt x="3571" y="843"/>
                </a:lnTo>
                <a:moveTo>
                  <a:pt x="3269" y="871"/>
                </a:moveTo>
                <a:lnTo>
                  <a:pt x="3213" y="896"/>
                </a:lnTo>
                <a:lnTo>
                  <a:pt x="3159" y="875"/>
                </a:lnTo>
                <a:lnTo>
                  <a:pt x="3107" y="882"/>
                </a:lnTo>
                <a:lnTo>
                  <a:pt x="3062" y="850"/>
                </a:lnTo>
                <a:lnTo>
                  <a:pt x="3131" y="828"/>
                </a:lnTo>
                <a:lnTo>
                  <a:pt x="3197" y="797"/>
                </a:lnTo>
                <a:lnTo>
                  <a:pt x="3236" y="818"/>
                </a:lnTo>
                <a:lnTo>
                  <a:pt x="3257" y="830"/>
                </a:lnTo>
                <a:lnTo>
                  <a:pt x="3261" y="844"/>
                </a:lnTo>
                <a:lnTo>
                  <a:pt x="3269" y="871"/>
                </a:lnTo>
                <a:moveTo>
                  <a:pt x="4250" y="1014"/>
                </a:moveTo>
                <a:lnTo>
                  <a:pt x="4184" y="1017"/>
                </a:lnTo>
                <a:lnTo>
                  <a:pt x="4195" y="981"/>
                </a:lnTo>
                <a:lnTo>
                  <a:pt x="4247" y="940"/>
                </a:lnTo>
                <a:lnTo>
                  <a:pt x="4305" y="930"/>
                </a:lnTo>
                <a:lnTo>
                  <a:pt x="4334" y="951"/>
                </a:lnTo>
                <a:lnTo>
                  <a:pt x="4313" y="982"/>
                </a:lnTo>
                <a:lnTo>
                  <a:pt x="4300" y="992"/>
                </a:lnTo>
                <a:lnTo>
                  <a:pt x="4250" y="1014"/>
                </a:lnTo>
                <a:moveTo>
                  <a:pt x="3649" y="1125"/>
                </a:moveTo>
                <a:lnTo>
                  <a:pt x="3636" y="1158"/>
                </a:lnTo>
                <a:lnTo>
                  <a:pt x="3673" y="1146"/>
                </a:lnTo>
                <a:lnTo>
                  <a:pt x="3692" y="1166"/>
                </a:lnTo>
                <a:lnTo>
                  <a:pt x="3737" y="1192"/>
                </a:lnTo>
                <a:lnTo>
                  <a:pt x="3787" y="1215"/>
                </a:lnTo>
                <a:lnTo>
                  <a:pt x="3768" y="1251"/>
                </a:lnTo>
                <a:lnTo>
                  <a:pt x="3814" y="1246"/>
                </a:lnTo>
                <a:lnTo>
                  <a:pt x="3839" y="1271"/>
                </a:lnTo>
                <a:lnTo>
                  <a:pt x="3772" y="1295"/>
                </a:lnTo>
                <a:lnTo>
                  <a:pt x="3693" y="1277"/>
                </a:lnTo>
                <a:lnTo>
                  <a:pt x="3684" y="1242"/>
                </a:lnTo>
                <a:lnTo>
                  <a:pt x="3599" y="1283"/>
                </a:lnTo>
                <a:lnTo>
                  <a:pt x="3489" y="1323"/>
                </a:lnTo>
                <a:lnTo>
                  <a:pt x="3500" y="1278"/>
                </a:lnTo>
                <a:lnTo>
                  <a:pt x="3416" y="1285"/>
                </a:lnTo>
                <a:lnTo>
                  <a:pt x="3493" y="1247"/>
                </a:lnTo>
                <a:lnTo>
                  <a:pt x="3543" y="1187"/>
                </a:lnTo>
                <a:lnTo>
                  <a:pt x="3612" y="1118"/>
                </a:lnTo>
                <a:lnTo>
                  <a:pt x="3649" y="1125"/>
                </a:lnTo>
                <a:moveTo>
                  <a:pt x="3684" y="1349"/>
                </a:moveTo>
                <a:lnTo>
                  <a:pt x="3588" y="1392"/>
                </a:lnTo>
                <a:lnTo>
                  <a:pt x="3547" y="1390"/>
                </a:lnTo>
                <a:lnTo>
                  <a:pt x="3548" y="1369"/>
                </a:lnTo>
                <a:lnTo>
                  <a:pt x="3615" y="1333"/>
                </a:lnTo>
                <a:lnTo>
                  <a:pt x="3695" y="1334"/>
                </a:lnTo>
                <a:lnTo>
                  <a:pt x="3684" y="1349"/>
                </a:lnTo>
                <a:moveTo>
                  <a:pt x="3812" y="1392"/>
                </a:moveTo>
                <a:lnTo>
                  <a:pt x="3764" y="1432"/>
                </a:lnTo>
                <a:lnTo>
                  <a:pt x="3741" y="1426"/>
                </a:lnTo>
                <a:lnTo>
                  <a:pt x="3740" y="1403"/>
                </a:lnTo>
                <a:lnTo>
                  <a:pt x="3746" y="1397"/>
                </a:lnTo>
                <a:lnTo>
                  <a:pt x="3783" y="1374"/>
                </a:lnTo>
                <a:lnTo>
                  <a:pt x="3807" y="1376"/>
                </a:lnTo>
                <a:lnTo>
                  <a:pt x="3812" y="1392"/>
                </a:lnTo>
                <a:moveTo>
                  <a:pt x="43" y="2029"/>
                </a:moveTo>
                <a:lnTo>
                  <a:pt x="64" y="2040"/>
                </a:lnTo>
                <a:lnTo>
                  <a:pt x="130" y="2033"/>
                </a:lnTo>
                <a:lnTo>
                  <a:pt x="37" y="2126"/>
                </a:lnTo>
                <a:lnTo>
                  <a:pt x="41" y="2192"/>
                </a:lnTo>
                <a:lnTo>
                  <a:pt x="15" y="2192"/>
                </a:lnTo>
                <a:lnTo>
                  <a:pt x="6" y="2154"/>
                </a:lnTo>
                <a:lnTo>
                  <a:pt x="12" y="2116"/>
                </a:lnTo>
                <a:lnTo>
                  <a:pt x="0" y="2091"/>
                </a:lnTo>
                <a:lnTo>
                  <a:pt x="18" y="2055"/>
                </a:lnTo>
                <a:lnTo>
                  <a:pt x="43" y="2029"/>
                </a:lnTo>
                <a:moveTo>
                  <a:pt x="4831" y="2315"/>
                </a:moveTo>
                <a:lnTo>
                  <a:pt x="4766" y="2387"/>
                </a:lnTo>
                <a:lnTo>
                  <a:pt x="4817" y="2359"/>
                </a:lnTo>
                <a:lnTo>
                  <a:pt x="4855" y="2377"/>
                </a:lnTo>
                <a:lnTo>
                  <a:pt x="4824" y="2406"/>
                </a:lnTo>
                <a:lnTo>
                  <a:pt x="4875" y="2429"/>
                </a:lnTo>
                <a:lnTo>
                  <a:pt x="4911" y="2409"/>
                </a:lnTo>
                <a:lnTo>
                  <a:pt x="4969" y="2434"/>
                </a:lnTo>
                <a:lnTo>
                  <a:pt x="4932" y="2495"/>
                </a:lnTo>
                <a:lnTo>
                  <a:pt x="4982" y="2481"/>
                </a:lnTo>
                <a:lnTo>
                  <a:pt x="4978" y="2525"/>
                </a:lnTo>
                <a:lnTo>
                  <a:pt x="4985" y="2577"/>
                </a:lnTo>
                <a:lnTo>
                  <a:pt x="4937" y="2650"/>
                </a:lnTo>
                <a:lnTo>
                  <a:pt x="4906" y="2653"/>
                </a:lnTo>
                <a:lnTo>
                  <a:pt x="4866" y="2637"/>
                </a:lnTo>
                <a:lnTo>
                  <a:pt x="4899" y="2569"/>
                </a:lnTo>
                <a:lnTo>
                  <a:pt x="4884" y="2559"/>
                </a:lnTo>
                <a:lnTo>
                  <a:pt x="4786" y="2631"/>
                </a:lnTo>
                <a:lnTo>
                  <a:pt x="4747" y="2628"/>
                </a:lnTo>
                <a:lnTo>
                  <a:pt x="4805" y="2589"/>
                </a:lnTo>
                <a:lnTo>
                  <a:pt x="4747" y="2569"/>
                </a:lnTo>
                <a:lnTo>
                  <a:pt x="4675" y="2574"/>
                </a:lnTo>
                <a:lnTo>
                  <a:pt x="4546" y="2571"/>
                </a:lnTo>
                <a:lnTo>
                  <a:pt x="4544" y="2546"/>
                </a:lnTo>
                <a:lnTo>
                  <a:pt x="4594" y="2517"/>
                </a:lnTo>
                <a:lnTo>
                  <a:pt x="4572" y="2494"/>
                </a:lnTo>
                <a:lnTo>
                  <a:pt x="4643" y="2444"/>
                </a:lnTo>
                <a:lnTo>
                  <a:pt x="4753" y="2312"/>
                </a:lnTo>
                <a:lnTo>
                  <a:pt x="4808" y="2265"/>
                </a:lnTo>
                <a:lnTo>
                  <a:pt x="4873" y="2237"/>
                </a:lnTo>
                <a:lnTo>
                  <a:pt x="4902" y="2241"/>
                </a:lnTo>
                <a:lnTo>
                  <a:pt x="4883" y="2263"/>
                </a:lnTo>
                <a:lnTo>
                  <a:pt x="4831" y="2315"/>
                </a:lnTo>
                <a:moveTo>
                  <a:pt x="326" y="2496"/>
                </a:moveTo>
                <a:lnTo>
                  <a:pt x="285" y="2507"/>
                </a:lnTo>
                <a:lnTo>
                  <a:pt x="202" y="2469"/>
                </a:lnTo>
                <a:lnTo>
                  <a:pt x="202" y="2440"/>
                </a:lnTo>
                <a:lnTo>
                  <a:pt x="163" y="2411"/>
                </a:lnTo>
                <a:lnTo>
                  <a:pt x="167" y="2387"/>
                </a:lnTo>
                <a:lnTo>
                  <a:pt x="110" y="2372"/>
                </a:lnTo>
                <a:lnTo>
                  <a:pt x="117" y="2327"/>
                </a:lnTo>
                <a:lnTo>
                  <a:pt x="137" y="2308"/>
                </a:lnTo>
                <a:lnTo>
                  <a:pt x="192" y="2326"/>
                </a:lnTo>
                <a:lnTo>
                  <a:pt x="223" y="2339"/>
                </a:lnTo>
                <a:lnTo>
                  <a:pt x="278" y="2347"/>
                </a:lnTo>
                <a:lnTo>
                  <a:pt x="281" y="2376"/>
                </a:lnTo>
                <a:lnTo>
                  <a:pt x="286" y="2415"/>
                </a:lnTo>
                <a:lnTo>
                  <a:pt x="329" y="2450"/>
                </a:lnTo>
                <a:lnTo>
                  <a:pt x="326" y="2496"/>
                </a:lnTo>
                <a:moveTo>
                  <a:pt x="4418" y="2446"/>
                </a:moveTo>
                <a:lnTo>
                  <a:pt x="4385" y="2448"/>
                </a:lnTo>
                <a:lnTo>
                  <a:pt x="4309" y="2422"/>
                </a:lnTo>
                <a:lnTo>
                  <a:pt x="4262" y="2382"/>
                </a:lnTo>
                <a:lnTo>
                  <a:pt x="4287" y="2375"/>
                </a:lnTo>
                <a:lnTo>
                  <a:pt x="4366" y="2396"/>
                </a:lnTo>
                <a:lnTo>
                  <a:pt x="4421" y="2431"/>
                </a:lnTo>
                <a:lnTo>
                  <a:pt x="4418" y="2446"/>
                </a:lnTo>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05" name="Freeform 37"/>
          <p:cNvSpPr>
            <a:spLocks/>
          </p:cNvSpPr>
          <p:nvPr/>
        </p:nvSpPr>
        <p:spPr bwMode="auto">
          <a:xfrm>
            <a:off x="5781516" y="2539830"/>
            <a:ext cx="90915" cy="53781"/>
          </a:xfrm>
          <a:custGeom>
            <a:avLst/>
            <a:gdLst>
              <a:gd name="T0" fmla="*/ 57 w 71"/>
              <a:gd name="T1" fmla="*/ 6 h 42"/>
              <a:gd name="T2" fmla="*/ 58 w 71"/>
              <a:gd name="T3" fmla="*/ 10 h 42"/>
              <a:gd name="T4" fmla="*/ 56 w 71"/>
              <a:gd name="T5" fmla="*/ 15 h 42"/>
              <a:gd name="T6" fmla="*/ 63 w 71"/>
              <a:gd name="T7" fmla="*/ 19 h 42"/>
              <a:gd name="T8" fmla="*/ 71 w 71"/>
              <a:gd name="T9" fmla="*/ 19 h 42"/>
              <a:gd name="T10" fmla="*/ 71 w 71"/>
              <a:gd name="T11" fmla="*/ 27 h 42"/>
              <a:gd name="T12" fmla="*/ 64 w 71"/>
              <a:gd name="T13" fmla="*/ 31 h 42"/>
              <a:gd name="T14" fmla="*/ 51 w 71"/>
              <a:gd name="T15" fmla="*/ 28 h 42"/>
              <a:gd name="T16" fmla="*/ 48 w 71"/>
              <a:gd name="T17" fmla="*/ 37 h 42"/>
              <a:gd name="T18" fmla="*/ 40 w 71"/>
              <a:gd name="T19" fmla="*/ 37 h 42"/>
              <a:gd name="T20" fmla="*/ 38 w 71"/>
              <a:gd name="T21" fmla="*/ 34 h 42"/>
              <a:gd name="T22" fmla="*/ 29 w 71"/>
              <a:gd name="T23" fmla="*/ 41 h 42"/>
              <a:gd name="T24" fmla="*/ 21 w 71"/>
              <a:gd name="T25" fmla="*/ 42 h 42"/>
              <a:gd name="T26" fmla="*/ 13 w 71"/>
              <a:gd name="T27" fmla="*/ 38 h 42"/>
              <a:gd name="T28" fmla="*/ 8 w 71"/>
              <a:gd name="T29" fmla="*/ 29 h 42"/>
              <a:gd name="T30" fmla="*/ 0 w 71"/>
              <a:gd name="T31" fmla="*/ 32 h 42"/>
              <a:gd name="T32" fmla="*/ 0 w 71"/>
              <a:gd name="T33" fmla="*/ 22 h 42"/>
              <a:gd name="T34" fmla="*/ 11 w 71"/>
              <a:gd name="T35" fmla="*/ 11 h 42"/>
              <a:gd name="T36" fmla="*/ 11 w 71"/>
              <a:gd name="T37" fmla="*/ 6 h 42"/>
              <a:gd name="T38" fmla="*/ 18 w 71"/>
              <a:gd name="T39" fmla="*/ 8 h 42"/>
              <a:gd name="T40" fmla="*/ 22 w 71"/>
              <a:gd name="T41" fmla="*/ 4 h 42"/>
              <a:gd name="T42" fmla="*/ 36 w 71"/>
              <a:gd name="T43" fmla="*/ 4 h 42"/>
              <a:gd name="T44" fmla="*/ 40 w 71"/>
              <a:gd name="T45" fmla="*/ 0 h 42"/>
              <a:gd name="T46" fmla="*/ 57 w 71"/>
              <a:gd name="T47"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1" h="42">
                <a:moveTo>
                  <a:pt x="57" y="6"/>
                </a:moveTo>
                <a:lnTo>
                  <a:pt x="58" y="10"/>
                </a:lnTo>
                <a:lnTo>
                  <a:pt x="56" y="15"/>
                </a:lnTo>
                <a:lnTo>
                  <a:pt x="63" y="19"/>
                </a:lnTo>
                <a:lnTo>
                  <a:pt x="71" y="19"/>
                </a:lnTo>
                <a:lnTo>
                  <a:pt x="71" y="27"/>
                </a:lnTo>
                <a:lnTo>
                  <a:pt x="64" y="31"/>
                </a:lnTo>
                <a:lnTo>
                  <a:pt x="51" y="28"/>
                </a:lnTo>
                <a:lnTo>
                  <a:pt x="48" y="37"/>
                </a:lnTo>
                <a:lnTo>
                  <a:pt x="40" y="37"/>
                </a:lnTo>
                <a:lnTo>
                  <a:pt x="38" y="34"/>
                </a:lnTo>
                <a:lnTo>
                  <a:pt x="29" y="41"/>
                </a:lnTo>
                <a:lnTo>
                  <a:pt x="21" y="42"/>
                </a:lnTo>
                <a:lnTo>
                  <a:pt x="13" y="38"/>
                </a:lnTo>
                <a:lnTo>
                  <a:pt x="8" y="29"/>
                </a:lnTo>
                <a:lnTo>
                  <a:pt x="0" y="32"/>
                </a:lnTo>
                <a:lnTo>
                  <a:pt x="0" y="22"/>
                </a:lnTo>
                <a:lnTo>
                  <a:pt x="11" y="11"/>
                </a:lnTo>
                <a:lnTo>
                  <a:pt x="11" y="6"/>
                </a:lnTo>
                <a:lnTo>
                  <a:pt x="18" y="8"/>
                </a:lnTo>
                <a:lnTo>
                  <a:pt x="22" y="4"/>
                </a:lnTo>
                <a:lnTo>
                  <a:pt x="36" y="4"/>
                </a:lnTo>
                <a:lnTo>
                  <a:pt x="40" y="0"/>
                </a:lnTo>
                <a:lnTo>
                  <a:pt x="57" y="6"/>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06" name="Freeform 38"/>
          <p:cNvSpPr>
            <a:spLocks noEditPoints="1"/>
          </p:cNvSpPr>
          <p:nvPr/>
        </p:nvSpPr>
        <p:spPr bwMode="auto">
          <a:xfrm>
            <a:off x="4023402" y="4276174"/>
            <a:ext cx="312440" cy="1000063"/>
          </a:xfrm>
          <a:custGeom>
            <a:avLst/>
            <a:gdLst>
              <a:gd name="T0" fmla="*/ 233 w 999"/>
              <a:gd name="T1" fmla="*/ 450 h 3202"/>
              <a:gd name="T2" fmla="*/ 296 w 999"/>
              <a:gd name="T3" fmla="*/ 460 h 3202"/>
              <a:gd name="T4" fmla="*/ 208 w 999"/>
              <a:gd name="T5" fmla="*/ 590 h 3202"/>
              <a:gd name="T6" fmla="*/ 221 w 999"/>
              <a:gd name="T7" fmla="*/ 759 h 3202"/>
              <a:gd name="T8" fmla="*/ 205 w 999"/>
              <a:gd name="T9" fmla="*/ 846 h 3202"/>
              <a:gd name="T10" fmla="*/ 159 w 999"/>
              <a:gd name="T11" fmla="*/ 1003 h 3202"/>
              <a:gd name="T12" fmla="*/ 154 w 999"/>
              <a:gd name="T13" fmla="*/ 1173 h 3202"/>
              <a:gd name="T14" fmla="*/ 239 w 999"/>
              <a:gd name="T15" fmla="*/ 1335 h 3202"/>
              <a:gd name="T16" fmla="*/ 234 w 999"/>
              <a:gd name="T17" fmla="*/ 1496 h 3202"/>
              <a:gd name="T18" fmla="*/ 212 w 999"/>
              <a:gd name="T19" fmla="*/ 1622 h 3202"/>
              <a:gd name="T20" fmla="*/ 275 w 999"/>
              <a:gd name="T21" fmla="*/ 1782 h 3202"/>
              <a:gd name="T22" fmla="*/ 244 w 999"/>
              <a:gd name="T23" fmla="*/ 1888 h 3202"/>
              <a:gd name="T24" fmla="*/ 295 w 999"/>
              <a:gd name="T25" fmla="*/ 2078 h 3202"/>
              <a:gd name="T26" fmla="*/ 319 w 999"/>
              <a:gd name="T27" fmla="*/ 2192 h 3202"/>
              <a:gd name="T28" fmla="*/ 349 w 999"/>
              <a:gd name="T29" fmla="*/ 2259 h 3202"/>
              <a:gd name="T30" fmla="*/ 404 w 999"/>
              <a:gd name="T31" fmla="*/ 2307 h 3202"/>
              <a:gd name="T32" fmla="*/ 404 w 999"/>
              <a:gd name="T33" fmla="*/ 2372 h 3202"/>
              <a:gd name="T34" fmla="*/ 409 w 999"/>
              <a:gd name="T35" fmla="*/ 2554 h 3202"/>
              <a:gd name="T36" fmla="*/ 431 w 999"/>
              <a:gd name="T37" fmla="*/ 2649 h 3202"/>
              <a:gd name="T38" fmla="*/ 436 w 999"/>
              <a:gd name="T39" fmla="*/ 2774 h 3202"/>
              <a:gd name="T40" fmla="*/ 513 w 999"/>
              <a:gd name="T41" fmla="*/ 2798 h 3202"/>
              <a:gd name="T42" fmla="*/ 583 w 999"/>
              <a:gd name="T43" fmla="*/ 2908 h 3202"/>
              <a:gd name="T44" fmla="*/ 808 w 999"/>
              <a:gd name="T45" fmla="*/ 2932 h 3202"/>
              <a:gd name="T46" fmla="*/ 728 w 999"/>
              <a:gd name="T47" fmla="*/ 2952 h 3202"/>
              <a:gd name="T48" fmla="*/ 706 w 999"/>
              <a:gd name="T49" fmla="*/ 3058 h 3202"/>
              <a:gd name="T50" fmla="*/ 596 w 999"/>
              <a:gd name="T51" fmla="*/ 3033 h 3202"/>
              <a:gd name="T52" fmla="*/ 498 w 999"/>
              <a:gd name="T53" fmla="*/ 2976 h 3202"/>
              <a:gd name="T54" fmla="*/ 354 w 999"/>
              <a:gd name="T55" fmla="*/ 2877 h 3202"/>
              <a:gd name="T56" fmla="*/ 296 w 999"/>
              <a:gd name="T57" fmla="*/ 2774 h 3202"/>
              <a:gd name="T58" fmla="*/ 226 w 999"/>
              <a:gd name="T59" fmla="*/ 2552 h 3202"/>
              <a:gd name="T60" fmla="*/ 162 w 999"/>
              <a:gd name="T61" fmla="*/ 2463 h 3202"/>
              <a:gd name="T62" fmla="*/ 173 w 999"/>
              <a:gd name="T63" fmla="*/ 2250 h 3202"/>
              <a:gd name="T64" fmla="*/ 237 w 999"/>
              <a:gd name="T65" fmla="*/ 2105 h 3202"/>
              <a:gd name="T66" fmla="*/ 196 w 999"/>
              <a:gd name="T67" fmla="*/ 2188 h 3202"/>
              <a:gd name="T68" fmla="*/ 132 w 999"/>
              <a:gd name="T69" fmla="*/ 2056 h 3202"/>
              <a:gd name="T70" fmla="*/ 124 w 999"/>
              <a:gd name="T71" fmla="*/ 1842 h 3202"/>
              <a:gd name="T72" fmla="*/ 50 w 999"/>
              <a:gd name="T73" fmla="*/ 1664 h 3202"/>
              <a:gd name="T74" fmla="*/ 88 w 999"/>
              <a:gd name="T75" fmla="*/ 1524 h 3202"/>
              <a:gd name="T76" fmla="*/ 107 w 999"/>
              <a:gd name="T77" fmla="*/ 1262 h 3202"/>
              <a:gd name="T78" fmla="*/ 72 w 999"/>
              <a:gd name="T79" fmla="*/ 1065 h 3202"/>
              <a:gd name="T80" fmla="*/ 68 w 999"/>
              <a:gd name="T81" fmla="*/ 856 h 3202"/>
              <a:gd name="T82" fmla="*/ 52 w 999"/>
              <a:gd name="T83" fmla="*/ 515 h 3202"/>
              <a:gd name="T84" fmla="*/ 28 w 999"/>
              <a:gd name="T85" fmla="*/ 185 h 3202"/>
              <a:gd name="T86" fmla="*/ 36 w 999"/>
              <a:gd name="T87" fmla="*/ 43 h 3202"/>
              <a:gd name="T88" fmla="*/ 93 w 999"/>
              <a:gd name="T89" fmla="*/ 57 h 3202"/>
              <a:gd name="T90" fmla="*/ 152 w 999"/>
              <a:gd name="T91" fmla="*/ 155 h 3202"/>
              <a:gd name="T92" fmla="*/ 189 w 999"/>
              <a:gd name="T93" fmla="*/ 333 h 3202"/>
              <a:gd name="T94" fmla="*/ 893 w 999"/>
              <a:gd name="T95" fmla="*/ 3142 h 3202"/>
              <a:gd name="T96" fmla="*/ 999 w 999"/>
              <a:gd name="T97" fmla="*/ 3144 h 3202"/>
              <a:gd name="T98" fmla="*/ 950 w 999"/>
              <a:gd name="T99" fmla="*/ 3202 h 3202"/>
              <a:gd name="T100" fmla="*/ 878 w 999"/>
              <a:gd name="T101" fmla="*/ 3193 h 3202"/>
              <a:gd name="T102" fmla="*/ 750 w 999"/>
              <a:gd name="T103" fmla="*/ 3157 h 3202"/>
              <a:gd name="T104" fmla="*/ 565 w 999"/>
              <a:gd name="T105" fmla="*/ 3068 h 3202"/>
              <a:gd name="T106" fmla="*/ 497 w 999"/>
              <a:gd name="T107" fmla="*/ 2993 h 3202"/>
              <a:gd name="T108" fmla="*/ 708 w 999"/>
              <a:gd name="T109" fmla="*/ 3077 h 3202"/>
              <a:gd name="T110" fmla="*/ 721 w 999"/>
              <a:gd name="T111" fmla="*/ 2984 h 3202"/>
              <a:gd name="T112" fmla="*/ 816 w 999"/>
              <a:gd name="T113" fmla="*/ 2960 h 3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99" h="3202">
                <a:moveTo>
                  <a:pt x="189" y="333"/>
                </a:moveTo>
                <a:lnTo>
                  <a:pt x="233" y="450"/>
                </a:lnTo>
                <a:lnTo>
                  <a:pt x="284" y="439"/>
                </a:lnTo>
                <a:lnTo>
                  <a:pt x="296" y="460"/>
                </a:lnTo>
                <a:lnTo>
                  <a:pt x="282" y="548"/>
                </a:lnTo>
                <a:lnTo>
                  <a:pt x="208" y="590"/>
                </a:lnTo>
                <a:lnTo>
                  <a:pt x="231" y="732"/>
                </a:lnTo>
                <a:lnTo>
                  <a:pt x="221" y="759"/>
                </a:lnTo>
                <a:lnTo>
                  <a:pt x="248" y="793"/>
                </a:lnTo>
                <a:lnTo>
                  <a:pt x="205" y="846"/>
                </a:lnTo>
                <a:lnTo>
                  <a:pt x="171" y="926"/>
                </a:lnTo>
                <a:lnTo>
                  <a:pt x="159" y="1003"/>
                </a:lnTo>
                <a:lnTo>
                  <a:pt x="181" y="1085"/>
                </a:lnTo>
                <a:lnTo>
                  <a:pt x="154" y="1173"/>
                </a:lnTo>
                <a:lnTo>
                  <a:pt x="217" y="1319"/>
                </a:lnTo>
                <a:lnTo>
                  <a:pt x="239" y="1335"/>
                </a:lnTo>
                <a:lnTo>
                  <a:pt x="256" y="1413"/>
                </a:lnTo>
                <a:lnTo>
                  <a:pt x="234" y="1496"/>
                </a:lnTo>
                <a:lnTo>
                  <a:pt x="252" y="1566"/>
                </a:lnTo>
                <a:lnTo>
                  <a:pt x="212" y="1622"/>
                </a:lnTo>
                <a:lnTo>
                  <a:pt x="232" y="1700"/>
                </a:lnTo>
                <a:lnTo>
                  <a:pt x="275" y="1782"/>
                </a:lnTo>
                <a:lnTo>
                  <a:pt x="242" y="1813"/>
                </a:lnTo>
                <a:lnTo>
                  <a:pt x="244" y="1888"/>
                </a:lnTo>
                <a:lnTo>
                  <a:pt x="253" y="1975"/>
                </a:lnTo>
                <a:lnTo>
                  <a:pt x="295" y="2078"/>
                </a:lnTo>
                <a:lnTo>
                  <a:pt x="273" y="2095"/>
                </a:lnTo>
                <a:lnTo>
                  <a:pt x="319" y="2192"/>
                </a:lnTo>
                <a:lnTo>
                  <a:pt x="360" y="2224"/>
                </a:lnTo>
                <a:lnTo>
                  <a:pt x="349" y="2259"/>
                </a:lnTo>
                <a:lnTo>
                  <a:pt x="386" y="2276"/>
                </a:lnTo>
                <a:lnTo>
                  <a:pt x="404" y="2307"/>
                </a:lnTo>
                <a:lnTo>
                  <a:pt x="380" y="2323"/>
                </a:lnTo>
                <a:lnTo>
                  <a:pt x="404" y="2372"/>
                </a:lnTo>
                <a:lnTo>
                  <a:pt x="418" y="2483"/>
                </a:lnTo>
                <a:lnTo>
                  <a:pt x="409" y="2554"/>
                </a:lnTo>
                <a:lnTo>
                  <a:pt x="432" y="2596"/>
                </a:lnTo>
                <a:lnTo>
                  <a:pt x="431" y="2649"/>
                </a:lnTo>
                <a:lnTo>
                  <a:pt x="395" y="2686"/>
                </a:lnTo>
                <a:lnTo>
                  <a:pt x="436" y="2774"/>
                </a:lnTo>
                <a:lnTo>
                  <a:pt x="471" y="2804"/>
                </a:lnTo>
                <a:lnTo>
                  <a:pt x="513" y="2798"/>
                </a:lnTo>
                <a:lnTo>
                  <a:pt x="537" y="2860"/>
                </a:lnTo>
                <a:lnTo>
                  <a:pt x="583" y="2908"/>
                </a:lnTo>
                <a:lnTo>
                  <a:pt x="744" y="2919"/>
                </a:lnTo>
                <a:lnTo>
                  <a:pt x="808" y="2932"/>
                </a:lnTo>
                <a:lnTo>
                  <a:pt x="751" y="2931"/>
                </a:lnTo>
                <a:lnTo>
                  <a:pt x="728" y="2952"/>
                </a:lnTo>
                <a:lnTo>
                  <a:pt x="683" y="2981"/>
                </a:lnTo>
                <a:lnTo>
                  <a:pt x="706" y="3058"/>
                </a:lnTo>
                <a:lnTo>
                  <a:pt x="680" y="3060"/>
                </a:lnTo>
                <a:lnTo>
                  <a:pt x="596" y="3033"/>
                </a:lnTo>
                <a:lnTo>
                  <a:pt x="498" y="2976"/>
                </a:lnTo>
                <a:lnTo>
                  <a:pt x="498" y="2976"/>
                </a:lnTo>
                <a:lnTo>
                  <a:pt x="397" y="2929"/>
                </a:lnTo>
                <a:lnTo>
                  <a:pt x="354" y="2877"/>
                </a:lnTo>
                <a:lnTo>
                  <a:pt x="352" y="2829"/>
                </a:lnTo>
                <a:lnTo>
                  <a:pt x="296" y="2774"/>
                </a:lnTo>
                <a:lnTo>
                  <a:pt x="230" y="2632"/>
                </a:lnTo>
                <a:lnTo>
                  <a:pt x="226" y="2552"/>
                </a:lnTo>
                <a:lnTo>
                  <a:pt x="272" y="2488"/>
                </a:lnTo>
                <a:lnTo>
                  <a:pt x="162" y="2463"/>
                </a:lnTo>
                <a:lnTo>
                  <a:pt x="199" y="2389"/>
                </a:lnTo>
                <a:lnTo>
                  <a:pt x="173" y="2250"/>
                </a:lnTo>
                <a:lnTo>
                  <a:pt x="258" y="2280"/>
                </a:lnTo>
                <a:lnTo>
                  <a:pt x="237" y="2105"/>
                </a:lnTo>
                <a:lnTo>
                  <a:pt x="184" y="2083"/>
                </a:lnTo>
                <a:lnTo>
                  <a:pt x="196" y="2188"/>
                </a:lnTo>
                <a:lnTo>
                  <a:pt x="150" y="2176"/>
                </a:lnTo>
                <a:lnTo>
                  <a:pt x="132" y="2056"/>
                </a:lnTo>
                <a:lnTo>
                  <a:pt x="109" y="1900"/>
                </a:lnTo>
                <a:lnTo>
                  <a:pt x="124" y="1842"/>
                </a:lnTo>
                <a:lnTo>
                  <a:pt x="81" y="1759"/>
                </a:lnTo>
                <a:lnTo>
                  <a:pt x="50" y="1664"/>
                </a:lnTo>
                <a:lnTo>
                  <a:pt x="79" y="1661"/>
                </a:lnTo>
                <a:lnTo>
                  <a:pt x="88" y="1524"/>
                </a:lnTo>
                <a:lnTo>
                  <a:pt x="105" y="1389"/>
                </a:lnTo>
                <a:lnTo>
                  <a:pt x="107" y="1262"/>
                </a:lnTo>
                <a:lnTo>
                  <a:pt x="65" y="1135"/>
                </a:lnTo>
                <a:lnTo>
                  <a:pt x="72" y="1065"/>
                </a:lnTo>
                <a:lnTo>
                  <a:pt x="44" y="960"/>
                </a:lnTo>
                <a:lnTo>
                  <a:pt x="68" y="856"/>
                </a:lnTo>
                <a:lnTo>
                  <a:pt x="55" y="691"/>
                </a:lnTo>
                <a:lnTo>
                  <a:pt x="52" y="515"/>
                </a:lnTo>
                <a:lnTo>
                  <a:pt x="50" y="324"/>
                </a:lnTo>
                <a:lnTo>
                  <a:pt x="28" y="185"/>
                </a:lnTo>
                <a:lnTo>
                  <a:pt x="0" y="65"/>
                </a:lnTo>
                <a:lnTo>
                  <a:pt x="36" y="43"/>
                </a:lnTo>
                <a:lnTo>
                  <a:pt x="51" y="0"/>
                </a:lnTo>
                <a:lnTo>
                  <a:pt x="93" y="57"/>
                </a:lnTo>
                <a:lnTo>
                  <a:pt x="110" y="119"/>
                </a:lnTo>
                <a:lnTo>
                  <a:pt x="152" y="155"/>
                </a:lnTo>
                <a:lnTo>
                  <a:pt x="138" y="237"/>
                </a:lnTo>
                <a:lnTo>
                  <a:pt x="189" y="333"/>
                </a:lnTo>
                <a:moveTo>
                  <a:pt x="816" y="2960"/>
                </a:moveTo>
                <a:lnTo>
                  <a:pt x="893" y="3142"/>
                </a:lnTo>
                <a:lnTo>
                  <a:pt x="960" y="3142"/>
                </a:lnTo>
                <a:lnTo>
                  <a:pt x="999" y="3144"/>
                </a:lnTo>
                <a:lnTo>
                  <a:pt x="992" y="3177"/>
                </a:lnTo>
                <a:lnTo>
                  <a:pt x="950" y="3202"/>
                </a:lnTo>
                <a:lnTo>
                  <a:pt x="918" y="3200"/>
                </a:lnTo>
                <a:lnTo>
                  <a:pt x="878" y="3193"/>
                </a:lnTo>
                <a:lnTo>
                  <a:pt x="821" y="3169"/>
                </a:lnTo>
                <a:lnTo>
                  <a:pt x="750" y="3157"/>
                </a:lnTo>
                <a:lnTo>
                  <a:pt x="650" y="3112"/>
                </a:lnTo>
                <a:lnTo>
                  <a:pt x="565" y="3068"/>
                </a:lnTo>
                <a:lnTo>
                  <a:pt x="436" y="2976"/>
                </a:lnTo>
                <a:lnTo>
                  <a:pt x="497" y="2993"/>
                </a:lnTo>
                <a:lnTo>
                  <a:pt x="611" y="3048"/>
                </a:lnTo>
                <a:lnTo>
                  <a:pt x="708" y="3077"/>
                </a:lnTo>
                <a:lnTo>
                  <a:pt x="724" y="3040"/>
                </a:lnTo>
                <a:lnTo>
                  <a:pt x="721" y="2984"/>
                </a:lnTo>
                <a:lnTo>
                  <a:pt x="766" y="2950"/>
                </a:lnTo>
                <a:lnTo>
                  <a:pt x="816" y="2960"/>
                </a:lnTo>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07" name="Freeform 39"/>
          <p:cNvSpPr>
            <a:spLocks/>
          </p:cNvSpPr>
          <p:nvPr/>
        </p:nvSpPr>
        <p:spPr bwMode="auto">
          <a:xfrm>
            <a:off x="8169629" y="3273549"/>
            <a:ext cx="52500" cy="49940"/>
          </a:xfrm>
          <a:custGeom>
            <a:avLst/>
            <a:gdLst>
              <a:gd name="T0" fmla="*/ 33 w 41"/>
              <a:gd name="T1" fmla="*/ 29 h 39"/>
              <a:gd name="T2" fmla="*/ 19 w 41"/>
              <a:gd name="T3" fmla="*/ 39 h 39"/>
              <a:gd name="T4" fmla="*/ 3 w 41"/>
              <a:gd name="T5" fmla="*/ 33 h 39"/>
              <a:gd name="T6" fmla="*/ 0 w 41"/>
              <a:gd name="T7" fmla="*/ 15 h 39"/>
              <a:gd name="T8" fmla="*/ 7 w 41"/>
              <a:gd name="T9" fmla="*/ 6 h 39"/>
              <a:gd name="T10" fmla="*/ 25 w 41"/>
              <a:gd name="T11" fmla="*/ 0 h 39"/>
              <a:gd name="T12" fmla="*/ 36 w 41"/>
              <a:gd name="T13" fmla="*/ 0 h 39"/>
              <a:gd name="T14" fmla="*/ 41 w 41"/>
              <a:gd name="T15" fmla="*/ 8 h 39"/>
              <a:gd name="T16" fmla="*/ 35 w 41"/>
              <a:gd name="T17" fmla="*/ 17 h 39"/>
              <a:gd name="T18" fmla="*/ 33 w 41"/>
              <a:gd name="T19"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9">
                <a:moveTo>
                  <a:pt x="33" y="29"/>
                </a:moveTo>
                <a:lnTo>
                  <a:pt x="19" y="39"/>
                </a:lnTo>
                <a:lnTo>
                  <a:pt x="3" y="33"/>
                </a:lnTo>
                <a:lnTo>
                  <a:pt x="0" y="15"/>
                </a:lnTo>
                <a:lnTo>
                  <a:pt x="7" y="6"/>
                </a:lnTo>
                <a:lnTo>
                  <a:pt x="25" y="0"/>
                </a:lnTo>
                <a:lnTo>
                  <a:pt x="36" y="0"/>
                </a:lnTo>
                <a:lnTo>
                  <a:pt x="41" y="8"/>
                </a:lnTo>
                <a:lnTo>
                  <a:pt x="35" y="17"/>
                </a:lnTo>
                <a:lnTo>
                  <a:pt x="33" y="29"/>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08" name="Freeform 40"/>
          <p:cNvSpPr>
            <a:spLocks/>
          </p:cNvSpPr>
          <p:nvPr/>
        </p:nvSpPr>
        <p:spPr bwMode="auto">
          <a:xfrm>
            <a:off x="7256639" y="2395133"/>
            <a:ext cx="1204942" cy="873294"/>
          </a:xfrm>
          <a:custGeom>
            <a:avLst/>
            <a:gdLst>
              <a:gd name="T0" fmla="*/ 872 w 941"/>
              <a:gd name="T1" fmla="*/ 114 h 682"/>
              <a:gd name="T2" fmla="*/ 932 w 941"/>
              <a:gd name="T3" fmla="*/ 118 h 682"/>
              <a:gd name="T4" fmla="*/ 919 w 941"/>
              <a:gd name="T5" fmla="*/ 164 h 682"/>
              <a:gd name="T6" fmla="*/ 928 w 941"/>
              <a:gd name="T7" fmla="*/ 214 h 682"/>
              <a:gd name="T8" fmla="*/ 895 w 941"/>
              <a:gd name="T9" fmla="*/ 232 h 682"/>
              <a:gd name="T10" fmla="*/ 873 w 941"/>
              <a:gd name="T11" fmla="*/ 251 h 682"/>
              <a:gd name="T12" fmla="*/ 825 w 941"/>
              <a:gd name="T13" fmla="*/ 291 h 682"/>
              <a:gd name="T14" fmla="*/ 813 w 941"/>
              <a:gd name="T15" fmla="*/ 265 h 682"/>
              <a:gd name="T16" fmla="*/ 771 w 941"/>
              <a:gd name="T17" fmla="*/ 289 h 682"/>
              <a:gd name="T18" fmla="*/ 781 w 941"/>
              <a:gd name="T19" fmla="*/ 317 h 682"/>
              <a:gd name="T20" fmla="*/ 833 w 941"/>
              <a:gd name="T21" fmla="*/ 325 h 682"/>
              <a:gd name="T22" fmla="*/ 827 w 941"/>
              <a:gd name="T23" fmla="*/ 354 h 682"/>
              <a:gd name="T24" fmla="*/ 849 w 941"/>
              <a:gd name="T25" fmla="*/ 410 h 682"/>
              <a:gd name="T26" fmla="*/ 880 w 941"/>
              <a:gd name="T27" fmla="*/ 466 h 682"/>
              <a:gd name="T28" fmla="*/ 903 w 941"/>
              <a:gd name="T29" fmla="*/ 517 h 682"/>
              <a:gd name="T30" fmla="*/ 871 w 941"/>
              <a:gd name="T31" fmla="*/ 593 h 682"/>
              <a:gd name="T32" fmla="*/ 801 w 941"/>
              <a:gd name="T33" fmla="*/ 642 h 682"/>
              <a:gd name="T34" fmla="*/ 744 w 941"/>
              <a:gd name="T35" fmla="*/ 659 h 682"/>
              <a:gd name="T36" fmla="*/ 727 w 941"/>
              <a:gd name="T37" fmla="*/ 659 h 682"/>
              <a:gd name="T38" fmla="*/ 664 w 941"/>
              <a:gd name="T39" fmla="*/ 642 h 682"/>
              <a:gd name="T40" fmla="*/ 624 w 941"/>
              <a:gd name="T41" fmla="*/ 629 h 682"/>
              <a:gd name="T42" fmla="*/ 576 w 941"/>
              <a:gd name="T43" fmla="*/ 640 h 682"/>
              <a:gd name="T44" fmla="*/ 569 w 941"/>
              <a:gd name="T45" fmla="*/ 649 h 682"/>
              <a:gd name="T46" fmla="*/ 535 w 941"/>
              <a:gd name="T47" fmla="*/ 627 h 682"/>
              <a:gd name="T48" fmla="*/ 494 w 941"/>
              <a:gd name="T49" fmla="*/ 582 h 682"/>
              <a:gd name="T50" fmla="*/ 491 w 941"/>
              <a:gd name="T51" fmla="*/ 527 h 682"/>
              <a:gd name="T52" fmla="*/ 456 w 941"/>
              <a:gd name="T53" fmla="*/ 505 h 682"/>
              <a:gd name="T54" fmla="*/ 401 w 941"/>
              <a:gd name="T55" fmla="*/ 508 h 682"/>
              <a:gd name="T56" fmla="*/ 356 w 941"/>
              <a:gd name="T57" fmla="*/ 520 h 682"/>
              <a:gd name="T58" fmla="*/ 321 w 941"/>
              <a:gd name="T59" fmla="*/ 520 h 682"/>
              <a:gd name="T60" fmla="*/ 253 w 941"/>
              <a:gd name="T61" fmla="*/ 508 h 682"/>
              <a:gd name="T62" fmla="*/ 199 w 941"/>
              <a:gd name="T63" fmla="*/ 478 h 682"/>
              <a:gd name="T64" fmla="*/ 129 w 941"/>
              <a:gd name="T65" fmla="*/ 449 h 682"/>
              <a:gd name="T66" fmla="*/ 120 w 941"/>
              <a:gd name="T67" fmla="*/ 408 h 682"/>
              <a:gd name="T68" fmla="*/ 54 w 941"/>
              <a:gd name="T69" fmla="*/ 342 h 682"/>
              <a:gd name="T70" fmla="*/ 26 w 941"/>
              <a:gd name="T71" fmla="*/ 307 h 682"/>
              <a:gd name="T72" fmla="*/ 3 w 941"/>
              <a:gd name="T73" fmla="*/ 280 h 682"/>
              <a:gd name="T74" fmla="*/ 42 w 941"/>
              <a:gd name="T75" fmla="*/ 264 h 682"/>
              <a:gd name="T76" fmla="*/ 91 w 941"/>
              <a:gd name="T77" fmla="*/ 230 h 682"/>
              <a:gd name="T78" fmla="*/ 68 w 941"/>
              <a:gd name="T79" fmla="*/ 172 h 682"/>
              <a:gd name="T80" fmla="*/ 136 w 941"/>
              <a:gd name="T81" fmla="*/ 130 h 682"/>
              <a:gd name="T82" fmla="*/ 151 w 941"/>
              <a:gd name="T83" fmla="*/ 85 h 682"/>
              <a:gd name="T84" fmla="*/ 213 w 941"/>
              <a:gd name="T85" fmla="*/ 116 h 682"/>
              <a:gd name="T86" fmla="*/ 267 w 941"/>
              <a:gd name="T87" fmla="*/ 168 h 682"/>
              <a:gd name="T88" fmla="*/ 343 w 941"/>
              <a:gd name="T89" fmla="*/ 205 h 682"/>
              <a:gd name="T90" fmla="*/ 433 w 941"/>
              <a:gd name="T91" fmla="*/ 219 h 682"/>
              <a:gd name="T92" fmla="*/ 512 w 941"/>
              <a:gd name="T93" fmla="*/ 241 h 682"/>
              <a:gd name="T94" fmla="*/ 591 w 941"/>
              <a:gd name="T95" fmla="*/ 214 h 682"/>
              <a:gd name="T96" fmla="*/ 590 w 941"/>
              <a:gd name="T97" fmla="*/ 182 h 682"/>
              <a:gd name="T98" fmla="*/ 632 w 941"/>
              <a:gd name="T99" fmla="*/ 164 h 682"/>
              <a:gd name="T100" fmla="*/ 687 w 941"/>
              <a:gd name="T101" fmla="*/ 134 h 682"/>
              <a:gd name="T102" fmla="*/ 659 w 941"/>
              <a:gd name="T103" fmla="*/ 108 h 682"/>
              <a:gd name="T104" fmla="*/ 616 w 941"/>
              <a:gd name="T105" fmla="*/ 107 h 682"/>
              <a:gd name="T106" fmla="*/ 652 w 941"/>
              <a:gd name="T107" fmla="*/ 66 h 682"/>
              <a:gd name="T108" fmla="*/ 642 w 941"/>
              <a:gd name="T109" fmla="*/ 18 h 682"/>
              <a:gd name="T110" fmla="*/ 672 w 941"/>
              <a:gd name="T111" fmla="*/ 0 h 682"/>
              <a:gd name="T112" fmla="*/ 757 w 941"/>
              <a:gd name="T113" fmla="*/ 4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1" h="682">
                <a:moveTo>
                  <a:pt x="791" y="74"/>
                </a:moveTo>
                <a:lnTo>
                  <a:pt x="823" y="80"/>
                </a:lnTo>
                <a:lnTo>
                  <a:pt x="852" y="95"/>
                </a:lnTo>
                <a:lnTo>
                  <a:pt x="872" y="114"/>
                </a:lnTo>
                <a:lnTo>
                  <a:pt x="896" y="114"/>
                </a:lnTo>
                <a:lnTo>
                  <a:pt x="905" y="106"/>
                </a:lnTo>
                <a:lnTo>
                  <a:pt x="927" y="100"/>
                </a:lnTo>
                <a:lnTo>
                  <a:pt x="932" y="118"/>
                </a:lnTo>
                <a:lnTo>
                  <a:pt x="930" y="126"/>
                </a:lnTo>
                <a:lnTo>
                  <a:pt x="940" y="148"/>
                </a:lnTo>
                <a:lnTo>
                  <a:pt x="941" y="168"/>
                </a:lnTo>
                <a:lnTo>
                  <a:pt x="919" y="164"/>
                </a:lnTo>
                <a:lnTo>
                  <a:pt x="909" y="171"/>
                </a:lnTo>
                <a:lnTo>
                  <a:pt x="924" y="189"/>
                </a:lnTo>
                <a:lnTo>
                  <a:pt x="936" y="213"/>
                </a:lnTo>
                <a:lnTo>
                  <a:pt x="928" y="214"/>
                </a:lnTo>
                <a:lnTo>
                  <a:pt x="934" y="224"/>
                </a:lnTo>
                <a:lnTo>
                  <a:pt x="916" y="212"/>
                </a:lnTo>
                <a:lnTo>
                  <a:pt x="916" y="223"/>
                </a:lnTo>
                <a:lnTo>
                  <a:pt x="895" y="232"/>
                </a:lnTo>
                <a:lnTo>
                  <a:pt x="904" y="243"/>
                </a:lnTo>
                <a:lnTo>
                  <a:pt x="889" y="243"/>
                </a:lnTo>
                <a:lnTo>
                  <a:pt x="877" y="236"/>
                </a:lnTo>
                <a:lnTo>
                  <a:pt x="873" y="251"/>
                </a:lnTo>
                <a:lnTo>
                  <a:pt x="861" y="262"/>
                </a:lnTo>
                <a:lnTo>
                  <a:pt x="853" y="275"/>
                </a:lnTo>
                <a:lnTo>
                  <a:pt x="833" y="281"/>
                </a:lnTo>
                <a:lnTo>
                  <a:pt x="825" y="291"/>
                </a:lnTo>
                <a:lnTo>
                  <a:pt x="809" y="296"/>
                </a:lnTo>
                <a:lnTo>
                  <a:pt x="814" y="287"/>
                </a:lnTo>
                <a:lnTo>
                  <a:pt x="806" y="279"/>
                </a:lnTo>
                <a:lnTo>
                  <a:pt x="813" y="265"/>
                </a:lnTo>
                <a:lnTo>
                  <a:pt x="799" y="254"/>
                </a:lnTo>
                <a:lnTo>
                  <a:pt x="788" y="261"/>
                </a:lnTo>
                <a:lnTo>
                  <a:pt x="776" y="275"/>
                </a:lnTo>
                <a:lnTo>
                  <a:pt x="771" y="289"/>
                </a:lnTo>
                <a:lnTo>
                  <a:pt x="755" y="290"/>
                </a:lnTo>
                <a:lnTo>
                  <a:pt x="751" y="299"/>
                </a:lnTo>
                <a:lnTo>
                  <a:pt x="766" y="313"/>
                </a:lnTo>
                <a:lnTo>
                  <a:pt x="781" y="317"/>
                </a:lnTo>
                <a:lnTo>
                  <a:pt x="786" y="326"/>
                </a:lnTo>
                <a:lnTo>
                  <a:pt x="802" y="332"/>
                </a:lnTo>
                <a:lnTo>
                  <a:pt x="815" y="317"/>
                </a:lnTo>
                <a:lnTo>
                  <a:pt x="833" y="325"/>
                </a:lnTo>
                <a:lnTo>
                  <a:pt x="845" y="326"/>
                </a:lnTo>
                <a:lnTo>
                  <a:pt x="852" y="337"/>
                </a:lnTo>
                <a:lnTo>
                  <a:pt x="830" y="343"/>
                </a:lnTo>
                <a:lnTo>
                  <a:pt x="827" y="354"/>
                </a:lnTo>
                <a:lnTo>
                  <a:pt x="815" y="364"/>
                </a:lnTo>
                <a:lnTo>
                  <a:pt x="811" y="378"/>
                </a:lnTo>
                <a:lnTo>
                  <a:pt x="834" y="390"/>
                </a:lnTo>
                <a:lnTo>
                  <a:pt x="849" y="410"/>
                </a:lnTo>
                <a:lnTo>
                  <a:pt x="867" y="429"/>
                </a:lnTo>
                <a:lnTo>
                  <a:pt x="884" y="445"/>
                </a:lnTo>
                <a:lnTo>
                  <a:pt x="889" y="461"/>
                </a:lnTo>
                <a:lnTo>
                  <a:pt x="880" y="466"/>
                </a:lnTo>
                <a:lnTo>
                  <a:pt x="888" y="477"/>
                </a:lnTo>
                <a:lnTo>
                  <a:pt x="900" y="484"/>
                </a:lnTo>
                <a:lnTo>
                  <a:pt x="903" y="501"/>
                </a:lnTo>
                <a:lnTo>
                  <a:pt x="903" y="517"/>
                </a:lnTo>
                <a:lnTo>
                  <a:pt x="894" y="519"/>
                </a:lnTo>
                <a:lnTo>
                  <a:pt x="888" y="541"/>
                </a:lnTo>
                <a:lnTo>
                  <a:pt x="881" y="569"/>
                </a:lnTo>
                <a:lnTo>
                  <a:pt x="871" y="593"/>
                </a:lnTo>
                <a:lnTo>
                  <a:pt x="851" y="613"/>
                </a:lnTo>
                <a:lnTo>
                  <a:pt x="830" y="630"/>
                </a:lnTo>
                <a:lnTo>
                  <a:pt x="810" y="632"/>
                </a:lnTo>
                <a:lnTo>
                  <a:pt x="801" y="642"/>
                </a:lnTo>
                <a:lnTo>
                  <a:pt x="793" y="635"/>
                </a:lnTo>
                <a:lnTo>
                  <a:pt x="785" y="645"/>
                </a:lnTo>
                <a:lnTo>
                  <a:pt x="762" y="656"/>
                </a:lnTo>
                <a:lnTo>
                  <a:pt x="744" y="659"/>
                </a:lnTo>
                <a:lnTo>
                  <a:pt x="742" y="681"/>
                </a:lnTo>
                <a:lnTo>
                  <a:pt x="732" y="682"/>
                </a:lnTo>
                <a:lnTo>
                  <a:pt x="725" y="667"/>
                </a:lnTo>
                <a:lnTo>
                  <a:pt x="727" y="659"/>
                </a:lnTo>
                <a:lnTo>
                  <a:pt x="702" y="652"/>
                </a:lnTo>
                <a:lnTo>
                  <a:pt x="694" y="656"/>
                </a:lnTo>
                <a:lnTo>
                  <a:pt x="675" y="650"/>
                </a:lnTo>
                <a:lnTo>
                  <a:pt x="664" y="642"/>
                </a:lnTo>
                <a:lnTo>
                  <a:pt x="665" y="630"/>
                </a:lnTo>
                <a:lnTo>
                  <a:pt x="648" y="626"/>
                </a:lnTo>
                <a:lnTo>
                  <a:pt x="638" y="618"/>
                </a:lnTo>
                <a:lnTo>
                  <a:pt x="624" y="629"/>
                </a:lnTo>
                <a:lnTo>
                  <a:pt x="608" y="632"/>
                </a:lnTo>
                <a:lnTo>
                  <a:pt x="593" y="632"/>
                </a:lnTo>
                <a:lnTo>
                  <a:pt x="585" y="637"/>
                </a:lnTo>
                <a:lnTo>
                  <a:pt x="576" y="640"/>
                </a:lnTo>
                <a:lnTo>
                  <a:pt x="583" y="663"/>
                </a:lnTo>
                <a:lnTo>
                  <a:pt x="573" y="663"/>
                </a:lnTo>
                <a:lnTo>
                  <a:pt x="571" y="658"/>
                </a:lnTo>
                <a:lnTo>
                  <a:pt x="569" y="649"/>
                </a:lnTo>
                <a:lnTo>
                  <a:pt x="557" y="656"/>
                </a:lnTo>
                <a:lnTo>
                  <a:pt x="548" y="652"/>
                </a:lnTo>
                <a:lnTo>
                  <a:pt x="533" y="644"/>
                </a:lnTo>
                <a:lnTo>
                  <a:pt x="535" y="627"/>
                </a:lnTo>
                <a:lnTo>
                  <a:pt x="523" y="623"/>
                </a:lnTo>
                <a:lnTo>
                  <a:pt x="515" y="604"/>
                </a:lnTo>
                <a:lnTo>
                  <a:pt x="497" y="607"/>
                </a:lnTo>
                <a:lnTo>
                  <a:pt x="494" y="582"/>
                </a:lnTo>
                <a:lnTo>
                  <a:pt x="507" y="565"/>
                </a:lnTo>
                <a:lnTo>
                  <a:pt x="504" y="548"/>
                </a:lnTo>
                <a:lnTo>
                  <a:pt x="500" y="532"/>
                </a:lnTo>
                <a:lnTo>
                  <a:pt x="491" y="527"/>
                </a:lnTo>
                <a:lnTo>
                  <a:pt x="482" y="515"/>
                </a:lnTo>
                <a:lnTo>
                  <a:pt x="472" y="516"/>
                </a:lnTo>
                <a:lnTo>
                  <a:pt x="452" y="513"/>
                </a:lnTo>
                <a:lnTo>
                  <a:pt x="456" y="505"/>
                </a:lnTo>
                <a:lnTo>
                  <a:pt x="445" y="492"/>
                </a:lnTo>
                <a:lnTo>
                  <a:pt x="434" y="500"/>
                </a:lnTo>
                <a:lnTo>
                  <a:pt x="418" y="495"/>
                </a:lnTo>
                <a:lnTo>
                  <a:pt x="401" y="508"/>
                </a:lnTo>
                <a:lnTo>
                  <a:pt x="389" y="524"/>
                </a:lnTo>
                <a:lnTo>
                  <a:pt x="375" y="527"/>
                </a:lnTo>
                <a:lnTo>
                  <a:pt x="366" y="521"/>
                </a:lnTo>
                <a:lnTo>
                  <a:pt x="356" y="520"/>
                </a:lnTo>
                <a:lnTo>
                  <a:pt x="343" y="516"/>
                </a:lnTo>
                <a:lnTo>
                  <a:pt x="334" y="521"/>
                </a:lnTo>
                <a:lnTo>
                  <a:pt x="326" y="536"/>
                </a:lnTo>
                <a:lnTo>
                  <a:pt x="321" y="520"/>
                </a:lnTo>
                <a:lnTo>
                  <a:pt x="311" y="524"/>
                </a:lnTo>
                <a:lnTo>
                  <a:pt x="290" y="522"/>
                </a:lnTo>
                <a:lnTo>
                  <a:pt x="269" y="517"/>
                </a:lnTo>
                <a:lnTo>
                  <a:pt x="253" y="508"/>
                </a:lnTo>
                <a:lnTo>
                  <a:pt x="238" y="504"/>
                </a:lnTo>
                <a:lnTo>
                  <a:pt x="230" y="494"/>
                </a:lnTo>
                <a:lnTo>
                  <a:pt x="219" y="491"/>
                </a:lnTo>
                <a:lnTo>
                  <a:pt x="199" y="478"/>
                </a:lnTo>
                <a:lnTo>
                  <a:pt x="183" y="472"/>
                </a:lnTo>
                <a:lnTo>
                  <a:pt x="177" y="476"/>
                </a:lnTo>
                <a:lnTo>
                  <a:pt x="149" y="462"/>
                </a:lnTo>
                <a:lnTo>
                  <a:pt x="129" y="449"/>
                </a:lnTo>
                <a:lnTo>
                  <a:pt x="119" y="426"/>
                </a:lnTo>
                <a:lnTo>
                  <a:pt x="132" y="429"/>
                </a:lnTo>
                <a:lnTo>
                  <a:pt x="130" y="418"/>
                </a:lnTo>
                <a:lnTo>
                  <a:pt x="120" y="408"/>
                </a:lnTo>
                <a:lnTo>
                  <a:pt x="118" y="391"/>
                </a:lnTo>
                <a:lnTo>
                  <a:pt x="93" y="366"/>
                </a:lnTo>
                <a:lnTo>
                  <a:pt x="63" y="358"/>
                </a:lnTo>
                <a:lnTo>
                  <a:pt x="54" y="342"/>
                </a:lnTo>
                <a:lnTo>
                  <a:pt x="38" y="333"/>
                </a:lnTo>
                <a:lnTo>
                  <a:pt x="34" y="327"/>
                </a:lnTo>
                <a:lnTo>
                  <a:pt x="28" y="315"/>
                </a:lnTo>
                <a:lnTo>
                  <a:pt x="26" y="307"/>
                </a:lnTo>
                <a:lnTo>
                  <a:pt x="15" y="302"/>
                </a:lnTo>
                <a:lnTo>
                  <a:pt x="9" y="304"/>
                </a:lnTo>
                <a:lnTo>
                  <a:pt x="0" y="285"/>
                </a:lnTo>
                <a:lnTo>
                  <a:pt x="3" y="280"/>
                </a:lnTo>
                <a:lnTo>
                  <a:pt x="0" y="276"/>
                </a:lnTo>
                <a:lnTo>
                  <a:pt x="13" y="266"/>
                </a:lnTo>
                <a:lnTo>
                  <a:pt x="23" y="262"/>
                </a:lnTo>
                <a:lnTo>
                  <a:pt x="42" y="264"/>
                </a:lnTo>
                <a:lnTo>
                  <a:pt x="44" y="252"/>
                </a:lnTo>
                <a:lnTo>
                  <a:pt x="65" y="249"/>
                </a:lnTo>
                <a:lnTo>
                  <a:pt x="68" y="241"/>
                </a:lnTo>
                <a:lnTo>
                  <a:pt x="91" y="230"/>
                </a:lnTo>
                <a:lnTo>
                  <a:pt x="92" y="225"/>
                </a:lnTo>
                <a:lnTo>
                  <a:pt x="87" y="213"/>
                </a:lnTo>
                <a:lnTo>
                  <a:pt x="96" y="208"/>
                </a:lnTo>
                <a:lnTo>
                  <a:pt x="68" y="172"/>
                </a:lnTo>
                <a:lnTo>
                  <a:pt x="98" y="164"/>
                </a:lnTo>
                <a:lnTo>
                  <a:pt x="104" y="160"/>
                </a:lnTo>
                <a:lnTo>
                  <a:pt x="101" y="123"/>
                </a:lnTo>
                <a:lnTo>
                  <a:pt x="136" y="130"/>
                </a:lnTo>
                <a:lnTo>
                  <a:pt x="141" y="121"/>
                </a:lnTo>
                <a:lnTo>
                  <a:pt x="133" y="100"/>
                </a:lnTo>
                <a:lnTo>
                  <a:pt x="146" y="98"/>
                </a:lnTo>
                <a:lnTo>
                  <a:pt x="151" y="85"/>
                </a:lnTo>
                <a:lnTo>
                  <a:pt x="157" y="83"/>
                </a:lnTo>
                <a:lnTo>
                  <a:pt x="168" y="97"/>
                </a:lnTo>
                <a:lnTo>
                  <a:pt x="186" y="108"/>
                </a:lnTo>
                <a:lnTo>
                  <a:pt x="213" y="116"/>
                </a:lnTo>
                <a:lnTo>
                  <a:pt x="232" y="132"/>
                </a:lnTo>
                <a:lnTo>
                  <a:pt x="236" y="156"/>
                </a:lnTo>
                <a:lnTo>
                  <a:pt x="246" y="165"/>
                </a:lnTo>
                <a:lnTo>
                  <a:pt x="267" y="168"/>
                </a:lnTo>
                <a:lnTo>
                  <a:pt x="290" y="171"/>
                </a:lnTo>
                <a:lnTo>
                  <a:pt x="316" y="184"/>
                </a:lnTo>
                <a:lnTo>
                  <a:pt x="327" y="186"/>
                </a:lnTo>
                <a:lnTo>
                  <a:pt x="343" y="205"/>
                </a:lnTo>
                <a:lnTo>
                  <a:pt x="358" y="217"/>
                </a:lnTo>
                <a:lnTo>
                  <a:pt x="376" y="217"/>
                </a:lnTo>
                <a:lnTo>
                  <a:pt x="412" y="222"/>
                </a:lnTo>
                <a:lnTo>
                  <a:pt x="433" y="219"/>
                </a:lnTo>
                <a:lnTo>
                  <a:pt x="451" y="222"/>
                </a:lnTo>
                <a:lnTo>
                  <a:pt x="481" y="234"/>
                </a:lnTo>
                <a:lnTo>
                  <a:pt x="502" y="234"/>
                </a:lnTo>
                <a:lnTo>
                  <a:pt x="512" y="241"/>
                </a:lnTo>
                <a:lnTo>
                  <a:pt x="527" y="230"/>
                </a:lnTo>
                <a:lnTo>
                  <a:pt x="550" y="222"/>
                </a:lnTo>
                <a:lnTo>
                  <a:pt x="575" y="222"/>
                </a:lnTo>
                <a:lnTo>
                  <a:pt x="591" y="214"/>
                </a:lnTo>
                <a:lnTo>
                  <a:pt x="598" y="203"/>
                </a:lnTo>
                <a:lnTo>
                  <a:pt x="606" y="196"/>
                </a:lnTo>
                <a:lnTo>
                  <a:pt x="600" y="190"/>
                </a:lnTo>
                <a:lnTo>
                  <a:pt x="590" y="182"/>
                </a:lnTo>
                <a:lnTo>
                  <a:pt x="592" y="169"/>
                </a:lnTo>
                <a:lnTo>
                  <a:pt x="602" y="171"/>
                </a:lnTo>
                <a:lnTo>
                  <a:pt x="621" y="175"/>
                </a:lnTo>
                <a:lnTo>
                  <a:pt x="632" y="164"/>
                </a:lnTo>
                <a:lnTo>
                  <a:pt x="653" y="156"/>
                </a:lnTo>
                <a:lnTo>
                  <a:pt x="657" y="142"/>
                </a:lnTo>
                <a:lnTo>
                  <a:pt x="665" y="137"/>
                </a:lnTo>
                <a:lnTo>
                  <a:pt x="687" y="134"/>
                </a:lnTo>
                <a:lnTo>
                  <a:pt x="702" y="136"/>
                </a:lnTo>
                <a:lnTo>
                  <a:pt x="699" y="129"/>
                </a:lnTo>
                <a:lnTo>
                  <a:pt x="676" y="115"/>
                </a:lnTo>
                <a:lnTo>
                  <a:pt x="659" y="108"/>
                </a:lnTo>
                <a:lnTo>
                  <a:pt x="651" y="116"/>
                </a:lnTo>
                <a:lnTo>
                  <a:pt x="633" y="112"/>
                </a:lnTo>
                <a:lnTo>
                  <a:pt x="625" y="115"/>
                </a:lnTo>
                <a:lnTo>
                  <a:pt x="616" y="107"/>
                </a:lnTo>
                <a:lnTo>
                  <a:pt x="615" y="87"/>
                </a:lnTo>
                <a:lnTo>
                  <a:pt x="613" y="71"/>
                </a:lnTo>
                <a:lnTo>
                  <a:pt x="638" y="79"/>
                </a:lnTo>
                <a:lnTo>
                  <a:pt x="652" y="66"/>
                </a:lnTo>
                <a:lnTo>
                  <a:pt x="646" y="57"/>
                </a:lnTo>
                <a:lnTo>
                  <a:pt x="646" y="36"/>
                </a:lnTo>
                <a:lnTo>
                  <a:pt x="650" y="30"/>
                </a:lnTo>
                <a:lnTo>
                  <a:pt x="642" y="18"/>
                </a:lnTo>
                <a:lnTo>
                  <a:pt x="630" y="14"/>
                </a:lnTo>
                <a:lnTo>
                  <a:pt x="635" y="4"/>
                </a:lnTo>
                <a:lnTo>
                  <a:pt x="652" y="0"/>
                </a:lnTo>
                <a:lnTo>
                  <a:pt x="672" y="0"/>
                </a:lnTo>
                <a:lnTo>
                  <a:pt x="700" y="5"/>
                </a:lnTo>
                <a:lnTo>
                  <a:pt x="719" y="13"/>
                </a:lnTo>
                <a:lnTo>
                  <a:pt x="744" y="33"/>
                </a:lnTo>
                <a:lnTo>
                  <a:pt x="757" y="42"/>
                </a:lnTo>
                <a:lnTo>
                  <a:pt x="771" y="54"/>
                </a:lnTo>
                <a:lnTo>
                  <a:pt x="791" y="74"/>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09" name="Freeform 41"/>
          <p:cNvSpPr>
            <a:spLocks/>
          </p:cNvSpPr>
          <p:nvPr/>
        </p:nvSpPr>
        <p:spPr bwMode="auto">
          <a:xfrm>
            <a:off x="5453709" y="3528368"/>
            <a:ext cx="140854" cy="163903"/>
          </a:xfrm>
          <a:custGeom>
            <a:avLst/>
            <a:gdLst>
              <a:gd name="T0" fmla="*/ 105 w 110"/>
              <a:gd name="T1" fmla="*/ 115 h 128"/>
              <a:gd name="T2" fmla="*/ 97 w 110"/>
              <a:gd name="T3" fmla="*/ 115 h 128"/>
              <a:gd name="T4" fmla="*/ 84 w 110"/>
              <a:gd name="T5" fmla="*/ 111 h 128"/>
              <a:gd name="T6" fmla="*/ 72 w 110"/>
              <a:gd name="T7" fmla="*/ 111 h 128"/>
              <a:gd name="T8" fmla="*/ 50 w 110"/>
              <a:gd name="T9" fmla="*/ 115 h 128"/>
              <a:gd name="T10" fmla="*/ 37 w 110"/>
              <a:gd name="T11" fmla="*/ 121 h 128"/>
              <a:gd name="T12" fmla="*/ 19 w 110"/>
              <a:gd name="T13" fmla="*/ 128 h 128"/>
              <a:gd name="T14" fmla="*/ 16 w 110"/>
              <a:gd name="T15" fmla="*/ 128 h 128"/>
              <a:gd name="T16" fmla="*/ 17 w 110"/>
              <a:gd name="T17" fmla="*/ 111 h 128"/>
              <a:gd name="T18" fmla="*/ 19 w 110"/>
              <a:gd name="T19" fmla="*/ 108 h 128"/>
              <a:gd name="T20" fmla="*/ 18 w 110"/>
              <a:gd name="T21" fmla="*/ 100 h 128"/>
              <a:gd name="T22" fmla="*/ 11 w 110"/>
              <a:gd name="T23" fmla="*/ 91 h 128"/>
              <a:gd name="T24" fmla="*/ 5 w 110"/>
              <a:gd name="T25" fmla="*/ 90 h 128"/>
              <a:gd name="T26" fmla="*/ 0 w 110"/>
              <a:gd name="T27" fmla="*/ 84 h 128"/>
              <a:gd name="T28" fmla="*/ 3 w 110"/>
              <a:gd name="T29" fmla="*/ 75 h 128"/>
              <a:gd name="T30" fmla="*/ 2 w 110"/>
              <a:gd name="T31" fmla="*/ 65 h 128"/>
              <a:gd name="T32" fmla="*/ 3 w 110"/>
              <a:gd name="T33" fmla="*/ 59 h 128"/>
              <a:gd name="T34" fmla="*/ 6 w 110"/>
              <a:gd name="T35" fmla="*/ 59 h 128"/>
              <a:gd name="T36" fmla="*/ 7 w 110"/>
              <a:gd name="T37" fmla="*/ 50 h 128"/>
              <a:gd name="T38" fmla="*/ 5 w 110"/>
              <a:gd name="T39" fmla="*/ 46 h 128"/>
              <a:gd name="T40" fmla="*/ 7 w 110"/>
              <a:gd name="T41" fmla="*/ 43 h 128"/>
              <a:gd name="T42" fmla="*/ 14 w 110"/>
              <a:gd name="T43" fmla="*/ 40 h 128"/>
              <a:gd name="T44" fmla="*/ 9 w 110"/>
              <a:gd name="T45" fmla="*/ 24 h 128"/>
              <a:gd name="T46" fmla="*/ 5 w 110"/>
              <a:gd name="T47" fmla="*/ 15 h 128"/>
              <a:gd name="T48" fmla="*/ 7 w 110"/>
              <a:gd name="T49" fmla="*/ 8 h 128"/>
              <a:gd name="T50" fmla="*/ 11 w 110"/>
              <a:gd name="T51" fmla="*/ 6 h 128"/>
              <a:gd name="T52" fmla="*/ 13 w 110"/>
              <a:gd name="T53" fmla="*/ 5 h 128"/>
              <a:gd name="T54" fmla="*/ 18 w 110"/>
              <a:gd name="T55" fmla="*/ 7 h 128"/>
              <a:gd name="T56" fmla="*/ 32 w 110"/>
              <a:gd name="T57" fmla="*/ 8 h 128"/>
              <a:gd name="T58" fmla="*/ 35 w 110"/>
              <a:gd name="T59" fmla="*/ 2 h 128"/>
              <a:gd name="T60" fmla="*/ 39 w 110"/>
              <a:gd name="T61" fmla="*/ 2 h 128"/>
              <a:gd name="T62" fmla="*/ 44 w 110"/>
              <a:gd name="T63" fmla="*/ 0 h 128"/>
              <a:gd name="T64" fmla="*/ 47 w 110"/>
              <a:gd name="T65" fmla="*/ 9 h 128"/>
              <a:gd name="T66" fmla="*/ 51 w 110"/>
              <a:gd name="T67" fmla="*/ 6 h 128"/>
              <a:gd name="T68" fmla="*/ 58 w 110"/>
              <a:gd name="T69" fmla="*/ 3 h 128"/>
              <a:gd name="T70" fmla="*/ 67 w 110"/>
              <a:gd name="T71" fmla="*/ 7 h 128"/>
              <a:gd name="T72" fmla="*/ 70 w 110"/>
              <a:gd name="T73" fmla="*/ 14 h 128"/>
              <a:gd name="T74" fmla="*/ 78 w 110"/>
              <a:gd name="T75" fmla="*/ 19 h 128"/>
              <a:gd name="T76" fmla="*/ 85 w 110"/>
              <a:gd name="T77" fmla="*/ 14 h 128"/>
              <a:gd name="T78" fmla="*/ 93 w 110"/>
              <a:gd name="T79" fmla="*/ 13 h 128"/>
              <a:gd name="T80" fmla="*/ 106 w 110"/>
              <a:gd name="T81" fmla="*/ 18 h 128"/>
              <a:gd name="T82" fmla="*/ 110 w 110"/>
              <a:gd name="T83" fmla="*/ 48 h 128"/>
              <a:gd name="T84" fmla="*/ 103 w 110"/>
              <a:gd name="T85" fmla="*/ 65 h 128"/>
              <a:gd name="T86" fmla="*/ 98 w 110"/>
              <a:gd name="T87" fmla="*/ 88 h 128"/>
              <a:gd name="T88" fmla="*/ 106 w 110"/>
              <a:gd name="T89" fmla="*/ 107 h 128"/>
              <a:gd name="T90" fmla="*/ 105 w 110"/>
              <a:gd name="T91"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0" h="128">
                <a:moveTo>
                  <a:pt x="105" y="115"/>
                </a:moveTo>
                <a:lnTo>
                  <a:pt x="97" y="115"/>
                </a:lnTo>
                <a:lnTo>
                  <a:pt x="84" y="111"/>
                </a:lnTo>
                <a:lnTo>
                  <a:pt x="72" y="111"/>
                </a:lnTo>
                <a:lnTo>
                  <a:pt x="50" y="115"/>
                </a:lnTo>
                <a:lnTo>
                  <a:pt x="37" y="121"/>
                </a:lnTo>
                <a:lnTo>
                  <a:pt x="19" y="128"/>
                </a:lnTo>
                <a:lnTo>
                  <a:pt x="16" y="128"/>
                </a:lnTo>
                <a:lnTo>
                  <a:pt x="17" y="111"/>
                </a:lnTo>
                <a:lnTo>
                  <a:pt x="19" y="108"/>
                </a:lnTo>
                <a:lnTo>
                  <a:pt x="18" y="100"/>
                </a:lnTo>
                <a:lnTo>
                  <a:pt x="11" y="91"/>
                </a:lnTo>
                <a:lnTo>
                  <a:pt x="5" y="90"/>
                </a:lnTo>
                <a:lnTo>
                  <a:pt x="0" y="84"/>
                </a:lnTo>
                <a:lnTo>
                  <a:pt x="3" y="75"/>
                </a:lnTo>
                <a:lnTo>
                  <a:pt x="2" y="65"/>
                </a:lnTo>
                <a:lnTo>
                  <a:pt x="3" y="59"/>
                </a:lnTo>
                <a:lnTo>
                  <a:pt x="6" y="59"/>
                </a:lnTo>
                <a:lnTo>
                  <a:pt x="7" y="50"/>
                </a:lnTo>
                <a:lnTo>
                  <a:pt x="5" y="46"/>
                </a:lnTo>
                <a:lnTo>
                  <a:pt x="7" y="43"/>
                </a:lnTo>
                <a:lnTo>
                  <a:pt x="14" y="40"/>
                </a:lnTo>
                <a:lnTo>
                  <a:pt x="9" y="24"/>
                </a:lnTo>
                <a:lnTo>
                  <a:pt x="5" y="15"/>
                </a:lnTo>
                <a:lnTo>
                  <a:pt x="7" y="8"/>
                </a:lnTo>
                <a:lnTo>
                  <a:pt x="11" y="6"/>
                </a:lnTo>
                <a:lnTo>
                  <a:pt x="13" y="5"/>
                </a:lnTo>
                <a:lnTo>
                  <a:pt x="18" y="7"/>
                </a:lnTo>
                <a:lnTo>
                  <a:pt x="32" y="8"/>
                </a:lnTo>
                <a:lnTo>
                  <a:pt x="35" y="2"/>
                </a:lnTo>
                <a:lnTo>
                  <a:pt x="39" y="2"/>
                </a:lnTo>
                <a:lnTo>
                  <a:pt x="44" y="0"/>
                </a:lnTo>
                <a:lnTo>
                  <a:pt x="47" y="9"/>
                </a:lnTo>
                <a:lnTo>
                  <a:pt x="51" y="6"/>
                </a:lnTo>
                <a:lnTo>
                  <a:pt x="58" y="3"/>
                </a:lnTo>
                <a:lnTo>
                  <a:pt x="67" y="7"/>
                </a:lnTo>
                <a:lnTo>
                  <a:pt x="70" y="14"/>
                </a:lnTo>
                <a:lnTo>
                  <a:pt x="78" y="19"/>
                </a:lnTo>
                <a:lnTo>
                  <a:pt x="85" y="14"/>
                </a:lnTo>
                <a:lnTo>
                  <a:pt x="93" y="13"/>
                </a:lnTo>
                <a:lnTo>
                  <a:pt x="106" y="18"/>
                </a:lnTo>
                <a:lnTo>
                  <a:pt x="110" y="48"/>
                </a:lnTo>
                <a:lnTo>
                  <a:pt x="103" y="65"/>
                </a:lnTo>
                <a:lnTo>
                  <a:pt x="98" y="88"/>
                </a:lnTo>
                <a:lnTo>
                  <a:pt x="106" y="107"/>
                </a:lnTo>
                <a:lnTo>
                  <a:pt x="105" y="115"/>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10" name="Freeform 42"/>
          <p:cNvSpPr>
            <a:spLocks/>
          </p:cNvSpPr>
          <p:nvPr/>
        </p:nvSpPr>
        <p:spPr bwMode="auto">
          <a:xfrm>
            <a:off x="5854504" y="3465622"/>
            <a:ext cx="177989" cy="295794"/>
          </a:xfrm>
          <a:custGeom>
            <a:avLst/>
            <a:gdLst>
              <a:gd name="T0" fmla="*/ 85 w 139"/>
              <a:gd name="T1" fmla="*/ 220 h 231"/>
              <a:gd name="T2" fmla="*/ 82 w 139"/>
              <a:gd name="T3" fmla="*/ 219 h 231"/>
              <a:gd name="T4" fmla="*/ 71 w 139"/>
              <a:gd name="T5" fmla="*/ 222 h 231"/>
              <a:gd name="T6" fmla="*/ 60 w 139"/>
              <a:gd name="T7" fmla="*/ 219 h 231"/>
              <a:gd name="T8" fmla="*/ 52 w 139"/>
              <a:gd name="T9" fmla="*/ 220 h 231"/>
              <a:gd name="T10" fmla="*/ 22 w 139"/>
              <a:gd name="T11" fmla="*/ 220 h 231"/>
              <a:gd name="T12" fmla="*/ 24 w 139"/>
              <a:gd name="T13" fmla="*/ 204 h 231"/>
              <a:gd name="T14" fmla="*/ 17 w 139"/>
              <a:gd name="T15" fmla="*/ 190 h 231"/>
              <a:gd name="T16" fmla="*/ 9 w 139"/>
              <a:gd name="T17" fmla="*/ 186 h 231"/>
              <a:gd name="T18" fmla="*/ 5 w 139"/>
              <a:gd name="T19" fmla="*/ 177 h 231"/>
              <a:gd name="T20" fmla="*/ 0 w 139"/>
              <a:gd name="T21" fmla="*/ 174 h 231"/>
              <a:gd name="T22" fmla="*/ 0 w 139"/>
              <a:gd name="T23" fmla="*/ 168 h 231"/>
              <a:gd name="T24" fmla="*/ 5 w 139"/>
              <a:gd name="T25" fmla="*/ 154 h 231"/>
              <a:gd name="T26" fmla="*/ 14 w 139"/>
              <a:gd name="T27" fmla="*/ 134 h 231"/>
              <a:gd name="T28" fmla="*/ 19 w 139"/>
              <a:gd name="T29" fmla="*/ 133 h 231"/>
              <a:gd name="T30" fmla="*/ 30 w 139"/>
              <a:gd name="T31" fmla="*/ 121 h 231"/>
              <a:gd name="T32" fmla="*/ 37 w 139"/>
              <a:gd name="T33" fmla="*/ 121 h 231"/>
              <a:gd name="T34" fmla="*/ 47 w 139"/>
              <a:gd name="T35" fmla="*/ 129 h 231"/>
              <a:gd name="T36" fmla="*/ 60 w 139"/>
              <a:gd name="T37" fmla="*/ 122 h 231"/>
              <a:gd name="T38" fmla="*/ 61 w 139"/>
              <a:gd name="T39" fmla="*/ 114 h 231"/>
              <a:gd name="T40" fmla="*/ 66 w 139"/>
              <a:gd name="T41" fmla="*/ 105 h 231"/>
              <a:gd name="T42" fmla="*/ 68 w 139"/>
              <a:gd name="T43" fmla="*/ 95 h 231"/>
              <a:gd name="T44" fmla="*/ 78 w 139"/>
              <a:gd name="T45" fmla="*/ 86 h 231"/>
              <a:gd name="T46" fmla="*/ 81 w 139"/>
              <a:gd name="T47" fmla="*/ 72 h 231"/>
              <a:gd name="T48" fmla="*/ 85 w 139"/>
              <a:gd name="T49" fmla="*/ 67 h 231"/>
              <a:gd name="T50" fmla="*/ 88 w 139"/>
              <a:gd name="T51" fmla="*/ 56 h 231"/>
              <a:gd name="T52" fmla="*/ 93 w 139"/>
              <a:gd name="T53" fmla="*/ 43 h 231"/>
              <a:gd name="T54" fmla="*/ 108 w 139"/>
              <a:gd name="T55" fmla="*/ 27 h 231"/>
              <a:gd name="T56" fmla="*/ 108 w 139"/>
              <a:gd name="T57" fmla="*/ 20 h 231"/>
              <a:gd name="T58" fmla="*/ 110 w 139"/>
              <a:gd name="T59" fmla="*/ 16 h 231"/>
              <a:gd name="T60" fmla="*/ 103 w 139"/>
              <a:gd name="T61" fmla="*/ 8 h 231"/>
              <a:gd name="T62" fmla="*/ 104 w 139"/>
              <a:gd name="T63" fmla="*/ 1 h 231"/>
              <a:gd name="T64" fmla="*/ 109 w 139"/>
              <a:gd name="T65" fmla="*/ 0 h 231"/>
              <a:gd name="T66" fmla="*/ 116 w 139"/>
              <a:gd name="T67" fmla="*/ 14 h 231"/>
              <a:gd name="T68" fmla="*/ 118 w 139"/>
              <a:gd name="T69" fmla="*/ 27 h 231"/>
              <a:gd name="T70" fmla="*/ 117 w 139"/>
              <a:gd name="T71" fmla="*/ 41 h 231"/>
              <a:gd name="T72" fmla="*/ 127 w 139"/>
              <a:gd name="T73" fmla="*/ 60 h 231"/>
              <a:gd name="T74" fmla="*/ 117 w 139"/>
              <a:gd name="T75" fmla="*/ 60 h 231"/>
              <a:gd name="T76" fmla="*/ 112 w 139"/>
              <a:gd name="T77" fmla="*/ 61 h 231"/>
              <a:gd name="T78" fmla="*/ 104 w 139"/>
              <a:gd name="T79" fmla="*/ 59 h 231"/>
              <a:gd name="T80" fmla="*/ 100 w 139"/>
              <a:gd name="T81" fmla="*/ 69 h 231"/>
              <a:gd name="T82" fmla="*/ 111 w 139"/>
              <a:gd name="T83" fmla="*/ 81 h 231"/>
              <a:gd name="T84" fmla="*/ 119 w 139"/>
              <a:gd name="T85" fmla="*/ 85 h 231"/>
              <a:gd name="T86" fmla="*/ 121 w 139"/>
              <a:gd name="T87" fmla="*/ 93 h 231"/>
              <a:gd name="T88" fmla="*/ 127 w 139"/>
              <a:gd name="T89" fmla="*/ 107 h 231"/>
              <a:gd name="T90" fmla="*/ 124 w 139"/>
              <a:gd name="T91" fmla="*/ 113 h 231"/>
              <a:gd name="T92" fmla="*/ 115 w 139"/>
              <a:gd name="T93" fmla="*/ 134 h 231"/>
              <a:gd name="T94" fmla="*/ 111 w 139"/>
              <a:gd name="T95" fmla="*/ 138 h 231"/>
              <a:gd name="T96" fmla="*/ 110 w 139"/>
              <a:gd name="T97" fmla="*/ 154 h 231"/>
              <a:gd name="T98" fmla="*/ 112 w 139"/>
              <a:gd name="T99" fmla="*/ 163 h 231"/>
              <a:gd name="T100" fmla="*/ 110 w 139"/>
              <a:gd name="T101" fmla="*/ 169 h 231"/>
              <a:gd name="T102" fmla="*/ 119 w 139"/>
              <a:gd name="T103" fmla="*/ 180 h 231"/>
              <a:gd name="T104" fmla="*/ 120 w 139"/>
              <a:gd name="T105" fmla="*/ 188 h 231"/>
              <a:gd name="T106" fmla="*/ 127 w 139"/>
              <a:gd name="T107" fmla="*/ 198 h 231"/>
              <a:gd name="T108" fmla="*/ 136 w 139"/>
              <a:gd name="T109" fmla="*/ 205 h 231"/>
              <a:gd name="T110" fmla="*/ 137 w 139"/>
              <a:gd name="T111" fmla="*/ 214 h 231"/>
              <a:gd name="T112" fmla="*/ 139 w 139"/>
              <a:gd name="T113" fmla="*/ 220 h 231"/>
              <a:gd name="T114" fmla="*/ 137 w 139"/>
              <a:gd name="T115" fmla="*/ 231 h 231"/>
              <a:gd name="T116" fmla="*/ 123 w 139"/>
              <a:gd name="T117" fmla="*/ 227 h 231"/>
              <a:gd name="T118" fmla="*/ 108 w 139"/>
              <a:gd name="T119" fmla="*/ 221 h 231"/>
              <a:gd name="T120" fmla="*/ 85 w 139"/>
              <a:gd name="T121" fmla="*/ 22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 h="231">
                <a:moveTo>
                  <a:pt x="85" y="220"/>
                </a:moveTo>
                <a:lnTo>
                  <a:pt x="82" y="219"/>
                </a:lnTo>
                <a:lnTo>
                  <a:pt x="71" y="222"/>
                </a:lnTo>
                <a:lnTo>
                  <a:pt x="60" y="219"/>
                </a:lnTo>
                <a:lnTo>
                  <a:pt x="52" y="220"/>
                </a:lnTo>
                <a:lnTo>
                  <a:pt x="22" y="220"/>
                </a:lnTo>
                <a:lnTo>
                  <a:pt x="24" y="204"/>
                </a:lnTo>
                <a:lnTo>
                  <a:pt x="17" y="190"/>
                </a:lnTo>
                <a:lnTo>
                  <a:pt x="9" y="186"/>
                </a:lnTo>
                <a:lnTo>
                  <a:pt x="5" y="177"/>
                </a:lnTo>
                <a:lnTo>
                  <a:pt x="0" y="174"/>
                </a:lnTo>
                <a:lnTo>
                  <a:pt x="0" y="168"/>
                </a:lnTo>
                <a:lnTo>
                  <a:pt x="5" y="154"/>
                </a:lnTo>
                <a:lnTo>
                  <a:pt x="14" y="134"/>
                </a:lnTo>
                <a:lnTo>
                  <a:pt x="19" y="133"/>
                </a:lnTo>
                <a:lnTo>
                  <a:pt x="30" y="121"/>
                </a:lnTo>
                <a:lnTo>
                  <a:pt x="37" y="121"/>
                </a:lnTo>
                <a:lnTo>
                  <a:pt x="47" y="129"/>
                </a:lnTo>
                <a:lnTo>
                  <a:pt x="60" y="122"/>
                </a:lnTo>
                <a:lnTo>
                  <a:pt x="61" y="114"/>
                </a:lnTo>
                <a:lnTo>
                  <a:pt x="66" y="105"/>
                </a:lnTo>
                <a:lnTo>
                  <a:pt x="68" y="95"/>
                </a:lnTo>
                <a:lnTo>
                  <a:pt x="78" y="86"/>
                </a:lnTo>
                <a:lnTo>
                  <a:pt x="81" y="72"/>
                </a:lnTo>
                <a:lnTo>
                  <a:pt x="85" y="67"/>
                </a:lnTo>
                <a:lnTo>
                  <a:pt x="88" y="56"/>
                </a:lnTo>
                <a:lnTo>
                  <a:pt x="93" y="43"/>
                </a:lnTo>
                <a:lnTo>
                  <a:pt x="108" y="27"/>
                </a:lnTo>
                <a:lnTo>
                  <a:pt x="108" y="20"/>
                </a:lnTo>
                <a:lnTo>
                  <a:pt x="110" y="16"/>
                </a:lnTo>
                <a:lnTo>
                  <a:pt x="103" y="8"/>
                </a:lnTo>
                <a:lnTo>
                  <a:pt x="104" y="1"/>
                </a:lnTo>
                <a:lnTo>
                  <a:pt x="109" y="0"/>
                </a:lnTo>
                <a:lnTo>
                  <a:pt x="116" y="14"/>
                </a:lnTo>
                <a:lnTo>
                  <a:pt x="118" y="27"/>
                </a:lnTo>
                <a:lnTo>
                  <a:pt x="117" y="41"/>
                </a:lnTo>
                <a:lnTo>
                  <a:pt x="127" y="60"/>
                </a:lnTo>
                <a:lnTo>
                  <a:pt x="117" y="60"/>
                </a:lnTo>
                <a:lnTo>
                  <a:pt x="112" y="61"/>
                </a:lnTo>
                <a:lnTo>
                  <a:pt x="104" y="59"/>
                </a:lnTo>
                <a:lnTo>
                  <a:pt x="100" y="69"/>
                </a:lnTo>
                <a:lnTo>
                  <a:pt x="111" y="81"/>
                </a:lnTo>
                <a:lnTo>
                  <a:pt x="119" y="85"/>
                </a:lnTo>
                <a:lnTo>
                  <a:pt x="121" y="93"/>
                </a:lnTo>
                <a:lnTo>
                  <a:pt x="127" y="107"/>
                </a:lnTo>
                <a:lnTo>
                  <a:pt x="124" y="113"/>
                </a:lnTo>
                <a:lnTo>
                  <a:pt x="115" y="134"/>
                </a:lnTo>
                <a:lnTo>
                  <a:pt x="111" y="138"/>
                </a:lnTo>
                <a:lnTo>
                  <a:pt x="110" y="154"/>
                </a:lnTo>
                <a:lnTo>
                  <a:pt x="112" y="163"/>
                </a:lnTo>
                <a:lnTo>
                  <a:pt x="110" y="169"/>
                </a:lnTo>
                <a:lnTo>
                  <a:pt x="119" y="180"/>
                </a:lnTo>
                <a:lnTo>
                  <a:pt x="120" y="188"/>
                </a:lnTo>
                <a:lnTo>
                  <a:pt x="127" y="198"/>
                </a:lnTo>
                <a:lnTo>
                  <a:pt x="136" y="205"/>
                </a:lnTo>
                <a:lnTo>
                  <a:pt x="137" y="214"/>
                </a:lnTo>
                <a:lnTo>
                  <a:pt x="139" y="220"/>
                </a:lnTo>
                <a:lnTo>
                  <a:pt x="137" y="231"/>
                </a:lnTo>
                <a:lnTo>
                  <a:pt x="123" y="227"/>
                </a:lnTo>
                <a:lnTo>
                  <a:pt x="108" y="221"/>
                </a:lnTo>
                <a:lnTo>
                  <a:pt x="85" y="220"/>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11" name="Freeform 43"/>
          <p:cNvSpPr>
            <a:spLocks/>
          </p:cNvSpPr>
          <p:nvPr/>
        </p:nvSpPr>
        <p:spPr bwMode="auto">
          <a:xfrm>
            <a:off x="5941577" y="3667942"/>
            <a:ext cx="446891" cy="492989"/>
          </a:xfrm>
          <a:custGeom>
            <a:avLst/>
            <a:gdLst>
              <a:gd name="T0" fmla="*/ 342 w 349"/>
              <a:gd name="T1" fmla="*/ 61 h 385"/>
              <a:gd name="T2" fmla="*/ 343 w 349"/>
              <a:gd name="T3" fmla="*/ 71 h 385"/>
              <a:gd name="T4" fmla="*/ 329 w 349"/>
              <a:gd name="T5" fmla="*/ 87 h 385"/>
              <a:gd name="T6" fmla="*/ 324 w 349"/>
              <a:gd name="T7" fmla="*/ 114 h 385"/>
              <a:gd name="T8" fmla="*/ 320 w 349"/>
              <a:gd name="T9" fmla="*/ 137 h 385"/>
              <a:gd name="T10" fmla="*/ 314 w 349"/>
              <a:gd name="T11" fmla="*/ 155 h 385"/>
              <a:gd name="T12" fmla="*/ 310 w 349"/>
              <a:gd name="T13" fmla="*/ 168 h 385"/>
              <a:gd name="T14" fmla="*/ 315 w 349"/>
              <a:gd name="T15" fmla="*/ 203 h 385"/>
              <a:gd name="T16" fmla="*/ 316 w 349"/>
              <a:gd name="T17" fmla="*/ 233 h 385"/>
              <a:gd name="T18" fmla="*/ 330 w 349"/>
              <a:gd name="T19" fmla="*/ 256 h 385"/>
              <a:gd name="T20" fmla="*/ 332 w 349"/>
              <a:gd name="T21" fmla="*/ 281 h 385"/>
              <a:gd name="T22" fmla="*/ 303 w 349"/>
              <a:gd name="T23" fmla="*/ 287 h 385"/>
              <a:gd name="T24" fmla="*/ 301 w 349"/>
              <a:gd name="T25" fmla="*/ 309 h 385"/>
              <a:gd name="T26" fmla="*/ 295 w 349"/>
              <a:gd name="T27" fmla="*/ 354 h 385"/>
              <a:gd name="T28" fmla="*/ 312 w 349"/>
              <a:gd name="T29" fmla="*/ 366 h 385"/>
              <a:gd name="T30" fmla="*/ 318 w 349"/>
              <a:gd name="T31" fmla="*/ 385 h 385"/>
              <a:gd name="T32" fmla="*/ 297 w 349"/>
              <a:gd name="T33" fmla="*/ 373 h 385"/>
              <a:gd name="T34" fmla="*/ 276 w 349"/>
              <a:gd name="T35" fmla="*/ 362 h 385"/>
              <a:gd name="T36" fmla="*/ 261 w 349"/>
              <a:gd name="T37" fmla="*/ 357 h 385"/>
              <a:gd name="T38" fmla="*/ 241 w 349"/>
              <a:gd name="T39" fmla="*/ 345 h 385"/>
              <a:gd name="T40" fmla="*/ 221 w 349"/>
              <a:gd name="T41" fmla="*/ 344 h 385"/>
              <a:gd name="T42" fmla="*/ 214 w 349"/>
              <a:gd name="T43" fmla="*/ 336 h 385"/>
              <a:gd name="T44" fmla="*/ 194 w 349"/>
              <a:gd name="T45" fmla="*/ 338 h 385"/>
              <a:gd name="T46" fmla="*/ 181 w 349"/>
              <a:gd name="T47" fmla="*/ 340 h 385"/>
              <a:gd name="T48" fmla="*/ 177 w 349"/>
              <a:gd name="T49" fmla="*/ 307 h 385"/>
              <a:gd name="T50" fmla="*/ 178 w 349"/>
              <a:gd name="T51" fmla="*/ 282 h 385"/>
              <a:gd name="T52" fmla="*/ 175 w 349"/>
              <a:gd name="T53" fmla="*/ 261 h 385"/>
              <a:gd name="T54" fmla="*/ 154 w 349"/>
              <a:gd name="T55" fmla="*/ 253 h 385"/>
              <a:gd name="T56" fmla="*/ 144 w 349"/>
              <a:gd name="T57" fmla="*/ 257 h 385"/>
              <a:gd name="T58" fmla="*/ 128 w 349"/>
              <a:gd name="T59" fmla="*/ 270 h 385"/>
              <a:gd name="T60" fmla="*/ 115 w 349"/>
              <a:gd name="T61" fmla="*/ 273 h 385"/>
              <a:gd name="T62" fmla="*/ 97 w 349"/>
              <a:gd name="T63" fmla="*/ 277 h 385"/>
              <a:gd name="T64" fmla="*/ 85 w 349"/>
              <a:gd name="T65" fmla="*/ 260 h 385"/>
              <a:gd name="T66" fmla="*/ 76 w 349"/>
              <a:gd name="T67" fmla="*/ 232 h 385"/>
              <a:gd name="T68" fmla="*/ 15 w 349"/>
              <a:gd name="T69" fmla="*/ 234 h 385"/>
              <a:gd name="T70" fmla="*/ 2 w 349"/>
              <a:gd name="T71" fmla="*/ 236 h 385"/>
              <a:gd name="T72" fmla="*/ 5 w 349"/>
              <a:gd name="T73" fmla="*/ 228 h 385"/>
              <a:gd name="T74" fmla="*/ 8 w 349"/>
              <a:gd name="T75" fmla="*/ 213 h 385"/>
              <a:gd name="T76" fmla="*/ 20 w 349"/>
              <a:gd name="T77" fmla="*/ 211 h 385"/>
              <a:gd name="T78" fmla="*/ 36 w 349"/>
              <a:gd name="T79" fmla="*/ 203 h 385"/>
              <a:gd name="T80" fmla="*/ 44 w 349"/>
              <a:gd name="T81" fmla="*/ 213 h 385"/>
              <a:gd name="T82" fmla="*/ 66 w 349"/>
              <a:gd name="T83" fmla="*/ 190 h 385"/>
              <a:gd name="T84" fmla="*/ 70 w 349"/>
              <a:gd name="T85" fmla="*/ 166 h 385"/>
              <a:gd name="T86" fmla="*/ 86 w 349"/>
              <a:gd name="T87" fmla="*/ 135 h 385"/>
              <a:gd name="T88" fmla="*/ 101 w 349"/>
              <a:gd name="T89" fmla="*/ 118 h 385"/>
              <a:gd name="T90" fmla="*/ 104 w 349"/>
              <a:gd name="T91" fmla="*/ 103 h 385"/>
              <a:gd name="T92" fmla="*/ 105 w 349"/>
              <a:gd name="T93" fmla="*/ 73 h 385"/>
              <a:gd name="T94" fmla="*/ 114 w 349"/>
              <a:gd name="T95" fmla="*/ 49 h 385"/>
              <a:gd name="T96" fmla="*/ 117 w 349"/>
              <a:gd name="T97" fmla="*/ 22 h 385"/>
              <a:gd name="T98" fmla="*/ 134 w 349"/>
              <a:gd name="T99" fmla="*/ 5 h 385"/>
              <a:gd name="T100" fmla="*/ 161 w 349"/>
              <a:gd name="T101" fmla="*/ 20 h 385"/>
              <a:gd name="T102" fmla="*/ 188 w 349"/>
              <a:gd name="T103" fmla="*/ 26 h 385"/>
              <a:gd name="T104" fmla="*/ 196 w 349"/>
              <a:gd name="T105" fmla="*/ 11 h 385"/>
              <a:gd name="T106" fmla="*/ 224 w 349"/>
              <a:gd name="T107" fmla="*/ 3 h 385"/>
              <a:gd name="T108" fmla="*/ 238 w 349"/>
              <a:gd name="T109" fmla="*/ 7 h 385"/>
              <a:gd name="T110" fmla="*/ 247 w 349"/>
              <a:gd name="T111" fmla="*/ 0 h 385"/>
              <a:gd name="T112" fmla="*/ 273 w 349"/>
              <a:gd name="T113" fmla="*/ 3 h 385"/>
              <a:gd name="T114" fmla="*/ 290 w 349"/>
              <a:gd name="T115" fmla="*/ 18 h 385"/>
              <a:gd name="T116" fmla="*/ 303 w 349"/>
              <a:gd name="T117" fmla="*/ 17 h 385"/>
              <a:gd name="T118" fmla="*/ 322 w 349"/>
              <a:gd name="T119" fmla="*/ 14 h 385"/>
              <a:gd name="T120" fmla="*/ 343 w 349"/>
              <a:gd name="T121"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9" h="385">
                <a:moveTo>
                  <a:pt x="343" y="37"/>
                </a:moveTo>
                <a:lnTo>
                  <a:pt x="342" y="61"/>
                </a:lnTo>
                <a:lnTo>
                  <a:pt x="349" y="64"/>
                </a:lnTo>
                <a:lnTo>
                  <a:pt x="343" y="71"/>
                </a:lnTo>
                <a:lnTo>
                  <a:pt x="336" y="77"/>
                </a:lnTo>
                <a:lnTo>
                  <a:pt x="329" y="87"/>
                </a:lnTo>
                <a:lnTo>
                  <a:pt x="325" y="97"/>
                </a:lnTo>
                <a:lnTo>
                  <a:pt x="324" y="114"/>
                </a:lnTo>
                <a:lnTo>
                  <a:pt x="320" y="122"/>
                </a:lnTo>
                <a:lnTo>
                  <a:pt x="320" y="137"/>
                </a:lnTo>
                <a:lnTo>
                  <a:pt x="314" y="143"/>
                </a:lnTo>
                <a:lnTo>
                  <a:pt x="314" y="155"/>
                </a:lnTo>
                <a:lnTo>
                  <a:pt x="311" y="157"/>
                </a:lnTo>
                <a:lnTo>
                  <a:pt x="310" y="168"/>
                </a:lnTo>
                <a:lnTo>
                  <a:pt x="314" y="178"/>
                </a:lnTo>
                <a:lnTo>
                  <a:pt x="315" y="203"/>
                </a:lnTo>
                <a:lnTo>
                  <a:pt x="318" y="222"/>
                </a:lnTo>
                <a:lnTo>
                  <a:pt x="316" y="233"/>
                </a:lnTo>
                <a:lnTo>
                  <a:pt x="320" y="245"/>
                </a:lnTo>
                <a:lnTo>
                  <a:pt x="330" y="256"/>
                </a:lnTo>
                <a:lnTo>
                  <a:pt x="340" y="283"/>
                </a:lnTo>
                <a:lnTo>
                  <a:pt x="332" y="281"/>
                </a:lnTo>
                <a:lnTo>
                  <a:pt x="308" y="284"/>
                </a:lnTo>
                <a:lnTo>
                  <a:pt x="303" y="287"/>
                </a:lnTo>
                <a:lnTo>
                  <a:pt x="297" y="300"/>
                </a:lnTo>
                <a:lnTo>
                  <a:pt x="301" y="309"/>
                </a:lnTo>
                <a:lnTo>
                  <a:pt x="297" y="334"/>
                </a:lnTo>
                <a:lnTo>
                  <a:pt x="295" y="354"/>
                </a:lnTo>
                <a:lnTo>
                  <a:pt x="300" y="358"/>
                </a:lnTo>
                <a:lnTo>
                  <a:pt x="312" y="366"/>
                </a:lnTo>
                <a:lnTo>
                  <a:pt x="317" y="363"/>
                </a:lnTo>
                <a:lnTo>
                  <a:pt x="318" y="385"/>
                </a:lnTo>
                <a:lnTo>
                  <a:pt x="304" y="385"/>
                </a:lnTo>
                <a:lnTo>
                  <a:pt x="297" y="373"/>
                </a:lnTo>
                <a:lnTo>
                  <a:pt x="290" y="364"/>
                </a:lnTo>
                <a:lnTo>
                  <a:pt x="276" y="362"/>
                </a:lnTo>
                <a:lnTo>
                  <a:pt x="273" y="351"/>
                </a:lnTo>
                <a:lnTo>
                  <a:pt x="261" y="357"/>
                </a:lnTo>
                <a:lnTo>
                  <a:pt x="247" y="354"/>
                </a:lnTo>
                <a:lnTo>
                  <a:pt x="241" y="345"/>
                </a:lnTo>
                <a:lnTo>
                  <a:pt x="229" y="343"/>
                </a:lnTo>
                <a:lnTo>
                  <a:pt x="221" y="344"/>
                </a:lnTo>
                <a:lnTo>
                  <a:pt x="220" y="337"/>
                </a:lnTo>
                <a:lnTo>
                  <a:pt x="214" y="336"/>
                </a:lnTo>
                <a:lnTo>
                  <a:pt x="205" y="335"/>
                </a:lnTo>
                <a:lnTo>
                  <a:pt x="194" y="338"/>
                </a:lnTo>
                <a:lnTo>
                  <a:pt x="186" y="338"/>
                </a:lnTo>
                <a:lnTo>
                  <a:pt x="181" y="340"/>
                </a:lnTo>
                <a:lnTo>
                  <a:pt x="183" y="315"/>
                </a:lnTo>
                <a:lnTo>
                  <a:pt x="177" y="307"/>
                </a:lnTo>
                <a:lnTo>
                  <a:pt x="176" y="294"/>
                </a:lnTo>
                <a:lnTo>
                  <a:pt x="178" y="282"/>
                </a:lnTo>
                <a:lnTo>
                  <a:pt x="175" y="274"/>
                </a:lnTo>
                <a:lnTo>
                  <a:pt x="175" y="261"/>
                </a:lnTo>
                <a:lnTo>
                  <a:pt x="153" y="261"/>
                </a:lnTo>
                <a:lnTo>
                  <a:pt x="154" y="253"/>
                </a:lnTo>
                <a:lnTo>
                  <a:pt x="145" y="254"/>
                </a:lnTo>
                <a:lnTo>
                  <a:pt x="144" y="257"/>
                </a:lnTo>
                <a:lnTo>
                  <a:pt x="132" y="258"/>
                </a:lnTo>
                <a:lnTo>
                  <a:pt x="128" y="270"/>
                </a:lnTo>
                <a:lnTo>
                  <a:pt x="125" y="275"/>
                </a:lnTo>
                <a:lnTo>
                  <a:pt x="115" y="273"/>
                </a:lnTo>
                <a:lnTo>
                  <a:pt x="109" y="275"/>
                </a:lnTo>
                <a:lnTo>
                  <a:pt x="97" y="277"/>
                </a:lnTo>
                <a:lnTo>
                  <a:pt x="90" y="266"/>
                </a:lnTo>
                <a:lnTo>
                  <a:pt x="85" y="260"/>
                </a:lnTo>
                <a:lnTo>
                  <a:pt x="80" y="247"/>
                </a:lnTo>
                <a:lnTo>
                  <a:pt x="76" y="232"/>
                </a:lnTo>
                <a:lnTo>
                  <a:pt x="22" y="231"/>
                </a:lnTo>
                <a:lnTo>
                  <a:pt x="15" y="234"/>
                </a:lnTo>
                <a:lnTo>
                  <a:pt x="10" y="233"/>
                </a:lnTo>
                <a:lnTo>
                  <a:pt x="2" y="236"/>
                </a:lnTo>
                <a:lnTo>
                  <a:pt x="0" y="230"/>
                </a:lnTo>
                <a:lnTo>
                  <a:pt x="5" y="228"/>
                </a:lnTo>
                <a:lnTo>
                  <a:pt x="5" y="218"/>
                </a:lnTo>
                <a:lnTo>
                  <a:pt x="8" y="213"/>
                </a:lnTo>
                <a:lnTo>
                  <a:pt x="15" y="209"/>
                </a:lnTo>
                <a:lnTo>
                  <a:pt x="20" y="211"/>
                </a:lnTo>
                <a:lnTo>
                  <a:pt x="26" y="203"/>
                </a:lnTo>
                <a:lnTo>
                  <a:pt x="36" y="203"/>
                </a:lnTo>
                <a:lnTo>
                  <a:pt x="37" y="209"/>
                </a:lnTo>
                <a:lnTo>
                  <a:pt x="44" y="213"/>
                </a:lnTo>
                <a:lnTo>
                  <a:pt x="55" y="200"/>
                </a:lnTo>
                <a:lnTo>
                  <a:pt x="66" y="190"/>
                </a:lnTo>
                <a:lnTo>
                  <a:pt x="70" y="183"/>
                </a:lnTo>
                <a:lnTo>
                  <a:pt x="70" y="166"/>
                </a:lnTo>
                <a:lnTo>
                  <a:pt x="78" y="146"/>
                </a:lnTo>
                <a:lnTo>
                  <a:pt x="86" y="135"/>
                </a:lnTo>
                <a:lnTo>
                  <a:pt x="98" y="125"/>
                </a:lnTo>
                <a:lnTo>
                  <a:pt x="101" y="118"/>
                </a:lnTo>
                <a:lnTo>
                  <a:pt x="101" y="111"/>
                </a:lnTo>
                <a:lnTo>
                  <a:pt x="104" y="103"/>
                </a:lnTo>
                <a:lnTo>
                  <a:pt x="103" y="92"/>
                </a:lnTo>
                <a:lnTo>
                  <a:pt x="105" y="73"/>
                </a:lnTo>
                <a:lnTo>
                  <a:pt x="109" y="60"/>
                </a:lnTo>
                <a:lnTo>
                  <a:pt x="114" y="49"/>
                </a:lnTo>
                <a:lnTo>
                  <a:pt x="115" y="37"/>
                </a:lnTo>
                <a:lnTo>
                  <a:pt x="117" y="22"/>
                </a:lnTo>
                <a:lnTo>
                  <a:pt x="124" y="11"/>
                </a:lnTo>
                <a:lnTo>
                  <a:pt x="134" y="5"/>
                </a:lnTo>
                <a:lnTo>
                  <a:pt x="149" y="12"/>
                </a:lnTo>
                <a:lnTo>
                  <a:pt x="161" y="20"/>
                </a:lnTo>
                <a:lnTo>
                  <a:pt x="174" y="22"/>
                </a:lnTo>
                <a:lnTo>
                  <a:pt x="188" y="26"/>
                </a:lnTo>
                <a:lnTo>
                  <a:pt x="193" y="13"/>
                </a:lnTo>
                <a:lnTo>
                  <a:pt x="196" y="11"/>
                </a:lnTo>
                <a:lnTo>
                  <a:pt x="204" y="14"/>
                </a:lnTo>
                <a:lnTo>
                  <a:pt x="224" y="3"/>
                </a:lnTo>
                <a:lnTo>
                  <a:pt x="232" y="8"/>
                </a:lnTo>
                <a:lnTo>
                  <a:pt x="238" y="7"/>
                </a:lnTo>
                <a:lnTo>
                  <a:pt x="240" y="2"/>
                </a:lnTo>
                <a:lnTo>
                  <a:pt x="247" y="0"/>
                </a:lnTo>
                <a:lnTo>
                  <a:pt x="261" y="2"/>
                </a:lnTo>
                <a:lnTo>
                  <a:pt x="273" y="3"/>
                </a:lnTo>
                <a:lnTo>
                  <a:pt x="279" y="1"/>
                </a:lnTo>
                <a:lnTo>
                  <a:pt x="290" y="18"/>
                </a:lnTo>
                <a:lnTo>
                  <a:pt x="298" y="20"/>
                </a:lnTo>
                <a:lnTo>
                  <a:pt x="303" y="17"/>
                </a:lnTo>
                <a:lnTo>
                  <a:pt x="312" y="18"/>
                </a:lnTo>
                <a:lnTo>
                  <a:pt x="322" y="14"/>
                </a:lnTo>
                <a:lnTo>
                  <a:pt x="326" y="23"/>
                </a:lnTo>
                <a:lnTo>
                  <a:pt x="343" y="37"/>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12" name="Freeform 44"/>
          <p:cNvSpPr>
            <a:spLocks/>
          </p:cNvSpPr>
          <p:nvPr/>
        </p:nvSpPr>
        <p:spPr bwMode="auto">
          <a:xfrm>
            <a:off x="5915967" y="3708917"/>
            <a:ext cx="172867" cy="233049"/>
          </a:xfrm>
          <a:custGeom>
            <a:avLst/>
            <a:gdLst>
              <a:gd name="T0" fmla="*/ 35 w 135"/>
              <a:gd name="T1" fmla="*/ 177 h 182"/>
              <a:gd name="T2" fmla="*/ 28 w 135"/>
              <a:gd name="T3" fmla="*/ 170 h 182"/>
              <a:gd name="T4" fmla="*/ 22 w 135"/>
              <a:gd name="T5" fmla="*/ 173 h 182"/>
              <a:gd name="T6" fmla="*/ 15 w 135"/>
              <a:gd name="T7" fmla="*/ 182 h 182"/>
              <a:gd name="T8" fmla="*/ 0 w 135"/>
              <a:gd name="T9" fmla="*/ 160 h 182"/>
              <a:gd name="T10" fmla="*/ 14 w 135"/>
              <a:gd name="T11" fmla="*/ 149 h 182"/>
              <a:gd name="T12" fmla="*/ 7 w 135"/>
              <a:gd name="T13" fmla="*/ 135 h 182"/>
              <a:gd name="T14" fmla="*/ 14 w 135"/>
              <a:gd name="T15" fmla="*/ 130 h 182"/>
              <a:gd name="T16" fmla="*/ 26 w 135"/>
              <a:gd name="T17" fmla="*/ 127 h 182"/>
              <a:gd name="T18" fmla="*/ 27 w 135"/>
              <a:gd name="T19" fmla="*/ 118 h 182"/>
              <a:gd name="T20" fmla="*/ 37 w 135"/>
              <a:gd name="T21" fmla="*/ 128 h 182"/>
              <a:gd name="T22" fmla="*/ 53 w 135"/>
              <a:gd name="T23" fmla="*/ 129 h 182"/>
              <a:gd name="T24" fmla="*/ 59 w 135"/>
              <a:gd name="T25" fmla="*/ 119 h 182"/>
              <a:gd name="T26" fmla="*/ 61 w 135"/>
              <a:gd name="T27" fmla="*/ 105 h 182"/>
              <a:gd name="T28" fmla="*/ 60 w 135"/>
              <a:gd name="T29" fmla="*/ 89 h 182"/>
              <a:gd name="T30" fmla="*/ 51 w 135"/>
              <a:gd name="T31" fmla="*/ 77 h 182"/>
              <a:gd name="T32" fmla="*/ 59 w 135"/>
              <a:gd name="T33" fmla="*/ 53 h 182"/>
              <a:gd name="T34" fmla="*/ 54 w 135"/>
              <a:gd name="T35" fmla="*/ 48 h 182"/>
              <a:gd name="T36" fmla="*/ 40 w 135"/>
              <a:gd name="T37" fmla="*/ 50 h 182"/>
              <a:gd name="T38" fmla="*/ 35 w 135"/>
              <a:gd name="T39" fmla="*/ 39 h 182"/>
              <a:gd name="T40" fmla="*/ 37 w 135"/>
              <a:gd name="T41" fmla="*/ 30 h 182"/>
              <a:gd name="T42" fmla="*/ 60 w 135"/>
              <a:gd name="T43" fmla="*/ 31 h 182"/>
              <a:gd name="T44" fmla="*/ 75 w 135"/>
              <a:gd name="T45" fmla="*/ 37 h 182"/>
              <a:gd name="T46" fmla="*/ 89 w 135"/>
              <a:gd name="T47" fmla="*/ 41 h 182"/>
              <a:gd name="T48" fmla="*/ 91 w 135"/>
              <a:gd name="T49" fmla="*/ 30 h 182"/>
              <a:gd name="T50" fmla="*/ 100 w 135"/>
              <a:gd name="T51" fmla="*/ 11 h 182"/>
              <a:gd name="T52" fmla="*/ 111 w 135"/>
              <a:gd name="T53" fmla="*/ 0 h 182"/>
              <a:gd name="T54" fmla="*/ 123 w 135"/>
              <a:gd name="T55" fmla="*/ 3 h 182"/>
              <a:gd name="T56" fmla="*/ 135 w 135"/>
              <a:gd name="T57" fmla="*/ 5 h 182"/>
              <a:gd name="T58" fmla="*/ 134 w 135"/>
              <a:gd name="T59" fmla="*/ 17 h 182"/>
              <a:gd name="T60" fmla="*/ 129 w 135"/>
              <a:gd name="T61" fmla="*/ 28 h 182"/>
              <a:gd name="T62" fmla="*/ 125 w 135"/>
              <a:gd name="T63" fmla="*/ 41 h 182"/>
              <a:gd name="T64" fmla="*/ 123 w 135"/>
              <a:gd name="T65" fmla="*/ 60 h 182"/>
              <a:gd name="T66" fmla="*/ 124 w 135"/>
              <a:gd name="T67" fmla="*/ 71 h 182"/>
              <a:gd name="T68" fmla="*/ 121 w 135"/>
              <a:gd name="T69" fmla="*/ 79 h 182"/>
              <a:gd name="T70" fmla="*/ 121 w 135"/>
              <a:gd name="T71" fmla="*/ 86 h 182"/>
              <a:gd name="T72" fmla="*/ 118 w 135"/>
              <a:gd name="T73" fmla="*/ 93 h 182"/>
              <a:gd name="T74" fmla="*/ 106 w 135"/>
              <a:gd name="T75" fmla="*/ 103 h 182"/>
              <a:gd name="T76" fmla="*/ 98 w 135"/>
              <a:gd name="T77" fmla="*/ 114 h 182"/>
              <a:gd name="T78" fmla="*/ 90 w 135"/>
              <a:gd name="T79" fmla="*/ 134 h 182"/>
              <a:gd name="T80" fmla="*/ 90 w 135"/>
              <a:gd name="T81" fmla="*/ 151 h 182"/>
              <a:gd name="T82" fmla="*/ 86 w 135"/>
              <a:gd name="T83" fmla="*/ 158 h 182"/>
              <a:gd name="T84" fmla="*/ 75 w 135"/>
              <a:gd name="T85" fmla="*/ 168 h 182"/>
              <a:gd name="T86" fmla="*/ 64 w 135"/>
              <a:gd name="T87" fmla="*/ 181 h 182"/>
              <a:gd name="T88" fmla="*/ 57 w 135"/>
              <a:gd name="T89" fmla="*/ 177 h 182"/>
              <a:gd name="T90" fmla="*/ 56 w 135"/>
              <a:gd name="T91" fmla="*/ 171 h 182"/>
              <a:gd name="T92" fmla="*/ 46 w 135"/>
              <a:gd name="T93" fmla="*/ 171 h 182"/>
              <a:gd name="T94" fmla="*/ 40 w 135"/>
              <a:gd name="T95" fmla="*/ 179 h 182"/>
              <a:gd name="T96" fmla="*/ 35 w 135"/>
              <a:gd name="T97" fmla="*/ 17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5" h="182">
                <a:moveTo>
                  <a:pt x="35" y="177"/>
                </a:moveTo>
                <a:lnTo>
                  <a:pt x="28" y="170"/>
                </a:lnTo>
                <a:lnTo>
                  <a:pt x="22" y="173"/>
                </a:lnTo>
                <a:lnTo>
                  <a:pt x="15" y="182"/>
                </a:lnTo>
                <a:lnTo>
                  <a:pt x="0" y="160"/>
                </a:lnTo>
                <a:lnTo>
                  <a:pt x="14" y="149"/>
                </a:lnTo>
                <a:lnTo>
                  <a:pt x="7" y="135"/>
                </a:lnTo>
                <a:lnTo>
                  <a:pt x="14" y="130"/>
                </a:lnTo>
                <a:lnTo>
                  <a:pt x="26" y="127"/>
                </a:lnTo>
                <a:lnTo>
                  <a:pt x="27" y="118"/>
                </a:lnTo>
                <a:lnTo>
                  <a:pt x="37" y="128"/>
                </a:lnTo>
                <a:lnTo>
                  <a:pt x="53" y="129"/>
                </a:lnTo>
                <a:lnTo>
                  <a:pt x="59" y="119"/>
                </a:lnTo>
                <a:lnTo>
                  <a:pt x="61" y="105"/>
                </a:lnTo>
                <a:lnTo>
                  <a:pt x="60" y="89"/>
                </a:lnTo>
                <a:lnTo>
                  <a:pt x="51" y="77"/>
                </a:lnTo>
                <a:lnTo>
                  <a:pt x="59" y="53"/>
                </a:lnTo>
                <a:lnTo>
                  <a:pt x="54" y="48"/>
                </a:lnTo>
                <a:lnTo>
                  <a:pt x="40" y="50"/>
                </a:lnTo>
                <a:lnTo>
                  <a:pt x="35" y="39"/>
                </a:lnTo>
                <a:lnTo>
                  <a:pt x="37" y="30"/>
                </a:lnTo>
                <a:lnTo>
                  <a:pt x="60" y="31"/>
                </a:lnTo>
                <a:lnTo>
                  <a:pt x="75" y="37"/>
                </a:lnTo>
                <a:lnTo>
                  <a:pt x="89" y="41"/>
                </a:lnTo>
                <a:lnTo>
                  <a:pt x="91" y="30"/>
                </a:lnTo>
                <a:lnTo>
                  <a:pt x="100" y="11"/>
                </a:lnTo>
                <a:lnTo>
                  <a:pt x="111" y="0"/>
                </a:lnTo>
                <a:lnTo>
                  <a:pt x="123" y="3"/>
                </a:lnTo>
                <a:lnTo>
                  <a:pt x="135" y="5"/>
                </a:lnTo>
                <a:lnTo>
                  <a:pt x="134" y="17"/>
                </a:lnTo>
                <a:lnTo>
                  <a:pt x="129" y="28"/>
                </a:lnTo>
                <a:lnTo>
                  <a:pt x="125" y="41"/>
                </a:lnTo>
                <a:lnTo>
                  <a:pt x="123" y="60"/>
                </a:lnTo>
                <a:lnTo>
                  <a:pt x="124" y="71"/>
                </a:lnTo>
                <a:lnTo>
                  <a:pt x="121" y="79"/>
                </a:lnTo>
                <a:lnTo>
                  <a:pt x="121" y="86"/>
                </a:lnTo>
                <a:lnTo>
                  <a:pt x="118" y="93"/>
                </a:lnTo>
                <a:lnTo>
                  <a:pt x="106" y="103"/>
                </a:lnTo>
                <a:lnTo>
                  <a:pt x="98" y="114"/>
                </a:lnTo>
                <a:lnTo>
                  <a:pt x="90" y="134"/>
                </a:lnTo>
                <a:lnTo>
                  <a:pt x="90" y="151"/>
                </a:lnTo>
                <a:lnTo>
                  <a:pt x="86" y="158"/>
                </a:lnTo>
                <a:lnTo>
                  <a:pt x="75" y="168"/>
                </a:lnTo>
                <a:lnTo>
                  <a:pt x="64" y="181"/>
                </a:lnTo>
                <a:lnTo>
                  <a:pt x="57" y="177"/>
                </a:lnTo>
                <a:lnTo>
                  <a:pt x="56" y="171"/>
                </a:lnTo>
                <a:lnTo>
                  <a:pt x="46" y="171"/>
                </a:lnTo>
                <a:lnTo>
                  <a:pt x="40" y="179"/>
                </a:lnTo>
                <a:lnTo>
                  <a:pt x="35" y="177"/>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13" name="Freeform 45"/>
          <p:cNvSpPr>
            <a:spLocks/>
          </p:cNvSpPr>
          <p:nvPr/>
        </p:nvSpPr>
        <p:spPr bwMode="auto">
          <a:xfrm>
            <a:off x="3796755" y="3477147"/>
            <a:ext cx="285550" cy="445610"/>
          </a:xfrm>
          <a:custGeom>
            <a:avLst/>
            <a:gdLst>
              <a:gd name="T0" fmla="*/ 59 w 223"/>
              <a:gd name="T1" fmla="*/ 257 h 348"/>
              <a:gd name="T2" fmla="*/ 44 w 223"/>
              <a:gd name="T3" fmla="*/ 253 h 348"/>
              <a:gd name="T4" fmla="*/ 24 w 223"/>
              <a:gd name="T5" fmla="*/ 241 h 348"/>
              <a:gd name="T6" fmla="*/ 3 w 223"/>
              <a:gd name="T7" fmla="*/ 230 h 348"/>
              <a:gd name="T8" fmla="*/ 7 w 223"/>
              <a:gd name="T9" fmla="*/ 222 h 348"/>
              <a:gd name="T10" fmla="*/ 11 w 223"/>
              <a:gd name="T11" fmla="*/ 204 h 348"/>
              <a:gd name="T12" fmla="*/ 28 w 223"/>
              <a:gd name="T13" fmla="*/ 189 h 348"/>
              <a:gd name="T14" fmla="*/ 28 w 223"/>
              <a:gd name="T15" fmla="*/ 173 h 348"/>
              <a:gd name="T16" fmla="*/ 29 w 223"/>
              <a:gd name="T17" fmla="*/ 142 h 348"/>
              <a:gd name="T18" fmla="*/ 30 w 223"/>
              <a:gd name="T19" fmla="*/ 119 h 348"/>
              <a:gd name="T20" fmla="*/ 26 w 223"/>
              <a:gd name="T21" fmla="*/ 98 h 348"/>
              <a:gd name="T22" fmla="*/ 36 w 223"/>
              <a:gd name="T23" fmla="*/ 94 h 348"/>
              <a:gd name="T24" fmla="*/ 34 w 223"/>
              <a:gd name="T25" fmla="*/ 78 h 348"/>
              <a:gd name="T26" fmla="*/ 58 w 223"/>
              <a:gd name="T27" fmla="*/ 64 h 348"/>
              <a:gd name="T28" fmla="*/ 67 w 223"/>
              <a:gd name="T29" fmla="*/ 55 h 348"/>
              <a:gd name="T30" fmla="*/ 82 w 223"/>
              <a:gd name="T31" fmla="*/ 28 h 348"/>
              <a:gd name="T32" fmla="*/ 96 w 223"/>
              <a:gd name="T33" fmla="*/ 23 h 348"/>
              <a:gd name="T34" fmla="*/ 125 w 223"/>
              <a:gd name="T35" fmla="*/ 15 h 348"/>
              <a:gd name="T36" fmla="*/ 142 w 223"/>
              <a:gd name="T37" fmla="*/ 0 h 348"/>
              <a:gd name="T38" fmla="*/ 152 w 223"/>
              <a:gd name="T39" fmla="*/ 7 h 348"/>
              <a:gd name="T40" fmla="*/ 137 w 223"/>
              <a:gd name="T41" fmla="*/ 17 h 348"/>
              <a:gd name="T42" fmla="*/ 124 w 223"/>
              <a:gd name="T43" fmla="*/ 34 h 348"/>
              <a:gd name="T44" fmla="*/ 115 w 223"/>
              <a:gd name="T45" fmla="*/ 56 h 348"/>
              <a:gd name="T46" fmla="*/ 118 w 223"/>
              <a:gd name="T47" fmla="*/ 70 h 348"/>
              <a:gd name="T48" fmla="*/ 124 w 223"/>
              <a:gd name="T49" fmla="*/ 84 h 348"/>
              <a:gd name="T50" fmla="*/ 123 w 223"/>
              <a:gd name="T51" fmla="*/ 100 h 348"/>
              <a:gd name="T52" fmla="*/ 128 w 223"/>
              <a:gd name="T53" fmla="*/ 106 h 348"/>
              <a:gd name="T54" fmla="*/ 156 w 223"/>
              <a:gd name="T55" fmla="*/ 111 h 348"/>
              <a:gd name="T56" fmla="*/ 178 w 223"/>
              <a:gd name="T57" fmla="*/ 132 h 348"/>
              <a:gd name="T58" fmla="*/ 199 w 223"/>
              <a:gd name="T59" fmla="*/ 131 h 348"/>
              <a:gd name="T60" fmla="*/ 216 w 223"/>
              <a:gd name="T61" fmla="*/ 132 h 348"/>
              <a:gd name="T62" fmla="*/ 208 w 223"/>
              <a:gd name="T63" fmla="*/ 150 h 348"/>
              <a:gd name="T64" fmla="*/ 210 w 223"/>
              <a:gd name="T65" fmla="*/ 179 h 348"/>
              <a:gd name="T66" fmla="*/ 215 w 223"/>
              <a:gd name="T67" fmla="*/ 189 h 348"/>
              <a:gd name="T68" fmla="*/ 212 w 223"/>
              <a:gd name="T69" fmla="*/ 204 h 348"/>
              <a:gd name="T70" fmla="*/ 223 w 223"/>
              <a:gd name="T71" fmla="*/ 232 h 348"/>
              <a:gd name="T72" fmla="*/ 216 w 223"/>
              <a:gd name="T73" fmla="*/ 223 h 348"/>
              <a:gd name="T74" fmla="*/ 204 w 223"/>
              <a:gd name="T75" fmla="*/ 223 h 348"/>
              <a:gd name="T76" fmla="*/ 169 w 223"/>
              <a:gd name="T77" fmla="*/ 236 h 348"/>
              <a:gd name="T78" fmla="*/ 179 w 223"/>
              <a:gd name="T79" fmla="*/ 246 h 348"/>
              <a:gd name="T80" fmla="*/ 165 w 223"/>
              <a:gd name="T81" fmla="*/ 247 h 348"/>
              <a:gd name="T82" fmla="*/ 173 w 223"/>
              <a:gd name="T83" fmla="*/ 270 h 348"/>
              <a:gd name="T84" fmla="*/ 175 w 223"/>
              <a:gd name="T85" fmla="*/ 291 h 348"/>
              <a:gd name="T86" fmla="*/ 159 w 223"/>
              <a:gd name="T87" fmla="*/ 337 h 348"/>
              <a:gd name="T88" fmla="*/ 165 w 223"/>
              <a:gd name="T89" fmla="*/ 315 h 348"/>
              <a:gd name="T90" fmla="*/ 139 w 223"/>
              <a:gd name="T91" fmla="*/ 307 h 348"/>
              <a:gd name="T92" fmla="*/ 123 w 223"/>
              <a:gd name="T93" fmla="*/ 309 h 348"/>
              <a:gd name="T94" fmla="*/ 98 w 223"/>
              <a:gd name="T95" fmla="*/ 285 h 348"/>
              <a:gd name="T96" fmla="*/ 84 w 223"/>
              <a:gd name="T97" fmla="*/ 270 h 348"/>
              <a:gd name="T98" fmla="*/ 66 w 223"/>
              <a:gd name="T99" fmla="*/ 261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3" h="348">
                <a:moveTo>
                  <a:pt x="66" y="261"/>
                </a:moveTo>
                <a:lnTo>
                  <a:pt x="59" y="257"/>
                </a:lnTo>
                <a:lnTo>
                  <a:pt x="50" y="250"/>
                </a:lnTo>
                <a:lnTo>
                  <a:pt x="44" y="253"/>
                </a:lnTo>
                <a:lnTo>
                  <a:pt x="29" y="250"/>
                </a:lnTo>
                <a:lnTo>
                  <a:pt x="24" y="241"/>
                </a:lnTo>
                <a:lnTo>
                  <a:pt x="21" y="242"/>
                </a:lnTo>
                <a:lnTo>
                  <a:pt x="3" y="230"/>
                </a:lnTo>
                <a:lnTo>
                  <a:pt x="0" y="223"/>
                </a:lnTo>
                <a:lnTo>
                  <a:pt x="7" y="222"/>
                </a:lnTo>
                <a:lnTo>
                  <a:pt x="6" y="211"/>
                </a:lnTo>
                <a:lnTo>
                  <a:pt x="11" y="204"/>
                </a:lnTo>
                <a:lnTo>
                  <a:pt x="20" y="202"/>
                </a:lnTo>
                <a:lnTo>
                  <a:pt x="28" y="189"/>
                </a:lnTo>
                <a:lnTo>
                  <a:pt x="35" y="179"/>
                </a:lnTo>
                <a:lnTo>
                  <a:pt x="28" y="173"/>
                </a:lnTo>
                <a:lnTo>
                  <a:pt x="32" y="161"/>
                </a:lnTo>
                <a:lnTo>
                  <a:pt x="29" y="142"/>
                </a:lnTo>
                <a:lnTo>
                  <a:pt x="33" y="137"/>
                </a:lnTo>
                <a:lnTo>
                  <a:pt x="30" y="119"/>
                </a:lnTo>
                <a:lnTo>
                  <a:pt x="23" y="108"/>
                </a:lnTo>
                <a:lnTo>
                  <a:pt x="26" y="98"/>
                </a:lnTo>
                <a:lnTo>
                  <a:pt x="32" y="100"/>
                </a:lnTo>
                <a:lnTo>
                  <a:pt x="36" y="94"/>
                </a:lnTo>
                <a:lnTo>
                  <a:pt x="32" y="81"/>
                </a:lnTo>
                <a:lnTo>
                  <a:pt x="34" y="78"/>
                </a:lnTo>
                <a:lnTo>
                  <a:pt x="44" y="79"/>
                </a:lnTo>
                <a:lnTo>
                  <a:pt x="58" y="64"/>
                </a:lnTo>
                <a:lnTo>
                  <a:pt x="66" y="62"/>
                </a:lnTo>
                <a:lnTo>
                  <a:pt x="67" y="55"/>
                </a:lnTo>
                <a:lnTo>
                  <a:pt x="71" y="38"/>
                </a:lnTo>
                <a:lnTo>
                  <a:pt x="82" y="28"/>
                </a:lnTo>
                <a:lnTo>
                  <a:pt x="94" y="28"/>
                </a:lnTo>
                <a:lnTo>
                  <a:pt x="96" y="23"/>
                </a:lnTo>
                <a:lnTo>
                  <a:pt x="110" y="25"/>
                </a:lnTo>
                <a:lnTo>
                  <a:pt x="125" y="15"/>
                </a:lnTo>
                <a:lnTo>
                  <a:pt x="132" y="10"/>
                </a:lnTo>
                <a:lnTo>
                  <a:pt x="142" y="0"/>
                </a:lnTo>
                <a:lnTo>
                  <a:pt x="148" y="1"/>
                </a:lnTo>
                <a:lnTo>
                  <a:pt x="152" y="7"/>
                </a:lnTo>
                <a:lnTo>
                  <a:pt x="149" y="14"/>
                </a:lnTo>
                <a:lnTo>
                  <a:pt x="137" y="17"/>
                </a:lnTo>
                <a:lnTo>
                  <a:pt x="131" y="28"/>
                </a:lnTo>
                <a:lnTo>
                  <a:pt x="124" y="34"/>
                </a:lnTo>
                <a:lnTo>
                  <a:pt x="118" y="41"/>
                </a:lnTo>
                <a:lnTo>
                  <a:pt x="115" y="56"/>
                </a:lnTo>
                <a:lnTo>
                  <a:pt x="109" y="68"/>
                </a:lnTo>
                <a:lnTo>
                  <a:pt x="118" y="70"/>
                </a:lnTo>
                <a:lnTo>
                  <a:pt x="120" y="79"/>
                </a:lnTo>
                <a:lnTo>
                  <a:pt x="124" y="84"/>
                </a:lnTo>
                <a:lnTo>
                  <a:pt x="125" y="92"/>
                </a:lnTo>
                <a:lnTo>
                  <a:pt x="123" y="100"/>
                </a:lnTo>
                <a:lnTo>
                  <a:pt x="123" y="104"/>
                </a:lnTo>
                <a:lnTo>
                  <a:pt x="128" y="106"/>
                </a:lnTo>
                <a:lnTo>
                  <a:pt x="132" y="113"/>
                </a:lnTo>
                <a:lnTo>
                  <a:pt x="156" y="111"/>
                </a:lnTo>
                <a:lnTo>
                  <a:pt x="166" y="114"/>
                </a:lnTo>
                <a:lnTo>
                  <a:pt x="178" y="132"/>
                </a:lnTo>
                <a:lnTo>
                  <a:pt x="186" y="129"/>
                </a:lnTo>
                <a:lnTo>
                  <a:pt x="199" y="131"/>
                </a:lnTo>
                <a:lnTo>
                  <a:pt x="210" y="128"/>
                </a:lnTo>
                <a:lnTo>
                  <a:pt x="216" y="132"/>
                </a:lnTo>
                <a:lnTo>
                  <a:pt x="212" y="143"/>
                </a:lnTo>
                <a:lnTo>
                  <a:pt x="208" y="150"/>
                </a:lnTo>
                <a:lnTo>
                  <a:pt x="206" y="165"/>
                </a:lnTo>
                <a:lnTo>
                  <a:pt x="210" y="179"/>
                </a:lnTo>
                <a:lnTo>
                  <a:pt x="215" y="185"/>
                </a:lnTo>
                <a:lnTo>
                  <a:pt x="215" y="189"/>
                </a:lnTo>
                <a:lnTo>
                  <a:pt x="206" y="200"/>
                </a:lnTo>
                <a:lnTo>
                  <a:pt x="212" y="204"/>
                </a:lnTo>
                <a:lnTo>
                  <a:pt x="217" y="212"/>
                </a:lnTo>
                <a:lnTo>
                  <a:pt x="223" y="232"/>
                </a:lnTo>
                <a:lnTo>
                  <a:pt x="219" y="235"/>
                </a:lnTo>
                <a:lnTo>
                  <a:pt x="216" y="223"/>
                </a:lnTo>
                <a:lnTo>
                  <a:pt x="211" y="216"/>
                </a:lnTo>
                <a:lnTo>
                  <a:pt x="204" y="223"/>
                </a:lnTo>
                <a:lnTo>
                  <a:pt x="169" y="223"/>
                </a:lnTo>
                <a:lnTo>
                  <a:pt x="169" y="236"/>
                </a:lnTo>
                <a:lnTo>
                  <a:pt x="180" y="238"/>
                </a:lnTo>
                <a:lnTo>
                  <a:pt x="179" y="246"/>
                </a:lnTo>
                <a:lnTo>
                  <a:pt x="175" y="244"/>
                </a:lnTo>
                <a:lnTo>
                  <a:pt x="165" y="247"/>
                </a:lnTo>
                <a:lnTo>
                  <a:pt x="165" y="262"/>
                </a:lnTo>
                <a:lnTo>
                  <a:pt x="173" y="270"/>
                </a:lnTo>
                <a:lnTo>
                  <a:pt x="176" y="282"/>
                </a:lnTo>
                <a:lnTo>
                  <a:pt x="175" y="291"/>
                </a:lnTo>
                <a:lnTo>
                  <a:pt x="168" y="348"/>
                </a:lnTo>
                <a:lnTo>
                  <a:pt x="159" y="337"/>
                </a:lnTo>
                <a:lnTo>
                  <a:pt x="153" y="336"/>
                </a:lnTo>
                <a:lnTo>
                  <a:pt x="165" y="315"/>
                </a:lnTo>
                <a:lnTo>
                  <a:pt x="150" y="305"/>
                </a:lnTo>
                <a:lnTo>
                  <a:pt x="139" y="307"/>
                </a:lnTo>
                <a:lnTo>
                  <a:pt x="133" y="303"/>
                </a:lnTo>
                <a:lnTo>
                  <a:pt x="123" y="309"/>
                </a:lnTo>
                <a:lnTo>
                  <a:pt x="109" y="306"/>
                </a:lnTo>
                <a:lnTo>
                  <a:pt x="98" y="285"/>
                </a:lnTo>
                <a:lnTo>
                  <a:pt x="89" y="279"/>
                </a:lnTo>
                <a:lnTo>
                  <a:pt x="84" y="270"/>
                </a:lnTo>
                <a:lnTo>
                  <a:pt x="71" y="260"/>
                </a:lnTo>
                <a:lnTo>
                  <a:pt x="66" y="261"/>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14" name="Freeform 46"/>
          <p:cNvSpPr>
            <a:spLocks/>
          </p:cNvSpPr>
          <p:nvPr/>
        </p:nvSpPr>
        <p:spPr bwMode="auto">
          <a:xfrm>
            <a:off x="3643097" y="3509161"/>
            <a:ext cx="76829" cy="80671"/>
          </a:xfrm>
          <a:custGeom>
            <a:avLst/>
            <a:gdLst>
              <a:gd name="T0" fmla="*/ 51 w 60"/>
              <a:gd name="T1" fmla="*/ 63 h 63"/>
              <a:gd name="T2" fmla="*/ 41 w 60"/>
              <a:gd name="T3" fmla="*/ 58 h 63"/>
              <a:gd name="T4" fmla="*/ 38 w 60"/>
              <a:gd name="T5" fmla="*/ 53 h 63"/>
              <a:gd name="T6" fmla="*/ 40 w 60"/>
              <a:gd name="T7" fmla="*/ 50 h 63"/>
              <a:gd name="T8" fmla="*/ 40 w 60"/>
              <a:gd name="T9" fmla="*/ 45 h 63"/>
              <a:gd name="T10" fmla="*/ 35 w 60"/>
              <a:gd name="T11" fmla="*/ 40 h 63"/>
              <a:gd name="T12" fmla="*/ 28 w 60"/>
              <a:gd name="T13" fmla="*/ 36 h 63"/>
              <a:gd name="T14" fmla="*/ 22 w 60"/>
              <a:gd name="T15" fmla="*/ 34 h 63"/>
              <a:gd name="T16" fmla="*/ 21 w 60"/>
              <a:gd name="T17" fmla="*/ 28 h 63"/>
              <a:gd name="T18" fmla="*/ 17 w 60"/>
              <a:gd name="T19" fmla="*/ 24 h 63"/>
              <a:gd name="T20" fmla="*/ 18 w 60"/>
              <a:gd name="T21" fmla="*/ 30 h 63"/>
              <a:gd name="T22" fmla="*/ 14 w 60"/>
              <a:gd name="T23" fmla="*/ 35 h 63"/>
              <a:gd name="T24" fmla="*/ 10 w 60"/>
              <a:gd name="T25" fmla="*/ 29 h 63"/>
              <a:gd name="T26" fmla="*/ 4 w 60"/>
              <a:gd name="T27" fmla="*/ 27 h 63"/>
              <a:gd name="T28" fmla="*/ 2 w 60"/>
              <a:gd name="T29" fmla="*/ 23 h 63"/>
              <a:gd name="T30" fmla="*/ 2 w 60"/>
              <a:gd name="T31" fmla="*/ 17 h 63"/>
              <a:gd name="T32" fmla="*/ 5 w 60"/>
              <a:gd name="T33" fmla="*/ 10 h 63"/>
              <a:gd name="T34" fmla="*/ 0 w 60"/>
              <a:gd name="T35" fmla="*/ 7 h 63"/>
              <a:gd name="T36" fmla="*/ 5 w 60"/>
              <a:gd name="T37" fmla="*/ 3 h 63"/>
              <a:gd name="T38" fmla="*/ 8 w 60"/>
              <a:gd name="T39" fmla="*/ 0 h 63"/>
              <a:gd name="T40" fmla="*/ 19 w 60"/>
              <a:gd name="T41" fmla="*/ 6 h 63"/>
              <a:gd name="T42" fmla="*/ 24 w 60"/>
              <a:gd name="T43" fmla="*/ 3 h 63"/>
              <a:gd name="T44" fmla="*/ 29 w 60"/>
              <a:gd name="T45" fmla="*/ 5 h 63"/>
              <a:gd name="T46" fmla="*/ 32 w 60"/>
              <a:gd name="T47" fmla="*/ 9 h 63"/>
              <a:gd name="T48" fmla="*/ 37 w 60"/>
              <a:gd name="T49" fmla="*/ 11 h 63"/>
              <a:gd name="T50" fmla="*/ 42 w 60"/>
              <a:gd name="T51" fmla="*/ 6 h 63"/>
              <a:gd name="T52" fmla="*/ 46 w 60"/>
              <a:gd name="T53" fmla="*/ 17 h 63"/>
              <a:gd name="T54" fmla="*/ 52 w 60"/>
              <a:gd name="T55" fmla="*/ 26 h 63"/>
              <a:gd name="T56" fmla="*/ 60 w 60"/>
              <a:gd name="T57" fmla="*/ 35 h 63"/>
              <a:gd name="T58" fmla="*/ 53 w 60"/>
              <a:gd name="T59" fmla="*/ 36 h 63"/>
              <a:gd name="T60" fmla="*/ 53 w 60"/>
              <a:gd name="T61" fmla="*/ 45 h 63"/>
              <a:gd name="T62" fmla="*/ 57 w 60"/>
              <a:gd name="T63" fmla="*/ 48 h 63"/>
              <a:gd name="T64" fmla="*/ 54 w 60"/>
              <a:gd name="T65" fmla="*/ 51 h 63"/>
              <a:gd name="T66" fmla="*/ 54 w 60"/>
              <a:gd name="T67" fmla="*/ 54 h 63"/>
              <a:gd name="T68" fmla="*/ 52 w 60"/>
              <a:gd name="T69" fmla="*/ 58 h 63"/>
              <a:gd name="T70" fmla="*/ 51 w 60"/>
              <a:gd name="T71"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63">
                <a:moveTo>
                  <a:pt x="51" y="63"/>
                </a:moveTo>
                <a:lnTo>
                  <a:pt x="41" y="58"/>
                </a:lnTo>
                <a:lnTo>
                  <a:pt x="38" y="53"/>
                </a:lnTo>
                <a:lnTo>
                  <a:pt x="40" y="50"/>
                </a:lnTo>
                <a:lnTo>
                  <a:pt x="40" y="45"/>
                </a:lnTo>
                <a:lnTo>
                  <a:pt x="35" y="40"/>
                </a:lnTo>
                <a:lnTo>
                  <a:pt x="28" y="36"/>
                </a:lnTo>
                <a:lnTo>
                  <a:pt x="22" y="34"/>
                </a:lnTo>
                <a:lnTo>
                  <a:pt x="21" y="28"/>
                </a:lnTo>
                <a:lnTo>
                  <a:pt x="17" y="24"/>
                </a:lnTo>
                <a:lnTo>
                  <a:pt x="18" y="30"/>
                </a:lnTo>
                <a:lnTo>
                  <a:pt x="14" y="35"/>
                </a:lnTo>
                <a:lnTo>
                  <a:pt x="10" y="29"/>
                </a:lnTo>
                <a:lnTo>
                  <a:pt x="4" y="27"/>
                </a:lnTo>
                <a:lnTo>
                  <a:pt x="2" y="23"/>
                </a:lnTo>
                <a:lnTo>
                  <a:pt x="2" y="17"/>
                </a:lnTo>
                <a:lnTo>
                  <a:pt x="5" y="10"/>
                </a:lnTo>
                <a:lnTo>
                  <a:pt x="0" y="7"/>
                </a:lnTo>
                <a:lnTo>
                  <a:pt x="5" y="3"/>
                </a:lnTo>
                <a:lnTo>
                  <a:pt x="8" y="0"/>
                </a:lnTo>
                <a:lnTo>
                  <a:pt x="19" y="6"/>
                </a:lnTo>
                <a:lnTo>
                  <a:pt x="24" y="3"/>
                </a:lnTo>
                <a:lnTo>
                  <a:pt x="29" y="5"/>
                </a:lnTo>
                <a:lnTo>
                  <a:pt x="32" y="9"/>
                </a:lnTo>
                <a:lnTo>
                  <a:pt x="37" y="11"/>
                </a:lnTo>
                <a:lnTo>
                  <a:pt x="42" y="6"/>
                </a:lnTo>
                <a:lnTo>
                  <a:pt x="46" y="17"/>
                </a:lnTo>
                <a:lnTo>
                  <a:pt x="52" y="26"/>
                </a:lnTo>
                <a:lnTo>
                  <a:pt x="60" y="35"/>
                </a:lnTo>
                <a:lnTo>
                  <a:pt x="53" y="36"/>
                </a:lnTo>
                <a:lnTo>
                  <a:pt x="53" y="45"/>
                </a:lnTo>
                <a:lnTo>
                  <a:pt x="57" y="48"/>
                </a:lnTo>
                <a:lnTo>
                  <a:pt x="54" y="51"/>
                </a:lnTo>
                <a:lnTo>
                  <a:pt x="54" y="54"/>
                </a:lnTo>
                <a:lnTo>
                  <a:pt x="52" y="58"/>
                </a:lnTo>
                <a:lnTo>
                  <a:pt x="51" y="63"/>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15" name="Freeform 47"/>
          <p:cNvSpPr>
            <a:spLocks/>
          </p:cNvSpPr>
          <p:nvPr/>
        </p:nvSpPr>
        <p:spPr bwMode="auto">
          <a:xfrm>
            <a:off x="3698159" y="3191598"/>
            <a:ext cx="243293" cy="88354"/>
          </a:xfrm>
          <a:custGeom>
            <a:avLst/>
            <a:gdLst>
              <a:gd name="T0" fmla="*/ 53 w 190"/>
              <a:gd name="T1" fmla="*/ 0 h 69"/>
              <a:gd name="T2" fmla="*/ 68 w 190"/>
              <a:gd name="T3" fmla="*/ 1 h 69"/>
              <a:gd name="T4" fmla="*/ 82 w 190"/>
              <a:gd name="T5" fmla="*/ 1 h 69"/>
              <a:gd name="T6" fmla="*/ 98 w 190"/>
              <a:gd name="T7" fmla="*/ 8 h 69"/>
              <a:gd name="T8" fmla="*/ 104 w 190"/>
              <a:gd name="T9" fmla="*/ 16 h 69"/>
              <a:gd name="T10" fmla="*/ 121 w 190"/>
              <a:gd name="T11" fmla="*/ 14 h 69"/>
              <a:gd name="T12" fmla="*/ 127 w 190"/>
              <a:gd name="T13" fmla="*/ 19 h 69"/>
              <a:gd name="T14" fmla="*/ 140 w 190"/>
              <a:gd name="T15" fmla="*/ 31 h 69"/>
              <a:gd name="T16" fmla="*/ 150 w 190"/>
              <a:gd name="T17" fmla="*/ 41 h 69"/>
              <a:gd name="T18" fmla="*/ 156 w 190"/>
              <a:gd name="T19" fmla="*/ 40 h 69"/>
              <a:gd name="T20" fmla="*/ 166 w 190"/>
              <a:gd name="T21" fmla="*/ 45 h 69"/>
              <a:gd name="T22" fmla="*/ 164 w 190"/>
              <a:gd name="T23" fmla="*/ 51 h 69"/>
              <a:gd name="T24" fmla="*/ 177 w 190"/>
              <a:gd name="T25" fmla="*/ 51 h 69"/>
              <a:gd name="T26" fmla="*/ 190 w 190"/>
              <a:gd name="T27" fmla="*/ 60 h 69"/>
              <a:gd name="T28" fmla="*/ 187 w 190"/>
              <a:gd name="T29" fmla="*/ 65 h 69"/>
              <a:gd name="T30" fmla="*/ 175 w 190"/>
              <a:gd name="T31" fmla="*/ 67 h 69"/>
              <a:gd name="T32" fmla="*/ 163 w 190"/>
              <a:gd name="T33" fmla="*/ 68 h 69"/>
              <a:gd name="T34" fmla="*/ 151 w 190"/>
              <a:gd name="T35" fmla="*/ 67 h 69"/>
              <a:gd name="T36" fmla="*/ 124 w 190"/>
              <a:gd name="T37" fmla="*/ 69 h 69"/>
              <a:gd name="T38" fmla="*/ 138 w 190"/>
              <a:gd name="T39" fmla="*/ 57 h 69"/>
              <a:gd name="T40" fmla="*/ 131 w 190"/>
              <a:gd name="T41" fmla="*/ 52 h 69"/>
              <a:gd name="T42" fmla="*/ 120 w 190"/>
              <a:gd name="T43" fmla="*/ 50 h 69"/>
              <a:gd name="T44" fmla="*/ 114 w 190"/>
              <a:gd name="T45" fmla="*/ 45 h 69"/>
              <a:gd name="T46" fmla="*/ 112 w 190"/>
              <a:gd name="T47" fmla="*/ 33 h 69"/>
              <a:gd name="T48" fmla="*/ 101 w 190"/>
              <a:gd name="T49" fmla="*/ 34 h 69"/>
              <a:gd name="T50" fmla="*/ 86 w 190"/>
              <a:gd name="T51" fmla="*/ 28 h 69"/>
              <a:gd name="T52" fmla="*/ 81 w 190"/>
              <a:gd name="T53" fmla="*/ 24 h 69"/>
              <a:gd name="T54" fmla="*/ 58 w 190"/>
              <a:gd name="T55" fmla="*/ 20 h 69"/>
              <a:gd name="T56" fmla="*/ 52 w 190"/>
              <a:gd name="T57" fmla="*/ 16 h 69"/>
              <a:gd name="T58" fmla="*/ 60 w 190"/>
              <a:gd name="T59" fmla="*/ 11 h 69"/>
              <a:gd name="T60" fmla="*/ 42 w 190"/>
              <a:gd name="T61" fmla="*/ 10 h 69"/>
              <a:gd name="T62" fmla="*/ 28 w 190"/>
              <a:gd name="T63" fmla="*/ 21 h 69"/>
              <a:gd name="T64" fmla="*/ 20 w 190"/>
              <a:gd name="T65" fmla="*/ 21 h 69"/>
              <a:gd name="T66" fmla="*/ 17 w 190"/>
              <a:gd name="T67" fmla="*/ 26 h 69"/>
              <a:gd name="T68" fmla="*/ 7 w 190"/>
              <a:gd name="T69" fmla="*/ 28 h 69"/>
              <a:gd name="T70" fmla="*/ 0 w 190"/>
              <a:gd name="T71" fmla="*/ 27 h 69"/>
              <a:gd name="T72" fmla="*/ 11 w 190"/>
              <a:gd name="T73" fmla="*/ 20 h 69"/>
              <a:gd name="T74" fmla="*/ 16 w 190"/>
              <a:gd name="T75" fmla="*/ 13 h 69"/>
              <a:gd name="T76" fmla="*/ 25 w 190"/>
              <a:gd name="T77" fmla="*/ 8 h 69"/>
              <a:gd name="T78" fmla="*/ 34 w 190"/>
              <a:gd name="T79" fmla="*/ 4 h 69"/>
              <a:gd name="T80" fmla="*/ 48 w 190"/>
              <a:gd name="T81" fmla="*/ 2 h 69"/>
              <a:gd name="T82" fmla="*/ 53 w 190"/>
              <a:gd name="T83" fmla="*/ 0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0" h="69">
                <a:moveTo>
                  <a:pt x="53" y="0"/>
                </a:moveTo>
                <a:lnTo>
                  <a:pt x="68" y="1"/>
                </a:lnTo>
                <a:lnTo>
                  <a:pt x="82" y="1"/>
                </a:lnTo>
                <a:lnTo>
                  <a:pt x="98" y="8"/>
                </a:lnTo>
                <a:lnTo>
                  <a:pt x="104" y="16"/>
                </a:lnTo>
                <a:lnTo>
                  <a:pt x="121" y="14"/>
                </a:lnTo>
                <a:lnTo>
                  <a:pt x="127" y="19"/>
                </a:lnTo>
                <a:lnTo>
                  <a:pt x="140" y="31"/>
                </a:lnTo>
                <a:lnTo>
                  <a:pt x="150" y="41"/>
                </a:lnTo>
                <a:lnTo>
                  <a:pt x="156" y="40"/>
                </a:lnTo>
                <a:lnTo>
                  <a:pt x="166" y="45"/>
                </a:lnTo>
                <a:lnTo>
                  <a:pt x="164" y="51"/>
                </a:lnTo>
                <a:lnTo>
                  <a:pt x="177" y="51"/>
                </a:lnTo>
                <a:lnTo>
                  <a:pt x="190" y="60"/>
                </a:lnTo>
                <a:lnTo>
                  <a:pt x="187" y="65"/>
                </a:lnTo>
                <a:lnTo>
                  <a:pt x="175" y="67"/>
                </a:lnTo>
                <a:lnTo>
                  <a:pt x="163" y="68"/>
                </a:lnTo>
                <a:lnTo>
                  <a:pt x="151" y="67"/>
                </a:lnTo>
                <a:lnTo>
                  <a:pt x="124" y="69"/>
                </a:lnTo>
                <a:lnTo>
                  <a:pt x="138" y="57"/>
                </a:lnTo>
                <a:lnTo>
                  <a:pt x="131" y="52"/>
                </a:lnTo>
                <a:lnTo>
                  <a:pt x="120" y="50"/>
                </a:lnTo>
                <a:lnTo>
                  <a:pt x="114" y="45"/>
                </a:lnTo>
                <a:lnTo>
                  <a:pt x="112" y="33"/>
                </a:lnTo>
                <a:lnTo>
                  <a:pt x="101" y="34"/>
                </a:lnTo>
                <a:lnTo>
                  <a:pt x="86" y="28"/>
                </a:lnTo>
                <a:lnTo>
                  <a:pt x="81" y="24"/>
                </a:lnTo>
                <a:lnTo>
                  <a:pt x="58" y="20"/>
                </a:lnTo>
                <a:lnTo>
                  <a:pt x="52" y="16"/>
                </a:lnTo>
                <a:lnTo>
                  <a:pt x="60" y="11"/>
                </a:lnTo>
                <a:lnTo>
                  <a:pt x="42" y="10"/>
                </a:lnTo>
                <a:lnTo>
                  <a:pt x="28" y="21"/>
                </a:lnTo>
                <a:lnTo>
                  <a:pt x="20" y="21"/>
                </a:lnTo>
                <a:lnTo>
                  <a:pt x="17" y="26"/>
                </a:lnTo>
                <a:lnTo>
                  <a:pt x="7" y="28"/>
                </a:lnTo>
                <a:lnTo>
                  <a:pt x="0" y="27"/>
                </a:lnTo>
                <a:lnTo>
                  <a:pt x="11" y="20"/>
                </a:lnTo>
                <a:lnTo>
                  <a:pt x="16" y="13"/>
                </a:lnTo>
                <a:lnTo>
                  <a:pt x="25" y="8"/>
                </a:lnTo>
                <a:lnTo>
                  <a:pt x="34" y="4"/>
                </a:lnTo>
                <a:lnTo>
                  <a:pt x="48" y="2"/>
                </a:lnTo>
                <a:lnTo>
                  <a:pt x="53" y="0"/>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16" name="Freeform 48"/>
          <p:cNvSpPr>
            <a:spLocks/>
          </p:cNvSpPr>
          <p:nvPr/>
        </p:nvSpPr>
        <p:spPr bwMode="auto">
          <a:xfrm>
            <a:off x="6379504" y="2859952"/>
            <a:ext cx="39696" cy="17927"/>
          </a:xfrm>
          <a:custGeom>
            <a:avLst/>
            <a:gdLst>
              <a:gd name="T0" fmla="*/ 0 w 31"/>
              <a:gd name="T1" fmla="*/ 11 h 14"/>
              <a:gd name="T2" fmla="*/ 1 w 31"/>
              <a:gd name="T3" fmla="*/ 11 h 14"/>
              <a:gd name="T4" fmla="*/ 3 w 31"/>
              <a:gd name="T5" fmla="*/ 6 h 14"/>
              <a:gd name="T6" fmla="*/ 16 w 31"/>
              <a:gd name="T7" fmla="*/ 6 h 14"/>
              <a:gd name="T8" fmla="*/ 31 w 31"/>
              <a:gd name="T9" fmla="*/ 0 h 14"/>
              <a:gd name="T10" fmla="*/ 20 w 31"/>
              <a:gd name="T11" fmla="*/ 9 h 14"/>
              <a:gd name="T12" fmla="*/ 22 w 31"/>
              <a:gd name="T13" fmla="*/ 12 h 14"/>
              <a:gd name="T14" fmla="*/ 20 w 31"/>
              <a:gd name="T15" fmla="*/ 12 h 14"/>
              <a:gd name="T16" fmla="*/ 17 w 31"/>
              <a:gd name="T17" fmla="*/ 13 h 14"/>
              <a:gd name="T18" fmla="*/ 14 w 31"/>
              <a:gd name="T19" fmla="*/ 13 h 14"/>
              <a:gd name="T20" fmla="*/ 13 w 31"/>
              <a:gd name="T21" fmla="*/ 14 h 14"/>
              <a:gd name="T22" fmla="*/ 13 w 31"/>
              <a:gd name="T23" fmla="*/ 12 h 14"/>
              <a:gd name="T24" fmla="*/ 11 w 31"/>
              <a:gd name="T25" fmla="*/ 10 h 14"/>
              <a:gd name="T26" fmla="*/ 8 w 31"/>
              <a:gd name="T27" fmla="*/ 10 h 14"/>
              <a:gd name="T28" fmla="*/ 4 w 31"/>
              <a:gd name="T29" fmla="*/ 12 h 14"/>
              <a:gd name="T30" fmla="*/ 0 w 31"/>
              <a:gd name="T31"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4">
                <a:moveTo>
                  <a:pt x="0" y="11"/>
                </a:moveTo>
                <a:lnTo>
                  <a:pt x="1" y="11"/>
                </a:lnTo>
                <a:lnTo>
                  <a:pt x="3" y="6"/>
                </a:lnTo>
                <a:lnTo>
                  <a:pt x="16" y="6"/>
                </a:lnTo>
                <a:lnTo>
                  <a:pt x="31" y="0"/>
                </a:lnTo>
                <a:lnTo>
                  <a:pt x="20" y="9"/>
                </a:lnTo>
                <a:lnTo>
                  <a:pt x="22" y="12"/>
                </a:lnTo>
                <a:lnTo>
                  <a:pt x="20" y="12"/>
                </a:lnTo>
                <a:lnTo>
                  <a:pt x="17" y="13"/>
                </a:lnTo>
                <a:lnTo>
                  <a:pt x="14" y="13"/>
                </a:lnTo>
                <a:lnTo>
                  <a:pt x="13" y="14"/>
                </a:lnTo>
                <a:lnTo>
                  <a:pt x="13" y="12"/>
                </a:lnTo>
                <a:lnTo>
                  <a:pt x="11" y="10"/>
                </a:lnTo>
                <a:lnTo>
                  <a:pt x="8" y="10"/>
                </a:lnTo>
                <a:lnTo>
                  <a:pt x="4" y="12"/>
                </a:lnTo>
                <a:lnTo>
                  <a:pt x="0" y="11"/>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17" name="Freeform 49"/>
          <p:cNvSpPr>
            <a:spLocks/>
          </p:cNvSpPr>
          <p:nvPr/>
        </p:nvSpPr>
        <p:spPr bwMode="auto">
          <a:xfrm>
            <a:off x="6369260" y="2872756"/>
            <a:ext cx="39696" cy="15366"/>
          </a:xfrm>
          <a:custGeom>
            <a:avLst/>
            <a:gdLst>
              <a:gd name="T0" fmla="*/ 30 w 31"/>
              <a:gd name="T1" fmla="*/ 2 h 12"/>
              <a:gd name="T2" fmla="*/ 31 w 31"/>
              <a:gd name="T3" fmla="*/ 4 h 12"/>
              <a:gd name="T4" fmla="*/ 14 w 31"/>
              <a:gd name="T5" fmla="*/ 12 h 12"/>
              <a:gd name="T6" fmla="*/ 5 w 31"/>
              <a:gd name="T7" fmla="*/ 10 h 12"/>
              <a:gd name="T8" fmla="*/ 0 w 31"/>
              <a:gd name="T9" fmla="*/ 2 h 12"/>
              <a:gd name="T10" fmla="*/ 8 w 31"/>
              <a:gd name="T11" fmla="*/ 1 h 12"/>
              <a:gd name="T12" fmla="*/ 12 w 31"/>
              <a:gd name="T13" fmla="*/ 2 h 12"/>
              <a:gd name="T14" fmla="*/ 16 w 31"/>
              <a:gd name="T15" fmla="*/ 0 h 12"/>
              <a:gd name="T16" fmla="*/ 19 w 31"/>
              <a:gd name="T17" fmla="*/ 0 h 12"/>
              <a:gd name="T18" fmla="*/ 21 w 31"/>
              <a:gd name="T19" fmla="*/ 2 h 12"/>
              <a:gd name="T20" fmla="*/ 21 w 31"/>
              <a:gd name="T21" fmla="*/ 4 h 12"/>
              <a:gd name="T22" fmla="*/ 22 w 31"/>
              <a:gd name="T23" fmla="*/ 3 h 12"/>
              <a:gd name="T24" fmla="*/ 25 w 31"/>
              <a:gd name="T25" fmla="*/ 3 h 12"/>
              <a:gd name="T26" fmla="*/ 28 w 31"/>
              <a:gd name="T27" fmla="*/ 2 h 12"/>
              <a:gd name="T28" fmla="*/ 30 w 31"/>
              <a:gd name="T29"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2">
                <a:moveTo>
                  <a:pt x="30" y="2"/>
                </a:moveTo>
                <a:lnTo>
                  <a:pt x="31" y="4"/>
                </a:lnTo>
                <a:lnTo>
                  <a:pt x="14" y="12"/>
                </a:lnTo>
                <a:lnTo>
                  <a:pt x="5" y="10"/>
                </a:lnTo>
                <a:lnTo>
                  <a:pt x="0" y="2"/>
                </a:lnTo>
                <a:lnTo>
                  <a:pt x="8" y="1"/>
                </a:lnTo>
                <a:lnTo>
                  <a:pt x="12" y="2"/>
                </a:lnTo>
                <a:lnTo>
                  <a:pt x="16" y="0"/>
                </a:lnTo>
                <a:lnTo>
                  <a:pt x="19" y="0"/>
                </a:lnTo>
                <a:lnTo>
                  <a:pt x="21" y="2"/>
                </a:lnTo>
                <a:lnTo>
                  <a:pt x="21" y="4"/>
                </a:lnTo>
                <a:lnTo>
                  <a:pt x="22" y="3"/>
                </a:lnTo>
                <a:lnTo>
                  <a:pt x="25" y="3"/>
                </a:lnTo>
                <a:lnTo>
                  <a:pt x="28" y="2"/>
                </a:lnTo>
                <a:lnTo>
                  <a:pt x="30" y="2"/>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18" name="Freeform 50"/>
          <p:cNvSpPr>
            <a:spLocks/>
          </p:cNvSpPr>
          <p:nvPr/>
        </p:nvSpPr>
        <p:spPr bwMode="auto">
          <a:xfrm>
            <a:off x="5904443" y="2454036"/>
            <a:ext cx="137013" cy="66585"/>
          </a:xfrm>
          <a:custGeom>
            <a:avLst/>
            <a:gdLst>
              <a:gd name="T0" fmla="*/ 79 w 107"/>
              <a:gd name="T1" fmla="*/ 51 h 52"/>
              <a:gd name="T2" fmla="*/ 71 w 107"/>
              <a:gd name="T3" fmla="*/ 48 h 52"/>
              <a:gd name="T4" fmla="*/ 63 w 107"/>
              <a:gd name="T5" fmla="*/ 49 h 52"/>
              <a:gd name="T6" fmla="*/ 50 w 107"/>
              <a:gd name="T7" fmla="*/ 43 h 52"/>
              <a:gd name="T8" fmla="*/ 45 w 107"/>
              <a:gd name="T9" fmla="*/ 44 h 52"/>
              <a:gd name="T10" fmla="*/ 37 w 107"/>
              <a:gd name="T11" fmla="*/ 52 h 52"/>
              <a:gd name="T12" fmla="*/ 24 w 107"/>
              <a:gd name="T13" fmla="*/ 46 h 52"/>
              <a:gd name="T14" fmla="*/ 14 w 107"/>
              <a:gd name="T15" fmla="*/ 37 h 52"/>
              <a:gd name="T16" fmla="*/ 6 w 107"/>
              <a:gd name="T17" fmla="*/ 32 h 52"/>
              <a:gd name="T18" fmla="*/ 4 w 107"/>
              <a:gd name="T19" fmla="*/ 24 h 52"/>
              <a:gd name="T20" fmla="*/ 0 w 107"/>
              <a:gd name="T21" fmla="*/ 18 h 52"/>
              <a:gd name="T22" fmla="*/ 12 w 107"/>
              <a:gd name="T23" fmla="*/ 13 h 52"/>
              <a:gd name="T24" fmla="*/ 17 w 107"/>
              <a:gd name="T25" fmla="*/ 8 h 52"/>
              <a:gd name="T26" fmla="*/ 28 w 107"/>
              <a:gd name="T27" fmla="*/ 4 h 52"/>
              <a:gd name="T28" fmla="*/ 32 w 107"/>
              <a:gd name="T29" fmla="*/ 0 h 52"/>
              <a:gd name="T30" fmla="*/ 36 w 107"/>
              <a:gd name="T31" fmla="*/ 3 h 52"/>
              <a:gd name="T32" fmla="*/ 43 w 107"/>
              <a:gd name="T33" fmla="*/ 1 h 52"/>
              <a:gd name="T34" fmla="*/ 51 w 107"/>
              <a:gd name="T35" fmla="*/ 7 h 52"/>
              <a:gd name="T36" fmla="*/ 63 w 107"/>
              <a:gd name="T37" fmla="*/ 9 h 52"/>
              <a:gd name="T38" fmla="*/ 63 w 107"/>
              <a:gd name="T39" fmla="*/ 15 h 52"/>
              <a:gd name="T40" fmla="*/ 72 w 107"/>
              <a:gd name="T41" fmla="*/ 19 h 52"/>
              <a:gd name="T42" fmla="*/ 74 w 107"/>
              <a:gd name="T43" fmla="*/ 14 h 52"/>
              <a:gd name="T44" fmla="*/ 85 w 107"/>
              <a:gd name="T45" fmla="*/ 16 h 52"/>
              <a:gd name="T46" fmla="*/ 87 w 107"/>
              <a:gd name="T47" fmla="*/ 22 h 52"/>
              <a:gd name="T48" fmla="*/ 99 w 107"/>
              <a:gd name="T49" fmla="*/ 23 h 52"/>
              <a:gd name="T50" fmla="*/ 107 w 107"/>
              <a:gd name="T51" fmla="*/ 33 h 52"/>
              <a:gd name="T52" fmla="*/ 103 w 107"/>
              <a:gd name="T53" fmla="*/ 33 h 52"/>
              <a:gd name="T54" fmla="*/ 100 w 107"/>
              <a:gd name="T55" fmla="*/ 37 h 52"/>
              <a:gd name="T56" fmla="*/ 97 w 107"/>
              <a:gd name="T57" fmla="*/ 38 h 52"/>
              <a:gd name="T58" fmla="*/ 96 w 107"/>
              <a:gd name="T59" fmla="*/ 42 h 52"/>
              <a:gd name="T60" fmla="*/ 93 w 107"/>
              <a:gd name="T61" fmla="*/ 43 h 52"/>
              <a:gd name="T62" fmla="*/ 93 w 107"/>
              <a:gd name="T63" fmla="*/ 45 h 52"/>
              <a:gd name="T64" fmla="*/ 88 w 107"/>
              <a:gd name="T65" fmla="*/ 47 h 52"/>
              <a:gd name="T66" fmla="*/ 80 w 107"/>
              <a:gd name="T67" fmla="*/ 47 h 52"/>
              <a:gd name="T68" fmla="*/ 79 w 107"/>
              <a:gd name="T69"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 h="52">
                <a:moveTo>
                  <a:pt x="79" y="51"/>
                </a:moveTo>
                <a:lnTo>
                  <a:pt x="71" y="48"/>
                </a:lnTo>
                <a:lnTo>
                  <a:pt x="63" y="49"/>
                </a:lnTo>
                <a:lnTo>
                  <a:pt x="50" y="43"/>
                </a:lnTo>
                <a:lnTo>
                  <a:pt x="45" y="44"/>
                </a:lnTo>
                <a:lnTo>
                  <a:pt x="37" y="52"/>
                </a:lnTo>
                <a:lnTo>
                  <a:pt x="24" y="46"/>
                </a:lnTo>
                <a:lnTo>
                  <a:pt x="14" y="37"/>
                </a:lnTo>
                <a:lnTo>
                  <a:pt x="6" y="32"/>
                </a:lnTo>
                <a:lnTo>
                  <a:pt x="4" y="24"/>
                </a:lnTo>
                <a:lnTo>
                  <a:pt x="0" y="18"/>
                </a:lnTo>
                <a:lnTo>
                  <a:pt x="12" y="13"/>
                </a:lnTo>
                <a:lnTo>
                  <a:pt x="17" y="8"/>
                </a:lnTo>
                <a:lnTo>
                  <a:pt x="28" y="4"/>
                </a:lnTo>
                <a:lnTo>
                  <a:pt x="32" y="0"/>
                </a:lnTo>
                <a:lnTo>
                  <a:pt x="36" y="3"/>
                </a:lnTo>
                <a:lnTo>
                  <a:pt x="43" y="1"/>
                </a:lnTo>
                <a:lnTo>
                  <a:pt x="51" y="7"/>
                </a:lnTo>
                <a:lnTo>
                  <a:pt x="63" y="9"/>
                </a:lnTo>
                <a:lnTo>
                  <a:pt x="63" y="15"/>
                </a:lnTo>
                <a:lnTo>
                  <a:pt x="72" y="19"/>
                </a:lnTo>
                <a:lnTo>
                  <a:pt x="74" y="14"/>
                </a:lnTo>
                <a:lnTo>
                  <a:pt x="85" y="16"/>
                </a:lnTo>
                <a:lnTo>
                  <a:pt x="87" y="22"/>
                </a:lnTo>
                <a:lnTo>
                  <a:pt x="99" y="23"/>
                </a:lnTo>
                <a:lnTo>
                  <a:pt x="107" y="33"/>
                </a:lnTo>
                <a:lnTo>
                  <a:pt x="103" y="33"/>
                </a:lnTo>
                <a:lnTo>
                  <a:pt x="100" y="37"/>
                </a:lnTo>
                <a:lnTo>
                  <a:pt x="97" y="38"/>
                </a:lnTo>
                <a:lnTo>
                  <a:pt x="96" y="42"/>
                </a:lnTo>
                <a:lnTo>
                  <a:pt x="93" y="43"/>
                </a:lnTo>
                <a:lnTo>
                  <a:pt x="93" y="45"/>
                </a:lnTo>
                <a:lnTo>
                  <a:pt x="88" y="47"/>
                </a:lnTo>
                <a:lnTo>
                  <a:pt x="80" y="47"/>
                </a:lnTo>
                <a:lnTo>
                  <a:pt x="79" y="51"/>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19" name="Freeform 51"/>
          <p:cNvSpPr>
            <a:spLocks/>
          </p:cNvSpPr>
          <p:nvPr/>
        </p:nvSpPr>
        <p:spPr bwMode="auto">
          <a:xfrm>
            <a:off x="5776393" y="2355438"/>
            <a:ext cx="183110" cy="198476"/>
          </a:xfrm>
          <a:custGeom>
            <a:avLst/>
            <a:gdLst>
              <a:gd name="T0" fmla="*/ 58 w 143"/>
              <a:gd name="T1" fmla="*/ 0 h 155"/>
              <a:gd name="T2" fmla="*/ 59 w 143"/>
              <a:gd name="T3" fmla="*/ 8 h 155"/>
              <a:gd name="T4" fmla="*/ 75 w 143"/>
              <a:gd name="T5" fmla="*/ 12 h 155"/>
              <a:gd name="T6" fmla="*/ 75 w 143"/>
              <a:gd name="T7" fmla="*/ 20 h 155"/>
              <a:gd name="T8" fmla="*/ 90 w 143"/>
              <a:gd name="T9" fmla="*/ 16 h 155"/>
              <a:gd name="T10" fmla="*/ 99 w 143"/>
              <a:gd name="T11" fmla="*/ 10 h 155"/>
              <a:gd name="T12" fmla="*/ 117 w 143"/>
              <a:gd name="T13" fmla="*/ 18 h 155"/>
              <a:gd name="T14" fmla="*/ 125 w 143"/>
              <a:gd name="T15" fmla="*/ 25 h 155"/>
              <a:gd name="T16" fmla="*/ 129 w 143"/>
              <a:gd name="T17" fmla="*/ 35 h 155"/>
              <a:gd name="T18" fmla="*/ 125 w 143"/>
              <a:gd name="T19" fmla="*/ 40 h 155"/>
              <a:gd name="T20" fmla="*/ 131 w 143"/>
              <a:gd name="T21" fmla="*/ 47 h 155"/>
              <a:gd name="T22" fmla="*/ 136 w 143"/>
              <a:gd name="T23" fmla="*/ 58 h 155"/>
              <a:gd name="T24" fmla="*/ 136 w 143"/>
              <a:gd name="T25" fmla="*/ 65 h 155"/>
              <a:gd name="T26" fmla="*/ 143 w 143"/>
              <a:gd name="T27" fmla="*/ 78 h 155"/>
              <a:gd name="T28" fmla="*/ 136 w 143"/>
              <a:gd name="T29" fmla="*/ 80 h 155"/>
              <a:gd name="T30" fmla="*/ 132 w 143"/>
              <a:gd name="T31" fmla="*/ 77 h 155"/>
              <a:gd name="T32" fmla="*/ 128 w 143"/>
              <a:gd name="T33" fmla="*/ 81 h 155"/>
              <a:gd name="T34" fmla="*/ 117 w 143"/>
              <a:gd name="T35" fmla="*/ 85 h 155"/>
              <a:gd name="T36" fmla="*/ 112 w 143"/>
              <a:gd name="T37" fmla="*/ 90 h 155"/>
              <a:gd name="T38" fmla="*/ 100 w 143"/>
              <a:gd name="T39" fmla="*/ 95 h 155"/>
              <a:gd name="T40" fmla="*/ 104 w 143"/>
              <a:gd name="T41" fmla="*/ 101 h 155"/>
              <a:gd name="T42" fmla="*/ 106 w 143"/>
              <a:gd name="T43" fmla="*/ 109 h 155"/>
              <a:gd name="T44" fmla="*/ 114 w 143"/>
              <a:gd name="T45" fmla="*/ 114 h 155"/>
              <a:gd name="T46" fmla="*/ 124 w 143"/>
              <a:gd name="T47" fmla="*/ 123 h 155"/>
              <a:gd name="T48" fmla="*/ 119 w 143"/>
              <a:gd name="T49" fmla="*/ 132 h 155"/>
              <a:gd name="T50" fmla="*/ 113 w 143"/>
              <a:gd name="T51" fmla="*/ 135 h 155"/>
              <a:gd name="T52" fmla="*/ 117 w 143"/>
              <a:gd name="T53" fmla="*/ 148 h 155"/>
              <a:gd name="T54" fmla="*/ 115 w 143"/>
              <a:gd name="T55" fmla="*/ 151 h 155"/>
              <a:gd name="T56" fmla="*/ 110 w 143"/>
              <a:gd name="T57" fmla="*/ 147 h 155"/>
              <a:gd name="T58" fmla="*/ 102 w 143"/>
              <a:gd name="T59" fmla="*/ 147 h 155"/>
              <a:gd name="T60" fmla="*/ 91 w 143"/>
              <a:gd name="T61" fmla="*/ 150 h 155"/>
              <a:gd name="T62" fmla="*/ 76 w 143"/>
              <a:gd name="T63" fmla="*/ 149 h 155"/>
              <a:gd name="T64" fmla="*/ 75 w 143"/>
              <a:gd name="T65" fmla="*/ 155 h 155"/>
              <a:gd name="T66" fmla="*/ 66 w 143"/>
              <a:gd name="T67" fmla="*/ 149 h 155"/>
              <a:gd name="T68" fmla="*/ 61 w 143"/>
              <a:gd name="T69" fmla="*/ 150 h 155"/>
              <a:gd name="T70" fmla="*/ 44 w 143"/>
              <a:gd name="T71" fmla="*/ 144 h 155"/>
              <a:gd name="T72" fmla="*/ 40 w 143"/>
              <a:gd name="T73" fmla="*/ 148 h 155"/>
              <a:gd name="T74" fmla="*/ 26 w 143"/>
              <a:gd name="T75" fmla="*/ 148 h 155"/>
              <a:gd name="T76" fmla="*/ 28 w 143"/>
              <a:gd name="T77" fmla="*/ 134 h 155"/>
              <a:gd name="T78" fmla="*/ 35 w 143"/>
              <a:gd name="T79" fmla="*/ 120 h 155"/>
              <a:gd name="T80" fmla="*/ 12 w 143"/>
              <a:gd name="T81" fmla="*/ 116 h 155"/>
              <a:gd name="T82" fmla="*/ 4 w 143"/>
              <a:gd name="T83" fmla="*/ 111 h 155"/>
              <a:gd name="T84" fmla="*/ 5 w 143"/>
              <a:gd name="T85" fmla="*/ 102 h 155"/>
              <a:gd name="T86" fmla="*/ 2 w 143"/>
              <a:gd name="T87" fmla="*/ 97 h 155"/>
              <a:gd name="T88" fmla="*/ 3 w 143"/>
              <a:gd name="T89" fmla="*/ 84 h 155"/>
              <a:gd name="T90" fmla="*/ 0 w 143"/>
              <a:gd name="T91" fmla="*/ 63 h 155"/>
              <a:gd name="T92" fmla="*/ 9 w 143"/>
              <a:gd name="T93" fmla="*/ 63 h 155"/>
              <a:gd name="T94" fmla="*/ 13 w 143"/>
              <a:gd name="T95" fmla="*/ 55 h 155"/>
              <a:gd name="T96" fmla="*/ 16 w 143"/>
              <a:gd name="T97" fmla="*/ 37 h 155"/>
              <a:gd name="T98" fmla="*/ 13 w 143"/>
              <a:gd name="T99" fmla="*/ 30 h 155"/>
              <a:gd name="T100" fmla="*/ 16 w 143"/>
              <a:gd name="T101" fmla="*/ 26 h 155"/>
              <a:gd name="T102" fmla="*/ 29 w 143"/>
              <a:gd name="T103" fmla="*/ 25 h 155"/>
              <a:gd name="T104" fmla="*/ 32 w 143"/>
              <a:gd name="T105" fmla="*/ 29 h 155"/>
              <a:gd name="T106" fmla="*/ 42 w 143"/>
              <a:gd name="T107" fmla="*/ 19 h 155"/>
              <a:gd name="T108" fmla="*/ 38 w 143"/>
              <a:gd name="T109" fmla="*/ 12 h 155"/>
              <a:gd name="T110" fmla="*/ 36 w 143"/>
              <a:gd name="T111" fmla="*/ 1 h 155"/>
              <a:gd name="T112" fmla="*/ 48 w 143"/>
              <a:gd name="T113" fmla="*/ 3 h 155"/>
              <a:gd name="T114" fmla="*/ 58 w 143"/>
              <a:gd name="T115"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3" h="155">
                <a:moveTo>
                  <a:pt x="58" y="0"/>
                </a:moveTo>
                <a:lnTo>
                  <a:pt x="59" y="8"/>
                </a:lnTo>
                <a:lnTo>
                  <a:pt x="75" y="12"/>
                </a:lnTo>
                <a:lnTo>
                  <a:pt x="75" y="20"/>
                </a:lnTo>
                <a:lnTo>
                  <a:pt x="90" y="16"/>
                </a:lnTo>
                <a:lnTo>
                  <a:pt x="99" y="10"/>
                </a:lnTo>
                <a:lnTo>
                  <a:pt x="117" y="18"/>
                </a:lnTo>
                <a:lnTo>
                  <a:pt x="125" y="25"/>
                </a:lnTo>
                <a:lnTo>
                  <a:pt x="129" y="35"/>
                </a:lnTo>
                <a:lnTo>
                  <a:pt x="125" y="40"/>
                </a:lnTo>
                <a:lnTo>
                  <a:pt x="131" y="47"/>
                </a:lnTo>
                <a:lnTo>
                  <a:pt x="136" y="58"/>
                </a:lnTo>
                <a:lnTo>
                  <a:pt x="136" y="65"/>
                </a:lnTo>
                <a:lnTo>
                  <a:pt x="143" y="78"/>
                </a:lnTo>
                <a:lnTo>
                  <a:pt x="136" y="80"/>
                </a:lnTo>
                <a:lnTo>
                  <a:pt x="132" y="77"/>
                </a:lnTo>
                <a:lnTo>
                  <a:pt x="128" y="81"/>
                </a:lnTo>
                <a:lnTo>
                  <a:pt x="117" y="85"/>
                </a:lnTo>
                <a:lnTo>
                  <a:pt x="112" y="90"/>
                </a:lnTo>
                <a:lnTo>
                  <a:pt x="100" y="95"/>
                </a:lnTo>
                <a:lnTo>
                  <a:pt x="104" y="101"/>
                </a:lnTo>
                <a:lnTo>
                  <a:pt x="106" y="109"/>
                </a:lnTo>
                <a:lnTo>
                  <a:pt x="114" y="114"/>
                </a:lnTo>
                <a:lnTo>
                  <a:pt x="124" y="123"/>
                </a:lnTo>
                <a:lnTo>
                  <a:pt x="119" y="132"/>
                </a:lnTo>
                <a:lnTo>
                  <a:pt x="113" y="135"/>
                </a:lnTo>
                <a:lnTo>
                  <a:pt x="117" y="148"/>
                </a:lnTo>
                <a:lnTo>
                  <a:pt x="115" y="151"/>
                </a:lnTo>
                <a:lnTo>
                  <a:pt x="110" y="147"/>
                </a:lnTo>
                <a:lnTo>
                  <a:pt x="102" y="147"/>
                </a:lnTo>
                <a:lnTo>
                  <a:pt x="91" y="150"/>
                </a:lnTo>
                <a:lnTo>
                  <a:pt x="76" y="149"/>
                </a:lnTo>
                <a:lnTo>
                  <a:pt x="75" y="155"/>
                </a:lnTo>
                <a:lnTo>
                  <a:pt x="66" y="149"/>
                </a:lnTo>
                <a:lnTo>
                  <a:pt x="61" y="150"/>
                </a:lnTo>
                <a:lnTo>
                  <a:pt x="44" y="144"/>
                </a:lnTo>
                <a:lnTo>
                  <a:pt x="40" y="148"/>
                </a:lnTo>
                <a:lnTo>
                  <a:pt x="26" y="148"/>
                </a:lnTo>
                <a:lnTo>
                  <a:pt x="28" y="134"/>
                </a:lnTo>
                <a:lnTo>
                  <a:pt x="35" y="120"/>
                </a:lnTo>
                <a:lnTo>
                  <a:pt x="12" y="116"/>
                </a:lnTo>
                <a:lnTo>
                  <a:pt x="4" y="111"/>
                </a:lnTo>
                <a:lnTo>
                  <a:pt x="5" y="102"/>
                </a:lnTo>
                <a:lnTo>
                  <a:pt x="2" y="97"/>
                </a:lnTo>
                <a:lnTo>
                  <a:pt x="3" y="84"/>
                </a:lnTo>
                <a:lnTo>
                  <a:pt x="0" y="63"/>
                </a:lnTo>
                <a:lnTo>
                  <a:pt x="9" y="63"/>
                </a:lnTo>
                <a:lnTo>
                  <a:pt x="13" y="55"/>
                </a:lnTo>
                <a:lnTo>
                  <a:pt x="16" y="37"/>
                </a:lnTo>
                <a:lnTo>
                  <a:pt x="13" y="30"/>
                </a:lnTo>
                <a:lnTo>
                  <a:pt x="16" y="26"/>
                </a:lnTo>
                <a:lnTo>
                  <a:pt x="29" y="25"/>
                </a:lnTo>
                <a:lnTo>
                  <a:pt x="32" y="29"/>
                </a:lnTo>
                <a:lnTo>
                  <a:pt x="42" y="19"/>
                </a:lnTo>
                <a:lnTo>
                  <a:pt x="38" y="12"/>
                </a:lnTo>
                <a:lnTo>
                  <a:pt x="36" y="1"/>
                </a:lnTo>
                <a:lnTo>
                  <a:pt x="48" y="3"/>
                </a:lnTo>
                <a:lnTo>
                  <a:pt x="58" y="0"/>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20" name="Freeform 52"/>
          <p:cNvSpPr>
            <a:spLocks/>
          </p:cNvSpPr>
          <p:nvPr/>
        </p:nvSpPr>
        <p:spPr bwMode="auto">
          <a:xfrm>
            <a:off x="6629200" y="3470744"/>
            <a:ext cx="38415" cy="46098"/>
          </a:xfrm>
          <a:custGeom>
            <a:avLst/>
            <a:gdLst>
              <a:gd name="T0" fmla="*/ 25 w 30"/>
              <a:gd name="T1" fmla="*/ 0 h 36"/>
              <a:gd name="T2" fmla="*/ 30 w 30"/>
              <a:gd name="T3" fmla="*/ 6 h 36"/>
              <a:gd name="T4" fmla="*/ 30 w 30"/>
              <a:gd name="T5" fmla="*/ 15 h 36"/>
              <a:gd name="T6" fmla="*/ 20 w 30"/>
              <a:gd name="T7" fmla="*/ 20 h 36"/>
              <a:gd name="T8" fmla="*/ 28 w 30"/>
              <a:gd name="T9" fmla="*/ 25 h 36"/>
              <a:gd name="T10" fmla="*/ 21 w 30"/>
              <a:gd name="T11" fmla="*/ 36 h 36"/>
              <a:gd name="T12" fmla="*/ 17 w 30"/>
              <a:gd name="T13" fmla="*/ 33 h 36"/>
              <a:gd name="T14" fmla="*/ 13 w 30"/>
              <a:gd name="T15" fmla="*/ 34 h 36"/>
              <a:gd name="T16" fmla="*/ 3 w 30"/>
              <a:gd name="T17" fmla="*/ 34 h 36"/>
              <a:gd name="T18" fmla="*/ 2 w 30"/>
              <a:gd name="T19" fmla="*/ 28 h 36"/>
              <a:gd name="T20" fmla="*/ 0 w 30"/>
              <a:gd name="T21" fmla="*/ 22 h 36"/>
              <a:gd name="T22" fmla="*/ 6 w 30"/>
              <a:gd name="T23" fmla="*/ 12 h 36"/>
              <a:gd name="T24" fmla="*/ 12 w 30"/>
              <a:gd name="T25" fmla="*/ 3 h 36"/>
              <a:gd name="T26" fmla="*/ 20 w 30"/>
              <a:gd name="T27" fmla="*/ 5 h 36"/>
              <a:gd name="T28" fmla="*/ 25 w 30"/>
              <a:gd name="T29"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36">
                <a:moveTo>
                  <a:pt x="25" y="0"/>
                </a:moveTo>
                <a:lnTo>
                  <a:pt x="30" y="6"/>
                </a:lnTo>
                <a:lnTo>
                  <a:pt x="30" y="15"/>
                </a:lnTo>
                <a:lnTo>
                  <a:pt x="20" y="20"/>
                </a:lnTo>
                <a:lnTo>
                  <a:pt x="28" y="25"/>
                </a:lnTo>
                <a:lnTo>
                  <a:pt x="21" y="36"/>
                </a:lnTo>
                <a:lnTo>
                  <a:pt x="17" y="33"/>
                </a:lnTo>
                <a:lnTo>
                  <a:pt x="13" y="34"/>
                </a:lnTo>
                <a:lnTo>
                  <a:pt x="3" y="34"/>
                </a:lnTo>
                <a:lnTo>
                  <a:pt x="2" y="28"/>
                </a:lnTo>
                <a:lnTo>
                  <a:pt x="0" y="22"/>
                </a:lnTo>
                <a:lnTo>
                  <a:pt x="6" y="12"/>
                </a:lnTo>
                <a:lnTo>
                  <a:pt x="12" y="3"/>
                </a:lnTo>
                <a:lnTo>
                  <a:pt x="20" y="5"/>
                </a:lnTo>
                <a:lnTo>
                  <a:pt x="25" y="0"/>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21" name="Freeform 53"/>
          <p:cNvSpPr>
            <a:spLocks/>
          </p:cNvSpPr>
          <p:nvPr/>
        </p:nvSpPr>
        <p:spPr bwMode="auto">
          <a:xfrm>
            <a:off x="5868588" y="2327268"/>
            <a:ext cx="34574" cy="33293"/>
          </a:xfrm>
          <a:custGeom>
            <a:avLst/>
            <a:gdLst>
              <a:gd name="T0" fmla="*/ 27 w 27"/>
              <a:gd name="T1" fmla="*/ 10 h 26"/>
              <a:gd name="T2" fmla="*/ 20 w 27"/>
              <a:gd name="T3" fmla="*/ 26 h 26"/>
              <a:gd name="T4" fmla="*/ 3 w 27"/>
              <a:gd name="T5" fmla="*/ 15 h 26"/>
              <a:gd name="T6" fmla="*/ 0 w 27"/>
              <a:gd name="T7" fmla="*/ 6 h 26"/>
              <a:gd name="T8" fmla="*/ 22 w 27"/>
              <a:gd name="T9" fmla="*/ 0 h 26"/>
              <a:gd name="T10" fmla="*/ 27 w 27"/>
              <a:gd name="T11" fmla="*/ 10 h 26"/>
            </a:gdLst>
            <a:ahLst/>
            <a:cxnLst>
              <a:cxn ang="0">
                <a:pos x="T0" y="T1"/>
              </a:cxn>
              <a:cxn ang="0">
                <a:pos x="T2" y="T3"/>
              </a:cxn>
              <a:cxn ang="0">
                <a:pos x="T4" y="T5"/>
              </a:cxn>
              <a:cxn ang="0">
                <a:pos x="T6" y="T7"/>
              </a:cxn>
              <a:cxn ang="0">
                <a:pos x="T8" y="T9"/>
              </a:cxn>
              <a:cxn ang="0">
                <a:pos x="T10" y="T11"/>
              </a:cxn>
            </a:cxnLst>
            <a:rect l="0" t="0" r="r" b="b"/>
            <a:pathLst>
              <a:path w="27" h="26">
                <a:moveTo>
                  <a:pt x="27" y="10"/>
                </a:moveTo>
                <a:lnTo>
                  <a:pt x="20" y="26"/>
                </a:lnTo>
                <a:lnTo>
                  <a:pt x="3" y="15"/>
                </a:lnTo>
                <a:lnTo>
                  <a:pt x="0" y="6"/>
                </a:lnTo>
                <a:lnTo>
                  <a:pt x="22" y="0"/>
                </a:lnTo>
                <a:lnTo>
                  <a:pt x="27" y="10"/>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22" name="Freeform 54"/>
          <p:cNvSpPr>
            <a:spLocks/>
          </p:cNvSpPr>
          <p:nvPr/>
        </p:nvSpPr>
        <p:spPr bwMode="auto">
          <a:xfrm>
            <a:off x="5812247" y="2286292"/>
            <a:ext cx="55061" cy="72988"/>
          </a:xfrm>
          <a:custGeom>
            <a:avLst/>
            <a:gdLst>
              <a:gd name="T0" fmla="*/ 43 w 43"/>
              <a:gd name="T1" fmla="*/ 25 h 57"/>
              <a:gd name="T2" fmla="*/ 40 w 43"/>
              <a:gd name="T3" fmla="*/ 33 h 57"/>
              <a:gd name="T4" fmla="*/ 35 w 43"/>
              <a:gd name="T5" fmla="*/ 30 h 57"/>
              <a:gd name="T6" fmla="*/ 25 w 43"/>
              <a:gd name="T7" fmla="*/ 44 h 57"/>
              <a:gd name="T8" fmla="*/ 30 w 43"/>
              <a:gd name="T9" fmla="*/ 54 h 57"/>
              <a:gd name="T10" fmla="*/ 20 w 43"/>
              <a:gd name="T11" fmla="*/ 57 h 57"/>
              <a:gd name="T12" fmla="*/ 8 w 43"/>
              <a:gd name="T13" fmla="*/ 55 h 57"/>
              <a:gd name="T14" fmla="*/ 2 w 43"/>
              <a:gd name="T15" fmla="*/ 44 h 57"/>
              <a:gd name="T16" fmla="*/ 0 w 43"/>
              <a:gd name="T17" fmla="*/ 24 h 57"/>
              <a:gd name="T18" fmla="*/ 2 w 43"/>
              <a:gd name="T19" fmla="*/ 18 h 57"/>
              <a:gd name="T20" fmla="*/ 6 w 43"/>
              <a:gd name="T21" fmla="*/ 12 h 57"/>
              <a:gd name="T22" fmla="*/ 20 w 43"/>
              <a:gd name="T23" fmla="*/ 11 h 57"/>
              <a:gd name="T24" fmla="*/ 25 w 43"/>
              <a:gd name="T25" fmla="*/ 6 h 57"/>
              <a:gd name="T26" fmla="*/ 36 w 43"/>
              <a:gd name="T27" fmla="*/ 0 h 57"/>
              <a:gd name="T28" fmla="*/ 37 w 43"/>
              <a:gd name="T29" fmla="*/ 10 h 57"/>
              <a:gd name="T30" fmla="*/ 32 w 43"/>
              <a:gd name="T31" fmla="*/ 16 h 57"/>
              <a:gd name="T32" fmla="*/ 35 w 43"/>
              <a:gd name="T33" fmla="*/ 22 h 57"/>
              <a:gd name="T34" fmla="*/ 43 w 43"/>
              <a:gd name="T35" fmla="*/ 2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3" h="57">
                <a:moveTo>
                  <a:pt x="43" y="25"/>
                </a:moveTo>
                <a:lnTo>
                  <a:pt x="40" y="33"/>
                </a:lnTo>
                <a:lnTo>
                  <a:pt x="35" y="30"/>
                </a:lnTo>
                <a:lnTo>
                  <a:pt x="25" y="44"/>
                </a:lnTo>
                <a:lnTo>
                  <a:pt x="30" y="54"/>
                </a:lnTo>
                <a:lnTo>
                  <a:pt x="20" y="57"/>
                </a:lnTo>
                <a:lnTo>
                  <a:pt x="8" y="55"/>
                </a:lnTo>
                <a:lnTo>
                  <a:pt x="2" y="44"/>
                </a:lnTo>
                <a:lnTo>
                  <a:pt x="0" y="24"/>
                </a:lnTo>
                <a:lnTo>
                  <a:pt x="2" y="18"/>
                </a:lnTo>
                <a:lnTo>
                  <a:pt x="6" y="12"/>
                </a:lnTo>
                <a:lnTo>
                  <a:pt x="20" y="11"/>
                </a:lnTo>
                <a:lnTo>
                  <a:pt x="25" y="6"/>
                </a:lnTo>
                <a:lnTo>
                  <a:pt x="36" y="0"/>
                </a:lnTo>
                <a:lnTo>
                  <a:pt x="37" y="10"/>
                </a:lnTo>
                <a:lnTo>
                  <a:pt x="32" y="16"/>
                </a:lnTo>
                <a:lnTo>
                  <a:pt x="35" y="22"/>
                </a:lnTo>
                <a:lnTo>
                  <a:pt x="43" y="25"/>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23" name="Freeform 55"/>
          <p:cNvSpPr>
            <a:spLocks/>
          </p:cNvSpPr>
          <p:nvPr/>
        </p:nvSpPr>
        <p:spPr bwMode="auto">
          <a:xfrm>
            <a:off x="3987548" y="3278671"/>
            <a:ext cx="84512" cy="61464"/>
          </a:xfrm>
          <a:custGeom>
            <a:avLst/>
            <a:gdLst>
              <a:gd name="T0" fmla="*/ 7 w 66"/>
              <a:gd name="T1" fmla="*/ 4 h 48"/>
              <a:gd name="T2" fmla="*/ 10 w 66"/>
              <a:gd name="T3" fmla="*/ 0 h 48"/>
              <a:gd name="T4" fmla="*/ 24 w 66"/>
              <a:gd name="T5" fmla="*/ 0 h 48"/>
              <a:gd name="T6" fmla="*/ 34 w 66"/>
              <a:gd name="T7" fmla="*/ 6 h 48"/>
              <a:gd name="T8" fmla="*/ 39 w 66"/>
              <a:gd name="T9" fmla="*/ 5 h 48"/>
              <a:gd name="T10" fmla="*/ 41 w 66"/>
              <a:gd name="T11" fmla="*/ 13 h 48"/>
              <a:gd name="T12" fmla="*/ 51 w 66"/>
              <a:gd name="T13" fmla="*/ 12 h 48"/>
              <a:gd name="T14" fmla="*/ 50 w 66"/>
              <a:gd name="T15" fmla="*/ 18 h 48"/>
              <a:gd name="T16" fmla="*/ 58 w 66"/>
              <a:gd name="T17" fmla="*/ 19 h 48"/>
              <a:gd name="T18" fmla="*/ 66 w 66"/>
              <a:gd name="T19" fmla="*/ 27 h 48"/>
              <a:gd name="T20" fmla="*/ 58 w 66"/>
              <a:gd name="T21" fmla="*/ 35 h 48"/>
              <a:gd name="T22" fmla="*/ 50 w 66"/>
              <a:gd name="T23" fmla="*/ 31 h 48"/>
              <a:gd name="T24" fmla="*/ 42 w 66"/>
              <a:gd name="T25" fmla="*/ 31 h 48"/>
              <a:gd name="T26" fmla="*/ 36 w 66"/>
              <a:gd name="T27" fmla="*/ 30 h 48"/>
              <a:gd name="T28" fmla="*/ 32 w 66"/>
              <a:gd name="T29" fmla="*/ 34 h 48"/>
              <a:gd name="T30" fmla="*/ 25 w 66"/>
              <a:gd name="T31" fmla="*/ 36 h 48"/>
              <a:gd name="T32" fmla="*/ 23 w 66"/>
              <a:gd name="T33" fmla="*/ 30 h 48"/>
              <a:gd name="T34" fmla="*/ 17 w 66"/>
              <a:gd name="T35" fmla="*/ 34 h 48"/>
              <a:gd name="T36" fmla="*/ 8 w 66"/>
              <a:gd name="T37" fmla="*/ 48 h 48"/>
              <a:gd name="T38" fmla="*/ 4 w 66"/>
              <a:gd name="T39" fmla="*/ 44 h 48"/>
              <a:gd name="T40" fmla="*/ 3 w 66"/>
              <a:gd name="T41" fmla="*/ 39 h 48"/>
              <a:gd name="T42" fmla="*/ 4 w 66"/>
              <a:gd name="T43" fmla="*/ 33 h 48"/>
              <a:gd name="T44" fmla="*/ 0 w 66"/>
              <a:gd name="T45" fmla="*/ 27 h 48"/>
              <a:gd name="T46" fmla="*/ 5 w 66"/>
              <a:gd name="T47" fmla="*/ 23 h 48"/>
              <a:gd name="T48" fmla="*/ 8 w 66"/>
              <a:gd name="T49" fmla="*/ 15 h 48"/>
              <a:gd name="T50" fmla="*/ 7 w 66"/>
              <a:gd name="T51" fmla="*/ 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 h="48">
                <a:moveTo>
                  <a:pt x="7" y="4"/>
                </a:moveTo>
                <a:lnTo>
                  <a:pt x="10" y="0"/>
                </a:lnTo>
                <a:lnTo>
                  <a:pt x="24" y="0"/>
                </a:lnTo>
                <a:lnTo>
                  <a:pt x="34" y="6"/>
                </a:lnTo>
                <a:lnTo>
                  <a:pt x="39" y="5"/>
                </a:lnTo>
                <a:lnTo>
                  <a:pt x="41" y="13"/>
                </a:lnTo>
                <a:lnTo>
                  <a:pt x="51" y="12"/>
                </a:lnTo>
                <a:lnTo>
                  <a:pt x="50" y="18"/>
                </a:lnTo>
                <a:lnTo>
                  <a:pt x="58" y="19"/>
                </a:lnTo>
                <a:lnTo>
                  <a:pt x="66" y="27"/>
                </a:lnTo>
                <a:lnTo>
                  <a:pt x="58" y="35"/>
                </a:lnTo>
                <a:lnTo>
                  <a:pt x="50" y="31"/>
                </a:lnTo>
                <a:lnTo>
                  <a:pt x="42" y="31"/>
                </a:lnTo>
                <a:lnTo>
                  <a:pt x="36" y="30"/>
                </a:lnTo>
                <a:lnTo>
                  <a:pt x="32" y="34"/>
                </a:lnTo>
                <a:lnTo>
                  <a:pt x="25" y="36"/>
                </a:lnTo>
                <a:lnTo>
                  <a:pt x="23" y="30"/>
                </a:lnTo>
                <a:lnTo>
                  <a:pt x="17" y="34"/>
                </a:lnTo>
                <a:lnTo>
                  <a:pt x="8" y="48"/>
                </a:lnTo>
                <a:lnTo>
                  <a:pt x="4" y="44"/>
                </a:lnTo>
                <a:lnTo>
                  <a:pt x="3" y="39"/>
                </a:lnTo>
                <a:lnTo>
                  <a:pt x="4" y="33"/>
                </a:lnTo>
                <a:lnTo>
                  <a:pt x="0" y="27"/>
                </a:lnTo>
                <a:lnTo>
                  <a:pt x="5" y="23"/>
                </a:lnTo>
                <a:lnTo>
                  <a:pt x="8" y="15"/>
                </a:lnTo>
                <a:lnTo>
                  <a:pt x="7" y="4"/>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24" name="Freeform 56"/>
          <p:cNvSpPr>
            <a:spLocks/>
          </p:cNvSpPr>
          <p:nvPr/>
        </p:nvSpPr>
        <p:spPr bwMode="auto">
          <a:xfrm>
            <a:off x="5457552" y="2821536"/>
            <a:ext cx="472501" cy="480184"/>
          </a:xfrm>
          <a:custGeom>
            <a:avLst/>
            <a:gdLst>
              <a:gd name="T0" fmla="*/ 369 w 369"/>
              <a:gd name="T1" fmla="*/ 283 h 375"/>
              <a:gd name="T2" fmla="*/ 309 w 369"/>
              <a:gd name="T3" fmla="*/ 322 h 375"/>
              <a:gd name="T4" fmla="*/ 257 w 369"/>
              <a:gd name="T5" fmla="*/ 363 h 375"/>
              <a:gd name="T6" fmla="*/ 231 w 369"/>
              <a:gd name="T7" fmla="*/ 372 h 375"/>
              <a:gd name="T8" fmla="*/ 211 w 369"/>
              <a:gd name="T9" fmla="*/ 375 h 375"/>
              <a:gd name="T10" fmla="*/ 211 w 369"/>
              <a:gd name="T11" fmla="*/ 361 h 375"/>
              <a:gd name="T12" fmla="*/ 203 w 369"/>
              <a:gd name="T13" fmla="*/ 358 h 375"/>
              <a:gd name="T14" fmla="*/ 191 w 369"/>
              <a:gd name="T15" fmla="*/ 352 h 375"/>
              <a:gd name="T16" fmla="*/ 187 w 369"/>
              <a:gd name="T17" fmla="*/ 342 h 375"/>
              <a:gd name="T18" fmla="*/ 126 w 369"/>
              <a:gd name="T19" fmla="*/ 297 h 375"/>
              <a:gd name="T20" fmla="*/ 66 w 369"/>
              <a:gd name="T21" fmla="*/ 252 h 375"/>
              <a:gd name="T22" fmla="*/ 0 w 369"/>
              <a:gd name="T23" fmla="*/ 201 h 375"/>
              <a:gd name="T24" fmla="*/ 1 w 369"/>
              <a:gd name="T25" fmla="*/ 197 h 375"/>
              <a:gd name="T26" fmla="*/ 1 w 369"/>
              <a:gd name="T27" fmla="*/ 196 h 375"/>
              <a:gd name="T28" fmla="*/ 1 w 369"/>
              <a:gd name="T29" fmla="*/ 171 h 375"/>
              <a:gd name="T30" fmla="*/ 30 w 369"/>
              <a:gd name="T31" fmla="*/ 156 h 375"/>
              <a:gd name="T32" fmla="*/ 48 w 369"/>
              <a:gd name="T33" fmla="*/ 153 h 375"/>
              <a:gd name="T34" fmla="*/ 62 w 369"/>
              <a:gd name="T35" fmla="*/ 147 h 375"/>
              <a:gd name="T36" fmla="*/ 69 w 369"/>
              <a:gd name="T37" fmla="*/ 137 h 375"/>
              <a:gd name="T38" fmla="*/ 90 w 369"/>
              <a:gd name="T39" fmla="*/ 129 h 375"/>
              <a:gd name="T40" fmla="*/ 91 w 369"/>
              <a:gd name="T41" fmla="*/ 113 h 375"/>
              <a:gd name="T42" fmla="*/ 101 w 369"/>
              <a:gd name="T43" fmla="*/ 112 h 375"/>
              <a:gd name="T44" fmla="*/ 109 w 369"/>
              <a:gd name="T45" fmla="*/ 104 h 375"/>
              <a:gd name="T46" fmla="*/ 132 w 369"/>
              <a:gd name="T47" fmla="*/ 100 h 375"/>
              <a:gd name="T48" fmla="*/ 135 w 369"/>
              <a:gd name="T49" fmla="*/ 92 h 375"/>
              <a:gd name="T50" fmla="*/ 130 w 369"/>
              <a:gd name="T51" fmla="*/ 88 h 375"/>
              <a:gd name="T52" fmla="*/ 124 w 369"/>
              <a:gd name="T53" fmla="*/ 66 h 375"/>
              <a:gd name="T54" fmla="*/ 123 w 369"/>
              <a:gd name="T55" fmla="*/ 53 h 375"/>
              <a:gd name="T56" fmla="*/ 117 w 369"/>
              <a:gd name="T57" fmla="*/ 40 h 375"/>
              <a:gd name="T58" fmla="*/ 134 w 369"/>
              <a:gd name="T59" fmla="*/ 29 h 375"/>
              <a:gd name="T60" fmla="*/ 152 w 369"/>
              <a:gd name="T61" fmla="*/ 25 h 375"/>
              <a:gd name="T62" fmla="*/ 163 w 369"/>
              <a:gd name="T63" fmla="*/ 17 h 375"/>
              <a:gd name="T64" fmla="*/ 179 w 369"/>
              <a:gd name="T65" fmla="*/ 11 h 375"/>
              <a:gd name="T66" fmla="*/ 209 w 369"/>
              <a:gd name="T67" fmla="*/ 7 h 375"/>
              <a:gd name="T68" fmla="*/ 237 w 369"/>
              <a:gd name="T69" fmla="*/ 5 h 375"/>
              <a:gd name="T70" fmla="*/ 246 w 369"/>
              <a:gd name="T71" fmla="*/ 8 h 375"/>
              <a:gd name="T72" fmla="*/ 262 w 369"/>
              <a:gd name="T73" fmla="*/ 0 h 375"/>
              <a:gd name="T74" fmla="*/ 280 w 369"/>
              <a:gd name="T75" fmla="*/ 0 h 375"/>
              <a:gd name="T76" fmla="*/ 287 w 369"/>
              <a:gd name="T77" fmla="*/ 5 h 375"/>
              <a:gd name="T78" fmla="*/ 299 w 369"/>
              <a:gd name="T79" fmla="*/ 3 h 375"/>
              <a:gd name="T80" fmla="*/ 296 w 369"/>
              <a:gd name="T81" fmla="*/ 14 h 375"/>
              <a:gd name="T82" fmla="*/ 299 w 369"/>
              <a:gd name="T83" fmla="*/ 34 h 375"/>
              <a:gd name="T84" fmla="*/ 295 w 369"/>
              <a:gd name="T85" fmla="*/ 51 h 375"/>
              <a:gd name="T86" fmla="*/ 285 w 369"/>
              <a:gd name="T87" fmla="*/ 62 h 375"/>
              <a:gd name="T88" fmla="*/ 287 w 369"/>
              <a:gd name="T89" fmla="*/ 78 h 375"/>
              <a:gd name="T90" fmla="*/ 302 w 369"/>
              <a:gd name="T91" fmla="*/ 90 h 375"/>
              <a:gd name="T92" fmla="*/ 302 w 369"/>
              <a:gd name="T93" fmla="*/ 95 h 375"/>
              <a:gd name="T94" fmla="*/ 313 w 369"/>
              <a:gd name="T95" fmla="*/ 104 h 375"/>
              <a:gd name="T96" fmla="*/ 321 w 369"/>
              <a:gd name="T97" fmla="*/ 141 h 375"/>
              <a:gd name="T98" fmla="*/ 327 w 369"/>
              <a:gd name="T99" fmla="*/ 159 h 375"/>
              <a:gd name="T100" fmla="*/ 329 w 369"/>
              <a:gd name="T101" fmla="*/ 169 h 375"/>
              <a:gd name="T102" fmla="*/ 326 w 369"/>
              <a:gd name="T103" fmla="*/ 186 h 375"/>
              <a:gd name="T104" fmla="*/ 327 w 369"/>
              <a:gd name="T105" fmla="*/ 195 h 375"/>
              <a:gd name="T106" fmla="*/ 325 w 369"/>
              <a:gd name="T107" fmla="*/ 207 h 375"/>
              <a:gd name="T108" fmla="*/ 327 w 369"/>
              <a:gd name="T109" fmla="*/ 220 h 375"/>
              <a:gd name="T110" fmla="*/ 320 w 369"/>
              <a:gd name="T111" fmla="*/ 228 h 375"/>
              <a:gd name="T112" fmla="*/ 331 w 369"/>
              <a:gd name="T113" fmla="*/ 244 h 375"/>
              <a:gd name="T114" fmla="*/ 332 w 369"/>
              <a:gd name="T115" fmla="*/ 252 h 375"/>
              <a:gd name="T116" fmla="*/ 339 w 369"/>
              <a:gd name="T117" fmla="*/ 264 h 375"/>
              <a:gd name="T118" fmla="*/ 347 w 369"/>
              <a:gd name="T119" fmla="*/ 260 h 375"/>
              <a:gd name="T120" fmla="*/ 361 w 369"/>
              <a:gd name="T121" fmla="*/ 270 h 375"/>
              <a:gd name="T122" fmla="*/ 369 w 369"/>
              <a:gd name="T123" fmla="*/ 283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69" h="375">
                <a:moveTo>
                  <a:pt x="369" y="283"/>
                </a:moveTo>
                <a:lnTo>
                  <a:pt x="309" y="322"/>
                </a:lnTo>
                <a:lnTo>
                  <a:pt x="257" y="363"/>
                </a:lnTo>
                <a:lnTo>
                  <a:pt x="231" y="372"/>
                </a:lnTo>
                <a:lnTo>
                  <a:pt x="211" y="375"/>
                </a:lnTo>
                <a:lnTo>
                  <a:pt x="211" y="361"/>
                </a:lnTo>
                <a:lnTo>
                  <a:pt x="203" y="358"/>
                </a:lnTo>
                <a:lnTo>
                  <a:pt x="191" y="352"/>
                </a:lnTo>
                <a:lnTo>
                  <a:pt x="187" y="342"/>
                </a:lnTo>
                <a:lnTo>
                  <a:pt x="126" y="297"/>
                </a:lnTo>
                <a:lnTo>
                  <a:pt x="66" y="252"/>
                </a:lnTo>
                <a:lnTo>
                  <a:pt x="0" y="201"/>
                </a:lnTo>
                <a:lnTo>
                  <a:pt x="1" y="197"/>
                </a:lnTo>
                <a:lnTo>
                  <a:pt x="1" y="196"/>
                </a:lnTo>
                <a:lnTo>
                  <a:pt x="1" y="171"/>
                </a:lnTo>
                <a:lnTo>
                  <a:pt x="30" y="156"/>
                </a:lnTo>
                <a:lnTo>
                  <a:pt x="48" y="153"/>
                </a:lnTo>
                <a:lnTo>
                  <a:pt x="62" y="147"/>
                </a:lnTo>
                <a:lnTo>
                  <a:pt x="69" y="137"/>
                </a:lnTo>
                <a:lnTo>
                  <a:pt x="90" y="129"/>
                </a:lnTo>
                <a:lnTo>
                  <a:pt x="91" y="113"/>
                </a:lnTo>
                <a:lnTo>
                  <a:pt x="101" y="112"/>
                </a:lnTo>
                <a:lnTo>
                  <a:pt x="109" y="104"/>
                </a:lnTo>
                <a:lnTo>
                  <a:pt x="132" y="100"/>
                </a:lnTo>
                <a:lnTo>
                  <a:pt x="135" y="92"/>
                </a:lnTo>
                <a:lnTo>
                  <a:pt x="130" y="88"/>
                </a:lnTo>
                <a:lnTo>
                  <a:pt x="124" y="66"/>
                </a:lnTo>
                <a:lnTo>
                  <a:pt x="123" y="53"/>
                </a:lnTo>
                <a:lnTo>
                  <a:pt x="117" y="40"/>
                </a:lnTo>
                <a:lnTo>
                  <a:pt x="134" y="29"/>
                </a:lnTo>
                <a:lnTo>
                  <a:pt x="152" y="25"/>
                </a:lnTo>
                <a:lnTo>
                  <a:pt x="163" y="17"/>
                </a:lnTo>
                <a:lnTo>
                  <a:pt x="179" y="11"/>
                </a:lnTo>
                <a:lnTo>
                  <a:pt x="209" y="7"/>
                </a:lnTo>
                <a:lnTo>
                  <a:pt x="237" y="5"/>
                </a:lnTo>
                <a:lnTo>
                  <a:pt x="246" y="8"/>
                </a:lnTo>
                <a:lnTo>
                  <a:pt x="262" y="0"/>
                </a:lnTo>
                <a:lnTo>
                  <a:pt x="280" y="0"/>
                </a:lnTo>
                <a:lnTo>
                  <a:pt x="287" y="5"/>
                </a:lnTo>
                <a:lnTo>
                  <a:pt x="299" y="3"/>
                </a:lnTo>
                <a:lnTo>
                  <a:pt x="296" y="14"/>
                </a:lnTo>
                <a:lnTo>
                  <a:pt x="299" y="34"/>
                </a:lnTo>
                <a:lnTo>
                  <a:pt x="295" y="51"/>
                </a:lnTo>
                <a:lnTo>
                  <a:pt x="285" y="62"/>
                </a:lnTo>
                <a:lnTo>
                  <a:pt x="287" y="78"/>
                </a:lnTo>
                <a:lnTo>
                  <a:pt x="302" y="90"/>
                </a:lnTo>
                <a:lnTo>
                  <a:pt x="302" y="95"/>
                </a:lnTo>
                <a:lnTo>
                  <a:pt x="313" y="104"/>
                </a:lnTo>
                <a:lnTo>
                  <a:pt x="321" y="141"/>
                </a:lnTo>
                <a:lnTo>
                  <a:pt x="327" y="159"/>
                </a:lnTo>
                <a:lnTo>
                  <a:pt x="329" y="169"/>
                </a:lnTo>
                <a:lnTo>
                  <a:pt x="326" y="186"/>
                </a:lnTo>
                <a:lnTo>
                  <a:pt x="327" y="195"/>
                </a:lnTo>
                <a:lnTo>
                  <a:pt x="325" y="207"/>
                </a:lnTo>
                <a:lnTo>
                  <a:pt x="327" y="220"/>
                </a:lnTo>
                <a:lnTo>
                  <a:pt x="320" y="228"/>
                </a:lnTo>
                <a:lnTo>
                  <a:pt x="331" y="244"/>
                </a:lnTo>
                <a:lnTo>
                  <a:pt x="332" y="252"/>
                </a:lnTo>
                <a:lnTo>
                  <a:pt x="339" y="264"/>
                </a:lnTo>
                <a:lnTo>
                  <a:pt x="347" y="260"/>
                </a:lnTo>
                <a:lnTo>
                  <a:pt x="361" y="270"/>
                </a:lnTo>
                <a:lnTo>
                  <a:pt x="369" y="283"/>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25" name="Freeform 57"/>
          <p:cNvSpPr>
            <a:spLocks/>
          </p:cNvSpPr>
          <p:nvPr/>
        </p:nvSpPr>
        <p:spPr bwMode="auto">
          <a:xfrm>
            <a:off x="3750657" y="3771661"/>
            <a:ext cx="134452" cy="167745"/>
          </a:xfrm>
          <a:custGeom>
            <a:avLst/>
            <a:gdLst>
              <a:gd name="T0" fmla="*/ 13 w 105"/>
              <a:gd name="T1" fmla="*/ 99 h 131"/>
              <a:gd name="T2" fmla="*/ 22 w 105"/>
              <a:gd name="T3" fmla="*/ 84 h 131"/>
              <a:gd name="T4" fmla="*/ 18 w 105"/>
              <a:gd name="T5" fmla="*/ 75 h 131"/>
              <a:gd name="T6" fmla="*/ 11 w 105"/>
              <a:gd name="T7" fmla="*/ 84 h 131"/>
              <a:gd name="T8" fmla="*/ 0 w 105"/>
              <a:gd name="T9" fmla="*/ 75 h 131"/>
              <a:gd name="T10" fmla="*/ 4 w 105"/>
              <a:gd name="T11" fmla="*/ 69 h 131"/>
              <a:gd name="T12" fmla="*/ 0 w 105"/>
              <a:gd name="T13" fmla="*/ 50 h 131"/>
              <a:gd name="T14" fmla="*/ 7 w 105"/>
              <a:gd name="T15" fmla="*/ 47 h 131"/>
              <a:gd name="T16" fmla="*/ 10 w 105"/>
              <a:gd name="T17" fmla="*/ 34 h 131"/>
              <a:gd name="T18" fmla="*/ 17 w 105"/>
              <a:gd name="T19" fmla="*/ 21 h 131"/>
              <a:gd name="T20" fmla="*/ 16 w 105"/>
              <a:gd name="T21" fmla="*/ 12 h 131"/>
              <a:gd name="T22" fmla="*/ 26 w 105"/>
              <a:gd name="T23" fmla="*/ 8 h 131"/>
              <a:gd name="T24" fmla="*/ 39 w 105"/>
              <a:gd name="T25" fmla="*/ 0 h 131"/>
              <a:gd name="T26" fmla="*/ 57 w 105"/>
              <a:gd name="T27" fmla="*/ 12 h 131"/>
              <a:gd name="T28" fmla="*/ 60 w 105"/>
              <a:gd name="T29" fmla="*/ 11 h 131"/>
              <a:gd name="T30" fmla="*/ 65 w 105"/>
              <a:gd name="T31" fmla="*/ 20 h 131"/>
              <a:gd name="T32" fmla="*/ 80 w 105"/>
              <a:gd name="T33" fmla="*/ 23 h 131"/>
              <a:gd name="T34" fmla="*/ 86 w 105"/>
              <a:gd name="T35" fmla="*/ 20 h 131"/>
              <a:gd name="T36" fmla="*/ 95 w 105"/>
              <a:gd name="T37" fmla="*/ 27 h 131"/>
              <a:gd name="T38" fmla="*/ 102 w 105"/>
              <a:gd name="T39" fmla="*/ 31 h 131"/>
              <a:gd name="T40" fmla="*/ 105 w 105"/>
              <a:gd name="T41" fmla="*/ 47 h 131"/>
              <a:gd name="T42" fmla="*/ 99 w 105"/>
              <a:gd name="T43" fmla="*/ 61 h 131"/>
              <a:gd name="T44" fmla="*/ 80 w 105"/>
              <a:gd name="T45" fmla="*/ 83 h 131"/>
              <a:gd name="T46" fmla="*/ 58 w 105"/>
              <a:gd name="T47" fmla="*/ 91 h 131"/>
              <a:gd name="T48" fmla="*/ 47 w 105"/>
              <a:gd name="T49" fmla="*/ 109 h 131"/>
              <a:gd name="T50" fmla="*/ 44 w 105"/>
              <a:gd name="T51" fmla="*/ 123 h 131"/>
              <a:gd name="T52" fmla="*/ 34 w 105"/>
              <a:gd name="T53" fmla="*/ 131 h 131"/>
              <a:gd name="T54" fmla="*/ 26 w 105"/>
              <a:gd name="T55" fmla="*/ 121 h 131"/>
              <a:gd name="T56" fmla="*/ 18 w 105"/>
              <a:gd name="T57" fmla="*/ 119 h 131"/>
              <a:gd name="T58" fmla="*/ 10 w 105"/>
              <a:gd name="T59" fmla="*/ 120 h 131"/>
              <a:gd name="T60" fmla="*/ 10 w 105"/>
              <a:gd name="T61" fmla="*/ 113 h 131"/>
              <a:gd name="T62" fmla="*/ 15 w 105"/>
              <a:gd name="T63" fmla="*/ 108 h 131"/>
              <a:gd name="T64" fmla="*/ 13 w 105"/>
              <a:gd name="T65" fmla="*/ 99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5" h="131">
                <a:moveTo>
                  <a:pt x="13" y="99"/>
                </a:moveTo>
                <a:lnTo>
                  <a:pt x="22" y="84"/>
                </a:lnTo>
                <a:lnTo>
                  <a:pt x="18" y="75"/>
                </a:lnTo>
                <a:lnTo>
                  <a:pt x="11" y="84"/>
                </a:lnTo>
                <a:lnTo>
                  <a:pt x="0" y="75"/>
                </a:lnTo>
                <a:lnTo>
                  <a:pt x="4" y="69"/>
                </a:lnTo>
                <a:lnTo>
                  <a:pt x="0" y="50"/>
                </a:lnTo>
                <a:lnTo>
                  <a:pt x="7" y="47"/>
                </a:lnTo>
                <a:lnTo>
                  <a:pt x="10" y="34"/>
                </a:lnTo>
                <a:lnTo>
                  <a:pt x="17" y="21"/>
                </a:lnTo>
                <a:lnTo>
                  <a:pt x="16" y="12"/>
                </a:lnTo>
                <a:lnTo>
                  <a:pt x="26" y="8"/>
                </a:lnTo>
                <a:lnTo>
                  <a:pt x="39" y="0"/>
                </a:lnTo>
                <a:lnTo>
                  <a:pt x="57" y="12"/>
                </a:lnTo>
                <a:lnTo>
                  <a:pt x="60" y="11"/>
                </a:lnTo>
                <a:lnTo>
                  <a:pt x="65" y="20"/>
                </a:lnTo>
                <a:lnTo>
                  <a:pt x="80" y="23"/>
                </a:lnTo>
                <a:lnTo>
                  <a:pt x="86" y="20"/>
                </a:lnTo>
                <a:lnTo>
                  <a:pt x="95" y="27"/>
                </a:lnTo>
                <a:lnTo>
                  <a:pt x="102" y="31"/>
                </a:lnTo>
                <a:lnTo>
                  <a:pt x="105" y="47"/>
                </a:lnTo>
                <a:lnTo>
                  <a:pt x="99" y="61"/>
                </a:lnTo>
                <a:lnTo>
                  <a:pt x="80" y="83"/>
                </a:lnTo>
                <a:lnTo>
                  <a:pt x="58" y="91"/>
                </a:lnTo>
                <a:lnTo>
                  <a:pt x="47" y="109"/>
                </a:lnTo>
                <a:lnTo>
                  <a:pt x="44" y="123"/>
                </a:lnTo>
                <a:lnTo>
                  <a:pt x="34" y="131"/>
                </a:lnTo>
                <a:lnTo>
                  <a:pt x="26" y="121"/>
                </a:lnTo>
                <a:lnTo>
                  <a:pt x="18" y="119"/>
                </a:lnTo>
                <a:lnTo>
                  <a:pt x="10" y="120"/>
                </a:lnTo>
                <a:lnTo>
                  <a:pt x="10" y="113"/>
                </a:lnTo>
                <a:lnTo>
                  <a:pt x="15" y="108"/>
                </a:lnTo>
                <a:lnTo>
                  <a:pt x="13" y="99"/>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26" name="Freeform 58"/>
          <p:cNvSpPr>
            <a:spLocks/>
          </p:cNvSpPr>
          <p:nvPr/>
        </p:nvSpPr>
        <p:spPr bwMode="auto">
          <a:xfrm>
            <a:off x="6211759" y="2967512"/>
            <a:ext cx="291952" cy="254818"/>
          </a:xfrm>
          <a:custGeom>
            <a:avLst/>
            <a:gdLst>
              <a:gd name="T0" fmla="*/ 181 w 228"/>
              <a:gd name="T1" fmla="*/ 44 h 199"/>
              <a:gd name="T2" fmla="*/ 177 w 228"/>
              <a:gd name="T3" fmla="*/ 52 h 199"/>
              <a:gd name="T4" fmla="*/ 175 w 228"/>
              <a:gd name="T5" fmla="*/ 68 h 199"/>
              <a:gd name="T6" fmla="*/ 171 w 228"/>
              <a:gd name="T7" fmla="*/ 79 h 199"/>
              <a:gd name="T8" fmla="*/ 167 w 228"/>
              <a:gd name="T9" fmla="*/ 82 h 199"/>
              <a:gd name="T10" fmla="*/ 160 w 228"/>
              <a:gd name="T11" fmla="*/ 75 h 199"/>
              <a:gd name="T12" fmla="*/ 152 w 228"/>
              <a:gd name="T13" fmla="*/ 66 h 199"/>
              <a:gd name="T14" fmla="*/ 137 w 228"/>
              <a:gd name="T15" fmla="*/ 36 h 199"/>
              <a:gd name="T16" fmla="*/ 135 w 228"/>
              <a:gd name="T17" fmla="*/ 38 h 199"/>
              <a:gd name="T18" fmla="*/ 144 w 228"/>
              <a:gd name="T19" fmla="*/ 60 h 199"/>
              <a:gd name="T20" fmla="*/ 157 w 228"/>
              <a:gd name="T21" fmla="*/ 81 h 199"/>
              <a:gd name="T22" fmla="*/ 173 w 228"/>
              <a:gd name="T23" fmla="*/ 113 h 199"/>
              <a:gd name="T24" fmla="*/ 180 w 228"/>
              <a:gd name="T25" fmla="*/ 125 h 199"/>
              <a:gd name="T26" fmla="*/ 187 w 228"/>
              <a:gd name="T27" fmla="*/ 136 h 199"/>
              <a:gd name="T28" fmla="*/ 204 w 228"/>
              <a:gd name="T29" fmla="*/ 159 h 199"/>
              <a:gd name="T30" fmla="*/ 201 w 228"/>
              <a:gd name="T31" fmla="*/ 163 h 199"/>
              <a:gd name="T32" fmla="*/ 203 w 228"/>
              <a:gd name="T33" fmla="*/ 176 h 199"/>
              <a:gd name="T34" fmla="*/ 225 w 228"/>
              <a:gd name="T35" fmla="*/ 195 h 199"/>
              <a:gd name="T36" fmla="*/ 228 w 228"/>
              <a:gd name="T37" fmla="*/ 199 h 199"/>
              <a:gd name="T38" fmla="*/ 157 w 228"/>
              <a:gd name="T39" fmla="*/ 199 h 199"/>
              <a:gd name="T40" fmla="*/ 87 w 228"/>
              <a:gd name="T41" fmla="*/ 199 h 199"/>
              <a:gd name="T42" fmla="*/ 15 w 228"/>
              <a:gd name="T43" fmla="*/ 199 h 199"/>
              <a:gd name="T44" fmla="*/ 11 w 228"/>
              <a:gd name="T45" fmla="*/ 123 h 199"/>
              <a:gd name="T46" fmla="*/ 6 w 228"/>
              <a:gd name="T47" fmla="*/ 49 h 199"/>
              <a:gd name="T48" fmla="*/ 0 w 228"/>
              <a:gd name="T49" fmla="*/ 32 h 199"/>
              <a:gd name="T50" fmla="*/ 4 w 228"/>
              <a:gd name="T51" fmla="*/ 19 h 199"/>
              <a:gd name="T52" fmla="*/ 1 w 228"/>
              <a:gd name="T53" fmla="*/ 11 h 199"/>
              <a:gd name="T54" fmla="*/ 6 w 228"/>
              <a:gd name="T55" fmla="*/ 1 h 199"/>
              <a:gd name="T56" fmla="*/ 29 w 228"/>
              <a:gd name="T57" fmla="*/ 0 h 199"/>
              <a:gd name="T58" fmla="*/ 47 w 228"/>
              <a:gd name="T59" fmla="*/ 6 h 199"/>
              <a:gd name="T60" fmla="*/ 65 w 228"/>
              <a:gd name="T61" fmla="*/ 12 h 199"/>
              <a:gd name="T62" fmla="*/ 73 w 228"/>
              <a:gd name="T63" fmla="*/ 15 h 199"/>
              <a:gd name="T64" fmla="*/ 86 w 228"/>
              <a:gd name="T65" fmla="*/ 9 h 199"/>
              <a:gd name="T66" fmla="*/ 93 w 228"/>
              <a:gd name="T67" fmla="*/ 3 h 199"/>
              <a:gd name="T68" fmla="*/ 108 w 228"/>
              <a:gd name="T69" fmla="*/ 1 h 199"/>
              <a:gd name="T70" fmla="*/ 121 w 228"/>
              <a:gd name="T71" fmla="*/ 4 h 199"/>
              <a:gd name="T72" fmla="*/ 126 w 228"/>
              <a:gd name="T73" fmla="*/ 14 h 199"/>
              <a:gd name="T74" fmla="*/ 130 w 228"/>
              <a:gd name="T75" fmla="*/ 7 h 199"/>
              <a:gd name="T76" fmla="*/ 144 w 228"/>
              <a:gd name="T77" fmla="*/ 12 h 199"/>
              <a:gd name="T78" fmla="*/ 158 w 228"/>
              <a:gd name="T79" fmla="*/ 13 h 199"/>
              <a:gd name="T80" fmla="*/ 166 w 228"/>
              <a:gd name="T81" fmla="*/ 8 h 199"/>
              <a:gd name="T82" fmla="*/ 181 w 228"/>
              <a:gd name="T83" fmla="*/ 44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8" h="199">
                <a:moveTo>
                  <a:pt x="181" y="44"/>
                </a:moveTo>
                <a:lnTo>
                  <a:pt x="177" y="52"/>
                </a:lnTo>
                <a:lnTo>
                  <a:pt x="175" y="68"/>
                </a:lnTo>
                <a:lnTo>
                  <a:pt x="171" y="79"/>
                </a:lnTo>
                <a:lnTo>
                  <a:pt x="167" y="82"/>
                </a:lnTo>
                <a:lnTo>
                  <a:pt x="160" y="75"/>
                </a:lnTo>
                <a:lnTo>
                  <a:pt x="152" y="66"/>
                </a:lnTo>
                <a:lnTo>
                  <a:pt x="137" y="36"/>
                </a:lnTo>
                <a:lnTo>
                  <a:pt x="135" y="38"/>
                </a:lnTo>
                <a:lnTo>
                  <a:pt x="144" y="60"/>
                </a:lnTo>
                <a:lnTo>
                  <a:pt x="157" y="81"/>
                </a:lnTo>
                <a:lnTo>
                  <a:pt x="173" y="113"/>
                </a:lnTo>
                <a:lnTo>
                  <a:pt x="180" y="125"/>
                </a:lnTo>
                <a:lnTo>
                  <a:pt x="187" y="136"/>
                </a:lnTo>
                <a:lnTo>
                  <a:pt x="204" y="159"/>
                </a:lnTo>
                <a:lnTo>
                  <a:pt x="201" y="163"/>
                </a:lnTo>
                <a:lnTo>
                  <a:pt x="203" y="176"/>
                </a:lnTo>
                <a:lnTo>
                  <a:pt x="225" y="195"/>
                </a:lnTo>
                <a:lnTo>
                  <a:pt x="228" y="199"/>
                </a:lnTo>
                <a:lnTo>
                  <a:pt x="157" y="199"/>
                </a:lnTo>
                <a:lnTo>
                  <a:pt x="87" y="199"/>
                </a:lnTo>
                <a:lnTo>
                  <a:pt x="15" y="199"/>
                </a:lnTo>
                <a:lnTo>
                  <a:pt x="11" y="123"/>
                </a:lnTo>
                <a:lnTo>
                  <a:pt x="6" y="49"/>
                </a:lnTo>
                <a:lnTo>
                  <a:pt x="0" y="32"/>
                </a:lnTo>
                <a:lnTo>
                  <a:pt x="4" y="19"/>
                </a:lnTo>
                <a:lnTo>
                  <a:pt x="1" y="11"/>
                </a:lnTo>
                <a:lnTo>
                  <a:pt x="6" y="1"/>
                </a:lnTo>
                <a:lnTo>
                  <a:pt x="29" y="0"/>
                </a:lnTo>
                <a:lnTo>
                  <a:pt x="47" y="6"/>
                </a:lnTo>
                <a:lnTo>
                  <a:pt x="65" y="12"/>
                </a:lnTo>
                <a:lnTo>
                  <a:pt x="73" y="15"/>
                </a:lnTo>
                <a:lnTo>
                  <a:pt x="86" y="9"/>
                </a:lnTo>
                <a:lnTo>
                  <a:pt x="93" y="3"/>
                </a:lnTo>
                <a:lnTo>
                  <a:pt x="108" y="1"/>
                </a:lnTo>
                <a:lnTo>
                  <a:pt x="121" y="4"/>
                </a:lnTo>
                <a:lnTo>
                  <a:pt x="126" y="14"/>
                </a:lnTo>
                <a:lnTo>
                  <a:pt x="130" y="7"/>
                </a:lnTo>
                <a:lnTo>
                  <a:pt x="144" y="12"/>
                </a:lnTo>
                <a:lnTo>
                  <a:pt x="158" y="13"/>
                </a:lnTo>
                <a:lnTo>
                  <a:pt x="166" y="8"/>
                </a:lnTo>
                <a:lnTo>
                  <a:pt x="181" y="44"/>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27" name="Freeform 59"/>
          <p:cNvSpPr>
            <a:spLocks/>
          </p:cNvSpPr>
          <p:nvPr/>
        </p:nvSpPr>
        <p:spPr bwMode="auto">
          <a:xfrm>
            <a:off x="6501150" y="3329891"/>
            <a:ext cx="160062" cy="147257"/>
          </a:xfrm>
          <a:custGeom>
            <a:avLst/>
            <a:gdLst>
              <a:gd name="T0" fmla="*/ 112 w 125"/>
              <a:gd name="T1" fmla="*/ 113 h 115"/>
              <a:gd name="T2" fmla="*/ 106 w 125"/>
              <a:gd name="T3" fmla="*/ 106 h 115"/>
              <a:gd name="T4" fmla="*/ 98 w 125"/>
              <a:gd name="T5" fmla="*/ 94 h 115"/>
              <a:gd name="T6" fmla="*/ 89 w 125"/>
              <a:gd name="T7" fmla="*/ 87 h 115"/>
              <a:gd name="T8" fmla="*/ 84 w 125"/>
              <a:gd name="T9" fmla="*/ 80 h 115"/>
              <a:gd name="T10" fmla="*/ 68 w 125"/>
              <a:gd name="T11" fmla="*/ 72 h 115"/>
              <a:gd name="T12" fmla="*/ 56 w 125"/>
              <a:gd name="T13" fmla="*/ 71 h 115"/>
              <a:gd name="T14" fmla="*/ 51 w 125"/>
              <a:gd name="T15" fmla="*/ 67 h 115"/>
              <a:gd name="T16" fmla="*/ 41 w 125"/>
              <a:gd name="T17" fmla="*/ 72 h 115"/>
              <a:gd name="T18" fmla="*/ 29 w 125"/>
              <a:gd name="T19" fmla="*/ 63 h 115"/>
              <a:gd name="T20" fmla="*/ 24 w 125"/>
              <a:gd name="T21" fmla="*/ 78 h 115"/>
              <a:gd name="T22" fmla="*/ 3 w 125"/>
              <a:gd name="T23" fmla="*/ 74 h 115"/>
              <a:gd name="T24" fmla="*/ 0 w 125"/>
              <a:gd name="T25" fmla="*/ 65 h 115"/>
              <a:gd name="T26" fmla="*/ 7 w 125"/>
              <a:gd name="T27" fmla="*/ 35 h 115"/>
              <a:gd name="T28" fmla="*/ 8 w 125"/>
              <a:gd name="T29" fmla="*/ 21 h 115"/>
              <a:gd name="T30" fmla="*/ 13 w 125"/>
              <a:gd name="T31" fmla="*/ 15 h 115"/>
              <a:gd name="T32" fmla="*/ 27 w 125"/>
              <a:gd name="T33" fmla="*/ 11 h 115"/>
              <a:gd name="T34" fmla="*/ 35 w 125"/>
              <a:gd name="T35" fmla="*/ 0 h 115"/>
              <a:gd name="T36" fmla="*/ 47 w 125"/>
              <a:gd name="T37" fmla="*/ 23 h 115"/>
              <a:gd name="T38" fmla="*/ 53 w 125"/>
              <a:gd name="T39" fmla="*/ 43 h 115"/>
              <a:gd name="T40" fmla="*/ 63 w 125"/>
              <a:gd name="T41" fmla="*/ 53 h 115"/>
              <a:gd name="T42" fmla="*/ 89 w 125"/>
              <a:gd name="T43" fmla="*/ 72 h 115"/>
              <a:gd name="T44" fmla="*/ 100 w 125"/>
              <a:gd name="T45" fmla="*/ 84 h 115"/>
              <a:gd name="T46" fmla="*/ 110 w 125"/>
              <a:gd name="T47" fmla="*/ 96 h 115"/>
              <a:gd name="T48" fmla="*/ 116 w 125"/>
              <a:gd name="T49" fmla="*/ 103 h 115"/>
              <a:gd name="T50" fmla="*/ 125 w 125"/>
              <a:gd name="T51" fmla="*/ 110 h 115"/>
              <a:gd name="T52" fmla="*/ 120 w 125"/>
              <a:gd name="T53" fmla="*/ 115 h 115"/>
              <a:gd name="T54" fmla="*/ 112 w 125"/>
              <a:gd name="T55" fmla="*/ 113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5" h="115">
                <a:moveTo>
                  <a:pt x="112" y="113"/>
                </a:moveTo>
                <a:lnTo>
                  <a:pt x="106" y="106"/>
                </a:lnTo>
                <a:lnTo>
                  <a:pt x="98" y="94"/>
                </a:lnTo>
                <a:lnTo>
                  <a:pt x="89" y="87"/>
                </a:lnTo>
                <a:lnTo>
                  <a:pt x="84" y="80"/>
                </a:lnTo>
                <a:lnTo>
                  <a:pt x="68" y="72"/>
                </a:lnTo>
                <a:lnTo>
                  <a:pt x="56" y="71"/>
                </a:lnTo>
                <a:lnTo>
                  <a:pt x="51" y="67"/>
                </a:lnTo>
                <a:lnTo>
                  <a:pt x="41" y="72"/>
                </a:lnTo>
                <a:lnTo>
                  <a:pt x="29" y="63"/>
                </a:lnTo>
                <a:lnTo>
                  <a:pt x="24" y="78"/>
                </a:lnTo>
                <a:lnTo>
                  <a:pt x="3" y="74"/>
                </a:lnTo>
                <a:lnTo>
                  <a:pt x="0" y="65"/>
                </a:lnTo>
                <a:lnTo>
                  <a:pt x="7" y="35"/>
                </a:lnTo>
                <a:lnTo>
                  <a:pt x="8" y="21"/>
                </a:lnTo>
                <a:lnTo>
                  <a:pt x="13" y="15"/>
                </a:lnTo>
                <a:lnTo>
                  <a:pt x="27" y="11"/>
                </a:lnTo>
                <a:lnTo>
                  <a:pt x="35" y="0"/>
                </a:lnTo>
                <a:lnTo>
                  <a:pt x="47" y="23"/>
                </a:lnTo>
                <a:lnTo>
                  <a:pt x="53" y="43"/>
                </a:lnTo>
                <a:lnTo>
                  <a:pt x="63" y="53"/>
                </a:lnTo>
                <a:lnTo>
                  <a:pt x="89" y="72"/>
                </a:lnTo>
                <a:lnTo>
                  <a:pt x="100" y="84"/>
                </a:lnTo>
                <a:lnTo>
                  <a:pt x="110" y="96"/>
                </a:lnTo>
                <a:lnTo>
                  <a:pt x="116" y="103"/>
                </a:lnTo>
                <a:lnTo>
                  <a:pt x="125" y="110"/>
                </a:lnTo>
                <a:lnTo>
                  <a:pt x="120" y="115"/>
                </a:lnTo>
                <a:lnTo>
                  <a:pt x="112" y="113"/>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28" name="Freeform 60"/>
          <p:cNvSpPr>
            <a:spLocks/>
          </p:cNvSpPr>
          <p:nvPr/>
        </p:nvSpPr>
        <p:spPr bwMode="auto">
          <a:xfrm>
            <a:off x="5454990" y="2646110"/>
            <a:ext cx="265062" cy="206159"/>
          </a:xfrm>
          <a:custGeom>
            <a:avLst/>
            <a:gdLst>
              <a:gd name="T0" fmla="*/ 5 w 207"/>
              <a:gd name="T1" fmla="*/ 39 h 161"/>
              <a:gd name="T2" fmla="*/ 6 w 207"/>
              <a:gd name="T3" fmla="*/ 24 h 161"/>
              <a:gd name="T4" fmla="*/ 0 w 207"/>
              <a:gd name="T5" fmla="*/ 15 h 161"/>
              <a:gd name="T6" fmla="*/ 24 w 207"/>
              <a:gd name="T7" fmla="*/ 0 h 161"/>
              <a:gd name="T8" fmla="*/ 44 w 207"/>
              <a:gd name="T9" fmla="*/ 4 h 161"/>
              <a:gd name="T10" fmla="*/ 66 w 207"/>
              <a:gd name="T11" fmla="*/ 4 h 161"/>
              <a:gd name="T12" fmla="*/ 84 w 207"/>
              <a:gd name="T13" fmla="*/ 7 h 161"/>
              <a:gd name="T14" fmla="*/ 98 w 207"/>
              <a:gd name="T15" fmla="*/ 6 h 161"/>
              <a:gd name="T16" fmla="*/ 125 w 207"/>
              <a:gd name="T17" fmla="*/ 7 h 161"/>
              <a:gd name="T18" fmla="*/ 131 w 207"/>
              <a:gd name="T19" fmla="*/ 15 h 161"/>
              <a:gd name="T20" fmla="*/ 162 w 207"/>
              <a:gd name="T21" fmla="*/ 24 h 161"/>
              <a:gd name="T22" fmla="*/ 168 w 207"/>
              <a:gd name="T23" fmla="*/ 20 h 161"/>
              <a:gd name="T24" fmla="*/ 187 w 207"/>
              <a:gd name="T25" fmla="*/ 29 h 161"/>
              <a:gd name="T26" fmla="*/ 206 w 207"/>
              <a:gd name="T27" fmla="*/ 27 h 161"/>
              <a:gd name="T28" fmla="*/ 207 w 207"/>
              <a:gd name="T29" fmla="*/ 38 h 161"/>
              <a:gd name="T30" fmla="*/ 191 w 207"/>
              <a:gd name="T31" fmla="*/ 52 h 161"/>
              <a:gd name="T32" fmla="*/ 170 w 207"/>
              <a:gd name="T33" fmla="*/ 57 h 161"/>
              <a:gd name="T34" fmla="*/ 169 w 207"/>
              <a:gd name="T35" fmla="*/ 63 h 161"/>
              <a:gd name="T36" fmla="*/ 158 w 207"/>
              <a:gd name="T37" fmla="*/ 75 h 161"/>
              <a:gd name="T38" fmla="*/ 152 w 207"/>
              <a:gd name="T39" fmla="*/ 92 h 161"/>
              <a:gd name="T40" fmla="*/ 158 w 207"/>
              <a:gd name="T41" fmla="*/ 103 h 161"/>
              <a:gd name="T42" fmla="*/ 148 w 207"/>
              <a:gd name="T43" fmla="*/ 113 h 161"/>
              <a:gd name="T44" fmla="*/ 145 w 207"/>
              <a:gd name="T45" fmla="*/ 126 h 161"/>
              <a:gd name="T46" fmla="*/ 132 w 207"/>
              <a:gd name="T47" fmla="*/ 130 h 161"/>
              <a:gd name="T48" fmla="*/ 119 w 207"/>
              <a:gd name="T49" fmla="*/ 146 h 161"/>
              <a:gd name="T50" fmla="*/ 98 w 207"/>
              <a:gd name="T51" fmla="*/ 146 h 161"/>
              <a:gd name="T52" fmla="*/ 81 w 207"/>
              <a:gd name="T53" fmla="*/ 146 h 161"/>
              <a:gd name="T54" fmla="*/ 70 w 207"/>
              <a:gd name="T55" fmla="*/ 153 h 161"/>
              <a:gd name="T56" fmla="*/ 64 w 207"/>
              <a:gd name="T57" fmla="*/ 161 h 161"/>
              <a:gd name="T58" fmla="*/ 55 w 207"/>
              <a:gd name="T59" fmla="*/ 159 h 161"/>
              <a:gd name="T60" fmla="*/ 49 w 207"/>
              <a:gd name="T61" fmla="*/ 152 h 161"/>
              <a:gd name="T62" fmla="*/ 44 w 207"/>
              <a:gd name="T63" fmla="*/ 140 h 161"/>
              <a:gd name="T64" fmla="*/ 29 w 207"/>
              <a:gd name="T65" fmla="*/ 137 h 161"/>
              <a:gd name="T66" fmla="*/ 27 w 207"/>
              <a:gd name="T67" fmla="*/ 130 h 161"/>
              <a:gd name="T68" fmla="*/ 34 w 207"/>
              <a:gd name="T69" fmla="*/ 123 h 161"/>
              <a:gd name="T70" fmla="*/ 36 w 207"/>
              <a:gd name="T71" fmla="*/ 117 h 161"/>
              <a:gd name="T72" fmla="*/ 31 w 207"/>
              <a:gd name="T73" fmla="*/ 111 h 161"/>
              <a:gd name="T74" fmla="*/ 36 w 207"/>
              <a:gd name="T75" fmla="*/ 98 h 161"/>
              <a:gd name="T76" fmla="*/ 29 w 207"/>
              <a:gd name="T77" fmla="*/ 85 h 161"/>
              <a:gd name="T78" fmla="*/ 37 w 207"/>
              <a:gd name="T79" fmla="*/ 83 h 161"/>
              <a:gd name="T80" fmla="*/ 37 w 207"/>
              <a:gd name="T81" fmla="*/ 74 h 161"/>
              <a:gd name="T82" fmla="*/ 40 w 207"/>
              <a:gd name="T83" fmla="*/ 71 h 161"/>
              <a:gd name="T84" fmla="*/ 41 w 207"/>
              <a:gd name="T85" fmla="*/ 55 h 161"/>
              <a:gd name="T86" fmla="*/ 49 w 207"/>
              <a:gd name="T87" fmla="*/ 49 h 161"/>
              <a:gd name="T88" fmla="*/ 44 w 207"/>
              <a:gd name="T89" fmla="*/ 39 h 161"/>
              <a:gd name="T90" fmla="*/ 35 w 207"/>
              <a:gd name="T91" fmla="*/ 38 h 161"/>
              <a:gd name="T92" fmla="*/ 32 w 207"/>
              <a:gd name="T93" fmla="*/ 40 h 161"/>
              <a:gd name="T94" fmla="*/ 22 w 207"/>
              <a:gd name="T95" fmla="*/ 40 h 161"/>
              <a:gd name="T96" fmla="*/ 18 w 207"/>
              <a:gd name="T97" fmla="*/ 30 h 161"/>
              <a:gd name="T98" fmla="*/ 11 w 207"/>
              <a:gd name="T99" fmla="*/ 33 h 161"/>
              <a:gd name="T100" fmla="*/ 5 w 207"/>
              <a:gd name="T101" fmla="*/ 3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7" h="161">
                <a:moveTo>
                  <a:pt x="5" y="39"/>
                </a:moveTo>
                <a:lnTo>
                  <a:pt x="6" y="24"/>
                </a:lnTo>
                <a:lnTo>
                  <a:pt x="0" y="15"/>
                </a:lnTo>
                <a:lnTo>
                  <a:pt x="24" y="0"/>
                </a:lnTo>
                <a:lnTo>
                  <a:pt x="44" y="4"/>
                </a:lnTo>
                <a:lnTo>
                  <a:pt x="66" y="4"/>
                </a:lnTo>
                <a:lnTo>
                  <a:pt x="84" y="7"/>
                </a:lnTo>
                <a:lnTo>
                  <a:pt x="98" y="6"/>
                </a:lnTo>
                <a:lnTo>
                  <a:pt x="125" y="7"/>
                </a:lnTo>
                <a:lnTo>
                  <a:pt x="131" y="15"/>
                </a:lnTo>
                <a:lnTo>
                  <a:pt x="162" y="24"/>
                </a:lnTo>
                <a:lnTo>
                  <a:pt x="168" y="20"/>
                </a:lnTo>
                <a:lnTo>
                  <a:pt x="187" y="29"/>
                </a:lnTo>
                <a:lnTo>
                  <a:pt x="206" y="27"/>
                </a:lnTo>
                <a:lnTo>
                  <a:pt x="207" y="38"/>
                </a:lnTo>
                <a:lnTo>
                  <a:pt x="191" y="52"/>
                </a:lnTo>
                <a:lnTo>
                  <a:pt x="170" y="57"/>
                </a:lnTo>
                <a:lnTo>
                  <a:pt x="169" y="63"/>
                </a:lnTo>
                <a:lnTo>
                  <a:pt x="158" y="75"/>
                </a:lnTo>
                <a:lnTo>
                  <a:pt x="152" y="92"/>
                </a:lnTo>
                <a:lnTo>
                  <a:pt x="158" y="103"/>
                </a:lnTo>
                <a:lnTo>
                  <a:pt x="148" y="113"/>
                </a:lnTo>
                <a:lnTo>
                  <a:pt x="145" y="126"/>
                </a:lnTo>
                <a:lnTo>
                  <a:pt x="132" y="130"/>
                </a:lnTo>
                <a:lnTo>
                  <a:pt x="119" y="146"/>
                </a:lnTo>
                <a:lnTo>
                  <a:pt x="98" y="146"/>
                </a:lnTo>
                <a:lnTo>
                  <a:pt x="81" y="146"/>
                </a:lnTo>
                <a:lnTo>
                  <a:pt x="70" y="153"/>
                </a:lnTo>
                <a:lnTo>
                  <a:pt x="64" y="161"/>
                </a:lnTo>
                <a:lnTo>
                  <a:pt x="55" y="159"/>
                </a:lnTo>
                <a:lnTo>
                  <a:pt x="49" y="152"/>
                </a:lnTo>
                <a:lnTo>
                  <a:pt x="44" y="140"/>
                </a:lnTo>
                <a:lnTo>
                  <a:pt x="29" y="137"/>
                </a:lnTo>
                <a:lnTo>
                  <a:pt x="27" y="130"/>
                </a:lnTo>
                <a:lnTo>
                  <a:pt x="34" y="123"/>
                </a:lnTo>
                <a:lnTo>
                  <a:pt x="36" y="117"/>
                </a:lnTo>
                <a:lnTo>
                  <a:pt x="31" y="111"/>
                </a:lnTo>
                <a:lnTo>
                  <a:pt x="36" y="98"/>
                </a:lnTo>
                <a:lnTo>
                  <a:pt x="29" y="85"/>
                </a:lnTo>
                <a:lnTo>
                  <a:pt x="37" y="83"/>
                </a:lnTo>
                <a:lnTo>
                  <a:pt x="37" y="74"/>
                </a:lnTo>
                <a:lnTo>
                  <a:pt x="40" y="71"/>
                </a:lnTo>
                <a:lnTo>
                  <a:pt x="41" y="55"/>
                </a:lnTo>
                <a:lnTo>
                  <a:pt x="49" y="49"/>
                </a:lnTo>
                <a:lnTo>
                  <a:pt x="44" y="39"/>
                </a:lnTo>
                <a:lnTo>
                  <a:pt x="35" y="38"/>
                </a:lnTo>
                <a:lnTo>
                  <a:pt x="32" y="40"/>
                </a:lnTo>
                <a:lnTo>
                  <a:pt x="22" y="40"/>
                </a:lnTo>
                <a:lnTo>
                  <a:pt x="18" y="30"/>
                </a:lnTo>
                <a:lnTo>
                  <a:pt x="11" y="33"/>
                </a:lnTo>
                <a:lnTo>
                  <a:pt x="5" y="39"/>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29" name="Freeform 61"/>
          <p:cNvSpPr>
            <a:spLocks/>
          </p:cNvSpPr>
          <p:nvPr/>
        </p:nvSpPr>
        <p:spPr bwMode="auto">
          <a:xfrm>
            <a:off x="6097797" y="2238914"/>
            <a:ext cx="90915" cy="53781"/>
          </a:xfrm>
          <a:custGeom>
            <a:avLst/>
            <a:gdLst>
              <a:gd name="T0" fmla="*/ 19 w 71"/>
              <a:gd name="T1" fmla="*/ 36 h 42"/>
              <a:gd name="T2" fmla="*/ 19 w 71"/>
              <a:gd name="T3" fmla="*/ 24 h 42"/>
              <a:gd name="T4" fmla="*/ 14 w 71"/>
              <a:gd name="T5" fmla="*/ 27 h 42"/>
              <a:gd name="T6" fmla="*/ 3 w 71"/>
              <a:gd name="T7" fmla="*/ 20 h 42"/>
              <a:gd name="T8" fmla="*/ 0 w 71"/>
              <a:gd name="T9" fmla="*/ 9 h 42"/>
              <a:gd name="T10" fmla="*/ 18 w 71"/>
              <a:gd name="T11" fmla="*/ 3 h 42"/>
              <a:gd name="T12" fmla="*/ 36 w 71"/>
              <a:gd name="T13" fmla="*/ 0 h 42"/>
              <a:gd name="T14" fmla="*/ 53 w 71"/>
              <a:gd name="T15" fmla="*/ 4 h 42"/>
              <a:gd name="T16" fmla="*/ 68 w 71"/>
              <a:gd name="T17" fmla="*/ 3 h 42"/>
              <a:gd name="T18" fmla="*/ 71 w 71"/>
              <a:gd name="T19" fmla="*/ 7 h 42"/>
              <a:gd name="T20" fmla="*/ 62 w 71"/>
              <a:gd name="T21" fmla="*/ 18 h 42"/>
              <a:gd name="T22" fmla="*/ 70 w 71"/>
              <a:gd name="T23" fmla="*/ 36 h 42"/>
              <a:gd name="T24" fmla="*/ 65 w 71"/>
              <a:gd name="T25" fmla="*/ 42 h 42"/>
              <a:gd name="T26" fmla="*/ 53 w 71"/>
              <a:gd name="T27" fmla="*/ 42 h 42"/>
              <a:gd name="T28" fmla="*/ 38 w 71"/>
              <a:gd name="T29" fmla="*/ 35 h 42"/>
              <a:gd name="T30" fmla="*/ 31 w 71"/>
              <a:gd name="T31" fmla="*/ 32 h 42"/>
              <a:gd name="T32" fmla="*/ 19 w 71"/>
              <a:gd name="T33"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1" h="42">
                <a:moveTo>
                  <a:pt x="19" y="36"/>
                </a:moveTo>
                <a:lnTo>
                  <a:pt x="19" y="24"/>
                </a:lnTo>
                <a:lnTo>
                  <a:pt x="14" y="27"/>
                </a:lnTo>
                <a:lnTo>
                  <a:pt x="3" y="20"/>
                </a:lnTo>
                <a:lnTo>
                  <a:pt x="0" y="9"/>
                </a:lnTo>
                <a:lnTo>
                  <a:pt x="18" y="3"/>
                </a:lnTo>
                <a:lnTo>
                  <a:pt x="36" y="0"/>
                </a:lnTo>
                <a:lnTo>
                  <a:pt x="53" y="4"/>
                </a:lnTo>
                <a:lnTo>
                  <a:pt x="68" y="3"/>
                </a:lnTo>
                <a:lnTo>
                  <a:pt x="71" y="7"/>
                </a:lnTo>
                <a:lnTo>
                  <a:pt x="62" y="18"/>
                </a:lnTo>
                <a:lnTo>
                  <a:pt x="70" y="36"/>
                </a:lnTo>
                <a:lnTo>
                  <a:pt x="65" y="42"/>
                </a:lnTo>
                <a:lnTo>
                  <a:pt x="53" y="42"/>
                </a:lnTo>
                <a:lnTo>
                  <a:pt x="38" y="35"/>
                </a:lnTo>
                <a:lnTo>
                  <a:pt x="31" y="32"/>
                </a:lnTo>
                <a:lnTo>
                  <a:pt x="19" y="36"/>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30" name="Freeform 62"/>
          <p:cNvSpPr>
            <a:spLocks/>
          </p:cNvSpPr>
          <p:nvPr/>
        </p:nvSpPr>
        <p:spPr bwMode="auto">
          <a:xfrm>
            <a:off x="6428163" y="3410563"/>
            <a:ext cx="348293" cy="306037"/>
          </a:xfrm>
          <a:custGeom>
            <a:avLst/>
            <a:gdLst>
              <a:gd name="T0" fmla="*/ 86 w 272"/>
              <a:gd name="T1" fmla="*/ 0 h 239"/>
              <a:gd name="T2" fmla="*/ 98 w 272"/>
              <a:gd name="T3" fmla="*/ 9 h 239"/>
              <a:gd name="T4" fmla="*/ 108 w 272"/>
              <a:gd name="T5" fmla="*/ 4 h 239"/>
              <a:gd name="T6" fmla="*/ 113 w 272"/>
              <a:gd name="T7" fmla="*/ 8 h 239"/>
              <a:gd name="T8" fmla="*/ 125 w 272"/>
              <a:gd name="T9" fmla="*/ 9 h 239"/>
              <a:gd name="T10" fmla="*/ 141 w 272"/>
              <a:gd name="T11" fmla="*/ 17 h 239"/>
              <a:gd name="T12" fmla="*/ 146 w 272"/>
              <a:gd name="T13" fmla="*/ 24 h 239"/>
              <a:gd name="T14" fmla="*/ 155 w 272"/>
              <a:gd name="T15" fmla="*/ 31 h 239"/>
              <a:gd name="T16" fmla="*/ 163 w 272"/>
              <a:gd name="T17" fmla="*/ 43 h 239"/>
              <a:gd name="T18" fmla="*/ 169 w 272"/>
              <a:gd name="T19" fmla="*/ 50 h 239"/>
              <a:gd name="T20" fmla="*/ 163 w 272"/>
              <a:gd name="T21" fmla="*/ 59 h 239"/>
              <a:gd name="T22" fmla="*/ 157 w 272"/>
              <a:gd name="T23" fmla="*/ 69 h 239"/>
              <a:gd name="T24" fmla="*/ 159 w 272"/>
              <a:gd name="T25" fmla="*/ 75 h 239"/>
              <a:gd name="T26" fmla="*/ 160 w 272"/>
              <a:gd name="T27" fmla="*/ 81 h 239"/>
              <a:gd name="T28" fmla="*/ 170 w 272"/>
              <a:gd name="T29" fmla="*/ 81 h 239"/>
              <a:gd name="T30" fmla="*/ 174 w 272"/>
              <a:gd name="T31" fmla="*/ 80 h 239"/>
              <a:gd name="T32" fmla="*/ 178 w 272"/>
              <a:gd name="T33" fmla="*/ 83 h 239"/>
              <a:gd name="T34" fmla="*/ 175 w 272"/>
              <a:gd name="T35" fmla="*/ 91 h 239"/>
              <a:gd name="T36" fmla="*/ 182 w 272"/>
              <a:gd name="T37" fmla="*/ 102 h 239"/>
              <a:gd name="T38" fmla="*/ 189 w 272"/>
              <a:gd name="T39" fmla="*/ 112 h 239"/>
              <a:gd name="T40" fmla="*/ 196 w 272"/>
              <a:gd name="T41" fmla="*/ 119 h 239"/>
              <a:gd name="T42" fmla="*/ 257 w 272"/>
              <a:gd name="T43" fmla="*/ 144 h 239"/>
              <a:gd name="T44" fmla="*/ 272 w 272"/>
              <a:gd name="T45" fmla="*/ 144 h 239"/>
              <a:gd name="T46" fmla="*/ 222 w 272"/>
              <a:gd name="T47" fmla="*/ 207 h 239"/>
              <a:gd name="T48" fmla="*/ 198 w 272"/>
              <a:gd name="T49" fmla="*/ 207 h 239"/>
              <a:gd name="T50" fmla="*/ 182 w 272"/>
              <a:gd name="T51" fmla="*/ 222 h 239"/>
              <a:gd name="T52" fmla="*/ 170 w 272"/>
              <a:gd name="T53" fmla="*/ 222 h 239"/>
              <a:gd name="T54" fmla="*/ 165 w 272"/>
              <a:gd name="T55" fmla="*/ 229 h 239"/>
              <a:gd name="T56" fmla="*/ 152 w 272"/>
              <a:gd name="T57" fmla="*/ 229 h 239"/>
              <a:gd name="T58" fmla="*/ 145 w 272"/>
              <a:gd name="T59" fmla="*/ 222 h 239"/>
              <a:gd name="T60" fmla="*/ 128 w 272"/>
              <a:gd name="T61" fmla="*/ 231 h 239"/>
              <a:gd name="T62" fmla="*/ 123 w 272"/>
              <a:gd name="T63" fmla="*/ 239 h 239"/>
              <a:gd name="T64" fmla="*/ 111 w 272"/>
              <a:gd name="T65" fmla="*/ 238 h 239"/>
              <a:gd name="T66" fmla="*/ 107 w 272"/>
              <a:gd name="T67" fmla="*/ 235 h 239"/>
              <a:gd name="T68" fmla="*/ 102 w 272"/>
              <a:gd name="T69" fmla="*/ 236 h 239"/>
              <a:gd name="T70" fmla="*/ 96 w 272"/>
              <a:gd name="T71" fmla="*/ 236 h 239"/>
              <a:gd name="T72" fmla="*/ 73 w 272"/>
              <a:gd name="T73" fmla="*/ 218 h 239"/>
              <a:gd name="T74" fmla="*/ 60 w 272"/>
              <a:gd name="T75" fmla="*/ 218 h 239"/>
              <a:gd name="T76" fmla="*/ 54 w 272"/>
              <a:gd name="T77" fmla="*/ 211 h 239"/>
              <a:gd name="T78" fmla="*/ 54 w 272"/>
              <a:gd name="T79" fmla="*/ 200 h 239"/>
              <a:gd name="T80" fmla="*/ 44 w 272"/>
              <a:gd name="T81" fmla="*/ 196 h 239"/>
              <a:gd name="T82" fmla="*/ 33 w 272"/>
              <a:gd name="T83" fmla="*/ 173 h 239"/>
              <a:gd name="T84" fmla="*/ 25 w 272"/>
              <a:gd name="T85" fmla="*/ 169 h 239"/>
              <a:gd name="T86" fmla="*/ 21 w 272"/>
              <a:gd name="T87" fmla="*/ 160 h 239"/>
              <a:gd name="T88" fmla="*/ 12 w 272"/>
              <a:gd name="T89" fmla="*/ 150 h 239"/>
              <a:gd name="T90" fmla="*/ 0 w 272"/>
              <a:gd name="T91" fmla="*/ 149 h 239"/>
              <a:gd name="T92" fmla="*/ 6 w 272"/>
              <a:gd name="T93" fmla="*/ 137 h 239"/>
              <a:gd name="T94" fmla="*/ 16 w 272"/>
              <a:gd name="T95" fmla="*/ 136 h 239"/>
              <a:gd name="T96" fmla="*/ 19 w 272"/>
              <a:gd name="T97" fmla="*/ 130 h 239"/>
              <a:gd name="T98" fmla="*/ 18 w 272"/>
              <a:gd name="T99" fmla="*/ 111 h 239"/>
              <a:gd name="T100" fmla="*/ 23 w 272"/>
              <a:gd name="T101" fmla="*/ 89 h 239"/>
              <a:gd name="T102" fmla="*/ 31 w 272"/>
              <a:gd name="T103" fmla="*/ 84 h 239"/>
              <a:gd name="T104" fmla="*/ 33 w 272"/>
              <a:gd name="T105" fmla="*/ 75 h 239"/>
              <a:gd name="T106" fmla="*/ 40 w 272"/>
              <a:gd name="T107" fmla="*/ 59 h 239"/>
              <a:gd name="T108" fmla="*/ 51 w 272"/>
              <a:gd name="T109" fmla="*/ 49 h 239"/>
              <a:gd name="T110" fmla="*/ 57 w 272"/>
              <a:gd name="T111" fmla="*/ 28 h 239"/>
              <a:gd name="T112" fmla="*/ 60 w 272"/>
              <a:gd name="T113" fmla="*/ 11 h 239"/>
              <a:gd name="T114" fmla="*/ 81 w 272"/>
              <a:gd name="T115" fmla="*/ 15 h 239"/>
              <a:gd name="T116" fmla="*/ 86 w 272"/>
              <a:gd name="T117" fmla="*/ 0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2" h="239">
                <a:moveTo>
                  <a:pt x="86" y="0"/>
                </a:moveTo>
                <a:lnTo>
                  <a:pt x="98" y="9"/>
                </a:lnTo>
                <a:lnTo>
                  <a:pt x="108" y="4"/>
                </a:lnTo>
                <a:lnTo>
                  <a:pt x="113" y="8"/>
                </a:lnTo>
                <a:lnTo>
                  <a:pt x="125" y="9"/>
                </a:lnTo>
                <a:lnTo>
                  <a:pt x="141" y="17"/>
                </a:lnTo>
                <a:lnTo>
                  <a:pt x="146" y="24"/>
                </a:lnTo>
                <a:lnTo>
                  <a:pt x="155" y="31"/>
                </a:lnTo>
                <a:lnTo>
                  <a:pt x="163" y="43"/>
                </a:lnTo>
                <a:lnTo>
                  <a:pt x="169" y="50"/>
                </a:lnTo>
                <a:lnTo>
                  <a:pt x="163" y="59"/>
                </a:lnTo>
                <a:lnTo>
                  <a:pt x="157" y="69"/>
                </a:lnTo>
                <a:lnTo>
                  <a:pt x="159" y="75"/>
                </a:lnTo>
                <a:lnTo>
                  <a:pt x="160" y="81"/>
                </a:lnTo>
                <a:lnTo>
                  <a:pt x="170" y="81"/>
                </a:lnTo>
                <a:lnTo>
                  <a:pt x="174" y="80"/>
                </a:lnTo>
                <a:lnTo>
                  <a:pt x="178" y="83"/>
                </a:lnTo>
                <a:lnTo>
                  <a:pt x="175" y="91"/>
                </a:lnTo>
                <a:lnTo>
                  <a:pt x="182" y="102"/>
                </a:lnTo>
                <a:lnTo>
                  <a:pt x="189" y="112"/>
                </a:lnTo>
                <a:lnTo>
                  <a:pt x="196" y="119"/>
                </a:lnTo>
                <a:lnTo>
                  <a:pt x="257" y="144"/>
                </a:lnTo>
                <a:lnTo>
                  <a:pt x="272" y="144"/>
                </a:lnTo>
                <a:lnTo>
                  <a:pt x="222" y="207"/>
                </a:lnTo>
                <a:lnTo>
                  <a:pt x="198" y="207"/>
                </a:lnTo>
                <a:lnTo>
                  <a:pt x="182" y="222"/>
                </a:lnTo>
                <a:lnTo>
                  <a:pt x="170" y="222"/>
                </a:lnTo>
                <a:lnTo>
                  <a:pt x="165" y="229"/>
                </a:lnTo>
                <a:lnTo>
                  <a:pt x="152" y="229"/>
                </a:lnTo>
                <a:lnTo>
                  <a:pt x="145" y="222"/>
                </a:lnTo>
                <a:lnTo>
                  <a:pt x="128" y="231"/>
                </a:lnTo>
                <a:lnTo>
                  <a:pt x="123" y="239"/>
                </a:lnTo>
                <a:lnTo>
                  <a:pt x="111" y="238"/>
                </a:lnTo>
                <a:lnTo>
                  <a:pt x="107" y="235"/>
                </a:lnTo>
                <a:lnTo>
                  <a:pt x="102" y="236"/>
                </a:lnTo>
                <a:lnTo>
                  <a:pt x="96" y="236"/>
                </a:lnTo>
                <a:lnTo>
                  <a:pt x="73" y="218"/>
                </a:lnTo>
                <a:lnTo>
                  <a:pt x="60" y="218"/>
                </a:lnTo>
                <a:lnTo>
                  <a:pt x="54" y="211"/>
                </a:lnTo>
                <a:lnTo>
                  <a:pt x="54" y="200"/>
                </a:lnTo>
                <a:lnTo>
                  <a:pt x="44" y="196"/>
                </a:lnTo>
                <a:lnTo>
                  <a:pt x="33" y="173"/>
                </a:lnTo>
                <a:lnTo>
                  <a:pt x="25" y="169"/>
                </a:lnTo>
                <a:lnTo>
                  <a:pt x="21" y="160"/>
                </a:lnTo>
                <a:lnTo>
                  <a:pt x="12" y="150"/>
                </a:lnTo>
                <a:lnTo>
                  <a:pt x="0" y="149"/>
                </a:lnTo>
                <a:lnTo>
                  <a:pt x="6" y="137"/>
                </a:lnTo>
                <a:lnTo>
                  <a:pt x="16" y="136"/>
                </a:lnTo>
                <a:lnTo>
                  <a:pt x="19" y="130"/>
                </a:lnTo>
                <a:lnTo>
                  <a:pt x="18" y="111"/>
                </a:lnTo>
                <a:lnTo>
                  <a:pt x="23" y="89"/>
                </a:lnTo>
                <a:lnTo>
                  <a:pt x="31" y="84"/>
                </a:lnTo>
                <a:lnTo>
                  <a:pt x="33" y="75"/>
                </a:lnTo>
                <a:lnTo>
                  <a:pt x="40" y="59"/>
                </a:lnTo>
                <a:lnTo>
                  <a:pt x="51" y="49"/>
                </a:lnTo>
                <a:lnTo>
                  <a:pt x="57" y="28"/>
                </a:lnTo>
                <a:lnTo>
                  <a:pt x="60" y="11"/>
                </a:lnTo>
                <a:lnTo>
                  <a:pt x="81" y="15"/>
                </a:lnTo>
                <a:lnTo>
                  <a:pt x="86" y="0"/>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31" name="Freeform 63"/>
          <p:cNvSpPr>
            <a:spLocks/>
          </p:cNvSpPr>
          <p:nvPr/>
        </p:nvSpPr>
        <p:spPr bwMode="auto">
          <a:xfrm>
            <a:off x="6006881" y="1991780"/>
            <a:ext cx="225366" cy="242013"/>
          </a:xfrm>
          <a:custGeom>
            <a:avLst/>
            <a:gdLst>
              <a:gd name="T0" fmla="*/ 106 w 176"/>
              <a:gd name="T1" fmla="*/ 19 h 189"/>
              <a:gd name="T2" fmla="*/ 107 w 176"/>
              <a:gd name="T3" fmla="*/ 31 h 189"/>
              <a:gd name="T4" fmla="*/ 131 w 176"/>
              <a:gd name="T5" fmla="*/ 43 h 189"/>
              <a:gd name="T6" fmla="*/ 122 w 176"/>
              <a:gd name="T7" fmla="*/ 56 h 189"/>
              <a:gd name="T8" fmla="*/ 144 w 176"/>
              <a:gd name="T9" fmla="*/ 77 h 189"/>
              <a:gd name="T10" fmla="*/ 138 w 176"/>
              <a:gd name="T11" fmla="*/ 93 h 189"/>
              <a:gd name="T12" fmla="*/ 154 w 176"/>
              <a:gd name="T13" fmla="*/ 106 h 189"/>
              <a:gd name="T14" fmla="*/ 151 w 176"/>
              <a:gd name="T15" fmla="*/ 119 h 189"/>
              <a:gd name="T16" fmla="*/ 176 w 176"/>
              <a:gd name="T17" fmla="*/ 132 h 189"/>
              <a:gd name="T18" fmla="*/ 173 w 176"/>
              <a:gd name="T19" fmla="*/ 141 h 189"/>
              <a:gd name="T20" fmla="*/ 162 w 176"/>
              <a:gd name="T21" fmla="*/ 152 h 189"/>
              <a:gd name="T22" fmla="*/ 136 w 176"/>
              <a:gd name="T23" fmla="*/ 176 h 189"/>
              <a:gd name="T24" fmla="*/ 110 w 176"/>
              <a:gd name="T25" fmla="*/ 178 h 189"/>
              <a:gd name="T26" fmla="*/ 85 w 176"/>
              <a:gd name="T27" fmla="*/ 185 h 189"/>
              <a:gd name="T28" fmla="*/ 62 w 176"/>
              <a:gd name="T29" fmla="*/ 189 h 189"/>
              <a:gd name="T30" fmla="*/ 52 w 176"/>
              <a:gd name="T31" fmla="*/ 179 h 189"/>
              <a:gd name="T32" fmla="*/ 37 w 176"/>
              <a:gd name="T33" fmla="*/ 172 h 189"/>
              <a:gd name="T34" fmla="*/ 37 w 176"/>
              <a:gd name="T35" fmla="*/ 153 h 189"/>
              <a:gd name="T36" fmla="*/ 27 w 176"/>
              <a:gd name="T37" fmla="*/ 136 h 189"/>
              <a:gd name="T38" fmla="*/ 32 w 176"/>
              <a:gd name="T39" fmla="*/ 125 h 189"/>
              <a:gd name="T40" fmla="*/ 43 w 176"/>
              <a:gd name="T41" fmla="*/ 114 h 189"/>
              <a:gd name="T42" fmla="*/ 71 w 176"/>
              <a:gd name="T43" fmla="*/ 93 h 189"/>
              <a:gd name="T44" fmla="*/ 80 w 176"/>
              <a:gd name="T45" fmla="*/ 90 h 189"/>
              <a:gd name="T46" fmla="*/ 76 w 176"/>
              <a:gd name="T47" fmla="*/ 82 h 189"/>
              <a:gd name="T48" fmla="*/ 55 w 176"/>
              <a:gd name="T49" fmla="*/ 73 h 189"/>
              <a:gd name="T50" fmla="*/ 49 w 176"/>
              <a:gd name="T51" fmla="*/ 66 h 189"/>
              <a:gd name="T52" fmla="*/ 43 w 176"/>
              <a:gd name="T53" fmla="*/ 39 h 189"/>
              <a:gd name="T54" fmla="*/ 20 w 176"/>
              <a:gd name="T55" fmla="*/ 27 h 189"/>
              <a:gd name="T56" fmla="*/ 0 w 176"/>
              <a:gd name="T57" fmla="*/ 18 h 189"/>
              <a:gd name="T58" fmla="*/ 7 w 176"/>
              <a:gd name="T59" fmla="*/ 13 h 189"/>
              <a:gd name="T60" fmla="*/ 24 w 176"/>
              <a:gd name="T61" fmla="*/ 22 h 189"/>
              <a:gd name="T62" fmla="*/ 41 w 176"/>
              <a:gd name="T63" fmla="*/ 22 h 189"/>
              <a:gd name="T64" fmla="*/ 56 w 176"/>
              <a:gd name="T65" fmla="*/ 26 h 189"/>
              <a:gd name="T66" fmla="*/ 67 w 176"/>
              <a:gd name="T67" fmla="*/ 18 h 189"/>
              <a:gd name="T68" fmla="*/ 71 w 176"/>
              <a:gd name="T69" fmla="*/ 5 h 189"/>
              <a:gd name="T70" fmla="*/ 90 w 176"/>
              <a:gd name="T71" fmla="*/ 0 h 189"/>
              <a:gd name="T72" fmla="*/ 108 w 176"/>
              <a:gd name="T73" fmla="*/ 6 h 189"/>
              <a:gd name="T74" fmla="*/ 106 w 176"/>
              <a:gd name="T75" fmla="*/ 1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89">
                <a:moveTo>
                  <a:pt x="106" y="19"/>
                </a:moveTo>
                <a:lnTo>
                  <a:pt x="107" y="31"/>
                </a:lnTo>
                <a:lnTo>
                  <a:pt x="131" y="43"/>
                </a:lnTo>
                <a:lnTo>
                  <a:pt x="122" y="56"/>
                </a:lnTo>
                <a:lnTo>
                  <a:pt x="144" y="77"/>
                </a:lnTo>
                <a:lnTo>
                  <a:pt x="138" y="93"/>
                </a:lnTo>
                <a:lnTo>
                  <a:pt x="154" y="106"/>
                </a:lnTo>
                <a:lnTo>
                  <a:pt x="151" y="119"/>
                </a:lnTo>
                <a:lnTo>
                  <a:pt x="176" y="132"/>
                </a:lnTo>
                <a:lnTo>
                  <a:pt x="173" y="141"/>
                </a:lnTo>
                <a:lnTo>
                  <a:pt x="162" y="152"/>
                </a:lnTo>
                <a:lnTo>
                  <a:pt x="136" y="176"/>
                </a:lnTo>
                <a:lnTo>
                  <a:pt x="110" y="178"/>
                </a:lnTo>
                <a:lnTo>
                  <a:pt x="85" y="185"/>
                </a:lnTo>
                <a:lnTo>
                  <a:pt x="62" y="189"/>
                </a:lnTo>
                <a:lnTo>
                  <a:pt x="52" y="179"/>
                </a:lnTo>
                <a:lnTo>
                  <a:pt x="37" y="172"/>
                </a:lnTo>
                <a:lnTo>
                  <a:pt x="37" y="153"/>
                </a:lnTo>
                <a:lnTo>
                  <a:pt x="27" y="136"/>
                </a:lnTo>
                <a:lnTo>
                  <a:pt x="32" y="125"/>
                </a:lnTo>
                <a:lnTo>
                  <a:pt x="43" y="114"/>
                </a:lnTo>
                <a:lnTo>
                  <a:pt x="71" y="93"/>
                </a:lnTo>
                <a:lnTo>
                  <a:pt x="80" y="90"/>
                </a:lnTo>
                <a:lnTo>
                  <a:pt x="76" y="82"/>
                </a:lnTo>
                <a:lnTo>
                  <a:pt x="55" y="73"/>
                </a:lnTo>
                <a:lnTo>
                  <a:pt x="49" y="66"/>
                </a:lnTo>
                <a:lnTo>
                  <a:pt x="43" y="39"/>
                </a:lnTo>
                <a:lnTo>
                  <a:pt x="20" y="27"/>
                </a:lnTo>
                <a:lnTo>
                  <a:pt x="0" y="18"/>
                </a:lnTo>
                <a:lnTo>
                  <a:pt x="7" y="13"/>
                </a:lnTo>
                <a:lnTo>
                  <a:pt x="24" y="22"/>
                </a:lnTo>
                <a:lnTo>
                  <a:pt x="41" y="22"/>
                </a:lnTo>
                <a:lnTo>
                  <a:pt x="56" y="26"/>
                </a:lnTo>
                <a:lnTo>
                  <a:pt x="67" y="18"/>
                </a:lnTo>
                <a:lnTo>
                  <a:pt x="71" y="5"/>
                </a:lnTo>
                <a:lnTo>
                  <a:pt x="90" y="0"/>
                </a:lnTo>
                <a:lnTo>
                  <a:pt x="108" y="6"/>
                </a:lnTo>
                <a:lnTo>
                  <a:pt x="106" y="19"/>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32" name="Freeform 64"/>
          <p:cNvSpPr>
            <a:spLocks/>
          </p:cNvSpPr>
          <p:nvPr/>
        </p:nvSpPr>
        <p:spPr bwMode="auto">
          <a:xfrm>
            <a:off x="4420354" y="5160992"/>
            <a:ext cx="67866" cy="30732"/>
          </a:xfrm>
          <a:custGeom>
            <a:avLst/>
            <a:gdLst>
              <a:gd name="T0" fmla="*/ 0 w 53"/>
              <a:gd name="T1" fmla="*/ 15 h 24"/>
              <a:gd name="T2" fmla="*/ 15 w 53"/>
              <a:gd name="T3" fmla="*/ 3 h 24"/>
              <a:gd name="T4" fmla="*/ 30 w 53"/>
              <a:gd name="T5" fmla="*/ 8 h 24"/>
              <a:gd name="T6" fmla="*/ 37 w 53"/>
              <a:gd name="T7" fmla="*/ 0 h 24"/>
              <a:gd name="T8" fmla="*/ 53 w 53"/>
              <a:gd name="T9" fmla="*/ 9 h 24"/>
              <a:gd name="T10" fmla="*/ 50 w 53"/>
              <a:gd name="T11" fmla="*/ 16 h 24"/>
              <a:gd name="T12" fmla="*/ 31 w 53"/>
              <a:gd name="T13" fmla="*/ 22 h 24"/>
              <a:gd name="T14" fmla="*/ 21 w 53"/>
              <a:gd name="T15" fmla="*/ 15 h 24"/>
              <a:gd name="T16" fmla="*/ 11 w 53"/>
              <a:gd name="T17" fmla="*/ 24 h 24"/>
              <a:gd name="T18" fmla="*/ 0 w 53"/>
              <a:gd name="T19"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24">
                <a:moveTo>
                  <a:pt x="0" y="15"/>
                </a:moveTo>
                <a:lnTo>
                  <a:pt x="15" y="3"/>
                </a:lnTo>
                <a:lnTo>
                  <a:pt x="30" y="8"/>
                </a:lnTo>
                <a:lnTo>
                  <a:pt x="37" y="0"/>
                </a:lnTo>
                <a:lnTo>
                  <a:pt x="53" y="9"/>
                </a:lnTo>
                <a:lnTo>
                  <a:pt x="50" y="16"/>
                </a:lnTo>
                <a:lnTo>
                  <a:pt x="31" y="22"/>
                </a:lnTo>
                <a:lnTo>
                  <a:pt x="21" y="15"/>
                </a:lnTo>
                <a:lnTo>
                  <a:pt x="11" y="24"/>
                </a:lnTo>
                <a:lnTo>
                  <a:pt x="0" y="15"/>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33" name="Freeform 65"/>
          <p:cNvSpPr>
            <a:spLocks/>
          </p:cNvSpPr>
          <p:nvPr/>
        </p:nvSpPr>
        <p:spPr bwMode="auto">
          <a:xfrm>
            <a:off x="4372976" y="3655136"/>
            <a:ext cx="67866" cy="98598"/>
          </a:xfrm>
          <a:custGeom>
            <a:avLst/>
            <a:gdLst>
              <a:gd name="T0" fmla="*/ 36 w 53"/>
              <a:gd name="T1" fmla="*/ 67 h 77"/>
              <a:gd name="T2" fmla="*/ 29 w 53"/>
              <a:gd name="T3" fmla="*/ 75 h 77"/>
              <a:gd name="T4" fmla="*/ 20 w 53"/>
              <a:gd name="T5" fmla="*/ 77 h 77"/>
              <a:gd name="T6" fmla="*/ 18 w 53"/>
              <a:gd name="T7" fmla="*/ 71 h 77"/>
              <a:gd name="T8" fmla="*/ 13 w 53"/>
              <a:gd name="T9" fmla="*/ 70 h 77"/>
              <a:gd name="T10" fmla="*/ 8 w 53"/>
              <a:gd name="T11" fmla="*/ 76 h 77"/>
              <a:gd name="T12" fmla="*/ 0 w 53"/>
              <a:gd name="T13" fmla="*/ 71 h 77"/>
              <a:gd name="T14" fmla="*/ 4 w 53"/>
              <a:gd name="T15" fmla="*/ 62 h 77"/>
              <a:gd name="T16" fmla="*/ 6 w 53"/>
              <a:gd name="T17" fmla="*/ 53 h 77"/>
              <a:gd name="T18" fmla="*/ 10 w 53"/>
              <a:gd name="T19" fmla="*/ 44 h 77"/>
              <a:gd name="T20" fmla="*/ 2 w 53"/>
              <a:gd name="T21" fmla="*/ 32 h 77"/>
              <a:gd name="T22" fmla="*/ 1 w 53"/>
              <a:gd name="T23" fmla="*/ 18 h 77"/>
              <a:gd name="T24" fmla="*/ 11 w 53"/>
              <a:gd name="T25" fmla="*/ 0 h 77"/>
              <a:gd name="T26" fmla="*/ 17 w 53"/>
              <a:gd name="T27" fmla="*/ 2 h 77"/>
              <a:gd name="T28" fmla="*/ 31 w 53"/>
              <a:gd name="T29" fmla="*/ 7 h 77"/>
              <a:gd name="T30" fmla="*/ 50 w 53"/>
              <a:gd name="T31" fmla="*/ 25 h 77"/>
              <a:gd name="T32" fmla="*/ 53 w 53"/>
              <a:gd name="T33" fmla="*/ 33 h 77"/>
              <a:gd name="T34" fmla="*/ 42 w 53"/>
              <a:gd name="T35" fmla="*/ 52 h 77"/>
              <a:gd name="T36" fmla="*/ 36 w 53"/>
              <a:gd name="T37" fmla="*/ 6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77">
                <a:moveTo>
                  <a:pt x="36" y="67"/>
                </a:moveTo>
                <a:lnTo>
                  <a:pt x="29" y="75"/>
                </a:lnTo>
                <a:lnTo>
                  <a:pt x="20" y="77"/>
                </a:lnTo>
                <a:lnTo>
                  <a:pt x="18" y="71"/>
                </a:lnTo>
                <a:lnTo>
                  <a:pt x="13" y="70"/>
                </a:lnTo>
                <a:lnTo>
                  <a:pt x="8" y="76"/>
                </a:lnTo>
                <a:lnTo>
                  <a:pt x="0" y="71"/>
                </a:lnTo>
                <a:lnTo>
                  <a:pt x="4" y="62"/>
                </a:lnTo>
                <a:lnTo>
                  <a:pt x="6" y="53"/>
                </a:lnTo>
                <a:lnTo>
                  <a:pt x="10" y="44"/>
                </a:lnTo>
                <a:lnTo>
                  <a:pt x="2" y="32"/>
                </a:lnTo>
                <a:lnTo>
                  <a:pt x="1" y="18"/>
                </a:lnTo>
                <a:lnTo>
                  <a:pt x="11" y="0"/>
                </a:lnTo>
                <a:lnTo>
                  <a:pt x="17" y="2"/>
                </a:lnTo>
                <a:lnTo>
                  <a:pt x="31" y="7"/>
                </a:lnTo>
                <a:lnTo>
                  <a:pt x="50" y="25"/>
                </a:lnTo>
                <a:lnTo>
                  <a:pt x="53" y="33"/>
                </a:lnTo>
                <a:lnTo>
                  <a:pt x="42" y="52"/>
                </a:lnTo>
                <a:lnTo>
                  <a:pt x="36" y="67"/>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34" name="Freeform 66"/>
          <p:cNvSpPr>
            <a:spLocks/>
          </p:cNvSpPr>
          <p:nvPr/>
        </p:nvSpPr>
        <p:spPr bwMode="auto">
          <a:xfrm>
            <a:off x="5837857" y="2666598"/>
            <a:ext cx="21769" cy="42257"/>
          </a:xfrm>
          <a:custGeom>
            <a:avLst/>
            <a:gdLst>
              <a:gd name="T0" fmla="*/ 17 w 17"/>
              <a:gd name="T1" fmla="*/ 17 h 33"/>
              <a:gd name="T2" fmla="*/ 13 w 17"/>
              <a:gd name="T3" fmla="*/ 33 h 33"/>
              <a:gd name="T4" fmla="*/ 5 w 17"/>
              <a:gd name="T5" fmla="*/ 29 h 33"/>
              <a:gd name="T6" fmla="*/ 0 w 17"/>
              <a:gd name="T7" fmla="*/ 15 h 33"/>
              <a:gd name="T8" fmla="*/ 3 w 17"/>
              <a:gd name="T9" fmla="*/ 7 h 33"/>
              <a:gd name="T10" fmla="*/ 14 w 17"/>
              <a:gd name="T11" fmla="*/ 0 h 33"/>
              <a:gd name="T12" fmla="*/ 17 w 17"/>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17" h="33">
                <a:moveTo>
                  <a:pt x="17" y="17"/>
                </a:moveTo>
                <a:lnTo>
                  <a:pt x="13" y="33"/>
                </a:lnTo>
                <a:lnTo>
                  <a:pt x="5" y="29"/>
                </a:lnTo>
                <a:lnTo>
                  <a:pt x="0" y="15"/>
                </a:lnTo>
                <a:lnTo>
                  <a:pt x="3" y="7"/>
                </a:lnTo>
                <a:lnTo>
                  <a:pt x="14" y="0"/>
                </a:lnTo>
                <a:lnTo>
                  <a:pt x="17" y="17"/>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35" name="Freeform 67"/>
          <p:cNvSpPr>
            <a:spLocks/>
          </p:cNvSpPr>
          <p:nvPr/>
        </p:nvSpPr>
        <p:spPr bwMode="auto">
          <a:xfrm>
            <a:off x="5559990" y="2454035"/>
            <a:ext cx="261220" cy="229208"/>
          </a:xfrm>
          <a:custGeom>
            <a:avLst/>
            <a:gdLst>
              <a:gd name="T0" fmla="*/ 131 w 204"/>
              <a:gd name="T1" fmla="*/ 15 h 179"/>
              <a:gd name="T2" fmla="*/ 143 w 204"/>
              <a:gd name="T3" fmla="*/ 25 h 179"/>
              <a:gd name="T4" fmla="*/ 151 w 204"/>
              <a:gd name="T5" fmla="*/ 23 h 179"/>
              <a:gd name="T6" fmla="*/ 165 w 204"/>
              <a:gd name="T7" fmla="*/ 33 h 179"/>
              <a:gd name="T8" fmla="*/ 169 w 204"/>
              <a:gd name="T9" fmla="*/ 34 h 179"/>
              <a:gd name="T10" fmla="*/ 173 w 204"/>
              <a:gd name="T11" fmla="*/ 34 h 179"/>
              <a:gd name="T12" fmla="*/ 181 w 204"/>
              <a:gd name="T13" fmla="*/ 39 h 179"/>
              <a:gd name="T14" fmla="*/ 204 w 204"/>
              <a:gd name="T15" fmla="*/ 43 h 179"/>
              <a:gd name="T16" fmla="*/ 197 w 204"/>
              <a:gd name="T17" fmla="*/ 57 h 179"/>
              <a:gd name="T18" fmla="*/ 195 w 204"/>
              <a:gd name="T19" fmla="*/ 71 h 179"/>
              <a:gd name="T20" fmla="*/ 191 w 204"/>
              <a:gd name="T21" fmla="*/ 75 h 179"/>
              <a:gd name="T22" fmla="*/ 184 w 204"/>
              <a:gd name="T23" fmla="*/ 73 h 179"/>
              <a:gd name="T24" fmla="*/ 184 w 204"/>
              <a:gd name="T25" fmla="*/ 78 h 179"/>
              <a:gd name="T26" fmla="*/ 173 w 204"/>
              <a:gd name="T27" fmla="*/ 89 h 179"/>
              <a:gd name="T28" fmla="*/ 173 w 204"/>
              <a:gd name="T29" fmla="*/ 99 h 179"/>
              <a:gd name="T30" fmla="*/ 181 w 204"/>
              <a:gd name="T31" fmla="*/ 96 h 179"/>
              <a:gd name="T32" fmla="*/ 186 w 204"/>
              <a:gd name="T33" fmla="*/ 105 h 179"/>
              <a:gd name="T34" fmla="*/ 186 w 204"/>
              <a:gd name="T35" fmla="*/ 110 h 179"/>
              <a:gd name="T36" fmla="*/ 191 w 204"/>
              <a:gd name="T37" fmla="*/ 118 h 179"/>
              <a:gd name="T38" fmla="*/ 186 w 204"/>
              <a:gd name="T39" fmla="*/ 124 h 179"/>
              <a:gd name="T40" fmla="*/ 190 w 204"/>
              <a:gd name="T41" fmla="*/ 140 h 179"/>
              <a:gd name="T42" fmla="*/ 199 w 204"/>
              <a:gd name="T43" fmla="*/ 143 h 179"/>
              <a:gd name="T44" fmla="*/ 198 w 204"/>
              <a:gd name="T45" fmla="*/ 151 h 179"/>
              <a:gd name="T46" fmla="*/ 183 w 204"/>
              <a:gd name="T47" fmla="*/ 163 h 179"/>
              <a:gd name="T48" fmla="*/ 150 w 204"/>
              <a:gd name="T49" fmla="*/ 157 h 179"/>
              <a:gd name="T50" fmla="*/ 126 w 204"/>
              <a:gd name="T51" fmla="*/ 164 h 179"/>
              <a:gd name="T52" fmla="*/ 124 w 204"/>
              <a:gd name="T53" fmla="*/ 177 h 179"/>
              <a:gd name="T54" fmla="*/ 105 w 204"/>
              <a:gd name="T55" fmla="*/ 179 h 179"/>
              <a:gd name="T56" fmla="*/ 86 w 204"/>
              <a:gd name="T57" fmla="*/ 170 h 179"/>
              <a:gd name="T58" fmla="*/ 80 w 204"/>
              <a:gd name="T59" fmla="*/ 174 h 179"/>
              <a:gd name="T60" fmla="*/ 49 w 204"/>
              <a:gd name="T61" fmla="*/ 165 h 179"/>
              <a:gd name="T62" fmla="*/ 43 w 204"/>
              <a:gd name="T63" fmla="*/ 157 h 179"/>
              <a:gd name="T64" fmla="*/ 51 w 204"/>
              <a:gd name="T65" fmla="*/ 145 h 179"/>
              <a:gd name="T66" fmla="*/ 55 w 204"/>
              <a:gd name="T67" fmla="*/ 104 h 179"/>
              <a:gd name="T68" fmla="*/ 38 w 204"/>
              <a:gd name="T69" fmla="*/ 83 h 179"/>
              <a:gd name="T70" fmla="*/ 26 w 204"/>
              <a:gd name="T71" fmla="*/ 72 h 179"/>
              <a:gd name="T72" fmla="*/ 2 w 204"/>
              <a:gd name="T73" fmla="*/ 65 h 179"/>
              <a:gd name="T74" fmla="*/ 0 w 204"/>
              <a:gd name="T75" fmla="*/ 50 h 179"/>
              <a:gd name="T76" fmla="*/ 21 w 204"/>
              <a:gd name="T77" fmla="*/ 45 h 179"/>
              <a:gd name="T78" fmla="*/ 48 w 204"/>
              <a:gd name="T79" fmla="*/ 50 h 179"/>
              <a:gd name="T80" fmla="*/ 44 w 204"/>
              <a:gd name="T81" fmla="*/ 27 h 179"/>
              <a:gd name="T82" fmla="*/ 58 w 204"/>
              <a:gd name="T83" fmla="*/ 36 h 179"/>
              <a:gd name="T84" fmla="*/ 96 w 204"/>
              <a:gd name="T85" fmla="*/ 20 h 179"/>
              <a:gd name="T86" fmla="*/ 100 w 204"/>
              <a:gd name="T87" fmla="*/ 4 h 179"/>
              <a:gd name="T88" fmla="*/ 114 w 204"/>
              <a:gd name="T89" fmla="*/ 0 h 179"/>
              <a:gd name="T90" fmla="*/ 117 w 204"/>
              <a:gd name="T91" fmla="*/ 7 h 179"/>
              <a:gd name="T92" fmla="*/ 124 w 204"/>
              <a:gd name="T93" fmla="*/ 7 h 179"/>
              <a:gd name="T94" fmla="*/ 131 w 204"/>
              <a:gd name="T95" fmla="*/ 15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79">
                <a:moveTo>
                  <a:pt x="131" y="15"/>
                </a:moveTo>
                <a:lnTo>
                  <a:pt x="143" y="25"/>
                </a:lnTo>
                <a:lnTo>
                  <a:pt x="151" y="23"/>
                </a:lnTo>
                <a:lnTo>
                  <a:pt x="165" y="33"/>
                </a:lnTo>
                <a:lnTo>
                  <a:pt x="169" y="34"/>
                </a:lnTo>
                <a:lnTo>
                  <a:pt x="173" y="34"/>
                </a:lnTo>
                <a:lnTo>
                  <a:pt x="181" y="39"/>
                </a:lnTo>
                <a:lnTo>
                  <a:pt x="204" y="43"/>
                </a:lnTo>
                <a:lnTo>
                  <a:pt x="197" y="57"/>
                </a:lnTo>
                <a:lnTo>
                  <a:pt x="195" y="71"/>
                </a:lnTo>
                <a:lnTo>
                  <a:pt x="191" y="75"/>
                </a:lnTo>
                <a:lnTo>
                  <a:pt x="184" y="73"/>
                </a:lnTo>
                <a:lnTo>
                  <a:pt x="184" y="78"/>
                </a:lnTo>
                <a:lnTo>
                  <a:pt x="173" y="89"/>
                </a:lnTo>
                <a:lnTo>
                  <a:pt x="173" y="99"/>
                </a:lnTo>
                <a:lnTo>
                  <a:pt x="181" y="96"/>
                </a:lnTo>
                <a:lnTo>
                  <a:pt x="186" y="105"/>
                </a:lnTo>
                <a:lnTo>
                  <a:pt x="186" y="110"/>
                </a:lnTo>
                <a:lnTo>
                  <a:pt x="191" y="118"/>
                </a:lnTo>
                <a:lnTo>
                  <a:pt x="186" y="124"/>
                </a:lnTo>
                <a:lnTo>
                  <a:pt x="190" y="140"/>
                </a:lnTo>
                <a:lnTo>
                  <a:pt x="199" y="143"/>
                </a:lnTo>
                <a:lnTo>
                  <a:pt x="198" y="151"/>
                </a:lnTo>
                <a:lnTo>
                  <a:pt x="183" y="163"/>
                </a:lnTo>
                <a:lnTo>
                  <a:pt x="150" y="157"/>
                </a:lnTo>
                <a:lnTo>
                  <a:pt x="126" y="164"/>
                </a:lnTo>
                <a:lnTo>
                  <a:pt x="124" y="177"/>
                </a:lnTo>
                <a:lnTo>
                  <a:pt x="105" y="179"/>
                </a:lnTo>
                <a:lnTo>
                  <a:pt x="86" y="170"/>
                </a:lnTo>
                <a:lnTo>
                  <a:pt x="80" y="174"/>
                </a:lnTo>
                <a:lnTo>
                  <a:pt x="49" y="165"/>
                </a:lnTo>
                <a:lnTo>
                  <a:pt x="43" y="157"/>
                </a:lnTo>
                <a:lnTo>
                  <a:pt x="51" y="145"/>
                </a:lnTo>
                <a:lnTo>
                  <a:pt x="55" y="104"/>
                </a:lnTo>
                <a:lnTo>
                  <a:pt x="38" y="83"/>
                </a:lnTo>
                <a:lnTo>
                  <a:pt x="26" y="72"/>
                </a:lnTo>
                <a:lnTo>
                  <a:pt x="2" y="65"/>
                </a:lnTo>
                <a:lnTo>
                  <a:pt x="0" y="50"/>
                </a:lnTo>
                <a:lnTo>
                  <a:pt x="21" y="45"/>
                </a:lnTo>
                <a:lnTo>
                  <a:pt x="48" y="50"/>
                </a:lnTo>
                <a:lnTo>
                  <a:pt x="44" y="27"/>
                </a:lnTo>
                <a:lnTo>
                  <a:pt x="58" y="36"/>
                </a:lnTo>
                <a:lnTo>
                  <a:pt x="96" y="20"/>
                </a:lnTo>
                <a:lnTo>
                  <a:pt x="100" y="4"/>
                </a:lnTo>
                <a:lnTo>
                  <a:pt x="114" y="0"/>
                </a:lnTo>
                <a:lnTo>
                  <a:pt x="117" y="7"/>
                </a:lnTo>
                <a:lnTo>
                  <a:pt x="124" y="7"/>
                </a:lnTo>
                <a:lnTo>
                  <a:pt x="131" y="15"/>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36" name="Freeform 68"/>
          <p:cNvSpPr>
            <a:spLocks/>
          </p:cNvSpPr>
          <p:nvPr/>
        </p:nvSpPr>
        <p:spPr bwMode="auto">
          <a:xfrm>
            <a:off x="5862187" y="3746051"/>
            <a:ext cx="131891" cy="167745"/>
          </a:xfrm>
          <a:custGeom>
            <a:avLst/>
            <a:gdLst>
              <a:gd name="T0" fmla="*/ 42 w 103"/>
              <a:gd name="T1" fmla="*/ 131 h 131"/>
              <a:gd name="T2" fmla="*/ 23 w 103"/>
              <a:gd name="T3" fmla="*/ 110 h 131"/>
              <a:gd name="T4" fmla="*/ 11 w 103"/>
              <a:gd name="T5" fmla="*/ 93 h 131"/>
              <a:gd name="T6" fmla="*/ 0 w 103"/>
              <a:gd name="T7" fmla="*/ 71 h 131"/>
              <a:gd name="T8" fmla="*/ 1 w 103"/>
              <a:gd name="T9" fmla="*/ 65 h 131"/>
              <a:gd name="T10" fmla="*/ 5 w 103"/>
              <a:gd name="T11" fmla="*/ 58 h 131"/>
              <a:gd name="T12" fmla="*/ 9 w 103"/>
              <a:gd name="T13" fmla="*/ 43 h 131"/>
              <a:gd name="T14" fmla="*/ 13 w 103"/>
              <a:gd name="T15" fmla="*/ 27 h 131"/>
              <a:gd name="T16" fmla="*/ 19 w 103"/>
              <a:gd name="T17" fmla="*/ 26 h 131"/>
              <a:gd name="T18" fmla="*/ 46 w 103"/>
              <a:gd name="T19" fmla="*/ 26 h 131"/>
              <a:gd name="T20" fmla="*/ 46 w 103"/>
              <a:gd name="T21" fmla="*/ 1 h 131"/>
              <a:gd name="T22" fmla="*/ 54 w 103"/>
              <a:gd name="T23" fmla="*/ 0 h 131"/>
              <a:gd name="T24" fmla="*/ 65 w 103"/>
              <a:gd name="T25" fmla="*/ 3 h 131"/>
              <a:gd name="T26" fmla="*/ 76 w 103"/>
              <a:gd name="T27" fmla="*/ 0 h 131"/>
              <a:gd name="T28" fmla="*/ 79 w 103"/>
              <a:gd name="T29" fmla="*/ 1 h 131"/>
              <a:gd name="T30" fmla="*/ 77 w 103"/>
              <a:gd name="T31" fmla="*/ 10 h 131"/>
              <a:gd name="T32" fmla="*/ 82 w 103"/>
              <a:gd name="T33" fmla="*/ 21 h 131"/>
              <a:gd name="T34" fmla="*/ 96 w 103"/>
              <a:gd name="T35" fmla="*/ 19 h 131"/>
              <a:gd name="T36" fmla="*/ 101 w 103"/>
              <a:gd name="T37" fmla="*/ 24 h 131"/>
              <a:gd name="T38" fmla="*/ 93 w 103"/>
              <a:gd name="T39" fmla="*/ 48 h 131"/>
              <a:gd name="T40" fmla="*/ 102 w 103"/>
              <a:gd name="T41" fmla="*/ 60 h 131"/>
              <a:gd name="T42" fmla="*/ 103 w 103"/>
              <a:gd name="T43" fmla="*/ 76 h 131"/>
              <a:gd name="T44" fmla="*/ 101 w 103"/>
              <a:gd name="T45" fmla="*/ 90 h 131"/>
              <a:gd name="T46" fmla="*/ 95 w 103"/>
              <a:gd name="T47" fmla="*/ 100 h 131"/>
              <a:gd name="T48" fmla="*/ 79 w 103"/>
              <a:gd name="T49" fmla="*/ 99 h 131"/>
              <a:gd name="T50" fmla="*/ 69 w 103"/>
              <a:gd name="T51" fmla="*/ 89 h 131"/>
              <a:gd name="T52" fmla="*/ 68 w 103"/>
              <a:gd name="T53" fmla="*/ 98 h 131"/>
              <a:gd name="T54" fmla="*/ 56 w 103"/>
              <a:gd name="T55" fmla="*/ 101 h 131"/>
              <a:gd name="T56" fmla="*/ 49 w 103"/>
              <a:gd name="T57" fmla="*/ 106 h 131"/>
              <a:gd name="T58" fmla="*/ 56 w 103"/>
              <a:gd name="T59" fmla="*/ 120 h 131"/>
              <a:gd name="T60" fmla="*/ 42 w 103"/>
              <a:gd name="T61"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3" h="131">
                <a:moveTo>
                  <a:pt x="42" y="131"/>
                </a:moveTo>
                <a:lnTo>
                  <a:pt x="23" y="110"/>
                </a:lnTo>
                <a:lnTo>
                  <a:pt x="11" y="93"/>
                </a:lnTo>
                <a:lnTo>
                  <a:pt x="0" y="71"/>
                </a:lnTo>
                <a:lnTo>
                  <a:pt x="1" y="65"/>
                </a:lnTo>
                <a:lnTo>
                  <a:pt x="5" y="58"/>
                </a:lnTo>
                <a:lnTo>
                  <a:pt x="9" y="43"/>
                </a:lnTo>
                <a:lnTo>
                  <a:pt x="13" y="27"/>
                </a:lnTo>
                <a:lnTo>
                  <a:pt x="19" y="26"/>
                </a:lnTo>
                <a:lnTo>
                  <a:pt x="46" y="26"/>
                </a:lnTo>
                <a:lnTo>
                  <a:pt x="46" y="1"/>
                </a:lnTo>
                <a:lnTo>
                  <a:pt x="54" y="0"/>
                </a:lnTo>
                <a:lnTo>
                  <a:pt x="65" y="3"/>
                </a:lnTo>
                <a:lnTo>
                  <a:pt x="76" y="0"/>
                </a:lnTo>
                <a:lnTo>
                  <a:pt x="79" y="1"/>
                </a:lnTo>
                <a:lnTo>
                  <a:pt x="77" y="10"/>
                </a:lnTo>
                <a:lnTo>
                  <a:pt x="82" y="21"/>
                </a:lnTo>
                <a:lnTo>
                  <a:pt x="96" y="19"/>
                </a:lnTo>
                <a:lnTo>
                  <a:pt x="101" y="24"/>
                </a:lnTo>
                <a:lnTo>
                  <a:pt x="93" y="48"/>
                </a:lnTo>
                <a:lnTo>
                  <a:pt x="102" y="60"/>
                </a:lnTo>
                <a:lnTo>
                  <a:pt x="103" y="76"/>
                </a:lnTo>
                <a:lnTo>
                  <a:pt x="101" y="90"/>
                </a:lnTo>
                <a:lnTo>
                  <a:pt x="95" y="100"/>
                </a:lnTo>
                <a:lnTo>
                  <a:pt x="79" y="99"/>
                </a:lnTo>
                <a:lnTo>
                  <a:pt x="69" y="89"/>
                </a:lnTo>
                <a:lnTo>
                  <a:pt x="68" y="98"/>
                </a:lnTo>
                <a:lnTo>
                  <a:pt x="56" y="101"/>
                </a:lnTo>
                <a:lnTo>
                  <a:pt x="49" y="106"/>
                </a:lnTo>
                <a:lnTo>
                  <a:pt x="56" y="120"/>
                </a:lnTo>
                <a:lnTo>
                  <a:pt x="42" y="131"/>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37" name="Freeform 69"/>
          <p:cNvSpPr>
            <a:spLocks/>
          </p:cNvSpPr>
          <p:nvPr/>
        </p:nvSpPr>
        <p:spPr bwMode="auto">
          <a:xfrm>
            <a:off x="5504930" y="2350317"/>
            <a:ext cx="38415" cy="33293"/>
          </a:xfrm>
          <a:custGeom>
            <a:avLst/>
            <a:gdLst>
              <a:gd name="T0" fmla="*/ 30 w 30"/>
              <a:gd name="T1" fmla="*/ 13 h 26"/>
              <a:gd name="T2" fmla="*/ 21 w 30"/>
              <a:gd name="T3" fmla="*/ 26 h 26"/>
              <a:gd name="T4" fmla="*/ 10 w 30"/>
              <a:gd name="T5" fmla="*/ 22 h 26"/>
              <a:gd name="T6" fmla="*/ 0 w 30"/>
              <a:gd name="T7" fmla="*/ 23 h 26"/>
              <a:gd name="T8" fmla="*/ 4 w 30"/>
              <a:gd name="T9" fmla="*/ 12 h 26"/>
              <a:gd name="T10" fmla="*/ 1 w 30"/>
              <a:gd name="T11" fmla="*/ 1 h 26"/>
              <a:gd name="T12" fmla="*/ 14 w 30"/>
              <a:gd name="T13" fmla="*/ 0 h 26"/>
              <a:gd name="T14" fmla="*/ 30 w 30"/>
              <a:gd name="T15" fmla="*/ 13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6">
                <a:moveTo>
                  <a:pt x="30" y="13"/>
                </a:moveTo>
                <a:lnTo>
                  <a:pt x="21" y="26"/>
                </a:lnTo>
                <a:lnTo>
                  <a:pt x="10" y="22"/>
                </a:lnTo>
                <a:lnTo>
                  <a:pt x="0" y="23"/>
                </a:lnTo>
                <a:lnTo>
                  <a:pt x="4" y="12"/>
                </a:lnTo>
                <a:lnTo>
                  <a:pt x="1" y="1"/>
                </a:lnTo>
                <a:lnTo>
                  <a:pt x="14" y="0"/>
                </a:lnTo>
                <a:lnTo>
                  <a:pt x="30" y="13"/>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38" name="Freeform 70"/>
          <p:cNvSpPr>
            <a:spLocks/>
          </p:cNvSpPr>
          <p:nvPr/>
        </p:nvSpPr>
        <p:spPr bwMode="auto">
          <a:xfrm>
            <a:off x="5535662" y="2264523"/>
            <a:ext cx="153659" cy="220244"/>
          </a:xfrm>
          <a:custGeom>
            <a:avLst/>
            <a:gdLst>
              <a:gd name="T0" fmla="*/ 49 w 120"/>
              <a:gd name="T1" fmla="*/ 0 h 172"/>
              <a:gd name="T2" fmla="*/ 32 w 120"/>
              <a:gd name="T3" fmla="*/ 21 h 172"/>
              <a:gd name="T4" fmla="*/ 47 w 120"/>
              <a:gd name="T5" fmla="*/ 18 h 172"/>
              <a:gd name="T6" fmla="*/ 64 w 120"/>
              <a:gd name="T7" fmla="*/ 18 h 172"/>
              <a:gd name="T8" fmla="*/ 60 w 120"/>
              <a:gd name="T9" fmla="*/ 34 h 172"/>
              <a:gd name="T10" fmla="*/ 46 w 120"/>
              <a:gd name="T11" fmla="*/ 51 h 172"/>
              <a:gd name="T12" fmla="*/ 62 w 120"/>
              <a:gd name="T13" fmla="*/ 53 h 172"/>
              <a:gd name="T14" fmla="*/ 63 w 120"/>
              <a:gd name="T15" fmla="*/ 55 h 172"/>
              <a:gd name="T16" fmla="*/ 76 w 120"/>
              <a:gd name="T17" fmla="*/ 78 h 172"/>
              <a:gd name="T18" fmla="*/ 87 w 120"/>
              <a:gd name="T19" fmla="*/ 82 h 172"/>
              <a:gd name="T20" fmla="*/ 96 w 120"/>
              <a:gd name="T21" fmla="*/ 104 h 172"/>
              <a:gd name="T22" fmla="*/ 101 w 120"/>
              <a:gd name="T23" fmla="*/ 112 h 172"/>
              <a:gd name="T24" fmla="*/ 120 w 120"/>
              <a:gd name="T25" fmla="*/ 116 h 172"/>
              <a:gd name="T26" fmla="*/ 118 w 120"/>
              <a:gd name="T27" fmla="*/ 129 h 172"/>
              <a:gd name="T28" fmla="*/ 110 w 120"/>
              <a:gd name="T29" fmla="*/ 135 h 172"/>
              <a:gd name="T30" fmla="*/ 116 w 120"/>
              <a:gd name="T31" fmla="*/ 145 h 172"/>
              <a:gd name="T32" fmla="*/ 102 w 120"/>
              <a:gd name="T33" fmla="*/ 155 h 172"/>
              <a:gd name="T34" fmla="*/ 81 w 120"/>
              <a:gd name="T35" fmla="*/ 155 h 172"/>
              <a:gd name="T36" fmla="*/ 54 w 120"/>
              <a:gd name="T37" fmla="*/ 161 h 172"/>
              <a:gd name="T38" fmla="*/ 46 w 120"/>
              <a:gd name="T39" fmla="*/ 157 h 172"/>
              <a:gd name="T40" fmla="*/ 36 w 120"/>
              <a:gd name="T41" fmla="*/ 166 h 172"/>
              <a:gd name="T42" fmla="*/ 21 w 120"/>
              <a:gd name="T43" fmla="*/ 164 h 172"/>
              <a:gd name="T44" fmla="*/ 10 w 120"/>
              <a:gd name="T45" fmla="*/ 172 h 172"/>
              <a:gd name="T46" fmla="*/ 1 w 120"/>
              <a:gd name="T47" fmla="*/ 168 h 172"/>
              <a:gd name="T48" fmla="*/ 25 w 120"/>
              <a:gd name="T49" fmla="*/ 147 h 172"/>
              <a:gd name="T50" fmla="*/ 39 w 120"/>
              <a:gd name="T51" fmla="*/ 142 h 172"/>
              <a:gd name="T52" fmla="*/ 39 w 120"/>
              <a:gd name="T53" fmla="*/ 142 h 172"/>
              <a:gd name="T54" fmla="*/ 15 w 120"/>
              <a:gd name="T55" fmla="*/ 139 h 172"/>
              <a:gd name="T56" fmla="*/ 11 w 120"/>
              <a:gd name="T57" fmla="*/ 131 h 172"/>
              <a:gd name="T58" fmla="*/ 27 w 120"/>
              <a:gd name="T59" fmla="*/ 125 h 172"/>
              <a:gd name="T60" fmla="*/ 19 w 120"/>
              <a:gd name="T61" fmla="*/ 114 h 172"/>
              <a:gd name="T62" fmla="*/ 22 w 120"/>
              <a:gd name="T63" fmla="*/ 101 h 172"/>
              <a:gd name="T64" fmla="*/ 45 w 120"/>
              <a:gd name="T65" fmla="*/ 102 h 172"/>
              <a:gd name="T66" fmla="*/ 45 w 120"/>
              <a:gd name="T67" fmla="*/ 102 h 172"/>
              <a:gd name="T68" fmla="*/ 48 w 120"/>
              <a:gd name="T69" fmla="*/ 91 h 172"/>
              <a:gd name="T70" fmla="*/ 38 w 120"/>
              <a:gd name="T71" fmla="*/ 79 h 172"/>
              <a:gd name="T72" fmla="*/ 37 w 120"/>
              <a:gd name="T73" fmla="*/ 79 h 172"/>
              <a:gd name="T74" fmla="*/ 19 w 120"/>
              <a:gd name="T75" fmla="*/ 75 h 172"/>
              <a:gd name="T76" fmla="*/ 15 w 120"/>
              <a:gd name="T77" fmla="*/ 70 h 172"/>
              <a:gd name="T78" fmla="*/ 21 w 120"/>
              <a:gd name="T79" fmla="*/ 61 h 172"/>
              <a:gd name="T80" fmla="*/ 16 w 120"/>
              <a:gd name="T81" fmla="*/ 55 h 172"/>
              <a:gd name="T82" fmla="*/ 8 w 120"/>
              <a:gd name="T83" fmla="*/ 65 h 172"/>
              <a:gd name="T84" fmla="*/ 8 w 120"/>
              <a:gd name="T85" fmla="*/ 46 h 172"/>
              <a:gd name="T86" fmla="*/ 0 w 120"/>
              <a:gd name="T87" fmla="*/ 36 h 172"/>
              <a:gd name="T88" fmla="*/ 7 w 120"/>
              <a:gd name="T89" fmla="*/ 15 h 172"/>
              <a:gd name="T90" fmla="*/ 19 w 120"/>
              <a:gd name="T91" fmla="*/ 0 h 172"/>
              <a:gd name="T92" fmla="*/ 31 w 120"/>
              <a:gd name="T93" fmla="*/ 1 h 172"/>
              <a:gd name="T94" fmla="*/ 49 w 120"/>
              <a:gd name="T95" fmla="*/ 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0" h="172">
                <a:moveTo>
                  <a:pt x="49" y="0"/>
                </a:moveTo>
                <a:lnTo>
                  <a:pt x="32" y="21"/>
                </a:lnTo>
                <a:lnTo>
                  <a:pt x="47" y="18"/>
                </a:lnTo>
                <a:lnTo>
                  <a:pt x="64" y="18"/>
                </a:lnTo>
                <a:lnTo>
                  <a:pt x="60" y="34"/>
                </a:lnTo>
                <a:lnTo>
                  <a:pt x="46" y="51"/>
                </a:lnTo>
                <a:lnTo>
                  <a:pt x="62" y="53"/>
                </a:lnTo>
                <a:lnTo>
                  <a:pt x="63" y="55"/>
                </a:lnTo>
                <a:lnTo>
                  <a:pt x="76" y="78"/>
                </a:lnTo>
                <a:lnTo>
                  <a:pt x="87" y="82"/>
                </a:lnTo>
                <a:lnTo>
                  <a:pt x="96" y="104"/>
                </a:lnTo>
                <a:lnTo>
                  <a:pt x="101" y="112"/>
                </a:lnTo>
                <a:lnTo>
                  <a:pt x="120" y="116"/>
                </a:lnTo>
                <a:lnTo>
                  <a:pt x="118" y="129"/>
                </a:lnTo>
                <a:lnTo>
                  <a:pt x="110" y="135"/>
                </a:lnTo>
                <a:lnTo>
                  <a:pt x="116" y="145"/>
                </a:lnTo>
                <a:lnTo>
                  <a:pt x="102" y="155"/>
                </a:lnTo>
                <a:lnTo>
                  <a:pt x="81" y="155"/>
                </a:lnTo>
                <a:lnTo>
                  <a:pt x="54" y="161"/>
                </a:lnTo>
                <a:lnTo>
                  <a:pt x="46" y="157"/>
                </a:lnTo>
                <a:lnTo>
                  <a:pt x="36" y="166"/>
                </a:lnTo>
                <a:lnTo>
                  <a:pt x="21" y="164"/>
                </a:lnTo>
                <a:lnTo>
                  <a:pt x="10" y="172"/>
                </a:lnTo>
                <a:lnTo>
                  <a:pt x="1" y="168"/>
                </a:lnTo>
                <a:lnTo>
                  <a:pt x="25" y="147"/>
                </a:lnTo>
                <a:lnTo>
                  <a:pt x="39" y="142"/>
                </a:lnTo>
                <a:lnTo>
                  <a:pt x="39" y="142"/>
                </a:lnTo>
                <a:lnTo>
                  <a:pt x="15" y="139"/>
                </a:lnTo>
                <a:lnTo>
                  <a:pt x="11" y="131"/>
                </a:lnTo>
                <a:lnTo>
                  <a:pt x="27" y="125"/>
                </a:lnTo>
                <a:lnTo>
                  <a:pt x="19" y="114"/>
                </a:lnTo>
                <a:lnTo>
                  <a:pt x="22" y="101"/>
                </a:lnTo>
                <a:lnTo>
                  <a:pt x="45" y="102"/>
                </a:lnTo>
                <a:lnTo>
                  <a:pt x="45" y="102"/>
                </a:lnTo>
                <a:lnTo>
                  <a:pt x="48" y="91"/>
                </a:lnTo>
                <a:lnTo>
                  <a:pt x="38" y="79"/>
                </a:lnTo>
                <a:lnTo>
                  <a:pt x="37" y="79"/>
                </a:lnTo>
                <a:lnTo>
                  <a:pt x="19" y="75"/>
                </a:lnTo>
                <a:lnTo>
                  <a:pt x="15" y="70"/>
                </a:lnTo>
                <a:lnTo>
                  <a:pt x="21" y="61"/>
                </a:lnTo>
                <a:lnTo>
                  <a:pt x="16" y="55"/>
                </a:lnTo>
                <a:lnTo>
                  <a:pt x="8" y="65"/>
                </a:lnTo>
                <a:lnTo>
                  <a:pt x="8" y="46"/>
                </a:lnTo>
                <a:lnTo>
                  <a:pt x="0" y="36"/>
                </a:lnTo>
                <a:lnTo>
                  <a:pt x="7" y="15"/>
                </a:lnTo>
                <a:lnTo>
                  <a:pt x="19" y="0"/>
                </a:lnTo>
                <a:lnTo>
                  <a:pt x="31" y="1"/>
                </a:lnTo>
                <a:lnTo>
                  <a:pt x="49" y="0"/>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39" name="Freeform 71"/>
          <p:cNvSpPr>
            <a:spLocks/>
          </p:cNvSpPr>
          <p:nvPr/>
        </p:nvSpPr>
        <p:spPr bwMode="auto">
          <a:xfrm>
            <a:off x="6506273" y="2651232"/>
            <a:ext cx="153659" cy="66585"/>
          </a:xfrm>
          <a:custGeom>
            <a:avLst/>
            <a:gdLst>
              <a:gd name="T0" fmla="*/ 33 w 120"/>
              <a:gd name="T1" fmla="*/ 42 h 52"/>
              <a:gd name="T2" fmla="*/ 34 w 120"/>
              <a:gd name="T3" fmla="*/ 33 h 52"/>
              <a:gd name="T4" fmla="*/ 28 w 120"/>
              <a:gd name="T5" fmla="*/ 19 h 52"/>
              <a:gd name="T6" fmla="*/ 17 w 120"/>
              <a:gd name="T7" fmla="*/ 11 h 52"/>
              <a:gd name="T8" fmla="*/ 7 w 120"/>
              <a:gd name="T9" fmla="*/ 9 h 52"/>
              <a:gd name="T10" fmla="*/ 0 w 120"/>
              <a:gd name="T11" fmla="*/ 3 h 52"/>
              <a:gd name="T12" fmla="*/ 1 w 120"/>
              <a:gd name="T13" fmla="*/ 0 h 52"/>
              <a:gd name="T14" fmla="*/ 16 w 120"/>
              <a:gd name="T15" fmla="*/ 4 h 52"/>
              <a:gd name="T16" fmla="*/ 41 w 120"/>
              <a:gd name="T17" fmla="*/ 7 h 52"/>
              <a:gd name="T18" fmla="*/ 66 w 120"/>
              <a:gd name="T19" fmla="*/ 17 h 52"/>
              <a:gd name="T20" fmla="*/ 69 w 120"/>
              <a:gd name="T21" fmla="*/ 21 h 52"/>
              <a:gd name="T22" fmla="*/ 79 w 120"/>
              <a:gd name="T23" fmla="*/ 18 h 52"/>
              <a:gd name="T24" fmla="*/ 95 w 120"/>
              <a:gd name="T25" fmla="*/ 22 h 52"/>
              <a:gd name="T26" fmla="*/ 102 w 120"/>
              <a:gd name="T27" fmla="*/ 30 h 52"/>
              <a:gd name="T28" fmla="*/ 113 w 120"/>
              <a:gd name="T29" fmla="*/ 35 h 52"/>
              <a:gd name="T30" fmla="*/ 110 w 120"/>
              <a:gd name="T31" fmla="*/ 38 h 52"/>
              <a:gd name="T32" fmla="*/ 120 w 120"/>
              <a:gd name="T33" fmla="*/ 49 h 52"/>
              <a:gd name="T34" fmla="*/ 118 w 120"/>
              <a:gd name="T35" fmla="*/ 52 h 52"/>
              <a:gd name="T36" fmla="*/ 109 w 120"/>
              <a:gd name="T37" fmla="*/ 50 h 52"/>
              <a:gd name="T38" fmla="*/ 95 w 120"/>
              <a:gd name="T39" fmla="*/ 44 h 52"/>
              <a:gd name="T40" fmla="*/ 92 w 120"/>
              <a:gd name="T41" fmla="*/ 48 h 52"/>
              <a:gd name="T42" fmla="*/ 69 w 120"/>
              <a:gd name="T43" fmla="*/ 51 h 52"/>
              <a:gd name="T44" fmla="*/ 51 w 120"/>
              <a:gd name="T45" fmla="*/ 41 h 52"/>
              <a:gd name="T46" fmla="*/ 33 w 120"/>
              <a:gd name="T47" fmla="*/ 4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 h="52">
                <a:moveTo>
                  <a:pt x="33" y="42"/>
                </a:moveTo>
                <a:lnTo>
                  <a:pt x="34" y="33"/>
                </a:lnTo>
                <a:lnTo>
                  <a:pt x="28" y="19"/>
                </a:lnTo>
                <a:lnTo>
                  <a:pt x="17" y="11"/>
                </a:lnTo>
                <a:lnTo>
                  <a:pt x="7" y="9"/>
                </a:lnTo>
                <a:lnTo>
                  <a:pt x="0" y="3"/>
                </a:lnTo>
                <a:lnTo>
                  <a:pt x="1" y="0"/>
                </a:lnTo>
                <a:lnTo>
                  <a:pt x="16" y="4"/>
                </a:lnTo>
                <a:lnTo>
                  <a:pt x="41" y="7"/>
                </a:lnTo>
                <a:lnTo>
                  <a:pt x="66" y="17"/>
                </a:lnTo>
                <a:lnTo>
                  <a:pt x="69" y="21"/>
                </a:lnTo>
                <a:lnTo>
                  <a:pt x="79" y="18"/>
                </a:lnTo>
                <a:lnTo>
                  <a:pt x="95" y="22"/>
                </a:lnTo>
                <a:lnTo>
                  <a:pt x="102" y="30"/>
                </a:lnTo>
                <a:lnTo>
                  <a:pt x="113" y="35"/>
                </a:lnTo>
                <a:lnTo>
                  <a:pt x="110" y="38"/>
                </a:lnTo>
                <a:lnTo>
                  <a:pt x="120" y="49"/>
                </a:lnTo>
                <a:lnTo>
                  <a:pt x="118" y="52"/>
                </a:lnTo>
                <a:lnTo>
                  <a:pt x="109" y="50"/>
                </a:lnTo>
                <a:lnTo>
                  <a:pt x="95" y="44"/>
                </a:lnTo>
                <a:lnTo>
                  <a:pt x="92" y="48"/>
                </a:lnTo>
                <a:lnTo>
                  <a:pt x="69" y="51"/>
                </a:lnTo>
                <a:lnTo>
                  <a:pt x="51" y="41"/>
                </a:lnTo>
                <a:lnTo>
                  <a:pt x="33" y="42"/>
                </a:lnTo>
                <a:close/>
              </a:path>
            </a:pathLst>
          </a:custGeom>
          <a:solidFill>
            <a:srgbClr val="67ABFF"/>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40" name="Freeform 72"/>
          <p:cNvSpPr>
            <a:spLocks/>
          </p:cNvSpPr>
          <p:nvPr/>
        </p:nvSpPr>
        <p:spPr bwMode="auto">
          <a:xfrm>
            <a:off x="5579198" y="3513002"/>
            <a:ext cx="101159" cy="169025"/>
          </a:xfrm>
          <a:custGeom>
            <a:avLst/>
            <a:gdLst>
              <a:gd name="T0" fmla="*/ 79 w 79"/>
              <a:gd name="T1" fmla="*/ 107 h 132"/>
              <a:gd name="T2" fmla="*/ 50 w 79"/>
              <a:gd name="T3" fmla="*/ 119 h 132"/>
              <a:gd name="T4" fmla="*/ 40 w 79"/>
              <a:gd name="T5" fmla="*/ 127 h 132"/>
              <a:gd name="T6" fmla="*/ 23 w 79"/>
              <a:gd name="T7" fmla="*/ 132 h 132"/>
              <a:gd name="T8" fmla="*/ 7 w 79"/>
              <a:gd name="T9" fmla="*/ 127 h 132"/>
              <a:gd name="T10" fmla="*/ 8 w 79"/>
              <a:gd name="T11" fmla="*/ 119 h 132"/>
              <a:gd name="T12" fmla="*/ 0 w 79"/>
              <a:gd name="T13" fmla="*/ 100 h 132"/>
              <a:gd name="T14" fmla="*/ 5 w 79"/>
              <a:gd name="T15" fmla="*/ 77 h 132"/>
              <a:gd name="T16" fmla="*/ 12 w 79"/>
              <a:gd name="T17" fmla="*/ 60 h 132"/>
              <a:gd name="T18" fmla="*/ 8 w 79"/>
              <a:gd name="T19" fmla="*/ 30 h 132"/>
              <a:gd name="T20" fmla="*/ 5 w 79"/>
              <a:gd name="T21" fmla="*/ 14 h 132"/>
              <a:gd name="T22" fmla="*/ 6 w 79"/>
              <a:gd name="T23" fmla="*/ 3 h 132"/>
              <a:gd name="T24" fmla="*/ 37 w 79"/>
              <a:gd name="T25" fmla="*/ 2 h 132"/>
              <a:gd name="T26" fmla="*/ 45 w 79"/>
              <a:gd name="T27" fmla="*/ 3 h 132"/>
              <a:gd name="T28" fmla="*/ 51 w 79"/>
              <a:gd name="T29" fmla="*/ 0 h 132"/>
              <a:gd name="T30" fmla="*/ 60 w 79"/>
              <a:gd name="T31" fmla="*/ 1 h 132"/>
              <a:gd name="T32" fmla="*/ 58 w 79"/>
              <a:gd name="T33" fmla="*/ 8 h 132"/>
              <a:gd name="T34" fmla="*/ 66 w 79"/>
              <a:gd name="T35" fmla="*/ 19 h 132"/>
              <a:gd name="T36" fmla="*/ 66 w 79"/>
              <a:gd name="T37" fmla="*/ 34 h 132"/>
              <a:gd name="T38" fmla="*/ 68 w 79"/>
              <a:gd name="T39" fmla="*/ 50 h 132"/>
              <a:gd name="T40" fmla="*/ 72 w 79"/>
              <a:gd name="T41" fmla="*/ 58 h 132"/>
              <a:gd name="T42" fmla="*/ 68 w 79"/>
              <a:gd name="T43" fmla="*/ 76 h 132"/>
              <a:gd name="T44" fmla="*/ 70 w 79"/>
              <a:gd name="T45" fmla="*/ 87 h 132"/>
              <a:gd name="T46" fmla="*/ 75 w 79"/>
              <a:gd name="T47" fmla="*/ 100 h 132"/>
              <a:gd name="T48" fmla="*/ 79 w 79"/>
              <a:gd name="T49" fmla="*/ 10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 h="132">
                <a:moveTo>
                  <a:pt x="79" y="107"/>
                </a:moveTo>
                <a:lnTo>
                  <a:pt x="50" y="119"/>
                </a:lnTo>
                <a:lnTo>
                  <a:pt x="40" y="127"/>
                </a:lnTo>
                <a:lnTo>
                  <a:pt x="23" y="132"/>
                </a:lnTo>
                <a:lnTo>
                  <a:pt x="7" y="127"/>
                </a:lnTo>
                <a:lnTo>
                  <a:pt x="8" y="119"/>
                </a:lnTo>
                <a:lnTo>
                  <a:pt x="0" y="100"/>
                </a:lnTo>
                <a:lnTo>
                  <a:pt x="5" y="77"/>
                </a:lnTo>
                <a:lnTo>
                  <a:pt x="12" y="60"/>
                </a:lnTo>
                <a:lnTo>
                  <a:pt x="8" y="30"/>
                </a:lnTo>
                <a:lnTo>
                  <a:pt x="5" y="14"/>
                </a:lnTo>
                <a:lnTo>
                  <a:pt x="6" y="3"/>
                </a:lnTo>
                <a:lnTo>
                  <a:pt x="37" y="2"/>
                </a:lnTo>
                <a:lnTo>
                  <a:pt x="45" y="3"/>
                </a:lnTo>
                <a:lnTo>
                  <a:pt x="51" y="0"/>
                </a:lnTo>
                <a:lnTo>
                  <a:pt x="60" y="1"/>
                </a:lnTo>
                <a:lnTo>
                  <a:pt x="58" y="8"/>
                </a:lnTo>
                <a:lnTo>
                  <a:pt x="66" y="19"/>
                </a:lnTo>
                <a:lnTo>
                  <a:pt x="66" y="34"/>
                </a:lnTo>
                <a:lnTo>
                  <a:pt x="68" y="50"/>
                </a:lnTo>
                <a:lnTo>
                  <a:pt x="72" y="58"/>
                </a:lnTo>
                <a:lnTo>
                  <a:pt x="68" y="76"/>
                </a:lnTo>
                <a:lnTo>
                  <a:pt x="70" y="87"/>
                </a:lnTo>
                <a:lnTo>
                  <a:pt x="75" y="100"/>
                </a:lnTo>
                <a:lnTo>
                  <a:pt x="79" y="107"/>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41" name="Freeform 73"/>
          <p:cNvSpPr>
            <a:spLocks/>
          </p:cNvSpPr>
          <p:nvPr/>
        </p:nvSpPr>
        <p:spPr bwMode="auto">
          <a:xfrm>
            <a:off x="5301331" y="3473305"/>
            <a:ext cx="170306" cy="140854"/>
          </a:xfrm>
          <a:custGeom>
            <a:avLst/>
            <a:gdLst>
              <a:gd name="T0" fmla="*/ 116 w 133"/>
              <a:gd name="T1" fmla="*/ 101 h 110"/>
              <a:gd name="T2" fmla="*/ 108 w 133"/>
              <a:gd name="T3" fmla="*/ 110 h 110"/>
              <a:gd name="T4" fmla="*/ 105 w 133"/>
              <a:gd name="T5" fmla="*/ 97 h 110"/>
              <a:gd name="T6" fmla="*/ 93 w 133"/>
              <a:gd name="T7" fmla="*/ 86 h 110"/>
              <a:gd name="T8" fmla="*/ 84 w 133"/>
              <a:gd name="T9" fmla="*/ 88 h 110"/>
              <a:gd name="T10" fmla="*/ 81 w 133"/>
              <a:gd name="T11" fmla="*/ 75 h 110"/>
              <a:gd name="T12" fmla="*/ 78 w 133"/>
              <a:gd name="T13" fmla="*/ 60 h 110"/>
              <a:gd name="T14" fmla="*/ 58 w 133"/>
              <a:gd name="T15" fmla="*/ 53 h 110"/>
              <a:gd name="T16" fmla="*/ 49 w 133"/>
              <a:gd name="T17" fmla="*/ 57 h 110"/>
              <a:gd name="T18" fmla="*/ 44 w 133"/>
              <a:gd name="T19" fmla="*/ 67 h 110"/>
              <a:gd name="T20" fmla="*/ 26 w 133"/>
              <a:gd name="T21" fmla="*/ 64 h 110"/>
              <a:gd name="T22" fmla="*/ 14 w 133"/>
              <a:gd name="T23" fmla="*/ 53 h 110"/>
              <a:gd name="T24" fmla="*/ 8 w 133"/>
              <a:gd name="T25" fmla="*/ 40 h 110"/>
              <a:gd name="T26" fmla="*/ 0 w 133"/>
              <a:gd name="T27" fmla="*/ 32 h 110"/>
              <a:gd name="T28" fmla="*/ 14 w 133"/>
              <a:gd name="T29" fmla="*/ 22 h 110"/>
              <a:gd name="T30" fmla="*/ 22 w 133"/>
              <a:gd name="T31" fmla="*/ 19 h 110"/>
              <a:gd name="T32" fmla="*/ 24 w 133"/>
              <a:gd name="T33" fmla="*/ 9 h 110"/>
              <a:gd name="T34" fmla="*/ 26 w 133"/>
              <a:gd name="T35" fmla="*/ 0 h 110"/>
              <a:gd name="T36" fmla="*/ 48 w 133"/>
              <a:gd name="T37" fmla="*/ 5 h 110"/>
              <a:gd name="T38" fmla="*/ 54 w 133"/>
              <a:gd name="T39" fmla="*/ 2 h 110"/>
              <a:gd name="T40" fmla="*/ 66 w 133"/>
              <a:gd name="T41" fmla="*/ 3 h 110"/>
              <a:gd name="T42" fmla="*/ 70 w 133"/>
              <a:gd name="T43" fmla="*/ 10 h 110"/>
              <a:gd name="T44" fmla="*/ 78 w 133"/>
              <a:gd name="T45" fmla="*/ 8 h 110"/>
              <a:gd name="T46" fmla="*/ 91 w 133"/>
              <a:gd name="T47" fmla="*/ 15 h 110"/>
              <a:gd name="T48" fmla="*/ 102 w 133"/>
              <a:gd name="T49" fmla="*/ 8 h 110"/>
              <a:gd name="T50" fmla="*/ 110 w 133"/>
              <a:gd name="T51" fmla="*/ 6 h 110"/>
              <a:gd name="T52" fmla="*/ 116 w 133"/>
              <a:gd name="T53" fmla="*/ 16 h 110"/>
              <a:gd name="T54" fmla="*/ 120 w 133"/>
              <a:gd name="T55" fmla="*/ 30 h 110"/>
              <a:gd name="T56" fmla="*/ 123 w 133"/>
              <a:gd name="T57" fmla="*/ 35 h 110"/>
              <a:gd name="T58" fmla="*/ 124 w 133"/>
              <a:gd name="T59" fmla="*/ 43 h 110"/>
              <a:gd name="T60" fmla="*/ 126 w 133"/>
              <a:gd name="T61" fmla="*/ 51 h 110"/>
              <a:gd name="T62" fmla="*/ 128 w 133"/>
              <a:gd name="T63" fmla="*/ 67 h 110"/>
              <a:gd name="T64" fmla="*/ 126 w 133"/>
              <a:gd name="T65" fmla="*/ 86 h 110"/>
              <a:gd name="T66" fmla="*/ 126 w 133"/>
              <a:gd name="T67" fmla="*/ 93 h 110"/>
              <a:gd name="T68" fmla="*/ 122 w 133"/>
              <a:gd name="T69" fmla="*/ 10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 h="110">
                <a:moveTo>
                  <a:pt x="122" y="102"/>
                </a:moveTo>
                <a:lnTo>
                  <a:pt x="116" y="101"/>
                </a:lnTo>
                <a:lnTo>
                  <a:pt x="113" y="110"/>
                </a:lnTo>
                <a:lnTo>
                  <a:pt x="108" y="110"/>
                </a:lnTo>
                <a:lnTo>
                  <a:pt x="104" y="105"/>
                </a:lnTo>
                <a:lnTo>
                  <a:pt x="105" y="97"/>
                </a:lnTo>
                <a:lnTo>
                  <a:pt x="98" y="84"/>
                </a:lnTo>
                <a:lnTo>
                  <a:pt x="93" y="86"/>
                </a:lnTo>
                <a:lnTo>
                  <a:pt x="89" y="87"/>
                </a:lnTo>
                <a:lnTo>
                  <a:pt x="84" y="88"/>
                </a:lnTo>
                <a:lnTo>
                  <a:pt x="84" y="80"/>
                </a:lnTo>
                <a:lnTo>
                  <a:pt x="81" y="75"/>
                </a:lnTo>
                <a:lnTo>
                  <a:pt x="82" y="69"/>
                </a:lnTo>
                <a:lnTo>
                  <a:pt x="78" y="60"/>
                </a:lnTo>
                <a:lnTo>
                  <a:pt x="73" y="53"/>
                </a:lnTo>
                <a:lnTo>
                  <a:pt x="58" y="53"/>
                </a:lnTo>
                <a:lnTo>
                  <a:pt x="54" y="57"/>
                </a:lnTo>
                <a:lnTo>
                  <a:pt x="49" y="57"/>
                </a:lnTo>
                <a:lnTo>
                  <a:pt x="46" y="61"/>
                </a:lnTo>
                <a:lnTo>
                  <a:pt x="44" y="67"/>
                </a:lnTo>
                <a:lnTo>
                  <a:pt x="34" y="76"/>
                </a:lnTo>
                <a:lnTo>
                  <a:pt x="26" y="64"/>
                </a:lnTo>
                <a:lnTo>
                  <a:pt x="19" y="56"/>
                </a:lnTo>
                <a:lnTo>
                  <a:pt x="14" y="53"/>
                </a:lnTo>
                <a:lnTo>
                  <a:pt x="10" y="49"/>
                </a:lnTo>
                <a:lnTo>
                  <a:pt x="8" y="40"/>
                </a:lnTo>
                <a:lnTo>
                  <a:pt x="5" y="35"/>
                </a:lnTo>
                <a:lnTo>
                  <a:pt x="0" y="32"/>
                </a:lnTo>
                <a:lnTo>
                  <a:pt x="8" y="22"/>
                </a:lnTo>
                <a:lnTo>
                  <a:pt x="14" y="22"/>
                </a:lnTo>
                <a:lnTo>
                  <a:pt x="18" y="19"/>
                </a:lnTo>
                <a:lnTo>
                  <a:pt x="22" y="19"/>
                </a:lnTo>
                <a:lnTo>
                  <a:pt x="25" y="16"/>
                </a:lnTo>
                <a:lnTo>
                  <a:pt x="24" y="9"/>
                </a:lnTo>
                <a:lnTo>
                  <a:pt x="26" y="7"/>
                </a:lnTo>
                <a:lnTo>
                  <a:pt x="26" y="0"/>
                </a:lnTo>
                <a:lnTo>
                  <a:pt x="35" y="0"/>
                </a:lnTo>
                <a:lnTo>
                  <a:pt x="48" y="5"/>
                </a:lnTo>
                <a:lnTo>
                  <a:pt x="52" y="5"/>
                </a:lnTo>
                <a:lnTo>
                  <a:pt x="54" y="2"/>
                </a:lnTo>
                <a:lnTo>
                  <a:pt x="64" y="4"/>
                </a:lnTo>
                <a:lnTo>
                  <a:pt x="66" y="3"/>
                </a:lnTo>
                <a:lnTo>
                  <a:pt x="67" y="10"/>
                </a:lnTo>
                <a:lnTo>
                  <a:pt x="70" y="10"/>
                </a:lnTo>
                <a:lnTo>
                  <a:pt x="75" y="8"/>
                </a:lnTo>
                <a:lnTo>
                  <a:pt x="78" y="8"/>
                </a:lnTo>
                <a:lnTo>
                  <a:pt x="83" y="14"/>
                </a:lnTo>
                <a:lnTo>
                  <a:pt x="91" y="15"/>
                </a:lnTo>
                <a:lnTo>
                  <a:pt x="96" y="11"/>
                </a:lnTo>
                <a:lnTo>
                  <a:pt x="102" y="8"/>
                </a:lnTo>
                <a:lnTo>
                  <a:pt x="106" y="5"/>
                </a:lnTo>
                <a:lnTo>
                  <a:pt x="110" y="6"/>
                </a:lnTo>
                <a:lnTo>
                  <a:pt x="114" y="10"/>
                </a:lnTo>
                <a:lnTo>
                  <a:pt x="116" y="16"/>
                </a:lnTo>
                <a:lnTo>
                  <a:pt x="123" y="25"/>
                </a:lnTo>
                <a:lnTo>
                  <a:pt x="120" y="30"/>
                </a:lnTo>
                <a:lnTo>
                  <a:pt x="119" y="37"/>
                </a:lnTo>
                <a:lnTo>
                  <a:pt x="123" y="35"/>
                </a:lnTo>
                <a:lnTo>
                  <a:pt x="125" y="37"/>
                </a:lnTo>
                <a:lnTo>
                  <a:pt x="124" y="43"/>
                </a:lnTo>
                <a:lnTo>
                  <a:pt x="130" y="49"/>
                </a:lnTo>
                <a:lnTo>
                  <a:pt x="126" y="51"/>
                </a:lnTo>
                <a:lnTo>
                  <a:pt x="124" y="58"/>
                </a:lnTo>
                <a:lnTo>
                  <a:pt x="128" y="67"/>
                </a:lnTo>
                <a:lnTo>
                  <a:pt x="133" y="83"/>
                </a:lnTo>
                <a:lnTo>
                  <a:pt x="126" y="86"/>
                </a:lnTo>
                <a:lnTo>
                  <a:pt x="124" y="89"/>
                </a:lnTo>
                <a:lnTo>
                  <a:pt x="126" y="93"/>
                </a:lnTo>
                <a:lnTo>
                  <a:pt x="125" y="102"/>
                </a:lnTo>
                <a:lnTo>
                  <a:pt x="122" y="102"/>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42" name="Freeform 74"/>
          <p:cNvSpPr>
            <a:spLocks/>
          </p:cNvSpPr>
          <p:nvPr/>
        </p:nvSpPr>
        <p:spPr bwMode="auto">
          <a:xfrm>
            <a:off x="5261637" y="3438733"/>
            <a:ext cx="70427" cy="20488"/>
          </a:xfrm>
          <a:custGeom>
            <a:avLst/>
            <a:gdLst>
              <a:gd name="T0" fmla="*/ 0 w 55"/>
              <a:gd name="T1" fmla="*/ 15 h 16"/>
              <a:gd name="T2" fmla="*/ 3 w 55"/>
              <a:gd name="T3" fmla="*/ 6 h 16"/>
              <a:gd name="T4" fmla="*/ 23 w 55"/>
              <a:gd name="T5" fmla="*/ 5 h 16"/>
              <a:gd name="T6" fmla="*/ 27 w 55"/>
              <a:gd name="T7" fmla="*/ 0 h 16"/>
              <a:gd name="T8" fmla="*/ 33 w 55"/>
              <a:gd name="T9" fmla="*/ 0 h 16"/>
              <a:gd name="T10" fmla="*/ 40 w 55"/>
              <a:gd name="T11" fmla="*/ 5 h 16"/>
              <a:gd name="T12" fmla="*/ 45 w 55"/>
              <a:gd name="T13" fmla="*/ 5 h 16"/>
              <a:gd name="T14" fmla="*/ 51 w 55"/>
              <a:gd name="T15" fmla="*/ 2 h 16"/>
              <a:gd name="T16" fmla="*/ 55 w 55"/>
              <a:gd name="T17" fmla="*/ 8 h 16"/>
              <a:gd name="T18" fmla="*/ 47 w 55"/>
              <a:gd name="T19" fmla="*/ 13 h 16"/>
              <a:gd name="T20" fmla="*/ 39 w 55"/>
              <a:gd name="T21" fmla="*/ 12 h 16"/>
              <a:gd name="T22" fmla="*/ 31 w 55"/>
              <a:gd name="T23" fmla="*/ 8 h 16"/>
              <a:gd name="T24" fmla="*/ 25 w 55"/>
              <a:gd name="T25" fmla="*/ 13 h 16"/>
              <a:gd name="T26" fmla="*/ 21 w 55"/>
              <a:gd name="T27" fmla="*/ 13 h 16"/>
              <a:gd name="T28" fmla="*/ 17 w 55"/>
              <a:gd name="T29" fmla="*/ 16 h 16"/>
              <a:gd name="T30" fmla="*/ 0 w 55"/>
              <a:gd name="T31"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16">
                <a:moveTo>
                  <a:pt x="0" y="15"/>
                </a:moveTo>
                <a:lnTo>
                  <a:pt x="3" y="6"/>
                </a:lnTo>
                <a:lnTo>
                  <a:pt x="23" y="5"/>
                </a:lnTo>
                <a:lnTo>
                  <a:pt x="27" y="0"/>
                </a:lnTo>
                <a:lnTo>
                  <a:pt x="33" y="0"/>
                </a:lnTo>
                <a:lnTo>
                  <a:pt x="40" y="5"/>
                </a:lnTo>
                <a:lnTo>
                  <a:pt x="45" y="5"/>
                </a:lnTo>
                <a:lnTo>
                  <a:pt x="51" y="2"/>
                </a:lnTo>
                <a:lnTo>
                  <a:pt x="55" y="8"/>
                </a:lnTo>
                <a:lnTo>
                  <a:pt x="47" y="13"/>
                </a:lnTo>
                <a:lnTo>
                  <a:pt x="39" y="12"/>
                </a:lnTo>
                <a:lnTo>
                  <a:pt x="31" y="8"/>
                </a:lnTo>
                <a:lnTo>
                  <a:pt x="25" y="13"/>
                </a:lnTo>
                <a:lnTo>
                  <a:pt x="21" y="13"/>
                </a:lnTo>
                <a:lnTo>
                  <a:pt x="17" y="16"/>
                </a:lnTo>
                <a:lnTo>
                  <a:pt x="0" y="15"/>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43" name="Freeform 75"/>
          <p:cNvSpPr>
            <a:spLocks/>
          </p:cNvSpPr>
          <p:nvPr/>
        </p:nvSpPr>
        <p:spPr bwMode="auto">
          <a:xfrm>
            <a:off x="5265478" y="3472026"/>
            <a:ext cx="69146" cy="42257"/>
          </a:xfrm>
          <a:custGeom>
            <a:avLst/>
            <a:gdLst>
              <a:gd name="T0" fmla="*/ 28 w 54"/>
              <a:gd name="T1" fmla="*/ 33 h 33"/>
              <a:gd name="T2" fmla="*/ 18 w 54"/>
              <a:gd name="T3" fmla="*/ 24 h 33"/>
              <a:gd name="T4" fmla="*/ 10 w 54"/>
              <a:gd name="T5" fmla="*/ 23 h 33"/>
              <a:gd name="T6" fmla="*/ 6 w 54"/>
              <a:gd name="T7" fmla="*/ 17 h 33"/>
              <a:gd name="T8" fmla="*/ 6 w 54"/>
              <a:gd name="T9" fmla="*/ 14 h 33"/>
              <a:gd name="T10" fmla="*/ 1 w 54"/>
              <a:gd name="T11" fmla="*/ 10 h 33"/>
              <a:gd name="T12" fmla="*/ 0 w 54"/>
              <a:gd name="T13" fmla="*/ 5 h 33"/>
              <a:gd name="T14" fmla="*/ 10 w 54"/>
              <a:gd name="T15" fmla="*/ 2 h 33"/>
              <a:gd name="T16" fmla="*/ 16 w 54"/>
              <a:gd name="T17" fmla="*/ 2 h 33"/>
              <a:gd name="T18" fmla="*/ 21 w 54"/>
              <a:gd name="T19" fmla="*/ 0 h 33"/>
              <a:gd name="T20" fmla="*/ 54 w 54"/>
              <a:gd name="T21" fmla="*/ 1 h 33"/>
              <a:gd name="T22" fmla="*/ 54 w 54"/>
              <a:gd name="T23" fmla="*/ 8 h 33"/>
              <a:gd name="T24" fmla="*/ 52 w 54"/>
              <a:gd name="T25" fmla="*/ 10 h 33"/>
              <a:gd name="T26" fmla="*/ 53 w 54"/>
              <a:gd name="T27" fmla="*/ 17 h 33"/>
              <a:gd name="T28" fmla="*/ 50 w 54"/>
              <a:gd name="T29" fmla="*/ 20 h 33"/>
              <a:gd name="T30" fmla="*/ 46 w 54"/>
              <a:gd name="T31" fmla="*/ 20 h 33"/>
              <a:gd name="T32" fmla="*/ 42 w 54"/>
              <a:gd name="T33" fmla="*/ 23 h 33"/>
              <a:gd name="T34" fmla="*/ 36 w 54"/>
              <a:gd name="T35" fmla="*/ 23 h 33"/>
              <a:gd name="T36" fmla="*/ 28 w 54"/>
              <a:gd name="T3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33">
                <a:moveTo>
                  <a:pt x="28" y="33"/>
                </a:moveTo>
                <a:lnTo>
                  <a:pt x="18" y="24"/>
                </a:lnTo>
                <a:lnTo>
                  <a:pt x="10" y="23"/>
                </a:lnTo>
                <a:lnTo>
                  <a:pt x="6" y="17"/>
                </a:lnTo>
                <a:lnTo>
                  <a:pt x="6" y="14"/>
                </a:lnTo>
                <a:lnTo>
                  <a:pt x="1" y="10"/>
                </a:lnTo>
                <a:lnTo>
                  <a:pt x="0" y="5"/>
                </a:lnTo>
                <a:lnTo>
                  <a:pt x="10" y="2"/>
                </a:lnTo>
                <a:lnTo>
                  <a:pt x="16" y="2"/>
                </a:lnTo>
                <a:lnTo>
                  <a:pt x="21" y="0"/>
                </a:lnTo>
                <a:lnTo>
                  <a:pt x="54" y="1"/>
                </a:lnTo>
                <a:lnTo>
                  <a:pt x="54" y="8"/>
                </a:lnTo>
                <a:lnTo>
                  <a:pt x="52" y="10"/>
                </a:lnTo>
                <a:lnTo>
                  <a:pt x="53" y="17"/>
                </a:lnTo>
                <a:lnTo>
                  <a:pt x="50" y="20"/>
                </a:lnTo>
                <a:lnTo>
                  <a:pt x="46" y="20"/>
                </a:lnTo>
                <a:lnTo>
                  <a:pt x="42" y="23"/>
                </a:lnTo>
                <a:lnTo>
                  <a:pt x="36" y="23"/>
                </a:lnTo>
                <a:lnTo>
                  <a:pt x="28" y="33"/>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44" name="Freeform 76"/>
          <p:cNvSpPr>
            <a:spLocks/>
          </p:cNvSpPr>
          <p:nvPr/>
        </p:nvSpPr>
        <p:spPr bwMode="auto">
          <a:xfrm>
            <a:off x="5873711" y="3747332"/>
            <a:ext cx="47379" cy="33293"/>
          </a:xfrm>
          <a:custGeom>
            <a:avLst/>
            <a:gdLst>
              <a:gd name="T0" fmla="*/ 4 w 37"/>
              <a:gd name="T1" fmla="*/ 26 h 26"/>
              <a:gd name="T2" fmla="*/ 0 w 37"/>
              <a:gd name="T3" fmla="*/ 23 h 26"/>
              <a:gd name="T4" fmla="*/ 7 w 37"/>
              <a:gd name="T5" fmla="*/ 0 h 26"/>
              <a:gd name="T6" fmla="*/ 37 w 37"/>
              <a:gd name="T7" fmla="*/ 0 h 26"/>
              <a:gd name="T8" fmla="*/ 37 w 37"/>
              <a:gd name="T9" fmla="*/ 25 h 26"/>
              <a:gd name="T10" fmla="*/ 10 w 37"/>
              <a:gd name="T11" fmla="*/ 25 h 26"/>
              <a:gd name="T12" fmla="*/ 4 w 37"/>
              <a:gd name="T13" fmla="*/ 26 h 26"/>
            </a:gdLst>
            <a:ahLst/>
            <a:cxnLst>
              <a:cxn ang="0">
                <a:pos x="T0" y="T1"/>
              </a:cxn>
              <a:cxn ang="0">
                <a:pos x="T2" y="T3"/>
              </a:cxn>
              <a:cxn ang="0">
                <a:pos x="T4" y="T5"/>
              </a:cxn>
              <a:cxn ang="0">
                <a:pos x="T6" y="T7"/>
              </a:cxn>
              <a:cxn ang="0">
                <a:pos x="T8" y="T9"/>
              </a:cxn>
              <a:cxn ang="0">
                <a:pos x="T10" y="T11"/>
              </a:cxn>
              <a:cxn ang="0">
                <a:pos x="T12" y="T13"/>
              </a:cxn>
            </a:cxnLst>
            <a:rect l="0" t="0" r="r" b="b"/>
            <a:pathLst>
              <a:path w="37" h="26">
                <a:moveTo>
                  <a:pt x="4" y="26"/>
                </a:moveTo>
                <a:lnTo>
                  <a:pt x="0" y="23"/>
                </a:lnTo>
                <a:lnTo>
                  <a:pt x="7" y="0"/>
                </a:lnTo>
                <a:lnTo>
                  <a:pt x="37" y="0"/>
                </a:lnTo>
                <a:lnTo>
                  <a:pt x="37" y="25"/>
                </a:lnTo>
                <a:lnTo>
                  <a:pt x="10" y="25"/>
                </a:lnTo>
                <a:lnTo>
                  <a:pt x="4" y="26"/>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45" name="Freeform 77"/>
          <p:cNvSpPr>
            <a:spLocks/>
          </p:cNvSpPr>
          <p:nvPr/>
        </p:nvSpPr>
        <p:spPr bwMode="auto">
          <a:xfrm>
            <a:off x="6175906" y="2858670"/>
            <a:ext cx="61464" cy="20488"/>
          </a:xfrm>
          <a:custGeom>
            <a:avLst/>
            <a:gdLst>
              <a:gd name="T0" fmla="*/ 2 w 48"/>
              <a:gd name="T1" fmla="*/ 0 h 16"/>
              <a:gd name="T2" fmla="*/ 12 w 48"/>
              <a:gd name="T3" fmla="*/ 7 h 16"/>
              <a:gd name="T4" fmla="*/ 25 w 48"/>
              <a:gd name="T5" fmla="*/ 6 h 16"/>
              <a:gd name="T6" fmla="*/ 39 w 48"/>
              <a:gd name="T7" fmla="*/ 7 h 16"/>
              <a:gd name="T8" fmla="*/ 38 w 48"/>
              <a:gd name="T9" fmla="*/ 11 h 16"/>
              <a:gd name="T10" fmla="*/ 48 w 48"/>
              <a:gd name="T11" fmla="*/ 8 h 16"/>
              <a:gd name="T12" fmla="*/ 46 w 48"/>
              <a:gd name="T13" fmla="*/ 14 h 16"/>
              <a:gd name="T14" fmla="*/ 21 w 48"/>
              <a:gd name="T15" fmla="*/ 16 h 16"/>
              <a:gd name="T16" fmla="*/ 21 w 48"/>
              <a:gd name="T17" fmla="*/ 13 h 16"/>
              <a:gd name="T18" fmla="*/ 0 w 48"/>
              <a:gd name="T19" fmla="*/ 9 h 16"/>
              <a:gd name="T20" fmla="*/ 2 w 48"/>
              <a:gd name="T2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 h="16">
                <a:moveTo>
                  <a:pt x="2" y="0"/>
                </a:moveTo>
                <a:lnTo>
                  <a:pt x="12" y="7"/>
                </a:lnTo>
                <a:lnTo>
                  <a:pt x="25" y="6"/>
                </a:lnTo>
                <a:lnTo>
                  <a:pt x="39" y="7"/>
                </a:lnTo>
                <a:lnTo>
                  <a:pt x="38" y="11"/>
                </a:lnTo>
                <a:lnTo>
                  <a:pt x="48" y="8"/>
                </a:lnTo>
                <a:lnTo>
                  <a:pt x="46" y="14"/>
                </a:lnTo>
                <a:lnTo>
                  <a:pt x="21" y="16"/>
                </a:lnTo>
                <a:lnTo>
                  <a:pt x="21" y="13"/>
                </a:lnTo>
                <a:lnTo>
                  <a:pt x="0" y="9"/>
                </a:lnTo>
                <a:lnTo>
                  <a:pt x="2" y="0"/>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46" name="Freeform 78"/>
          <p:cNvSpPr>
            <a:spLocks/>
          </p:cNvSpPr>
          <p:nvPr/>
        </p:nvSpPr>
        <p:spPr bwMode="auto">
          <a:xfrm>
            <a:off x="6092674" y="2697329"/>
            <a:ext cx="134452" cy="142135"/>
          </a:xfrm>
          <a:custGeom>
            <a:avLst/>
            <a:gdLst>
              <a:gd name="T0" fmla="*/ 105 w 105"/>
              <a:gd name="T1" fmla="*/ 5 h 111"/>
              <a:gd name="T2" fmla="*/ 101 w 105"/>
              <a:gd name="T3" fmla="*/ 18 h 111"/>
              <a:gd name="T4" fmla="*/ 98 w 105"/>
              <a:gd name="T5" fmla="*/ 20 h 111"/>
              <a:gd name="T6" fmla="*/ 87 w 105"/>
              <a:gd name="T7" fmla="*/ 20 h 111"/>
              <a:gd name="T8" fmla="*/ 78 w 105"/>
              <a:gd name="T9" fmla="*/ 18 h 111"/>
              <a:gd name="T10" fmla="*/ 58 w 105"/>
              <a:gd name="T11" fmla="*/ 23 h 111"/>
              <a:gd name="T12" fmla="*/ 71 w 105"/>
              <a:gd name="T13" fmla="*/ 35 h 111"/>
              <a:gd name="T14" fmla="*/ 63 w 105"/>
              <a:gd name="T15" fmla="*/ 38 h 111"/>
              <a:gd name="T16" fmla="*/ 54 w 105"/>
              <a:gd name="T17" fmla="*/ 38 h 111"/>
              <a:gd name="T18" fmla="*/ 44 w 105"/>
              <a:gd name="T19" fmla="*/ 28 h 111"/>
              <a:gd name="T20" fmla="*/ 41 w 105"/>
              <a:gd name="T21" fmla="*/ 32 h 111"/>
              <a:gd name="T22" fmla="*/ 46 w 105"/>
              <a:gd name="T23" fmla="*/ 44 h 111"/>
              <a:gd name="T24" fmla="*/ 55 w 105"/>
              <a:gd name="T25" fmla="*/ 54 h 111"/>
              <a:gd name="T26" fmla="*/ 49 w 105"/>
              <a:gd name="T27" fmla="*/ 59 h 111"/>
              <a:gd name="T28" fmla="*/ 59 w 105"/>
              <a:gd name="T29" fmla="*/ 68 h 111"/>
              <a:gd name="T30" fmla="*/ 68 w 105"/>
              <a:gd name="T31" fmla="*/ 74 h 111"/>
              <a:gd name="T32" fmla="*/ 70 w 105"/>
              <a:gd name="T33" fmla="*/ 86 h 111"/>
              <a:gd name="T34" fmla="*/ 53 w 105"/>
              <a:gd name="T35" fmla="*/ 80 h 111"/>
              <a:gd name="T36" fmla="*/ 59 w 105"/>
              <a:gd name="T37" fmla="*/ 91 h 111"/>
              <a:gd name="T38" fmla="*/ 49 w 105"/>
              <a:gd name="T39" fmla="*/ 93 h 111"/>
              <a:gd name="T40" fmla="*/ 57 w 105"/>
              <a:gd name="T41" fmla="*/ 111 h 111"/>
              <a:gd name="T42" fmla="*/ 45 w 105"/>
              <a:gd name="T43" fmla="*/ 111 h 111"/>
              <a:gd name="T44" fmla="*/ 30 w 105"/>
              <a:gd name="T45" fmla="*/ 102 h 111"/>
              <a:gd name="T46" fmla="*/ 23 w 105"/>
              <a:gd name="T47" fmla="*/ 86 h 111"/>
              <a:gd name="T48" fmla="*/ 19 w 105"/>
              <a:gd name="T49" fmla="*/ 72 h 111"/>
              <a:gd name="T50" fmla="*/ 11 w 105"/>
              <a:gd name="T51" fmla="*/ 63 h 111"/>
              <a:gd name="T52" fmla="*/ 2 w 105"/>
              <a:gd name="T53" fmla="*/ 51 h 111"/>
              <a:gd name="T54" fmla="*/ 0 w 105"/>
              <a:gd name="T55" fmla="*/ 45 h 111"/>
              <a:gd name="T56" fmla="*/ 7 w 105"/>
              <a:gd name="T57" fmla="*/ 35 h 111"/>
              <a:gd name="T58" fmla="*/ 7 w 105"/>
              <a:gd name="T59" fmla="*/ 28 h 111"/>
              <a:gd name="T60" fmla="*/ 13 w 105"/>
              <a:gd name="T61" fmla="*/ 26 h 111"/>
              <a:gd name="T62" fmla="*/ 13 w 105"/>
              <a:gd name="T63" fmla="*/ 20 h 111"/>
              <a:gd name="T64" fmla="*/ 24 w 105"/>
              <a:gd name="T65" fmla="*/ 18 h 111"/>
              <a:gd name="T66" fmla="*/ 30 w 105"/>
              <a:gd name="T67" fmla="*/ 14 h 111"/>
              <a:gd name="T68" fmla="*/ 39 w 105"/>
              <a:gd name="T69" fmla="*/ 14 h 111"/>
              <a:gd name="T70" fmla="*/ 41 w 105"/>
              <a:gd name="T71" fmla="*/ 10 h 111"/>
              <a:gd name="T72" fmla="*/ 44 w 105"/>
              <a:gd name="T73" fmla="*/ 10 h 111"/>
              <a:gd name="T74" fmla="*/ 57 w 105"/>
              <a:gd name="T75" fmla="*/ 10 h 111"/>
              <a:gd name="T76" fmla="*/ 70 w 105"/>
              <a:gd name="T77" fmla="*/ 5 h 111"/>
              <a:gd name="T78" fmla="*/ 82 w 105"/>
              <a:gd name="T79" fmla="*/ 12 h 111"/>
              <a:gd name="T80" fmla="*/ 97 w 105"/>
              <a:gd name="T81" fmla="*/ 10 h 111"/>
              <a:gd name="T82" fmla="*/ 96 w 105"/>
              <a:gd name="T83" fmla="*/ 0 h 111"/>
              <a:gd name="T84" fmla="*/ 105 w 105"/>
              <a:gd name="T85" fmla="*/ 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111">
                <a:moveTo>
                  <a:pt x="105" y="5"/>
                </a:moveTo>
                <a:lnTo>
                  <a:pt x="101" y="18"/>
                </a:lnTo>
                <a:lnTo>
                  <a:pt x="98" y="20"/>
                </a:lnTo>
                <a:lnTo>
                  <a:pt x="87" y="20"/>
                </a:lnTo>
                <a:lnTo>
                  <a:pt x="78" y="18"/>
                </a:lnTo>
                <a:lnTo>
                  <a:pt x="58" y="23"/>
                </a:lnTo>
                <a:lnTo>
                  <a:pt x="71" y="35"/>
                </a:lnTo>
                <a:lnTo>
                  <a:pt x="63" y="38"/>
                </a:lnTo>
                <a:lnTo>
                  <a:pt x="54" y="38"/>
                </a:lnTo>
                <a:lnTo>
                  <a:pt x="44" y="28"/>
                </a:lnTo>
                <a:lnTo>
                  <a:pt x="41" y="32"/>
                </a:lnTo>
                <a:lnTo>
                  <a:pt x="46" y="44"/>
                </a:lnTo>
                <a:lnTo>
                  <a:pt x="55" y="54"/>
                </a:lnTo>
                <a:lnTo>
                  <a:pt x="49" y="59"/>
                </a:lnTo>
                <a:lnTo>
                  <a:pt x="59" y="68"/>
                </a:lnTo>
                <a:lnTo>
                  <a:pt x="68" y="74"/>
                </a:lnTo>
                <a:lnTo>
                  <a:pt x="70" y="86"/>
                </a:lnTo>
                <a:lnTo>
                  <a:pt x="53" y="80"/>
                </a:lnTo>
                <a:lnTo>
                  <a:pt x="59" y="91"/>
                </a:lnTo>
                <a:lnTo>
                  <a:pt x="49" y="93"/>
                </a:lnTo>
                <a:lnTo>
                  <a:pt x="57" y="111"/>
                </a:lnTo>
                <a:lnTo>
                  <a:pt x="45" y="111"/>
                </a:lnTo>
                <a:lnTo>
                  <a:pt x="30" y="102"/>
                </a:lnTo>
                <a:lnTo>
                  <a:pt x="23" y="86"/>
                </a:lnTo>
                <a:lnTo>
                  <a:pt x="19" y="72"/>
                </a:lnTo>
                <a:lnTo>
                  <a:pt x="11" y="63"/>
                </a:lnTo>
                <a:lnTo>
                  <a:pt x="2" y="51"/>
                </a:lnTo>
                <a:lnTo>
                  <a:pt x="0" y="45"/>
                </a:lnTo>
                <a:lnTo>
                  <a:pt x="7" y="35"/>
                </a:lnTo>
                <a:lnTo>
                  <a:pt x="7" y="28"/>
                </a:lnTo>
                <a:lnTo>
                  <a:pt x="13" y="26"/>
                </a:lnTo>
                <a:lnTo>
                  <a:pt x="13" y="20"/>
                </a:lnTo>
                <a:lnTo>
                  <a:pt x="24" y="18"/>
                </a:lnTo>
                <a:lnTo>
                  <a:pt x="30" y="14"/>
                </a:lnTo>
                <a:lnTo>
                  <a:pt x="39" y="14"/>
                </a:lnTo>
                <a:lnTo>
                  <a:pt x="41" y="10"/>
                </a:lnTo>
                <a:lnTo>
                  <a:pt x="44" y="10"/>
                </a:lnTo>
                <a:lnTo>
                  <a:pt x="57" y="10"/>
                </a:lnTo>
                <a:lnTo>
                  <a:pt x="70" y="5"/>
                </a:lnTo>
                <a:lnTo>
                  <a:pt x="82" y="12"/>
                </a:lnTo>
                <a:lnTo>
                  <a:pt x="97" y="10"/>
                </a:lnTo>
                <a:lnTo>
                  <a:pt x="96" y="0"/>
                </a:lnTo>
                <a:lnTo>
                  <a:pt x="105" y="5"/>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47" name="Freeform 79"/>
          <p:cNvSpPr>
            <a:spLocks/>
          </p:cNvSpPr>
          <p:nvPr/>
        </p:nvSpPr>
        <p:spPr bwMode="auto">
          <a:xfrm>
            <a:off x="4548404" y="1736961"/>
            <a:ext cx="930917" cy="491708"/>
          </a:xfrm>
          <a:custGeom>
            <a:avLst/>
            <a:gdLst>
              <a:gd name="T0" fmla="*/ 429 w 727"/>
              <a:gd name="T1" fmla="*/ 5 h 384"/>
              <a:gd name="T2" fmla="*/ 571 w 727"/>
              <a:gd name="T3" fmla="*/ 1 h 384"/>
              <a:gd name="T4" fmla="*/ 571 w 727"/>
              <a:gd name="T5" fmla="*/ 16 h 384"/>
              <a:gd name="T6" fmla="*/ 556 w 727"/>
              <a:gd name="T7" fmla="*/ 18 h 384"/>
              <a:gd name="T8" fmla="*/ 618 w 727"/>
              <a:gd name="T9" fmla="*/ 23 h 384"/>
              <a:gd name="T10" fmla="*/ 689 w 727"/>
              <a:gd name="T11" fmla="*/ 20 h 384"/>
              <a:gd name="T12" fmla="*/ 679 w 727"/>
              <a:gd name="T13" fmla="*/ 38 h 384"/>
              <a:gd name="T14" fmla="*/ 662 w 727"/>
              <a:gd name="T15" fmla="*/ 44 h 384"/>
              <a:gd name="T16" fmla="*/ 631 w 727"/>
              <a:gd name="T17" fmla="*/ 79 h 384"/>
              <a:gd name="T18" fmla="*/ 603 w 727"/>
              <a:gd name="T19" fmla="*/ 94 h 384"/>
              <a:gd name="T20" fmla="*/ 610 w 727"/>
              <a:gd name="T21" fmla="*/ 116 h 384"/>
              <a:gd name="T22" fmla="*/ 608 w 727"/>
              <a:gd name="T23" fmla="*/ 138 h 384"/>
              <a:gd name="T24" fmla="*/ 567 w 727"/>
              <a:gd name="T25" fmla="*/ 146 h 384"/>
              <a:gd name="T26" fmla="*/ 555 w 727"/>
              <a:gd name="T27" fmla="*/ 158 h 384"/>
              <a:gd name="T28" fmla="*/ 578 w 727"/>
              <a:gd name="T29" fmla="*/ 176 h 384"/>
              <a:gd name="T30" fmla="*/ 548 w 727"/>
              <a:gd name="T31" fmla="*/ 187 h 384"/>
              <a:gd name="T32" fmla="*/ 518 w 727"/>
              <a:gd name="T33" fmla="*/ 198 h 384"/>
              <a:gd name="T34" fmla="*/ 532 w 727"/>
              <a:gd name="T35" fmla="*/ 214 h 384"/>
              <a:gd name="T36" fmla="*/ 436 w 727"/>
              <a:gd name="T37" fmla="*/ 234 h 384"/>
              <a:gd name="T38" fmla="*/ 362 w 727"/>
              <a:gd name="T39" fmla="*/ 273 h 384"/>
              <a:gd name="T40" fmla="*/ 311 w 727"/>
              <a:gd name="T41" fmla="*/ 282 h 384"/>
              <a:gd name="T42" fmla="*/ 280 w 727"/>
              <a:gd name="T43" fmla="*/ 319 h 384"/>
              <a:gd name="T44" fmla="*/ 241 w 727"/>
              <a:gd name="T45" fmla="*/ 364 h 384"/>
              <a:gd name="T46" fmla="*/ 190 w 727"/>
              <a:gd name="T47" fmla="*/ 369 h 384"/>
              <a:gd name="T48" fmla="*/ 148 w 727"/>
              <a:gd name="T49" fmla="*/ 340 h 384"/>
              <a:gd name="T50" fmla="*/ 136 w 727"/>
              <a:gd name="T51" fmla="*/ 288 h 384"/>
              <a:gd name="T52" fmla="*/ 129 w 727"/>
              <a:gd name="T53" fmla="*/ 251 h 384"/>
              <a:gd name="T54" fmla="*/ 185 w 727"/>
              <a:gd name="T55" fmla="*/ 216 h 384"/>
              <a:gd name="T56" fmla="*/ 167 w 727"/>
              <a:gd name="T57" fmla="*/ 211 h 384"/>
              <a:gd name="T58" fmla="*/ 146 w 727"/>
              <a:gd name="T59" fmla="*/ 196 h 384"/>
              <a:gd name="T60" fmla="*/ 193 w 727"/>
              <a:gd name="T61" fmla="*/ 191 h 384"/>
              <a:gd name="T62" fmla="*/ 153 w 727"/>
              <a:gd name="T63" fmla="*/ 177 h 384"/>
              <a:gd name="T64" fmla="*/ 163 w 727"/>
              <a:gd name="T65" fmla="*/ 151 h 384"/>
              <a:gd name="T66" fmla="*/ 143 w 727"/>
              <a:gd name="T67" fmla="*/ 117 h 384"/>
              <a:gd name="T68" fmla="*/ 96 w 727"/>
              <a:gd name="T69" fmla="*/ 101 h 384"/>
              <a:gd name="T70" fmla="*/ 23 w 727"/>
              <a:gd name="T71" fmla="*/ 98 h 384"/>
              <a:gd name="T72" fmla="*/ 69 w 727"/>
              <a:gd name="T73" fmla="*/ 83 h 384"/>
              <a:gd name="T74" fmla="*/ 7 w 727"/>
              <a:gd name="T75" fmla="*/ 67 h 384"/>
              <a:gd name="T76" fmla="*/ 114 w 727"/>
              <a:gd name="T77" fmla="*/ 49 h 384"/>
              <a:gd name="T78" fmla="*/ 148 w 727"/>
              <a:gd name="T79" fmla="*/ 29 h 384"/>
              <a:gd name="T80" fmla="*/ 195 w 727"/>
              <a:gd name="T81" fmla="*/ 19 h 384"/>
              <a:gd name="T82" fmla="*/ 274 w 727"/>
              <a:gd name="T83" fmla="*/ 21 h 384"/>
              <a:gd name="T84" fmla="*/ 347 w 727"/>
              <a:gd name="T85" fmla="*/ 20 h 384"/>
              <a:gd name="T86" fmla="*/ 350 w 727"/>
              <a:gd name="T87" fmla="*/ 1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27" h="384">
                <a:moveTo>
                  <a:pt x="350" y="12"/>
                </a:moveTo>
                <a:lnTo>
                  <a:pt x="392" y="5"/>
                </a:lnTo>
                <a:lnTo>
                  <a:pt x="429" y="5"/>
                </a:lnTo>
                <a:lnTo>
                  <a:pt x="446" y="1"/>
                </a:lnTo>
                <a:lnTo>
                  <a:pt x="485" y="0"/>
                </a:lnTo>
                <a:lnTo>
                  <a:pt x="571" y="1"/>
                </a:lnTo>
                <a:lnTo>
                  <a:pt x="636" y="10"/>
                </a:lnTo>
                <a:lnTo>
                  <a:pt x="614" y="15"/>
                </a:lnTo>
                <a:lnTo>
                  <a:pt x="571" y="16"/>
                </a:lnTo>
                <a:lnTo>
                  <a:pt x="511" y="17"/>
                </a:lnTo>
                <a:lnTo>
                  <a:pt x="516" y="19"/>
                </a:lnTo>
                <a:lnTo>
                  <a:pt x="556" y="18"/>
                </a:lnTo>
                <a:lnTo>
                  <a:pt x="588" y="22"/>
                </a:lnTo>
                <a:lnTo>
                  <a:pt x="610" y="18"/>
                </a:lnTo>
                <a:lnTo>
                  <a:pt x="618" y="23"/>
                </a:lnTo>
                <a:lnTo>
                  <a:pt x="604" y="30"/>
                </a:lnTo>
                <a:lnTo>
                  <a:pt x="634" y="26"/>
                </a:lnTo>
                <a:lnTo>
                  <a:pt x="689" y="20"/>
                </a:lnTo>
                <a:lnTo>
                  <a:pt x="722" y="23"/>
                </a:lnTo>
                <a:lnTo>
                  <a:pt x="727" y="28"/>
                </a:lnTo>
                <a:lnTo>
                  <a:pt x="679" y="38"/>
                </a:lnTo>
                <a:lnTo>
                  <a:pt x="672" y="41"/>
                </a:lnTo>
                <a:lnTo>
                  <a:pt x="636" y="43"/>
                </a:lnTo>
                <a:lnTo>
                  <a:pt x="662" y="44"/>
                </a:lnTo>
                <a:lnTo>
                  <a:pt x="646" y="54"/>
                </a:lnTo>
                <a:lnTo>
                  <a:pt x="634" y="63"/>
                </a:lnTo>
                <a:lnTo>
                  <a:pt x="631" y="79"/>
                </a:lnTo>
                <a:lnTo>
                  <a:pt x="643" y="88"/>
                </a:lnTo>
                <a:lnTo>
                  <a:pt x="624" y="89"/>
                </a:lnTo>
                <a:lnTo>
                  <a:pt x="603" y="94"/>
                </a:lnTo>
                <a:lnTo>
                  <a:pt x="624" y="102"/>
                </a:lnTo>
                <a:lnTo>
                  <a:pt x="624" y="115"/>
                </a:lnTo>
                <a:lnTo>
                  <a:pt x="610" y="116"/>
                </a:lnTo>
                <a:lnTo>
                  <a:pt x="623" y="130"/>
                </a:lnTo>
                <a:lnTo>
                  <a:pt x="595" y="131"/>
                </a:lnTo>
                <a:lnTo>
                  <a:pt x="608" y="138"/>
                </a:lnTo>
                <a:lnTo>
                  <a:pt x="603" y="143"/>
                </a:lnTo>
                <a:lnTo>
                  <a:pt x="585" y="146"/>
                </a:lnTo>
                <a:lnTo>
                  <a:pt x="567" y="146"/>
                </a:lnTo>
                <a:lnTo>
                  <a:pt x="580" y="157"/>
                </a:lnTo>
                <a:lnTo>
                  <a:pt x="579" y="164"/>
                </a:lnTo>
                <a:lnTo>
                  <a:pt x="555" y="158"/>
                </a:lnTo>
                <a:lnTo>
                  <a:pt x="548" y="162"/>
                </a:lnTo>
                <a:lnTo>
                  <a:pt x="564" y="166"/>
                </a:lnTo>
                <a:lnTo>
                  <a:pt x="578" y="176"/>
                </a:lnTo>
                <a:lnTo>
                  <a:pt x="580" y="190"/>
                </a:lnTo>
                <a:lnTo>
                  <a:pt x="556" y="193"/>
                </a:lnTo>
                <a:lnTo>
                  <a:pt x="548" y="187"/>
                </a:lnTo>
                <a:lnTo>
                  <a:pt x="534" y="177"/>
                </a:lnTo>
                <a:lnTo>
                  <a:pt x="536" y="189"/>
                </a:lnTo>
                <a:lnTo>
                  <a:pt x="518" y="198"/>
                </a:lnTo>
                <a:lnTo>
                  <a:pt x="553" y="198"/>
                </a:lnTo>
                <a:lnTo>
                  <a:pt x="571" y="199"/>
                </a:lnTo>
                <a:lnTo>
                  <a:pt x="532" y="214"/>
                </a:lnTo>
                <a:lnTo>
                  <a:pt x="492" y="228"/>
                </a:lnTo>
                <a:lnTo>
                  <a:pt x="451" y="234"/>
                </a:lnTo>
                <a:lnTo>
                  <a:pt x="436" y="234"/>
                </a:lnTo>
                <a:lnTo>
                  <a:pt x="420" y="241"/>
                </a:lnTo>
                <a:lnTo>
                  <a:pt x="396" y="260"/>
                </a:lnTo>
                <a:lnTo>
                  <a:pt x="362" y="273"/>
                </a:lnTo>
                <a:lnTo>
                  <a:pt x="353" y="274"/>
                </a:lnTo>
                <a:lnTo>
                  <a:pt x="333" y="278"/>
                </a:lnTo>
                <a:lnTo>
                  <a:pt x="311" y="282"/>
                </a:lnTo>
                <a:lnTo>
                  <a:pt x="295" y="294"/>
                </a:lnTo>
                <a:lnTo>
                  <a:pt x="291" y="307"/>
                </a:lnTo>
                <a:lnTo>
                  <a:pt x="280" y="319"/>
                </a:lnTo>
                <a:lnTo>
                  <a:pt x="251" y="334"/>
                </a:lnTo>
                <a:lnTo>
                  <a:pt x="252" y="349"/>
                </a:lnTo>
                <a:lnTo>
                  <a:pt x="241" y="364"/>
                </a:lnTo>
                <a:lnTo>
                  <a:pt x="227" y="383"/>
                </a:lnTo>
                <a:lnTo>
                  <a:pt x="206" y="384"/>
                </a:lnTo>
                <a:lnTo>
                  <a:pt x="190" y="369"/>
                </a:lnTo>
                <a:lnTo>
                  <a:pt x="161" y="369"/>
                </a:lnTo>
                <a:lnTo>
                  <a:pt x="150" y="358"/>
                </a:lnTo>
                <a:lnTo>
                  <a:pt x="148" y="340"/>
                </a:lnTo>
                <a:lnTo>
                  <a:pt x="133" y="316"/>
                </a:lnTo>
                <a:lnTo>
                  <a:pt x="130" y="304"/>
                </a:lnTo>
                <a:lnTo>
                  <a:pt x="136" y="288"/>
                </a:lnTo>
                <a:lnTo>
                  <a:pt x="124" y="271"/>
                </a:lnTo>
                <a:lnTo>
                  <a:pt x="135" y="257"/>
                </a:lnTo>
                <a:lnTo>
                  <a:pt x="129" y="251"/>
                </a:lnTo>
                <a:lnTo>
                  <a:pt x="153" y="230"/>
                </a:lnTo>
                <a:lnTo>
                  <a:pt x="176" y="223"/>
                </a:lnTo>
                <a:lnTo>
                  <a:pt x="185" y="216"/>
                </a:lnTo>
                <a:lnTo>
                  <a:pt x="194" y="203"/>
                </a:lnTo>
                <a:lnTo>
                  <a:pt x="176" y="209"/>
                </a:lnTo>
                <a:lnTo>
                  <a:pt x="167" y="211"/>
                </a:lnTo>
                <a:lnTo>
                  <a:pt x="154" y="214"/>
                </a:lnTo>
                <a:lnTo>
                  <a:pt x="141" y="208"/>
                </a:lnTo>
                <a:lnTo>
                  <a:pt x="146" y="196"/>
                </a:lnTo>
                <a:lnTo>
                  <a:pt x="156" y="187"/>
                </a:lnTo>
                <a:lnTo>
                  <a:pt x="168" y="187"/>
                </a:lnTo>
                <a:lnTo>
                  <a:pt x="193" y="191"/>
                </a:lnTo>
                <a:lnTo>
                  <a:pt x="176" y="181"/>
                </a:lnTo>
                <a:lnTo>
                  <a:pt x="167" y="175"/>
                </a:lnTo>
                <a:lnTo>
                  <a:pt x="153" y="177"/>
                </a:lnTo>
                <a:lnTo>
                  <a:pt x="145" y="173"/>
                </a:lnTo>
                <a:lnTo>
                  <a:pt x="168" y="158"/>
                </a:lnTo>
                <a:lnTo>
                  <a:pt x="163" y="151"/>
                </a:lnTo>
                <a:lnTo>
                  <a:pt x="160" y="140"/>
                </a:lnTo>
                <a:lnTo>
                  <a:pt x="155" y="123"/>
                </a:lnTo>
                <a:lnTo>
                  <a:pt x="143" y="117"/>
                </a:lnTo>
                <a:lnTo>
                  <a:pt x="148" y="111"/>
                </a:lnTo>
                <a:lnTo>
                  <a:pt x="121" y="102"/>
                </a:lnTo>
                <a:lnTo>
                  <a:pt x="96" y="101"/>
                </a:lnTo>
                <a:lnTo>
                  <a:pt x="63" y="101"/>
                </a:lnTo>
                <a:lnTo>
                  <a:pt x="33" y="102"/>
                </a:lnTo>
                <a:lnTo>
                  <a:pt x="23" y="98"/>
                </a:lnTo>
                <a:lnTo>
                  <a:pt x="10" y="88"/>
                </a:lnTo>
                <a:lnTo>
                  <a:pt x="45" y="83"/>
                </a:lnTo>
                <a:lnTo>
                  <a:pt x="69" y="83"/>
                </a:lnTo>
                <a:lnTo>
                  <a:pt x="21" y="79"/>
                </a:lnTo>
                <a:lnTo>
                  <a:pt x="0" y="73"/>
                </a:lnTo>
                <a:lnTo>
                  <a:pt x="7" y="67"/>
                </a:lnTo>
                <a:lnTo>
                  <a:pt x="57" y="60"/>
                </a:lnTo>
                <a:lnTo>
                  <a:pt x="105" y="54"/>
                </a:lnTo>
                <a:lnTo>
                  <a:pt x="114" y="49"/>
                </a:lnTo>
                <a:lnTo>
                  <a:pt x="87" y="44"/>
                </a:lnTo>
                <a:lnTo>
                  <a:pt x="101" y="38"/>
                </a:lnTo>
                <a:lnTo>
                  <a:pt x="148" y="29"/>
                </a:lnTo>
                <a:lnTo>
                  <a:pt x="166" y="28"/>
                </a:lnTo>
                <a:lnTo>
                  <a:pt x="166" y="22"/>
                </a:lnTo>
                <a:lnTo>
                  <a:pt x="195" y="19"/>
                </a:lnTo>
                <a:lnTo>
                  <a:pt x="231" y="17"/>
                </a:lnTo>
                <a:lnTo>
                  <a:pt x="265" y="17"/>
                </a:lnTo>
                <a:lnTo>
                  <a:pt x="274" y="21"/>
                </a:lnTo>
                <a:lnTo>
                  <a:pt x="309" y="14"/>
                </a:lnTo>
                <a:lnTo>
                  <a:pt x="332" y="19"/>
                </a:lnTo>
                <a:lnTo>
                  <a:pt x="347" y="20"/>
                </a:lnTo>
                <a:lnTo>
                  <a:pt x="367" y="24"/>
                </a:lnTo>
                <a:lnTo>
                  <a:pt x="345" y="17"/>
                </a:lnTo>
                <a:lnTo>
                  <a:pt x="350" y="12"/>
                </a:lnTo>
                <a:close/>
              </a:path>
            </a:pathLst>
          </a:custGeom>
          <a:solidFill>
            <a:schemeClr val="tx1">
              <a:lumMod val="65000"/>
            </a:scheme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48" name="Freeform 80"/>
          <p:cNvSpPr>
            <a:spLocks/>
          </p:cNvSpPr>
          <p:nvPr/>
        </p:nvSpPr>
        <p:spPr bwMode="auto">
          <a:xfrm>
            <a:off x="3504804" y="3333732"/>
            <a:ext cx="96037" cy="108842"/>
          </a:xfrm>
          <a:custGeom>
            <a:avLst/>
            <a:gdLst>
              <a:gd name="T0" fmla="*/ 37 w 75"/>
              <a:gd name="T1" fmla="*/ 85 h 85"/>
              <a:gd name="T2" fmla="*/ 28 w 75"/>
              <a:gd name="T3" fmla="*/ 81 h 85"/>
              <a:gd name="T4" fmla="*/ 17 w 75"/>
              <a:gd name="T5" fmla="*/ 81 h 85"/>
              <a:gd name="T6" fmla="*/ 9 w 75"/>
              <a:gd name="T7" fmla="*/ 77 h 85"/>
              <a:gd name="T8" fmla="*/ 0 w 75"/>
              <a:gd name="T9" fmla="*/ 68 h 85"/>
              <a:gd name="T10" fmla="*/ 1 w 75"/>
              <a:gd name="T11" fmla="*/ 62 h 85"/>
              <a:gd name="T12" fmla="*/ 4 w 75"/>
              <a:gd name="T13" fmla="*/ 58 h 85"/>
              <a:gd name="T14" fmla="*/ 2 w 75"/>
              <a:gd name="T15" fmla="*/ 54 h 85"/>
              <a:gd name="T16" fmla="*/ 12 w 75"/>
              <a:gd name="T17" fmla="*/ 37 h 85"/>
              <a:gd name="T18" fmla="*/ 36 w 75"/>
              <a:gd name="T19" fmla="*/ 37 h 85"/>
              <a:gd name="T20" fmla="*/ 37 w 75"/>
              <a:gd name="T21" fmla="*/ 29 h 85"/>
              <a:gd name="T22" fmla="*/ 34 w 75"/>
              <a:gd name="T23" fmla="*/ 28 h 85"/>
              <a:gd name="T24" fmla="*/ 33 w 75"/>
              <a:gd name="T25" fmla="*/ 24 h 85"/>
              <a:gd name="T26" fmla="*/ 27 w 75"/>
              <a:gd name="T27" fmla="*/ 19 h 85"/>
              <a:gd name="T28" fmla="*/ 21 w 75"/>
              <a:gd name="T29" fmla="*/ 12 h 85"/>
              <a:gd name="T30" fmla="*/ 29 w 75"/>
              <a:gd name="T31" fmla="*/ 12 h 85"/>
              <a:gd name="T32" fmla="*/ 30 w 75"/>
              <a:gd name="T33" fmla="*/ 0 h 85"/>
              <a:gd name="T34" fmla="*/ 47 w 75"/>
              <a:gd name="T35" fmla="*/ 0 h 85"/>
              <a:gd name="T36" fmla="*/ 64 w 75"/>
              <a:gd name="T37" fmla="*/ 0 h 85"/>
              <a:gd name="T38" fmla="*/ 62 w 75"/>
              <a:gd name="T39" fmla="*/ 17 h 85"/>
              <a:gd name="T40" fmla="*/ 58 w 75"/>
              <a:gd name="T41" fmla="*/ 40 h 85"/>
              <a:gd name="T42" fmla="*/ 63 w 75"/>
              <a:gd name="T43" fmla="*/ 40 h 85"/>
              <a:gd name="T44" fmla="*/ 69 w 75"/>
              <a:gd name="T45" fmla="*/ 44 h 85"/>
              <a:gd name="T46" fmla="*/ 71 w 75"/>
              <a:gd name="T47" fmla="*/ 41 h 85"/>
              <a:gd name="T48" fmla="*/ 75 w 75"/>
              <a:gd name="T49" fmla="*/ 44 h 85"/>
              <a:gd name="T50" fmla="*/ 66 w 75"/>
              <a:gd name="T51" fmla="*/ 52 h 85"/>
              <a:gd name="T52" fmla="*/ 57 w 75"/>
              <a:gd name="T53" fmla="*/ 58 h 85"/>
              <a:gd name="T54" fmla="*/ 55 w 75"/>
              <a:gd name="T55" fmla="*/ 61 h 85"/>
              <a:gd name="T56" fmla="*/ 56 w 75"/>
              <a:gd name="T57" fmla="*/ 66 h 85"/>
              <a:gd name="T58" fmla="*/ 52 w 75"/>
              <a:gd name="T59" fmla="*/ 71 h 85"/>
              <a:gd name="T60" fmla="*/ 48 w 75"/>
              <a:gd name="T61" fmla="*/ 72 h 85"/>
              <a:gd name="T62" fmla="*/ 49 w 75"/>
              <a:gd name="T63" fmla="*/ 74 h 85"/>
              <a:gd name="T64" fmla="*/ 45 w 75"/>
              <a:gd name="T65" fmla="*/ 77 h 85"/>
              <a:gd name="T66" fmla="*/ 38 w 75"/>
              <a:gd name="T67" fmla="*/ 82 h 85"/>
              <a:gd name="T68" fmla="*/ 37 w 75"/>
              <a:gd name="T69"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5" h="85">
                <a:moveTo>
                  <a:pt x="37" y="85"/>
                </a:moveTo>
                <a:lnTo>
                  <a:pt x="28" y="81"/>
                </a:lnTo>
                <a:lnTo>
                  <a:pt x="17" y="81"/>
                </a:lnTo>
                <a:lnTo>
                  <a:pt x="9" y="77"/>
                </a:lnTo>
                <a:lnTo>
                  <a:pt x="0" y="68"/>
                </a:lnTo>
                <a:lnTo>
                  <a:pt x="1" y="62"/>
                </a:lnTo>
                <a:lnTo>
                  <a:pt x="4" y="58"/>
                </a:lnTo>
                <a:lnTo>
                  <a:pt x="2" y="54"/>
                </a:lnTo>
                <a:lnTo>
                  <a:pt x="12" y="37"/>
                </a:lnTo>
                <a:lnTo>
                  <a:pt x="36" y="37"/>
                </a:lnTo>
                <a:lnTo>
                  <a:pt x="37" y="29"/>
                </a:lnTo>
                <a:lnTo>
                  <a:pt x="34" y="28"/>
                </a:lnTo>
                <a:lnTo>
                  <a:pt x="33" y="24"/>
                </a:lnTo>
                <a:lnTo>
                  <a:pt x="27" y="19"/>
                </a:lnTo>
                <a:lnTo>
                  <a:pt x="21" y="12"/>
                </a:lnTo>
                <a:lnTo>
                  <a:pt x="29" y="12"/>
                </a:lnTo>
                <a:lnTo>
                  <a:pt x="30" y="0"/>
                </a:lnTo>
                <a:lnTo>
                  <a:pt x="47" y="0"/>
                </a:lnTo>
                <a:lnTo>
                  <a:pt x="64" y="0"/>
                </a:lnTo>
                <a:lnTo>
                  <a:pt x="62" y="17"/>
                </a:lnTo>
                <a:lnTo>
                  <a:pt x="58" y="40"/>
                </a:lnTo>
                <a:lnTo>
                  <a:pt x="63" y="40"/>
                </a:lnTo>
                <a:lnTo>
                  <a:pt x="69" y="44"/>
                </a:lnTo>
                <a:lnTo>
                  <a:pt x="71" y="41"/>
                </a:lnTo>
                <a:lnTo>
                  <a:pt x="75" y="44"/>
                </a:lnTo>
                <a:lnTo>
                  <a:pt x="66" y="52"/>
                </a:lnTo>
                <a:lnTo>
                  <a:pt x="57" y="58"/>
                </a:lnTo>
                <a:lnTo>
                  <a:pt x="55" y="61"/>
                </a:lnTo>
                <a:lnTo>
                  <a:pt x="56" y="66"/>
                </a:lnTo>
                <a:lnTo>
                  <a:pt x="52" y="71"/>
                </a:lnTo>
                <a:lnTo>
                  <a:pt x="48" y="72"/>
                </a:lnTo>
                <a:lnTo>
                  <a:pt x="49" y="74"/>
                </a:lnTo>
                <a:lnTo>
                  <a:pt x="45" y="77"/>
                </a:lnTo>
                <a:lnTo>
                  <a:pt x="38" y="82"/>
                </a:lnTo>
                <a:lnTo>
                  <a:pt x="37" y="85"/>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49" name="Freeform 81"/>
          <p:cNvSpPr>
            <a:spLocks/>
          </p:cNvSpPr>
          <p:nvPr/>
        </p:nvSpPr>
        <p:spPr bwMode="auto">
          <a:xfrm>
            <a:off x="4212916" y="3585989"/>
            <a:ext cx="112683" cy="188232"/>
          </a:xfrm>
          <a:custGeom>
            <a:avLst/>
            <a:gdLst>
              <a:gd name="T0" fmla="*/ 32 w 88"/>
              <a:gd name="T1" fmla="*/ 0 h 147"/>
              <a:gd name="T2" fmla="*/ 43 w 88"/>
              <a:gd name="T3" fmla="*/ 7 h 147"/>
              <a:gd name="T4" fmla="*/ 54 w 88"/>
              <a:gd name="T5" fmla="*/ 21 h 147"/>
              <a:gd name="T6" fmla="*/ 54 w 88"/>
              <a:gd name="T7" fmla="*/ 32 h 147"/>
              <a:gd name="T8" fmla="*/ 61 w 88"/>
              <a:gd name="T9" fmla="*/ 32 h 147"/>
              <a:gd name="T10" fmla="*/ 71 w 88"/>
              <a:gd name="T11" fmla="*/ 42 h 147"/>
              <a:gd name="T12" fmla="*/ 78 w 88"/>
              <a:gd name="T13" fmla="*/ 49 h 147"/>
              <a:gd name="T14" fmla="*/ 74 w 88"/>
              <a:gd name="T15" fmla="*/ 68 h 147"/>
              <a:gd name="T16" fmla="*/ 63 w 88"/>
              <a:gd name="T17" fmla="*/ 73 h 147"/>
              <a:gd name="T18" fmla="*/ 64 w 88"/>
              <a:gd name="T19" fmla="*/ 78 h 147"/>
              <a:gd name="T20" fmla="*/ 61 w 88"/>
              <a:gd name="T21" fmla="*/ 89 h 147"/>
              <a:gd name="T22" fmla="*/ 68 w 88"/>
              <a:gd name="T23" fmla="*/ 104 h 147"/>
              <a:gd name="T24" fmla="*/ 74 w 88"/>
              <a:gd name="T25" fmla="*/ 104 h 147"/>
              <a:gd name="T26" fmla="*/ 77 w 88"/>
              <a:gd name="T27" fmla="*/ 116 h 147"/>
              <a:gd name="T28" fmla="*/ 88 w 88"/>
              <a:gd name="T29" fmla="*/ 134 h 147"/>
              <a:gd name="T30" fmla="*/ 83 w 88"/>
              <a:gd name="T31" fmla="*/ 135 h 147"/>
              <a:gd name="T32" fmla="*/ 73 w 88"/>
              <a:gd name="T33" fmla="*/ 133 h 147"/>
              <a:gd name="T34" fmla="*/ 67 w 88"/>
              <a:gd name="T35" fmla="*/ 138 h 147"/>
              <a:gd name="T36" fmla="*/ 59 w 88"/>
              <a:gd name="T37" fmla="*/ 142 h 147"/>
              <a:gd name="T38" fmla="*/ 53 w 88"/>
              <a:gd name="T39" fmla="*/ 143 h 147"/>
              <a:gd name="T40" fmla="*/ 51 w 88"/>
              <a:gd name="T41" fmla="*/ 147 h 147"/>
              <a:gd name="T42" fmla="*/ 42 w 88"/>
              <a:gd name="T43" fmla="*/ 146 h 147"/>
              <a:gd name="T44" fmla="*/ 31 w 88"/>
              <a:gd name="T45" fmla="*/ 136 h 147"/>
              <a:gd name="T46" fmla="*/ 29 w 88"/>
              <a:gd name="T47" fmla="*/ 127 h 147"/>
              <a:gd name="T48" fmla="*/ 25 w 88"/>
              <a:gd name="T49" fmla="*/ 116 h 147"/>
              <a:gd name="T50" fmla="*/ 28 w 88"/>
              <a:gd name="T51" fmla="*/ 98 h 147"/>
              <a:gd name="T52" fmla="*/ 33 w 88"/>
              <a:gd name="T53" fmla="*/ 91 h 147"/>
              <a:gd name="T54" fmla="*/ 29 w 88"/>
              <a:gd name="T55" fmla="*/ 82 h 147"/>
              <a:gd name="T56" fmla="*/ 23 w 88"/>
              <a:gd name="T57" fmla="*/ 78 h 147"/>
              <a:gd name="T58" fmla="*/ 25 w 88"/>
              <a:gd name="T59" fmla="*/ 69 h 147"/>
              <a:gd name="T60" fmla="*/ 21 w 88"/>
              <a:gd name="T61" fmla="*/ 64 h 147"/>
              <a:gd name="T62" fmla="*/ 12 w 88"/>
              <a:gd name="T63" fmla="*/ 65 h 147"/>
              <a:gd name="T64" fmla="*/ 0 w 88"/>
              <a:gd name="T65" fmla="*/ 50 h 147"/>
              <a:gd name="T66" fmla="*/ 5 w 88"/>
              <a:gd name="T67" fmla="*/ 44 h 147"/>
              <a:gd name="T68" fmla="*/ 5 w 88"/>
              <a:gd name="T69" fmla="*/ 34 h 147"/>
              <a:gd name="T70" fmla="*/ 16 w 88"/>
              <a:gd name="T71" fmla="*/ 31 h 147"/>
              <a:gd name="T72" fmla="*/ 21 w 88"/>
              <a:gd name="T73" fmla="*/ 27 h 147"/>
              <a:gd name="T74" fmla="*/ 15 w 88"/>
              <a:gd name="T75" fmla="*/ 19 h 147"/>
              <a:gd name="T76" fmla="*/ 17 w 88"/>
              <a:gd name="T77" fmla="*/ 12 h 147"/>
              <a:gd name="T78" fmla="*/ 32 w 88"/>
              <a:gd name="T79" fmla="*/ 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8" h="147">
                <a:moveTo>
                  <a:pt x="32" y="0"/>
                </a:moveTo>
                <a:lnTo>
                  <a:pt x="43" y="7"/>
                </a:lnTo>
                <a:lnTo>
                  <a:pt x="54" y="21"/>
                </a:lnTo>
                <a:lnTo>
                  <a:pt x="54" y="32"/>
                </a:lnTo>
                <a:lnTo>
                  <a:pt x="61" y="32"/>
                </a:lnTo>
                <a:lnTo>
                  <a:pt x="71" y="42"/>
                </a:lnTo>
                <a:lnTo>
                  <a:pt x="78" y="49"/>
                </a:lnTo>
                <a:lnTo>
                  <a:pt x="74" y="68"/>
                </a:lnTo>
                <a:lnTo>
                  <a:pt x="63" y="73"/>
                </a:lnTo>
                <a:lnTo>
                  <a:pt x="64" y="78"/>
                </a:lnTo>
                <a:lnTo>
                  <a:pt x="61" y="89"/>
                </a:lnTo>
                <a:lnTo>
                  <a:pt x="68" y="104"/>
                </a:lnTo>
                <a:lnTo>
                  <a:pt x="74" y="104"/>
                </a:lnTo>
                <a:lnTo>
                  <a:pt x="77" y="116"/>
                </a:lnTo>
                <a:lnTo>
                  <a:pt x="88" y="134"/>
                </a:lnTo>
                <a:lnTo>
                  <a:pt x="83" y="135"/>
                </a:lnTo>
                <a:lnTo>
                  <a:pt x="73" y="133"/>
                </a:lnTo>
                <a:lnTo>
                  <a:pt x="67" y="138"/>
                </a:lnTo>
                <a:lnTo>
                  <a:pt x="59" y="142"/>
                </a:lnTo>
                <a:lnTo>
                  <a:pt x="53" y="143"/>
                </a:lnTo>
                <a:lnTo>
                  <a:pt x="51" y="147"/>
                </a:lnTo>
                <a:lnTo>
                  <a:pt x="42" y="146"/>
                </a:lnTo>
                <a:lnTo>
                  <a:pt x="31" y="136"/>
                </a:lnTo>
                <a:lnTo>
                  <a:pt x="29" y="127"/>
                </a:lnTo>
                <a:lnTo>
                  <a:pt x="25" y="116"/>
                </a:lnTo>
                <a:lnTo>
                  <a:pt x="28" y="98"/>
                </a:lnTo>
                <a:lnTo>
                  <a:pt x="33" y="91"/>
                </a:lnTo>
                <a:lnTo>
                  <a:pt x="29" y="82"/>
                </a:lnTo>
                <a:lnTo>
                  <a:pt x="23" y="78"/>
                </a:lnTo>
                <a:lnTo>
                  <a:pt x="25" y="69"/>
                </a:lnTo>
                <a:lnTo>
                  <a:pt x="21" y="64"/>
                </a:lnTo>
                <a:lnTo>
                  <a:pt x="12" y="65"/>
                </a:lnTo>
                <a:lnTo>
                  <a:pt x="0" y="50"/>
                </a:lnTo>
                <a:lnTo>
                  <a:pt x="5" y="44"/>
                </a:lnTo>
                <a:lnTo>
                  <a:pt x="5" y="34"/>
                </a:lnTo>
                <a:lnTo>
                  <a:pt x="16" y="31"/>
                </a:lnTo>
                <a:lnTo>
                  <a:pt x="21" y="27"/>
                </a:lnTo>
                <a:lnTo>
                  <a:pt x="15" y="19"/>
                </a:lnTo>
                <a:lnTo>
                  <a:pt x="17" y="12"/>
                </a:lnTo>
                <a:lnTo>
                  <a:pt x="32" y="0"/>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50" name="Freeform 82"/>
          <p:cNvSpPr>
            <a:spLocks/>
          </p:cNvSpPr>
          <p:nvPr/>
        </p:nvSpPr>
        <p:spPr bwMode="auto">
          <a:xfrm>
            <a:off x="3571389" y="3382392"/>
            <a:ext cx="145976" cy="80671"/>
          </a:xfrm>
          <a:custGeom>
            <a:avLst/>
            <a:gdLst>
              <a:gd name="T0" fmla="*/ 34 w 114"/>
              <a:gd name="T1" fmla="*/ 63 h 63"/>
              <a:gd name="T2" fmla="*/ 32 w 114"/>
              <a:gd name="T3" fmla="*/ 56 h 63"/>
              <a:gd name="T4" fmla="*/ 27 w 114"/>
              <a:gd name="T5" fmla="*/ 54 h 63"/>
              <a:gd name="T6" fmla="*/ 29 w 114"/>
              <a:gd name="T7" fmla="*/ 46 h 63"/>
              <a:gd name="T8" fmla="*/ 26 w 114"/>
              <a:gd name="T9" fmla="*/ 44 h 63"/>
              <a:gd name="T10" fmla="*/ 23 w 114"/>
              <a:gd name="T11" fmla="*/ 42 h 63"/>
              <a:gd name="T12" fmla="*/ 14 w 114"/>
              <a:gd name="T13" fmla="*/ 45 h 63"/>
              <a:gd name="T14" fmla="*/ 14 w 114"/>
              <a:gd name="T15" fmla="*/ 42 h 63"/>
              <a:gd name="T16" fmla="*/ 9 w 114"/>
              <a:gd name="T17" fmla="*/ 39 h 63"/>
              <a:gd name="T18" fmla="*/ 5 w 114"/>
              <a:gd name="T19" fmla="*/ 34 h 63"/>
              <a:gd name="T20" fmla="*/ 0 w 114"/>
              <a:gd name="T21" fmla="*/ 33 h 63"/>
              <a:gd name="T22" fmla="*/ 4 w 114"/>
              <a:gd name="T23" fmla="*/ 28 h 63"/>
              <a:gd name="T24" fmla="*/ 3 w 114"/>
              <a:gd name="T25" fmla="*/ 23 h 63"/>
              <a:gd name="T26" fmla="*/ 5 w 114"/>
              <a:gd name="T27" fmla="*/ 19 h 63"/>
              <a:gd name="T28" fmla="*/ 14 w 114"/>
              <a:gd name="T29" fmla="*/ 14 h 63"/>
              <a:gd name="T30" fmla="*/ 23 w 114"/>
              <a:gd name="T31" fmla="*/ 6 h 63"/>
              <a:gd name="T32" fmla="*/ 25 w 114"/>
              <a:gd name="T33" fmla="*/ 7 h 63"/>
              <a:gd name="T34" fmla="*/ 30 w 114"/>
              <a:gd name="T35" fmla="*/ 3 h 63"/>
              <a:gd name="T36" fmla="*/ 35 w 114"/>
              <a:gd name="T37" fmla="*/ 2 h 63"/>
              <a:gd name="T38" fmla="*/ 36 w 114"/>
              <a:gd name="T39" fmla="*/ 4 h 63"/>
              <a:gd name="T40" fmla="*/ 39 w 114"/>
              <a:gd name="T41" fmla="*/ 3 h 63"/>
              <a:gd name="T42" fmla="*/ 48 w 114"/>
              <a:gd name="T43" fmla="*/ 5 h 63"/>
              <a:gd name="T44" fmla="*/ 56 w 114"/>
              <a:gd name="T45" fmla="*/ 4 h 63"/>
              <a:gd name="T46" fmla="*/ 62 w 114"/>
              <a:gd name="T47" fmla="*/ 2 h 63"/>
              <a:gd name="T48" fmla="*/ 65 w 114"/>
              <a:gd name="T49" fmla="*/ 0 h 63"/>
              <a:gd name="T50" fmla="*/ 70 w 114"/>
              <a:gd name="T51" fmla="*/ 1 h 63"/>
              <a:gd name="T52" fmla="*/ 74 w 114"/>
              <a:gd name="T53" fmla="*/ 2 h 63"/>
              <a:gd name="T54" fmla="*/ 79 w 114"/>
              <a:gd name="T55" fmla="*/ 2 h 63"/>
              <a:gd name="T56" fmla="*/ 83 w 114"/>
              <a:gd name="T57" fmla="*/ 0 h 63"/>
              <a:gd name="T58" fmla="*/ 91 w 114"/>
              <a:gd name="T59" fmla="*/ 3 h 63"/>
              <a:gd name="T60" fmla="*/ 94 w 114"/>
              <a:gd name="T61" fmla="*/ 3 h 63"/>
              <a:gd name="T62" fmla="*/ 99 w 114"/>
              <a:gd name="T63" fmla="*/ 7 h 63"/>
              <a:gd name="T64" fmla="*/ 104 w 114"/>
              <a:gd name="T65" fmla="*/ 12 h 63"/>
              <a:gd name="T66" fmla="*/ 110 w 114"/>
              <a:gd name="T67" fmla="*/ 15 h 63"/>
              <a:gd name="T68" fmla="*/ 114 w 114"/>
              <a:gd name="T69" fmla="*/ 21 h 63"/>
              <a:gd name="T70" fmla="*/ 108 w 114"/>
              <a:gd name="T71" fmla="*/ 20 h 63"/>
              <a:gd name="T72" fmla="*/ 105 w 114"/>
              <a:gd name="T73" fmla="*/ 23 h 63"/>
              <a:gd name="T74" fmla="*/ 99 w 114"/>
              <a:gd name="T75" fmla="*/ 26 h 63"/>
              <a:gd name="T76" fmla="*/ 94 w 114"/>
              <a:gd name="T77" fmla="*/ 26 h 63"/>
              <a:gd name="T78" fmla="*/ 90 w 114"/>
              <a:gd name="T79" fmla="*/ 29 h 63"/>
              <a:gd name="T80" fmla="*/ 86 w 114"/>
              <a:gd name="T81" fmla="*/ 28 h 63"/>
              <a:gd name="T82" fmla="*/ 84 w 114"/>
              <a:gd name="T83" fmla="*/ 25 h 63"/>
              <a:gd name="T84" fmla="*/ 82 w 114"/>
              <a:gd name="T85" fmla="*/ 25 h 63"/>
              <a:gd name="T86" fmla="*/ 79 w 114"/>
              <a:gd name="T87" fmla="*/ 30 h 63"/>
              <a:gd name="T88" fmla="*/ 77 w 114"/>
              <a:gd name="T89" fmla="*/ 30 h 63"/>
              <a:gd name="T90" fmla="*/ 76 w 114"/>
              <a:gd name="T91" fmla="*/ 34 h 63"/>
              <a:gd name="T92" fmla="*/ 69 w 114"/>
              <a:gd name="T93" fmla="*/ 40 h 63"/>
              <a:gd name="T94" fmla="*/ 66 w 114"/>
              <a:gd name="T95" fmla="*/ 42 h 63"/>
              <a:gd name="T96" fmla="*/ 64 w 114"/>
              <a:gd name="T97" fmla="*/ 45 h 63"/>
              <a:gd name="T98" fmla="*/ 59 w 114"/>
              <a:gd name="T99" fmla="*/ 41 h 63"/>
              <a:gd name="T100" fmla="*/ 54 w 114"/>
              <a:gd name="T101" fmla="*/ 46 h 63"/>
              <a:gd name="T102" fmla="*/ 51 w 114"/>
              <a:gd name="T103" fmla="*/ 46 h 63"/>
              <a:gd name="T104" fmla="*/ 46 w 114"/>
              <a:gd name="T105" fmla="*/ 47 h 63"/>
              <a:gd name="T106" fmla="*/ 46 w 114"/>
              <a:gd name="T107" fmla="*/ 57 h 63"/>
              <a:gd name="T108" fmla="*/ 43 w 114"/>
              <a:gd name="T109" fmla="*/ 57 h 63"/>
              <a:gd name="T110" fmla="*/ 40 w 114"/>
              <a:gd name="T111" fmla="*/ 62 h 63"/>
              <a:gd name="T112" fmla="*/ 34 w 114"/>
              <a:gd name="T113"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4" h="63">
                <a:moveTo>
                  <a:pt x="34" y="63"/>
                </a:moveTo>
                <a:lnTo>
                  <a:pt x="32" y="56"/>
                </a:lnTo>
                <a:lnTo>
                  <a:pt x="27" y="54"/>
                </a:lnTo>
                <a:lnTo>
                  <a:pt x="29" y="46"/>
                </a:lnTo>
                <a:lnTo>
                  <a:pt x="26" y="44"/>
                </a:lnTo>
                <a:lnTo>
                  <a:pt x="23" y="42"/>
                </a:lnTo>
                <a:lnTo>
                  <a:pt x="14" y="45"/>
                </a:lnTo>
                <a:lnTo>
                  <a:pt x="14" y="42"/>
                </a:lnTo>
                <a:lnTo>
                  <a:pt x="9" y="39"/>
                </a:lnTo>
                <a:lnTo>
                  <a:pt x="5" y="34"/>
                </a:lnTo>
                <a:lnTo>
                  <a:pt x="0" y="33"/>
                </a:lnTo>
                <a:lnTo>
                  <a:pt x="4" y="28"/>
                </a:lnTo>
                <a:lnTo>
                  <a:pt x="3" y="23"/>
                </a:lnTo>
                <a:lnTo>
                  <a:pt x="5" y="19"/>
                </a:lnTo>
                <a:lnTo>
                  <a:pt x="14" y="14"/>
                </a:lnTo>
                <a:lnTo>
                  <a:pt x="23" y="6"/>
                </a:lnTo>
                <a:lnTo>
                  <a:pt x="25" y="7"/>
                </a:lnTo>
                <a:lnTo>
                  <a:pt x="30" y="3"/>
                </a:lnTo>
                <a:lnTo>
                  <a:pt x="35" y="2"/>
                </a:lnTo>
                <a:lnTo>
                  <a:pt x="36" y="4"/>
                </a:lnTo>
                <a:lnTo>
                  <a:pt x="39" y="3"/>
                </a:lnTo>
                <a:lnTo>
                  <a:pt x="48" y="5"/>
                </a:lnTo>
                <a:lnTo>
                  <a:pt x="56" y="4"/>
                </a:lnTo>
                <a:lnTo>
                  <a:pt x="62" y="2"/>
                </a:lnTo>
                <a:lnTo>
                  <a:pt x="65" y="0"/>
                </a:lnTo>
                <a:lnTo>
                  <a:pt x="70" y="1"/>
                </a:lnTo>
                <a:lnTo>
                  <a:pt x="74" y="2"/>
                </a:lnTo>
                <a:lnTo>
                  <a:pt x="79" y="2"/>
                </a:lnTo>
                <a:lnTo>
                  <a:pt x="83" y="0"/>
                </a:lnTo>
                <a:lnTo>
                  <a:pt x="91" y="3"/>
                </a:lnTo>
                <a:lnTo>
                  <a:pt x="94" y="3"/>
                </a:lnTo>
                <a:lnTo>
                  <a:pt x="99" y="7"/>
                </a:lnTo>
                <a:lnTo>
                  <a:pt x="104" y="12"/>
                </a:lnTo>
                <a:lnTo>
                  <a:pt x="110" y="15"/>
                </a:lnTo>
                <a:lnTo>
                  <a:pt x="114" y="21"/>
                </a:lnTo>
                <a:lnTo>
                  <a:pt x="108" y="20"/>
                </a:lnTo>
                <a:lnTo>
                  <a:pt x="105" y="23"/>
                </a:lnTo>
                <a:lnTo>
                  <a:pt x="99" y="26"/>
                </a:lnTo>
                <a:lnTo>
                  <a:pt x="94" y="26"/>
                </a:lnTo>
                <a:lnTo>
                  <a:pt x="90" y="29"/>
                </a:lnTo>
                <a:lnTo>
                  <a:pt x="86" y="28"/>
                </a:lnTo>
                <a:lnTo>
                  <a:pt x="84" y="25"/>
                </a:lnTo>
                <a:lnTo>
                  <a:pt x="82" y="25"/>
                </a:lnTo>
                <a:lnTo>
                  <a:pt x="79" y="30"/>
                </a:lnTo>
                <a:lnTo>
                  <a:pt x="77" y="30"/>
                </a:lnTo>
                <a:lnTo>
                  <a:pt x="76" y="34"/>
                </a:lnTo>
                <a:lnTo>
                  <a:pt x="69" y="40"/>
                </a:lnTo>
                <a:lnTo>
                  <a:pt x="66" y="42"/>
                </a:lnTo>
                <a:lnTo>
                  <a:pt x="64" y="45"/>
                </a:lnTo>
                <a:lnTo>
                  <a:pt x="59" y="41"/>
                </a:lnTo>
                <a:lnTo>
                  <a:pt x="54" y="46"/>
                </a:lnTo>
                <a:lnTo>
                  <a:pt x="51" y="46"/>
                </a:lnTo>
                <a:lnTo>
                  <a:pt x="46" y="47"/>
                </a:lnTo>
                <a:lnTo>
                  <a:pt x="46" y="57"/>
                </a:lnTo>
                <a:lnTo>
                  <a:pt x="43" y="57"/>
                </a:lnTo>
                <a:lnTo>
                  <a:pt x="40" y="62"/>
                </a:lnTo>
                <a:lnTo>
                  <a:pt x="34" y="63"/>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51" name="Freeform 83"/>
          <p:cNvSpPr>
            <a:spLocks/>
          </p:cNvSpPr>
          <p:nvPr/>
        </p:nvSpPr>
        <p:spPr bwMode="auto">
          <a:xfrm>
            <a:off x="5942856" y="2574401"/>
            <a:ext cx="120366" cy="105000"/>
          </a:xfrm>
          <a:custGeom>
            <a:avLst/>
            <a:gdLst>
              <a:gd name="T0" fmla="*/ 343 w 386"/>
              <a:gd name="T1" fmla="*/ 50 h 337"/>
              <a:gd name="T2" fmla="*/ 363 w 386"/>
              <a:gd name="T3" fmla="*/ 82 h 337"/>
              <a:gd name="T4" fmla="*/ 386 w 386"/>
              <a:gd name="T5" fmla="*/ 106 h 337"/>
              <a:gd name="T6" fmla="*/ 363 w 386"/>
              <a:gd name="T7" fmla="*/ 137 h 337"/>
              <a:gd name="T8" fmla="*/ 331 w 386"/>
              <a:gd name="T9" fmla="*/ 119 h 337"/>
              <a:gd name="T10" fmla="*/ 284 w 386"/>
              <a:gd name="T11" fmla="*/ 120 h 337"/>
              <a:gd name="T12" fmla="*/ 225 w 386"/>
              <a:gd name="T13" fmla="*/ 106 h 337"/>
              <a:gd name="T14" fmla="*/ 194 w 386"/>
              <a:gd name="T15" fmla="*/ 108 h 337"/>
              <a:gd name="T16" fmla="*/ 181 w 386"/>
              <a:gd name="T17" fmla="*/ 125 h 337"/>
              <a:gd name="T18" fmla="*/ 155 w 386"/>
              <a:gd name="T19" fmla="*/ 106 h 337"/>
              <a:gd name="T20" fmla="*/ 144 w 386"/>
              <a:gd name="T21" fmla="*/ 141 h 337"/>
              <a:gd name="T22" fmla="*/ 180 w 386"/>
              <a:gd name="T23" fmla="*/ 180 h 337"/>
              <a:gd name="T24" fmla="*/ 196 w 386"/>
              <a:gd name="T25" fmla="*/ 206 h 337"/>
              <a:gd name="T26" fmla="*/ 230 w 386"/>
              <a:gd name="T27" fmla="*/ 237 h 337"/>
              <a:gd name="T28" fmla="*/ 257 w 386"/>
              <a:gd name="T29" fmla="*/ 256 h 337"/>
              <a:gd name="T30" fmla="*/ 286 w 386"/>
              <a:gd name="T31" fmla="*/ 291 h 337"/>
              <a:gd name="T32" fmla="*/ 349 w 386"/>
              <a:gd name="T33" fmla="*/ 323 h 337"/>
              <a:gd name="T34" fmla="*/ 342 w 386"/>
              <a:gd name="T35" fmla="*/ 337 h 337"/>
              <a:gd name="T36" fmla="*/ 276 w 386"/>
              <a:gd name="T37" fmla="*/ 306 h 337"/>
              <a:gd name="T38" fmla="*/ 234 w 386"/>
              <a:gd name="T39" fmla="*/ 276 h 337"/>
              <a:gd name="T40" fmla="*/ 170 w 386"/>
              <a:gd name="T41" fmla="*/ 251 h 337"/>
              <a:gd name="T42" fmla="*/ 108 w 386"/>
              <a:gd name="T43" fmla="*/ 189 h 337"/>
              <a:gd name="T44" fmla="*/ 121 w 386"/>
              <a:gd name="T45" fmla="*/ 183 h 337"/>
              <a:gd name="T46" fmla="*/ 88 w 386"/>
              <a:gd name="T47" fmla="*/ 148 h 337"/>
              <a:gd name="T48" fmla="*/ 85 w 386"/>
              <a:gd name="T49" fmla="*/ 119 h 337"/>
              <a:gd name="T50" fmla="*/ 40 w 386"/>
              <a:gd name="T51" fmla="*/ 106 h 337"/>
              <a:gd name="T52" fmla="*/ 22 w 386"/>
              <a:gd name="T53" fmla="*/ 142 h 337"/>
              <a:gd name="T54" fmla="*/ 0 w 386"/>
              <a:gd name="T55" fmla="*/ 114 h 337"/>
              <a:gd name="T56" fmla="*/ 0 w 386"/>
              <a:gd name="T57" fmla="*/ 85 h 337"/>
              <a:gd name="T58" fmla="*/ 2 w 386"/>
              <a:gd name="T59" fmla="*/ 84 h 337"/>
              <a:gd name="T60" fmla="*/ 49 w 386"/>
              <a:gd name="T61" fmla="*/ 87 h 337"/>
              <a:gd name="T62" fmla="*/ 61 w 386"/>
              <a:gd name="T63" fmla="*/ 72 h 337"/>
              <a:gd name="T64" fmla="*/ 85 w 386"/>
              <a:gd name="T65" fmla="*/ 86 h 337"/>
              <a:gd name="T66" fmla="*/ 111 w 386"/>
              <a:gd name="T67" fmla="*/ 88 h 337"/>
              <a:gd name="T68" fmla="*/ 109 w 386"/>
              <a:gd name="T69" fmla="*/ 64 h 337"/>
              <a:gd name="T70" fmla="*/ 132 w 386"/>
              <a:gd name="T71" fmla="*/ 56 h 337"/>
              <a:gd name="T72" fmla="*/ 136 w 386"/>
              <a:gd name="T73" fmla="*/ 22 h 337"/>
              <a:gd name="T74" fmla="*/ 187 w 386"/>
              <a:gd name="T75" fmla="*/ 0 h 337"/>
              <a:gd name="T76" fmla="*/ 210 w 386"/>
              <a:gd name="T77" fmla="*/ 10 h 337"/>
              <a:gd name="T78" fmla="*/ 263 w 386"/>
              <a:gd name="T79" fmla="*/ 46 h 337"/>
              <a:gd name="T80" fmla="*/ 320 w 386"/>
              <a:gd name="T81" fmla="*/ 62 h 337"/>
              <a:gd name="T82" fmla="*/ 344 w 386"/>
              <a:gd name="T83" fmla="*/ 5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6" h="337">
                <a:moveTo>
                  <a:pt x="343" y="50"/>
                </a:moveTo>
                <a:lnTo>
                  <a:pt x="363" y="82"/>
                </a:lnTo>
                <a:lnTo>
                  <a:pt x="386" y="106"/>
                </a:lnTo>
                <a:lnTo>
                  <a:pt x="363" y="137"/>
                </a:lnTo>
                <a:lnTo>
                  <a:pt x="331" y="119"/>
                </a:lnTo>
                <a:lnTo>
                  <a:pt x="284" y="120"/>
                </a:lnTo>
                <a:lnTo>
                  <a:pt x="225" y="106"/>
                </a:lnTo>
                <a:lnTo>
                  <a:pt x="194" y="108"/>
                </a:lnTo>
                <a:lnTo>
                  <a:pt x="181" y="125"/>
                </a:lnTo>
                <a:lnTo>
                  <a:pt x="155" y="106"/>
                </a:lnTo>
                <a:lnTo>
                  <a:pt x="144" y="141"/>
                </a:lnTo>
                <a:lnTo>
                  <a:pt x="180" y="180"/>
                </a:lnTo>
                <a:lnTo>
                  <a:pt x="196" y="206"/>
                </a:lnTo>
                <a:lnTo>
                  <a:pt x="230" y="237"/>
                </a:lnTo>
                <a:lnTo>
                  <a:pt x="257" y="256"/>
                </a:lnTo>
                <a:lnTo>
                  <a:pt x="286" y="291"/>
                </a:lnTo>
                <a:lnTo>
                  <a:pt x="349" y="323"/>
                </a:lnTo>
                <a:lnTo>
                  <a:pt x="342" y="337"/>
                </a:lnTo>
                <a:lnTo>
                  <a:pt x="276" y="306"/>
                </a:lnTo>
                <a:lnTo>
                  <a:pt x="234" y="276"/>
                </a:lnTo>
                <a:lnTo>
                  <a:pt x="170" y="251"/>
                </a:lnTo>
                <a:lnTo>
                  <a:pt x="108" y="189"/>
                </a:lnTo>
                <a:lnTo>
                  <a:pt x="121" y="183"/>
                </a:lnTo>
                <a:lnTo>
                  <a:pt x="88" y="148"/>
                </a:lnTo>
                <a:lnTo>
                  <a:pt x="85" y="119"/>
                </a:lnTo>
                <a:lnTo>
                  <a:pt x="40" y="106"/>
                </a:lnTo>
                <a:lnTo>
                  <a:pt x="22" y="142"/>
                </a:lnTo>
                <a:lnTo>
                  <a:pt x="0" y="114"/>
                </a:lnTo>
                <a:lnTo>
                  <a:pt x="0" y="85"/>
                </a:lnTo>
                <a:lnTo>
                  <a:pt x="2" y="84"/>
                </a:lnTo>
                <a:lnTo>
                  <a:pt x="49" y="87"/>
                </a:lnTo>
                <a:lnTo>
                  <a:pt x="61" y="72"/>
                </a:lnTo>
                <a:lnTo>
                  <a:pt x="85" y="86"/>
                </a:lnTo>
                <a:lnTo>
                  <a:pt x="111" y="88"/>
                </a:lnTo>
                <a:lnTo>
                  <a:pt x="109" y="64"/>
                </a:lnTo>
                <a:lnTo>
                  <a:pt x="132" y="56"/>
                </a:lnTo>
                <a:lnTo>
                  <a:pt x="136" y="22"/>
                </a:lnTo>
                <a:lnTo>
                  <a:pt x="187" y="0"/>
                </a:lnTo>
                <a:lnTo>
                  <a:pt x="210" y="10"/>
                </a:lnTo>
                <a:lnTo>
                  <a:pt x="263" y="46"/>
                </a:lnTo>
                <a:lnTo>
                  <a:pt x="320" y="62"/>
                </a:lnTo>
                <a:lnTo>
                  <a:pt x="344" y="50"/>
                </a:lnTo>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52" name="Freeform 84"/>
          <p:cNvSpPr>
            <a:spLocks/>
          </p:cNvSpPr>
          <p:nvPr/>
        </p:nvSpPr>
        <p:spPr bwMode="auto">
          <a:xfrm>
            <a:off x="3928646" y="3278671"/>
            <a:ext cx="69146" cy="49940"/>
          </a:xfrm>
          <a:custGeom>
            <a:avLst/>
            <a:gdLst>
              <a:gd name="T0" fmla="*/ 27 w 54"/>
              <a:gd name="T1" fmla="*/ 0 h 39"/>
              <a:gd name="T2" fmla="*/ 38 w 54"/>
              <a:gd name="T3" fmla="*/ 0 h 39"/>
              <a:gd name="T4" fmla="*/ 53 w 54"/>
              <a:gd name="T5" fmla="*/ 4 h 39"/>
              <a:gd name="T6" fmla="*/ 54 w 54"/>
              <a:gd name="T7" fmla="*/ 15 h 39"/>
              <a:gd name="T8" fmla="*/ 51 w 54"/>
              <a:gd name="T9" fmla="*/ 23 h 39"/>
              <a:gd name="T10" fmla="*/ 46 w 54"/>
              <a:gd name="T11" fmla="*/ 27 h 39"/>
              <a:gd name="T12" fmla="*/ 50 w 54"/>
              <a:gd name="T13" fmla="*/ 33 h 39"/>
              <a:gd name="T14" fmla="*/ 49 w 54"/>
              <a:gd name="T15" fmla="*/ 39 h 39"/>
              <a:gd name="T16" fmla="*/ 38 w 54"/>
              <a:gd name="T17" fmla="*/ 35 h 39"/>
              <a:gd name="T18" fmla="*/ 29 w 54"/>
              <a:gd name="T19" fmla="*/ 36 h 39"/>
              <a:gd name="T20" fmla="*/ 18 w 54"/>
              <a:gd name="T21" fmla="*/ 35 h 39"/>
              <a:gd name="T22" fmla="*/ 9 w 54"/>
              <a:gd name="T23" fmla="*/ 39 h 39"/>
              <a:gd name="T24" fmla="*/ 0 w 54"/>
              <a:gd name="T25" fmla="*/ 32 h 39"/>
              <a:gd name="T26" fmla="*/ 3 w 54"/>
              <a:gd name="T27" fmla="*/ 26 h 39"/>
              <a:gd name="T28" fmla="*/ 19 w 54"/>
              <a:gd name="T29" fmla="*/ 29 h 39"/>
              <a:gd name="T30" fmla="*/ 33 w 54"/>
              <a:gd name="T31" fmla="*/ 30 h 39"/>
              <a:gd name="T32" fmla="*/ 39 w 54"/>
              <a:gd name="T33" fmla="*/ 26 h 39"/>
              <a:gd name="T34" fmla="*/ 32 w 54"/>
              <a:gd name="T35" fmla="*/ 17 h 39"/>
              <a:gd name="T36" fmla="*/ 33 w 54"/>
              <a:gd name="T37" fmla="*/ 9 h 39"/>
              <a:gd name="T38" fmla="*/ 22 w 54"/>
              <a:gd name="T39" fmla="*/ 5 h 39"/>
              <a:gd name="T40" fmla="*/ 27 w 54"/>
              <a:gd name="T4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4" h="39">
                <a:moveTo>
                  <a:pt x="27" y="0"/>
                </a:moveTo>
                <a:lnTo>
                  <a:pt x="38" y="0"/>
                </a:lnTo>
                <a:lnTo>
                  <a:pt x="53" y="4"/>
                </a:lnTo>
                <a:lnTo>
                  <a:pt x="54" y="15"/>
                </a:lnTo>
                <a:lnTo>
                  <a:pt x="51" y="23"/>
                </a:lnTo>
                <a:lnTo>
                  <a:pt x="46" y="27"/>
                </a:lnTo>
                <a:lnTo>
                  <a:pt x="50" y="33"/>
                </a:lnTo>
                <a:lnTo>
                  <a:pt x="49" y="39"/>
                </a:lnTo>
                <a:lnTo>
                  <a:pt x="38" y="35"/>
                </a:lnTo>
                <a:lnTo>
                  <a:pt x="29" y="36"/>
                </a:lnTo>
                <a:lnTo>
                  <a:pt x="18" y="35"/>
                </a:lnTo>
                <a:lnTo>
                  <a:pt x="9" y="39"/>
                </a:lnTo>
                <a:lnTo>
                  <a:pt x="0" y="32"/>
                </a:lnTo>
                <a:lnTo>
                  <a:pt x="3" y="26"/>
                </a:lnTo>
                <a:lnTo>
                  <a:pt x="19" y="29"/>
                </a:lnTo>
                <a:lnTo>
                  <a:pt x="33" y="30"/>
                </a:lnTo>
                <a:lnTo>
                  <a:pt x="39" y="26"/>
                </a:lnTo>
                <a:lnTo>
                  <a:pt x="32" y="17"/>
                </a:lnTo>
                <a:lnTo>
                  <a:pt x="33" y="9"/>
                </a:lnTo>
                <a:lnTo>
                  <a:pt x="22" y="5"/>
                </a:lnTo>
                <a:lnTo>
                  <a:pt x="27" y="0"/>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53" name="Freeform 85"/>
          <p:cNvSpPr>
            <a:spLocks/>
          </p:cNvSpPr>
          <p:nvPr/>
        </p:nvSpPr>
        <p:spPr bwMode="auto">
          <a:xfrm>
            <a:off x="5992797" y="2519341"/>
            <a:ext cx="133171" cy="74268"/>
          </a:xfrm>
          <a:custGeom>
            <a:avLst/>
            <a:gdLst>
              <a:gd name="T0" fmla="*/ 0 w 104"/>
              <a:gd name="T1" fmla="*/ 36 h 58"/>
              <a:gd name="T2" fmla="*/ 5 w 104"/>
              <a:gd name="T3" fmla="*/ 23 h 58"/>
              <a:gd name="T4" fmla="*/ 1 w 104"/>
              <a:gd name="T5" fmla="*/ 18 h 58"/>
              <a:gd name="T6" fmla="*/ 10 w 104"/>
              <a:gd name="T7" fmla="*/ 18 h 58"/>
              <a:gd name="T8" fmla="*/ 11 w 104"/>
              <a:gd name="T9" fmla="*/ 10 h 58"/>
              <a:gd name="T10" fmla="*/ 20 w 104"/>
              <a:gd name="T11" fmla="*/ 15 h 58"/>
              <a:gd name="T12" fmla="*/ 26 w 104"/>
              <a:gd name="T13" fmla="*/ 17 h 58"/>
              <a:gd name="T14" fmla="*/ 39 w 104"/>
              <a:gd name="T15" fmla="*/ 15 h 58"/>
              <a:gd name="T16" fmla="*/ 40 w 104"/>
              <a:gd name="T17" fmla="*/ 11 h 58"/>
              <a:gd name="T18" fmla="*/ 46 w 104"/>
              <a:gd name="T19" fmla="*/ 10 h 58"/>
              <a:gd name="T20" fmla="*/ 54 w 104"/>
              <a:gd name="T21" fmla="*/ 7 h 58"/>
              <a:gd name="T22" fmla="*/ 56 w 104"/>
              <a:gd name="T23" fmla="*/ 8 h 58"/>
              <a:gd name="T24" fmla="*/ 63 w 104"/>
              <a:gd name="T25" fmla="*/ 6 h 58"/>
              <a:gd name="T26" fmla="*/ 66 w 104"/>
              <a:gd name="T27" fmla="*/ 1 h 58"/>
              <a:gd name="T28" fmla="*/ 72 w 104"/>
              <a:gd name="T29" fmla="*/ 0 h 58"/>
              <a:gd name="T30" fmla="*/ 90 w 104"/>
              <a:gd name="T31" fmla="*/ 6 h 58"/>
              <a:gd name="T32" fmla="*/ 93 w 104"/>
              <a:gd name="T33" fmla="*/ 4 h 58"/>
              <a:gd name="T34" fmla="*/ 102 w 104"/>
              <a:gd name="T35" fmla="*/ 9 h 58"/>
              <a:gd name="T36" fmla="*/ 104 w 104"/>
              <a:gd name="T37" fmla="*/ 15 h 58"/>
              <a:gd name="T38" fmla="*/ 95 w 104"/>
              <a:gd name="T39" fmla="*/ 19 h 58"/>
              <a:gd name="T40" fmla="*/ 89 w 104"/>
              <a:gd name="T41" fmla="*/ 33 h 58"/>
              <a:gd name="T42" fmla="*/ 80 w 104"/>
              <a:gd name="T43" fmla="*/ 47 h 58"/>
              <a:gd name="T44" fmla="*/ 67 w 104"/>
              <a:gd name="T45" fmla="*/ 51 h 58"/>
              <a:gd name="T46" fmla="*/ 57 w 104"/>
              <a:gd name="T47" fmla="*/ 50 h 58"/>
              <a:gd name="T48" fmla="*/ 45 w 104"/>
              <a:gd name="T49" fmla="*/ 55 h 58"/>
              <a:gd name="T50" fmla="*/ 39 w 104"/>
              <a:gd name="T51" fmla="*/ 58 h 58"/>
              <a:gd name="T52" fmla="*/ 25 w 104"/>
              <a:gd name="T53" fmla="*/ 54 h 58"/>
              <a:gd name="T54" fmla="*/ 12 w 104"/>
              <a:gd name="T55" fmla="*/ 45 h 58"/>
              <a:gd name="T56" fmla="*/ 7 w 104"/>
              <a:gd name="T57" fmla="*/ 43 h 58"/>
              <a:gd name="T58" fmla="*/ 3 w 104"/>
              <a:gd name="T59" fmla="*/ 36 h 58"/>
              <a:gd name="T60" fmla="*/ 0 w 104"/>
              <a:gd name="T61" fmla="*/ 3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4" h="58">
                <a:moveTo>
                  <a:pt x="0" y="36"/>
                </a:moveTo>
                <a:lnTo>
                  <a:pt x="5" y="23"/>
                </a:lnTo>
                <a:lnTo>
                  <a:pt x="1" y="18"/>
                </a:lnTo>
                <a:lnTo>
                  <a:pt x="10" y="18"/>
                </a:lnTo>
                <a:lnTo>
                  <a:pt x="11" y="10"/>
                </a:lnTo>
                <a:lnTo>
                  <a:pt x="20" y="15"/>
                </a:lnTo>
                <a:lnTo>
                  <a:pt x="26" y="17"/>
                </a:lnTo>
                <a:lnTo>
                  <a:pt x="39" y="15"/>
                </a:lnTo>
                <a:lnTo>
                  <a:pt x="40" y="11"/>
                </a:lnTo>
                <a:lnTo>
                  <a:pt x="46" y="10"/>
                </a:lnTo>
                <a:lnTo>
                  <a:pt x="54" y="7"/>
                </a:lnTo>
                <a:lnTo>
                  <a:pt x="56" y="8"/>
                </a:lnTo>
                <a:lnTo>
                  <a:pt x="63" y="6"/>
                </a:lnTo>
                <a:lnTo>
                  <a:pt x="66" y="1"/>
                </a:lnTo>
                <a:lnTo>
                  <a:pt x="72" y="0"/>
                </a:lnTo>
                <a:lnTo>
                  <a:pt x="90" y="6"/>
                </a:lnTo>
                <a:lnTo>
                  <a:pt x="93" y="4"/>
                </a:lnTo>
                <a:lnTo>
                  <a:pt x="102" y="9"/>
                </a:lnTo>
                <a:lnTo>
                  <a:pt x="104" y="15"/>
                </a:lnTo>
                <a:lnTo>
                  <a:pt x="95" y="19"/>
                </a:lnTo>
                <a:lnTo>
                  <a:pt x="89" y="33"/>
                </a:lnTo>
                <a:lnTo>
                  <a:pt x="80" y="47"/>
                </a:lnTo>
                <a:lnTo>
                  <a:pt x="67" y="51"/>
                </a:lnTo>
                <a:lnTo>
                  <a:pt x="57" y="50"/>
                </a:lnTo>
                <a:lnTo>
                  <a:pt x="45" y="55"/>
                </a:lnTo>
                <a:lnTo>
                  <a:pt x="39" y="58"/>
                </a:lnTo>
                <a:lnTo>
                  <a:pt x="25" y="54"/>
                </a:lnTo>
                <a:lnTo>
                  <a:pt x="12" y="45"/>
                </a:lnTo>
                <a:lnTo>
                  <a:pt x="7" y="43"/>
                </a:lnTo>
                <a:lnTo>
                  <a:pt x="3" y="36"/>
                </a:lnTo>
                <a:lnTo>
                  <a:pt x="0" y="36"/>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54" name="Freeform 86"/>
          <p:cNvSpPr>
            <a:spLocks noEditPoints="1"/>
          </p:cNvSpPr>
          <p:nvPr/>
        </p:nvSpPr>
        <p:spPr bwMode="auto">
          <a:xfrm>
            <a:off x="7894324" y="3662819"/>
            <a:ext cx="1076893" cy="421282"/>
          </a:xfrm>
          <a:custGeom>
            <a:avLst/>
            <a:gdLst>
              <a:gd name="T0" fmla="*/ 552 w 3445"/>
              <a:gd name="T1" fmla="*/ 826 h 1349"/>
              <a:gd name="T2" fmla="*/ 373 w 3445"/>
              <a:gd name="T3" fmla="*/ 522 h 1349"/>
              <a:gd name="T4" fmla="*/ 188 w 3445"/>
              <a:gd name="T5" fmla="*/ 258 h 1349"/>
              <a:gd name="T6" fmla="*/ 0 w 3445"/>
              <a:gd name="T7" fmla="*/ 0 h 1349"/>
              <a:gd name="T8" fmla="*/ 294 w 3445"/>
              <a:gd name="T9" fmla="*/ 161 h 1349"/>
              <a:gd name="T10" fmla="*/ 550 w 3445"/>
              <a:gd name="T11" fmla="*/ 347 h 1349"/>
              <a:gd name="T12" fmla="*/ 664 w 3445"/>
              <a:gd name="T13" fmla="*/ 557 h 1349"/>
              <a:gd name="T14" fmla="*/ 784 w 3445"/>
              <a:gd name="T15" fmla="*/ 673 h 1349"/>
              <a:gd name="T16" fmla="*/ 1707 w 3445"/>
              <a:gd name="T17" fmla="*/ 311 h 1349"/>
              <a:gd name="T18" fmla="*/ 1681 w 3445"/>
              <a:gd name="T19" fmla="*/ 535 h 1349"/>
              <a:gd name="T20" fmla="*/ 1562 w 3445"/>
              <a:gd name="T21" fmla="*/ 778 h 1349"/>
              <a:gd name="T22" fmla="*/ 1357 w 3445"/>
              <a:gd name="T23" fmla="*/ 732 h 1349"/>
              <a:gd name="T24" fmla="*/ 1129 w 3445"/>
              <a:gd name="T25" fmla="*/ 716 h 1349"/>
              <a:gd name="T26" fmla="*/ 1037 w 3445"/>
              <a:gd name="T27" fmla="*/ 431 h 1349"/>
              <a:gd name="T28" fmla="*/ 1154 w 3445"/>
              <a:gd name="T29" fmla="*/ 401 h 1349"/>
              <a:gd name="T30" fmla="*/ 1330 w 3445"/>
              <a:gd name="T31" fmla="*/ 339 h 1349"/>
              <a:gd name="T32" fmla="*/ 1527 w 3445"/>
              <a:gd name="T33" fmla="*/ 197 h 1349"/>
              <a:gd name="T34" fmla="*/ 1662 w 3445"/>
              <a:gd name="T35" fmla="*/ 191 h 1349"/>
              <a:gd name="T36" fmla="*/ 2518 w 3445"/>
              <a:gd name="T37" fmla="*/ 445 h 1349"/>
              <a:gd name="T38" fmla="*/ 2477 w 3445"/>
              <a:gd name="T39" fmla="*/ 543 h 1349"/>
              <a:gd name="T40" fmla="*/ 2463 w 3445"/>
              <a:gd name="T41" fmla="*/ 281 h 1349"/>
              <a:gd name="T42" fmla="*/ 2262 w 3445"/>
              <a:gd name="T43" fmla="*/ 346 h 1349"/>
              <a:gd name="T44" fmla="*/ 1948 w 3445"/>
              <a:gd name="T45" fmla="*/ 434 h 1349"/>
              <a:gd name="T46" fmla="*/ 1979 w 3445"/>
              <a:gd name="T47" fmla="*/ 548 h 1349"/>
              <a:gd name="T48" fmla="*/ 2047 w 3445"/>
              <a:gd name="T49" fmla="*/ 596 h 1349"/>
              <a:gd name="T50" fmla="*/ 2098 w 3445"/>
              <a:gd name="T51" fmla="*/ 865 h 1349"/>
              <a:gd name="T52" fmla="*/ 2065 w 3445"/>
              <a:gd name="T53" fmla="*/ 847 h 1349"/>
              <a:gd name="T54" fmla="*/ 1931 w 3445"/>
              <a:gd name="T55" fmla="*/ 773 h 1349"/>
              <a:gd name="T56" fmla="*/ 1889 w 3445"/>
              <a:gd name="T57" fmla="*/ 937 h 1349"/>
              <a:gd name="T58" fmla="*/ 1826 w 3445"/>
              <a:gd name="T59" fmla="*/ 764 h 1349"/>
              <a:gd name="T60" fmla="*/ 1816 w 3445"/>
              <a:gd name="T61" fmla="*/ 582 h 1349"/>
              <a:gd name="T62" fmla="*/ 1993 w 3445"/>
              <a:gd name="T63" fmla="*/ 380 h 1349"/>
              <a:gd name="T64" fmla="*/ 2262 w 3445"/>
              <a:gd name="T65" fmla="*/ 346 h 1349"/>
              <a:gd name="T66" fmla="*/ 3092 w 3445"/>
              <a:gd name="T67" fmla="*/ 663 h 1349"/>
              <a:gd name="T68" fmla="*/ 3365 w 3445"/>
              <a:gd name="T69" fmla="*/ 672 h 1349"/>
              <a:gd name="T70" fmla="*/ 3353 w 3445"/>
              <a:gd name="T71" fmla="*/ 1173 h 1349"/>
              <a:gd name="T72" fmla="*/ 3200 w 3445"/>
              <a:gd name="T73" fmla="*/ 1114 h 1349"/>
              <a:gd name="T74" fmla="*/ 3062 w 3445"/>
              <a:gd name="T75" fmla="*/ 854 h 1349"/>
              <a:gd name="T76" fmla="*/ 2838 w 3445"/>
              <a:gd name="T77" fmla="*/ 817 h 1349"/>
              <a:gd name="T78" fmla="*/ 2849 w 3445"/>
              <a:gd name="T79" fmla="*/ 676 h 1349"/>
              <a:gd name="T80" fmla="*/ 2758 w 3445"/>
              <a:gd name="T81" fmla="*/ 604 h 1349"/>
              <a:gd name="T82" fmla="*/ 2800 w 3445"/>
              <a:gd name="T83" fmla="*/ 498 h 1349"/>
              <a:gd name="T84" fmla="*/ 2677 w 3445"/>
              <a:gd name="T85" fmla="*/ 795 h 1349"/>
              <a:gd name="T86" fmla="*/ 2458 w 3445"/>
              <a:gd name="T87" fmla="*/ 755 h 1349"/>
              <a:gd name="T88" fmla="*/ 2409 w 3445"/>
              <a:gd name="T89" fmla="*/ 761 h 1349"/>
              <a:gd name="T90" fmla="*/ 2391 w 3445"/>
              <a:gd name="T91" fmla="*/ 733 h 1349"/>
              <a:gd name="T92" fmla="*/ 2914 w 3445"/>
              <a:gd name="T93" fmla="*/ 990 h 1349"/>
              <a:gd name="T94" fmla="*/ 2960 w 3445"/>
              <a:gd name="T95" fmla="*/ 996 h 1349"/>
              <a:gd name="T96" fmla="*/ 1295 w 3445"/>
              <a:gd name="T97" fmla="*/ 1058 h 1349"/>
              <a:gd name="T98" fmla="*/ 1431 w 3445"/>
              <a:gd name="T99" fmla="*/ 1212 h 1349"/>
              <a:gd name="T100" fmla="*/ 1136 w 3445"/>
              <a:gd name="T101" fmla="*/ 1158 h 1349"/>
              <a:gd name="T102" fmla="*/ 830 w 3445"/>
              <a:gd name="T103" fmla="*/ 1093 h 1349"/>
              <a:gd name="T104" fmla="*/ 898 w 3445"/>
              <a:gd name="T105" fmla="*/ 974 h 1349"/>
              <a:gd name="T106" fmla="*/ 2061 w 3445"/>
              <a:gd name="T107" fmla="*/ 1156 h 1349"/>
              <a:gd name="T108" fmla="*/ 1835 w 3445"/>
              <a:gd name="T109" fmla="*/ 1186 h 1349"/>
              <a:gd name="T110" fmla="*/ 2061 w 3445"/>
              <a:gd name="T111" fmla="*/ 1156 h 1349"/>
              <a:gd name="T112" fmla="*/ 1774 w 3445"/>
              <a:gd name="T113" fmla="*/ 1208 h 1349"/>
              <a:gd name="T114" fmla="*/ 1622 w 3445"/>
              <a:gd name="T115" fmla="*/ 1187 h 1349"/>
              <a:gd name="T116" fmla="*/ 2095 w 3445"/>
              <a:gd name="T117" fmla="*/ 1349 h 1349"/>
              <a:gd name="T118" fmla="*/ 2210 w 3445"/>
              <a:gd name="T119" fmla="*/ 1224 h 1349"/>
              <a:gd name="T120" fmla="*/ 1881 w 3445"/>
              <a:gd name="T121" fmla="*/ 1339 h 1349"/>
              <a:gd name="T122" fmla="*/ 1864 w 3445"/>
              <a:gd name="T123" fmla="*/ 1290 h 1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445" h="1349">
                <a:moveTo>
                  <a:pt x="789" y="965"/>
                </a:moveTo>
                <a:lnTo>
                  <a:pt x="706" y="967"/>
                </a:lnTo>
                <a:lnTo>
                  <a:pt x="646" y="895"/>
                </a:lnTo>
                <a:lnTo>
                  <a:pt x="552" y="826"/>
                </a:lnTo>
                <a:lnTo>
                  <a:pt x="521" y="774"/>
                </a:lnTo>
                <a:lnTo>
                  <a:pt x="466" y="705"/>
                </a:lnTo>
                <a:lnTo>
                  <a:pt x="429" y="641"/>
                </a:lnTo>
                <a:lnTo>
                  <a:pt x="373" y="522"/>
                </a:lnTo>
                <a:lnTo>
                  <a:pt x="307" y="451"/>
                </a:lnTo>
                <a:lnTo>
                  <a:pt x="285" y="378"/>
                </a:lnTo>
                <a:lnTo>
                  <a:pt x="257" y="311"/>
                </a:lnTo>
                <a:lnTo>
                  <a:pt x="188" y="258"/>
                </a:lnTo>
                <a:lnTo>
                  <a:pt x="147" y="185"/>
                </a:lnTo>
                <a:lnTo>
                  <a:pt x="89" y="137"/>
                </a:lnTo>
                <a:lnTo>
                  <a:pt x="8" y="43"/>
                </a:lnTo>
                <a:lnTo>
                  <a:pt x="0" y="0"/>
                </a:lnTo>
                <a:lnTo>
                  <a:pt x="48" y="3"/>
                </a:lnTo>
                <a:lnTo>
                  <a:pt x="165" y="20"/>
                </a:lnTo>
                <a:lnTo>
                  <a:pt x="234" y="103"/>
                </a:lnTo>
                <a:lnTo>
                  <a:pt x="294" y="161"/>
                </a:lnTo>
                <a:lnTo>
                  <a:pt x="337" y="196"/>
                </a:lnTo>
                <a:lnTo>
                  <a:pt x="410" y="288"/>
                </a:lnTo>
                <a:lnTo>
                  <a:pt x="486" y="289"/>
                </a:lnTo>
                <a:lnTo>
                  <a:pt x="550" y="347"/>
                </a:lnTo>
                <a:lnTo>
                  <a:pt x="594" y="419"/>
                </a:lnTo>
                <a:lnTo>
                  <a:pt x="652" y="458"/>
                </a:lnTo>
                <a:lnTo>
                  <a:pt x="621" y="527"/>
                </a:lnTo>
                <a:lnTo>
                  <a:pt x="664" y="557"/>
                </a:lnTo>
                <a:lnTo>
                  <a:pt x="691" y="559"/>
                </a:lnTo>
                <a:lnTo>
                  <a:pt x="703" y="618"/>
                </a:lnTo>
                <a:lnTo>
                  <a:pt x="729" y="666"/>
                </a:lnTo>
                <a:lnTo>
                  <a:pt x="784" y="673"/>
                </a:lnTo>
                <a:lnTo>
                  <a:pt x="819" y="727"/>
                </a:lnTo>
                <a:lnTo>
                  <a:pt x="797" y="833"/>
                </a:lnTo>
                <a:lnTo>
                  <a:pt x="789" y="965"/>
                </a:lnTo>
                <a:moveTo>
                  <a:pt x="1707" y="311"/>
                </a:moveTo>
                <a:lnTo>
                  <a:pt x="1792" y="390"/>
                </a:lnTo>
                <a:lnTo>
                  <a:pt x="1703" y="400"/>
                </a:lnTo>
                <a:lnTo>
                  <a:pt x="1678" y="458"/>
                </a:lnTo>
                <a:lnTo>
                  <a:pt x="1681" y="535"/>
                </a:lnTo>
                <a:lnTo>
                  <a:pt x="1608" y="593"/>
                </a:lnTo>
                <a:lnTo>
                  <a:pt x="1605" y="678"/>
                </a:lnTo>
                <a:lnTo>
                  <a:pt x="1572" y="808"/>
                </a:lnTo>
                <a:lnTo>
                  <a:pt x="1562" y="778"/>
                </a:lnTo>
                <a:lnTo>
                  <a:pt x="1475" y="816"/>
                </a:lnTo>
                <a:lnTo>
                  <a:pt x="1447" y="764"/>
                </a:lnTo>
                <a:lnTo>
                  <a:pt x="1394" y="759"/>
                </a:lnTo>
                <a:lnTo>
                  <a:pt x="1357" y="732"/>
                </a:lnTo>
                <a:lnTo>
                  <a:pt x="1267" y="763"/>
                </a:lnTo>
                <a:lnTo>
                  <a:pt x="1240" y="722"/>
                </a:lnTo>
                <a:lnTo>
                  <a:pt x="1191" y="726"/>
                </a:lnTo>
                <a:lnTo>
                  <a:pt x="1129" y="716"/>
                </a:lnTo>
                <a:lnTo>
                  <a:pt x="1120" y="602"/>
                </a:lnTo>
                <a:lnTo>
                  <a:pt x="1083" y="578"/>
                </a:lnTo>
                <a:lnTo>
                  <a:pt x="1047" y="506"/>
                </a:lnTo>
                <a:lnTo>
                  <a:pt x="1037" y="431"/>
                </a:lnTo>
                <a:lnTo>
                  <a:pt x="1045" y="352"/>
                </a:lnTo>
                <a:lnTo>
                  <a:pt x="1089" y="296"/>
                </a:lnTo>
                <a:lnTo>
                  <a:pt x="1102" y="353"/>
                </a:lnTo>
                <a:lnTo>
                  <a:pt x="1154" y="401"/>
                </a:lnTo>
                <a:lnTo>
                  <a:pt x="1202" y="383"/>
                </a:lnTo>
                <a:lnTo>
                  <a:pt x="1250" y="389"/>
                </a:lnTo>
                <a:lnTo>
                  <a:pt x="1294" y="346"/>
                </a:lnTo>
                <a:lnTo>
                  <a:pt x="1330" y="339"/>
                </a:lnTo>
                <a:lnTo>
                  <a:pt x="1401" y="363"/>
                </a:lnTo>
                <a:lnTo>
                  <a:pt x="1463" y="345"/>
                </a:lnTo>
                <a:lnTo>
                  <a:pt x="1499" y="226"/>
                </a:lnTo>
                <a:lnTo>
                  <a:pt x="1527" y="197"/>
                </a:lnTo>
                <a:lnTo>
                  <a:pt x="1550" y="100"/>
                </a:lnTo>
                <a:lnTo>
                  <a:pt x="1637" y="100"/>
                </a:lnTo>
                <a:lnTo>
                  <a:pt x="1702" y="114"/>
                </a:lnTo>
                <a:lnTo>
                  <a:pt x="1662" y="191"/>
                </a:lnTo>
                <a:lnTo>
                  <a:pt x="1719" y="272"/>
                </a:lnTo>
                <a:lnTo>
                  <a:pt x="1707" y="311"/>
                </a:lnTo>
                <a:moveTo>
                  <a:pt x="2521" y="370"/>
                </a:moveTo>
                <a:lnTo>
                  <a:pt x="2518" y="445"/>
                </a:lnTo>
                <a:lnTo>
                  <a:pt x="2479" y="436"/>
                </a:lnTo>
                <a:lnTo>
                  <a:pt x="2468" y="488"/>
                </a:lnTo>
                <a:lnTo>
                  <a:pt x="2498" y="533"/>
                </a:lnTo>
                <a:lnTo>
                  <a:pt x="2477" y="543"/>
                </a:lnTo>
                <a:lnTo>
                  <a:pt x="2447" y="489"/>
                </a:lnTo>
                <a:lnTo>
                  <a:pt x="2424" y="380"/>
                </a:lnTo>
                <a:lnTo>
                  <a:pt x="2439" y="312"/>
                </a:lnTo>
                <a:lnTo>
                  <a:pt x="2463" y="281"/>
                </a:lnTo>
                <a:lnTo>
                  <a:pt x="2469" y="328"/>
                </a:lnTo>
                <a:lnTo>
                  <a:pt x="2514" y="335"/>
                </a:lnTo>
                <a:lnTo>
                  <a:pt x="2521" y="370"/>
                </a:lnTo>
                <a:moveTo>
                  <a:pt x="2262" y="346"/>
                </a:moveTo>
                <a:lnTo>
                  <a:pt x="2202" y="430"/>
                </a:lnTo>
                <a:lnTo>
                  <a:pt x="2145" y="446"/>
                </a:lnTo>
                <a:lnTo>
                  <a:pt x="2073" y="430"/>
                </a:lnTo>
                <a:lnTo>
                  <a:pt x="1948" y="434"/>
                </a:lnTo>
                <a:lnTo>
                  <a:pt x="1882" y="446"/>
                </a:lnTo>
                <a:lnTo>
                  <a:pt x="1871" y="511"/>
                </a:lnTo>
                <a:lnTo>
                  <a:pt x="1938" y="586"/>
                </a:lnTo>
                <a:lnTo>
                  <a:pt x="1979" y="548"/>
                </a:lnTo>
                <a:lnTo>
                  <a:pt x="2119" y="519"/>
                </a:lnTo>
                <a:lnTo>
                  <a:pt x="2113" y="558"/>
                </a:lnTo>
                <a:lnTo>
                  <a:pt x="2080" y="546"/>
                </a:lnTo>
                <a:lnTo>
                  <a:pt x="2047" y="596"/>
                </a:lnTo>
                <a:lnTo>
                  <a:pt x="1980" y="629"/>
                </a:lnTo>
                <a:lnTo>
                  <a:pt x="2049" y="738"/>
                </a:lnTo>
                <a:lnTo>
                  <a:pt x="2034" y="767"/>
                </a:lnTo>
                <a:lnTo>
                  <a:pt x="2098" y="865"/>
                </a:lnTo>
                <a:lnTo>
                  <a:pt x="2095" y="921"/>
                </a:lnTo>
                <a:lnTo>
                  <a:pt x="2054" y="946"/>
                </a:lnTo>
                <a:lnTo>
                  <a:pt x="2026" y="916"/>
                </a:lnTo>
                <a:lnTo>
                  <a:pt x="2065" y="847"/>
                </a:lnTo>
                <a:lnTo>
                  <a:pt x="1990" y="880"/>
                </a:lnTo>
                <a:lnTo>
                  <a:pt x="1972" y="856"/>
                </a:lnTo>
                <a:lnTo>
                  <a:pt x="1983" y="823"/>
                </a:lnTo>
                <a:lnTo>
                  <a:pt x="1931" y="773"/>
                </a:lnTo>
                <a:lnTo>
                  <a:pt x="1939" y="690"/>
                </a:lnTo>
                <a:lnTo>
                  <a:pt x="1888" y="716"/>
                </a:lnTo>
                <a:lnTo>
                  <a:pt x="1891" y="815"/>
                </a:lnTo>
                <a:lnTo>
                  <a:pt x="1889" y="937"/>
                </a:lnTo>
                <a:lnTo>
                  <a:pt x="1841" y="950"/>
                </a:lnTo>
                <a:lnTo>
                  <a:pt x="1809" y="925"/>
                </a:lnTo>
                <a:lnTo>
                  <a:pt x="1834" y="846"/>
                </a:lnTo>
                <a:lnTo>
                  <a:pt x="1826" y="764"/>
                </a:lnTo>
                <a:lnTo>
                  <a:pt x="1794" y="763"/>
                </a:lnTo>
                <a:lnTo>
                  <a:pt x="1772" y="705"/>
                </a:lnTo>
                <a:lnTo>
                  <a:pt x="1805" y="649"/>
                </a:lnTo>
                <a:lnTo>
                  <a:pt x="1816" y="582"/>
                </a:lnTo>
                <a:lnTo>
                  <a:pt x="1855" y="453"/>
                </a:lnTo>
                <a:lnTo>
                  <a:pt x="1871" y="418"/>
                </a:lnTo>
                <a:lnTo>
                  <a:pt x="1934" y="355"/>
                </a:lnTo>
                <a:lnTo>
                  <a:pt x="1993" y="380"/>
                </a:lnTo>
                <a:lnTo>
                  <a:pt x="2088" y="392"/>
                </a:lnTo>
                <a:lnTo>
                  <a:pt x="2175" y="388"/>
                </a:lnTo>
                <a:lnTo>
                  <a:pt x="2248" y="327"/>
                </a:lnTo>
                <a:lnTo>
                  <a:pt x="2262" y="346"/>
                </a:lnTo>
                <a:moveTo>
                  <a:pt x="2932" y="565"/>
                </a:moveTo>
                <a:lnTo>
                  <a:pt x="2950" y="702"/>
                </a:lnTo>
                <a:lnTo>
                  <a:pt x="3026" y="753"/>
                </a:lnTo>
                <a:lnTo>
                  <a:pt x="3092" y="663"/>
                </a:lnTo>
                <a:lnTo>
                  <a:pt x="3179" y="612"/>
                </a:lnTo>
                <a:lnTo>
                  <a:pt x="3246" y="612"/>
                </a:lnTo>
                <a:lnTo>
                  <a:pt x="3310" y="641"/>
                </a:lnTo>
                <a:lnTo>
                  <a:pt x="3365" y="672"/>
                </a:lnTo>
                <a:lnTo>
                  <a:pt x="3445" y="688"/>
                </a:lnTo>
                <a:lnTo>
                  <a:pt x="3434" y="965"/>
                </a:lnTo>
                <a:lnTo>
                  <a:pt x="3414" y="1243"/>
                </a:lnTo>
                <a:lnTo>
                  <a:pt x="3353" y="1173"/>
                </a:lnTo>
                <a:lnTo>
                  <a:pt x="3279" y="1156"/>
                </a:lnTo>
                <a:lnTo>
                  <a:pt x="3258" y="1180"/>
                </a:lnTo>
                <a:lnTo>
                  <a:pt x="3163" y="1183"/>
                </a:lnTo>
                <a:lnTo>
                  <a:pt x="3200" y="1114"/>
                </a:lnTo>
                <a:lnTo>
                  <a:pt x="3249" y="1090"/>
                </a:lnTo>
                <a:lnTo>
                  <a:pt x="3236" y="997"/>
                </a:lnTo>
                <a:lnTo>
                  <a:pt x="3205" y="926"/>
                </a:lnTo>
                <a:lnTo>
                  <a:pt x="3062" y="854"/>
                </a:lnTo>
                <a:lnTo>
                  <a:pt x="3001" y="847"/>
                </a:lnTo>
                <a:lnTo>
                  <a:pt x="2891" y="768"/>
                </a:lnTo>
                <a:lnTo>
                  <a:pt x="2867" y="809"/>
                </a:lnTo>
                <a:lnTo>
                  <a:pt x="2838" y="817"/>
                </a:lnTo>
                <a:lnTo>
                  <a:pt x="2822" y="786"/>
                </a:lnTo>
                <a:lnTo>
                  <a:pt x="2823" y="749"/>
                </a:lnTo>
                <a:lnTo>
                  <a:pt x="2767" y="707"/>
                </a:lnTo>
                <a:lnTo>
                  <a:pt x="2849" y="676"/>
                </a:lnTo>
                <a:lnTo>
                  <a:pt x="2902" y="678"/>
                </a:lnTo>
                <a:lnTo>
                  <a:pt x="2897" y="655"/>
                </a:lnTo>
                <a:lnTo>
                  <a:pt x="2787" y="655"/>
                </a:lnTo>
                <a:lnTo>
                  <a:pt x="2758" y="604"/>
                </a:lnTo>
                <a:lnTo>
                  <a:pt x="2691" y="589"/>
                </a:lnTo>
                <a:lnTo>
                  <a:pt x="2659" y="546"/>
                </a:lnTo>
                <a:lnTo>
                  <a:pt x="2761" y="526"/>
                </a:lnTo>
                <a:lnTo>
                  <a:pt x="2800" y="498"/>
                </a:lnTo>
                <a:lnTo>
                  <a:pt x="2920" y="533"/>
                </a:lnTo>
                <a:lnTo>
                  <a:pt x="2932" y="565"/>
                </a:lnTo>
                <a:moveTo>
                  <a:pt x="2652" y="730"/>
                </a:moveTo>
                <a:lnTo>
                  <a:pt x="2677" y="795"/>
                </a:lnTo>
                <a:lnTo>
                  <a:pt x="2615" y="760"/>
                </a:lnTo>
                <a:lnTo>
                  <a:pt x="2552" y="753"/>
                </a:lnTo>
                <a:lnTo>
                  <a:pt x="2510" y="758"/>
                </a:lnTo>
                <a:lnTo>
                  <a:pt x="2458" y="755"/>
                </a:lnTo>
                <a:lnTo>
                  <a:pt x="2477" y="709"/>
                </a:lnTo>
                <a:lnTo>
                  <a:pt x="2570" y="705"/>
                </a:lnTo>
                <a:lnTo>
                  <a:pt x="2652" y="730"/>
                </a:lnTo>
                <a:moveTo>
                  <a:pt x="2409" y="761"/>
                </a:moveTo>
                <a:lnTo>
                  <a:pt x="2380" y="789"/>
                </a:lnTo>
                <a:lnTo>
                  <a:pt x="2328" y="774"/>
                </a:lnTo>
                <a:lnTo>
                  <a:pt x="2315" y="737"/>
                </a:lnTo>
                <a:lnTo>
                  <a:pt x="2391" y="733"/>
                </a:lnTo>
                <a:lnTo>
                  <a:pt x="2409" y="761"/>
                </a:lnTo>
                <a:moveTo>
                  <a:pt x="2960" y="996"/>
                </a:moveTo>
                <a:lnTo>
                  <a:pt x="2917" y="1054"/>
                </a:lnTo>
                <a:lnTo>
                  <a:pt x="2914" y="990"/>
                </a:lnTo>
                <a:lnTo>
                  <a:pt x="2929" y="959"/>
                </a:lnTo>
                <a:lnTo>
                  <a:pt x="2947" y="930"/>
                </a:lnTo>
                <a:lnTo>
                  <a:pt x="2962" y="955"/>
                </a:lnTo>
                <a:lnTo>
                  <a:pt x="2960" y="996"/>
                </a:lnTo>
                <a:moveTo>
                  <a:pt x="996" y="1044"/>
                </a:moveTo>
                <a:lnTo>
                  <a:pt x="1139" y="1052"/>
                </a:lnTo>
                <a:lnTo>
                  <a:pt x="1158" y="1017"/>
                </a:lnTo>
                <a:lnTo>
                  <a:pt x="1295" y="1058"/>
                </a:lnTo>
                <a:lnTo>
                  <a:pt x="1319" y="1113"/>
                </a:lnTo>
                <a:lnTo>
                  <a:pt x="1431" y="1129"/>
                </a:lnTo>
                <a:lnTo>
                  <a:pt x="1519" y="1179"/>
                </a:lnTo>
                <a:lnTo>
                  <a:pt x="1431" y="1212"/>
                </a:lnTo>
                <a:lnTo>
                  <a:pt x="1351" y="1177"/>
                </a:lnTo>
                <a:lnTo>
                  <a:pt x="1283" y="1180"/>
                </a:lnTo>
                <a:lnTo>
                  <a:pt x="1206" y="1174"/>
                </a:lnTo>
                <a:lnTo>
                  <a:pt x="1136" y="1158"/>
                </a:lnTo>
                <a:lnTo>
                  <a:pt x="1052" y="1126"/>
                </a:lnTo>
                <a:lnTo>
                  <a:pt x="997" y="1117"/>
                </a:lnTo>
                <a:lnTo>
                  <a:pt x="965" y="1128"/>
                </a:lnTo>
                <a:lnTo>
                  <a:pt x="830" y="1093"/>
                </a:lnTo>
                <a:lnTo>
                  <a:pt x="819" y="1056"/>
                </a:lnTo>
                <a:lnTo>
                  <a:pt x="751" y="1050"/>
                </a:lnTo>
                <a:lnTo>
                  <a:pt x="807" y="969"/>
                </a:lnTo>
                <a:lnTo>
                  <a:pt x="898" y="974"/>
                </a:lnTo>
                <a:lnTo>
                  <a:pt x="957" y="1007"/>
                </a:lnTo>
                <a:lnTo>
                  <a:pt x="987" y="1013"/>
                </a:lnTo>
                <a:lnTo>
                  <a:pt x="996" y="1044"/>
                </a:lnTo>
                <a:moveTo>
                  <a:pt x="2061" y="1156"/>
                </a:moveTo>
                <a:lnTo>
                  <a:pt x="2046" y="1203"/>
                </a:lnTo>
                <a:lnTo>
                  <a:pt x="1932" y="1227"/>
                </a:lnTo>
                <a:lnTo>
                  <a:pt x="1833" y="1217"/>
                </a:lnTo>
                <a:lnTo>
                  <a:pt x="1835" y="1186"/>
                </a:lnTo>
                <a:lnTo>
                  <a:pt x="1896" y="1168"/>
                </a:lnTo>
                <a:lnTo>
                  <a:pt x="1941" y="1193"/>
                </a:lnTo>
                <a:lnTo>
                  <a:pt x="1991" y="1187"/>
                </a:lnTo>
                <a:lnTo>
                  <a:pt x="2061" y="1156"/>
                </a:lnTo>
                <a:moveTo>
                  <a:pt x="1685" y="1156"/>
                </a:moveTo>
                <a:lnTo>
                  <a:pt x="1711" y="1179"/>
                </a:lnTo>
                <a:lnTo>
                  <a:pt x="1758" y="1172"/>
                </a:lnTo>
                <a:lnTo>
                  <a:pt x="1774" y="1208"/>
                </a:lnTo>
                <a:lnTo>
                  <a:pt x="1685" y="1225"/>
                </a:lnTo>
                <a:lnTo>
                  <a:pt x="1633" y="1236"/>
                </a:lnTo>
                <a:lnTo>
                  <a:pt x="1592" y="1236"/>
                </a:lnTo>
                <a:lnTo>
                  <a:pt x="1622" y="1187"/>
                </a:lnTo>
                <a:lnTo>
                  <a:pt x="1663" y="1186"/>
                </a:lnTo>
                <a:lnTo>
                  <a:pt x="1685" y="1156"/>
                </a:lnTo>
                <a:moveTo>
                  <a:pt x="2161" y="1330"/>
                </a:moveTo>
                <a:lnTo>
                  <a:pt x="2095" y="1349"/>
                </a:lnTo>
                <a:lnTo>
                  <a:pt x="2087" y="1339"/>
                </a:lnTo>
                <a:lnTo>
                  <a:pt x="2097" y="1310"/>
                </a:lnTo>
                <a:lnTo>
                  <a:pt x="2133" y="1258"/>
                </a:lnTo>
                <a:lnTo>
                  <a:pt x="2210" y="1224"/>
                </a:lnTo>
                <a:lnTo>
                  <a:pt x="2217" y="1241"/>
                </a:lnTo>
                <a:lnTo>
                  <a:pt x="2216" y="1266"/>
                </a:lnTo>
                <a:lnTo>
                  <a:pt x="2161" y="1330"/>
                </a:lnTo>
                <a:moveTo>
                  <a:pt x="1881" y="1339"/>
                </a:moveTo>
                <a:lnTo>
                  <a:pt x="1850" y="1340"/>
                </a:lnTo>
                <a:lnTo>
                  <a:pt x="1756" y="1280"/>
                </a:lnTo>
                <a:lnTo>
                  <a:pt x="1827" y="1264"/>
                </a:lnTo>
                <a:lnTo>
                  <a:pt x="1864" y="1290"/>
                </a:lnTo>
                <a:lnTo>
                  <a:pt x="1888" y="1316"/>
                </a:lnTo>
                <a:lnTo>
                  <a:pt x="1881" y="1339"/>
                </a:lnTo>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55" name="Freeform 87"/>
          <p:cNvSpPr>
            <a:spLocks/>
          </p:cNvSpPr>
          <p:nvPr/>
        </p:nvSpPr>
        <p:spPr bwMode="auto">
          <a:xfrm>
            <a:off x="7219506" y="2863792"/>
            <a:ext cx="645367" cy="732440"/>
          </a:xfrm>
          <a:custGeom>
            <a:avLst/>
            <a:gdLst>
              <a:gd name="T0" fmla="*/ 149 w 504"/>
              <a:gd name="T1" fmla="*/ 42 h 572"/>
              <a:gd name="T2" fmla="*/ 148 w 504"/>
              <a:gd name="T3" fmla="*/ 60 h 572"/>
              <a:gd name="T4" fmla="*/ 206 w 504"/>
              <a:gd name="T5" fmla="*/ 110 h 572"/>
              <a:gd name="T6" fmla="*/ 212 w 504"/>
              <a:gd name="T7" fmla="*/ 147 h 572"/>
              <a:gd name="T8" fmla="*/ 282 w 504"/>
              <a:gd name="T9" fmla="*/ 172 h 572"/>
              <a:gd name="T10" fmla="*/ 330 w 504"/>
              <a:gd name="T11" fmla="*/ 189 h 572"/>
              <a:gd name="T12" fmla="*/ 340 w 504"/>
              <a:gd name="T13" fmla="*/ 167 h 572"/>
              <a:gd name="T14" fmla="*/ 355 w 504"/>
              <a:gd name="T15" fmla="*/ 170 h 572"/>
              <a:gd name="T16" fmla="*/ 384 w 504"/>
              <a:gd name="T17" fmla="*/ 179 h 572"/>
              <a:gd name="T18" fmla="*/ 412 w 504"/>
              <a:gd name="T19" fmla="*/ 167 h 572"/>
              <a:gd name="T20" fmla="*/ 430 w 504"/>
              <a:gd name="T21" fmla="*/ 142 h 572"/>
              <a:gd name="T22" fmla="*/ 474 w 504"/>
              <a:gd name="T23" fmla="*/ 126 h 572"/>
              <a:gd name="T24" fmla="*/ 501 w 504"/>
              <a:gd name="T25" fmla="*/ 150 h 572"/>
              <a:gd name="T26" fmla="*/ 504 w 504"/>
              <a:gd name="T27" fmla="*/ 175 h 572"/>
              <a:gd name="T28" fmla="*/ 473 w 504"/>
              <a:gd name="T29" fmla="*/ 197 h 572"/>
              <a:gd name="T30" fmla="*/ 463 w 504"/>
              <a:gd name="T31" fmla="*/ 242 h 572"/>
              <a:gd name="T32" fmla="*/ 449 w 504"/>
              <a:gd name="T33" fmla="*/ 266 h 572"/>
              <a:gd name="T34" fmla="*/ 429 w 504"/>
              <a:gd name="T35" fmla="*/ 247 h 572"/>
              <a:gd name="T36" fmla="*/ 412 w 504"/>
              <a:gd name="T37" fmla="*/ 249 h 572"/>
              <a:gd name="T38" fmla="*/ 428 w 504"/>
              <a:gd name="T39" fmla="*/ 219 h 572"/>
              <a:gd name="T40" fmla="*/ 383 w 504"/>
              <a:gd name="T41" fmla="*/ 212 h 572"/>
              <a:gd name="T42" fmla="*/ 354 w 504"/>
              <a:gd name="T43" fmla="*/ 188 h 572"/>
              <a:gd name="T44" fmla="*/ 356 w 504"/>
              <a:gd name="T45" fmla="*/ 221 h 572"/>
              <a:gd name="T46" fmla="*/ 364 w 504"/>
              <a:gd name="T47" fmla="*/ 246 h 572"/>
              <a:gd name="T48" fmla="*/ 378 w 504"/>
              <a:gd name="T49" fmla="*/ 287 h 572"/>
              <a:gd name="T50" fmla="*/ 347 w 504"/>
              <a:gd name="T51" fmla="*/ 306 h 572"/>
              <a:gd name="T52" fmla="*/ 298 w 504"/>
              <a:gd name="T53" fmla="*/ 357 h 572"/>
              <a:gd name="T54" fmla="*/ 271 w 504"/>
              <a:gd name="T55" fmla="*/ 394 h 572"/>
              <a:gd name="T56" fmla="*/ 238 w 504"/>
              <a:gd name="T57" fmla="*/ 407 h 572"/>
              <a:gd name="T58" fmla="*/ 243 w 504"/>
              <a:gd name="T59" fmla="*/ 467 h 572"/>
              <a:gd name="T60" fmla="*/ 230 w 504"/>
              <a:gd name="T61" fmla="*/ 523 h 572"/>
              <a:gd name="T62" fmla="*/ 212 w 504"/>
              <a:gd name="T63" fmla="*/ 552 h 572"/>
              <a:gd name="T64" fmla="*/ 181 w 504"/>
              <a:gd name="T65" fmla="*/ 553 h 572"/>
              <a:gd name="T66" fmla="*/ 156 w 504"/>
              <a:gd name="T67" fmla="*/ 493 h 572"/>
              <a:gd name="T68" fmla="*/ 134 w 504"/>
              <a:gd name="T69" fmla="*/ 434 h 572"/>
              <a:gd name="T70" fmla="*/ 95 w 504"/>
              <a:gd name="T71" fmla="*/ 338 h 572"/>
              <a:gd name="T72" fmla="*/ 61 w 504"/>
              <a:gd name="T73" fmla="*/ 306 h 572"/>
              <a:gd name="T74" fmla="*/ 29 w 504"/>
              <a:gd name="T75" fmla="*/ 271 h 572"/>
              <a:gd name="T76" fmla="*/ 10 w 504"/>
              <a:gd name="T77" fmla="*/ 231 h 572"/>
              <a:gd name="T78" fmla="*/ 31 w 504"/>
              <a:gd name="T79" fmla="*/ 203 h 572"/>
              <a:gd name="T80" fmla="*/ 29 w 504"/>
              <a:gd name="T81" fmla="*/ 156 h 572"/>
              <a:gd name="T82" fmla="*/ 72 w 504"/>
              <a:gd name="T83" fmla="*/ 115 h 572"/>
              <a:gd name="T84" fmla="*/ 94 w 504"/>
              <a:gd name="T85" fmla="*/ 67 h 572"/>
              <a:gd name="T86" fmla="*/ 58 w 504"/>
              <a:gd name="T87" fmla="*/ 25 h 572"/>
              <a:gd name="T88" fmla="*/ 110 w 504"/>
              <a:gd name="T89" fmla="*/ 18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04" h="572">
                <a:moveTo>
                  <a:pt x="122" y="0"/>
                </a:moveTo>
                <a:lnTo>
                  <a:pt x="147" y="25"/>
                </a:lnTo>
                <a:lnTo>
                  <a:pt x="149" y="42"/>
                </a:lnTo>
                <a:lnTo>
                  <a:pt x="159" y="52"/>
                </a:lnTo>
                <a:lnTo>
                  <a:pt x="161" y="63"/>
                </a:lnTo>
                <a:lnTo>
                  <a:pt x="148" y="60"/>
                </a:lnTo>
                <a:lnTo>
                  <a:pt x="158" y="83"/>
                </a:lnTo>
                <a:lnTo>
                  <a:pt x="178" y="96"/>
                </a:lnTo>
                <a:lnTo>
                  <a:pt x="206" y="110"/>
                </a:lnTo>
                <a:lnTo>
                  <a:pt x="197" y="120"/>
                </a:lnTo>
                <a:lnTo>
                  <a:pt x="194" y="139"/>
                </a:lnTo>
                <a:lnTo>
                  <a:pt x="212" y="147"/>
                </a:lnTo>
                <a:lnTo>
                  <a:pt x="231" y="157"/>
                </a:lnTo>
                <a:lnTo>
                  <a:pt x="257" y="169"/>
                </a:lnTo>
                <a:lnTo>
                  <a:pt x="282" y="172"/>
                </a:lnTo>
                <a:lnTo>
                  <a:pt x="294" y="182"/>
                </a:lnTo>
                <a:lnTo>
                  <a:pt x="308" y="184"/>
                </a:lnTo>
                <a:lnTo>
                  <a:pt x="330" y="189"/>
                </a:lnTo>
                <a:lnTo>
                  <a:pt x="345" y="189"/>
                </a:lnTo>
                <a:lnTo>
                  <a:pt x="346" y="181"/>
                </a:lnTo>
                <a:lnTo>
                  <a:pt x="340" y="167"/>
                </a:lnTo>
                <a:lnTo>
                  <a:pt x="340" y="158"/>
                </a:lnTo>
                <a:lnTo>
                  <a:pt x="350" y="154"/>
                </a:lnTo>
                <a:lnTo>
                  <a:pt x="355" y="170"/>
                </a:lnTo>
                <a:lnTo>
                  <a:pt x="356" y="174"/>
                </a:lnTo>
                <a:lnTo>
                  <a:pt x="374" y="182"/>
                </a:lnTo>
                <a:lnTo>
                  <a:pt x="384" y="179"/>
                </a:lnTo>
                <a:lnTo>
                  <a:pt x="400" y="181"/>
                </a:lnTo>
                <a:lnTo>
                  <a:pt x="414" y="180"/>
                </a:lnTo>
                <a:lnTo>
                  <a:pt x="412" y="167"/>
                </a:lnTo>
                <a:lnTo>
                  <a:pt x="404" y="161"/>
                </a:lnTo>
                <a:lnTo>
                  <a:pt x="418" y="158"/>
                </a:lnTo>
                <a:lnTo>
                  <a:pt x="430" y="142"/>
                </a:lnTo>
                <a:lnTo>
                  <a:pt x="447" y="129"/>
                </a:lnTo>
                <a:lnTo>
                  <a:pt x="463" y="134"/>
                </a:lnTo>
                <a:lnTo>
                  <a:pt x="474" y="126"/>
                </a:lnTo>
                <a:lnTo>
                  <a:pt x="485" y="139"/>
                </a:lnTo>
                <a:lnTo>
                  <a:pt x="481" y="147"/>
                </a:lnTo>
                <a:lnTo>
                  <a:pt x="501" y="150"/>
                </a:lnTo>
                <a:lnTo>
                  <a:pt x="504" y="158"/>
                </a:lnTo>
                <a:lnTo>
                  <a:pt x="499" y="162"/>
                </a:lnTo>
                <a:lnTo>
                  <a:pt x="504" y="175"/>
                </a:lnTo>
                <a:lnTo>
                  <a:pt x="490" y="171"/>
                </a:lnTo>
                <a:lnTo>
                  <a:pt x="470" y="185"/>
                </a:lnTo>
                <a:lnTo>
                  <a:pt x="473" y="197"/>
                </a:lnTo>
                <a:lnTo>
                  <a:pt x="467" y="215"/>
                </a:lnTo>
                <a:lnTo>
                  <a:pt x="468" y="225"/>
                </a:lnTo>
                <a:lnTo>
                  <a:pt x="463" y="242"/>
                </a:lnTo>
                <a:lnTo>
                  <a:pt x="449" y="237"/>
                </a:lnTo>
                <a:lnTo>
                  <a:pt x="452" y="259"/>
                </a:lnTo>
                <a:lnTo>
                  <a:pt x="449" y="266"/>
                </a:lnTo>
                <a:lnTo>
                  <a:pt x="452" y="274"/>
                </a:lnTo>
                <a:lnTo>
                  <a:pt x="444" y="280"/>
                </a:lnTo>
                <a:lnTo>
                  <a:pt x="429" y="247"/>
                </a:lnTo>
                <a:lnTo>
                  <a:pt x="424" y="247"/>
                </a:lnTo>
                <a:lnTo>
                  <a:pt x="424" y="260"/>
                </a:lnTo>
                <a:lnTo>
                  <a:pt x="412" y="249"/>
                </a:lnTo>
                <a:lnTo>
                  <a:pt x="415" y="237"/>
                </a:lnTo>
                <a:lnTo>
                  <a:pt x="423" y="236"/>
                </a:lnTo>
                <a:lnTo>
                  <a:pt x="428" y="219"/>
                </a:lnTo>
                <a:lnTo>
                  <a:pt x="417" y="215"/>
                </a:lnTo>
                <a:lnTo>
                  <a:pt x="400" y="215"/>
                </a:lnTo>
                <a:lnTo>
                  <a:pt x="383" y="212"/>
                </a:lnTo>
                <a:lnTo>
                  <a:pt x="378" y="198"/>
                </a:lnTo>
                <a:lnTo>
                  <a:pt x="370" y="197"/>
                </a:lnTo>
                <a:lnTo>
                  <a:pt x="354" y="188"/>
                </a:lnTo>
                <a:lnTo>
                  <a:pt x="350" y="202"/>
                </a:lnTo>
                <a:lnTo>
                  <a:pt x="366" y="213"/>
                </a:lnTo>
                <a:lnTo>
                  <a:pt x="356" y="221"/>
                </a:lnTo>
                <a:lnTo>
                  <a:pt x="353" y="228"/>
                </a:lnTo>
                <a:lnTo>
                  <a:pt x="365" y="234"/>
                </a:lnTo>
                <a:lnTo>
                  <a:pt x="364" y="246"/>
                </a:lnTo>
                <a:lnTo>
                  <a:pt x="373" y="262"/>
                </a:lnTo>
                <a:lnTo>
                  <a:pt x="379" y="279"/>
                </a:lnTo>
                <a:lnTo>
                  <a:pt x="378" y="287"/>
                </a:lnTo>
                <a:lnTo>
                  <a:pt x="365" y="286"/>
                </a:lnTo>
                <a:lnTo>
                  <a:pt x="344" y="291"/>
                </a:lnTo>
                <a:lnTo>
                  <a:pt x="347" y="306"/>
                </a:lnTo>
                <a:lnTo>
                  <a:pt x="339" y="319"/>
                </a:lnTo>
                <a:lnTo>
                  <a:pt x="315" y="333"/>
                </a:lnTo>
                <a:lnTo>
                  <a:pt x="298" y="357"/>
                </a:lnTo>
                <a:lnTo>
                  <a:pt x="286" y="370"/>
                </a:lnTo>
                <a:lnTo>
                  <a:pt x="270" y="384"/>
                </a:lnTo>
                <a:lnTo>
                  <a:pt x="271" y="394"/>
                </a:lnTo>
                <a:lnTo>
                  <a:pt x="262" y="399"/>
                </a:lnTo>
                <a:lnTo>
                  <a:pt x="246" y="406"/>
                </a:lnTo>
                <a:lnTo>
                  <a:pt x="238" y="407"/>
                </a:lnTo>
                <a:lnTo>
                  <a:pt x="234" y="423"/>
                </a:lnTo>
                <a:lnTo>
                  <a:pt x="241" y="450"/>
                </a:lnTo>
                <a:lnTo>
                  <a:pt x="243" y="467"/>
                </a:lnTo>
                <a:lnTo>
                  <a:pt x="237" y="487"/>
                </a:lnTo>
                <a:lnTo>
                  <a:pt x="239" y="522"/>
                </a:lnTo>
                <a:lnTo>
                  <a:pt x="230" y="523"/>
                </a:lnTo>
                <a:lnTo>
                  <a:pt x="222" y="539"/>
                </a:lnTo>
                <a:lnTo>
                  <a:pt x="228" y="546"/>
                </a:lnTo>
                <a:lnTo>
                  <a:pt x="212" y="552"/>
                </a:lnTo>
                <a:lnTo>
                  <a:pt x="206" y="566"/>
                </a:lnTo>
                <a:lnTo>
                  <a:pt x="199" y="572"/>
                </a:lnTo>
                <a:lnTo>
                  <a:pt x="181" y="553"/>
                </a:lnTo>
                <a:lnTo>
                  <a:pt x="171" y="523"/>
                </a:lnTo>
                <a:lnTo>
                  <a:pt x="163" y="503"/>
                </a:lnTo>
                <a:lnTo>
                  <a:pt x="156" y="493"/>
                </a:lnTo>
                <a:lnTo>
                  <a:pt x="144" y="473"/>
                </a:lnTo>
                <a:lnTo>
                  <a:pt x="138" y="447"/>
                </a:lnTo>
                <a:lnTo>
                  <a:pt x="134" y="434"/>
                </a:lnTo>
                <a:lnTo>
                  <a:pt x="115" y="405"/>
                </a:lnTo>
                <a:lnTo>
                  <a:pt x="103" y="365"/>
                </a:lnTo>
                <a:lnTo>
                  <a:pt x="95" y="338"/>
                </a:lnTo>
                <a:lnTo>
                  <a:pt x="92" y="313"/>
                </a:lnTo>
                <a:lnTo>
                  <a:pt x="86" y="294"/>
                </a:lnTo>
                <a:lnTo>
                  <a:pt x="61" y="306"/>
                </a:lnTo>
                <a:lnTo>
                  <a:pt x="48" y="304"/>
                </a:lnTo>
                <a:lnTo>
                  <a:pt x="22" y="279"/>
                </a:lnTo>
                <a:lnTo>
                  <a:pt x="29" y="271"/>
                </a:lnTo>
                <a:lnTo>
                  <a:pt x="23" y="263"/>
                </a:lnTo>
                <a:lnTo>
                  <a:pt x="0" y="245"/>
                </a:lnTo>
                <a:lnTo>
                  <a:pt x="10" y="231"/>
                </a:lnTo>
                <a:lnTo>
                  <a:pt x="49" y="231"/>
                </a:lnTo>
                <a:lnTo>
                  <a:pt x="43" y="213"/>
                </a:lnTo>
                <a:lnTo>
                  <a:pt x="31" y="203"/>
                </a:lnTo>
                <a:lnTo>
                  <a:pt x="27" y="187"/>
                </a:lnTo>
                <a:lnTo>
                  <a:pt x="13" y="178"/>
                </a:lnTo>
                <a:lnTo>
                  <a:pt x="29" y="156"/>
                </a:lnTo>
                <a:lnTo>
                  <a:pt x="50" y="158"/>
                </a:lnTo>
                <a:lnTo>
                  <a:pt x="65" y="136"/>
                </a:lnTo>
                <a:lnTo>
                  <a:pt x="72" y="115"/>
                </a:lnTo>
                <a:lnTo>
                  <a:pt x="85" y="94"/>
                </a:lnTo>
                <a:lnTo>
                  <a:pt x="81" y="79"/>
                </a:lnTo>
                <a:lnTo>
                  <a:pt x="94" y="67"/>
                </a:lnTo>
                <a:lnTo>
                  <a:pt x="77" y="57"/>
                </a:lnTo>
                <a:lnTo>
                  <a:pt x="68" y="43"/>
                </a:lnTo>
                <a:lnTo>
                  <a:pt x="58" y="25"/>
                </a:lnTo>
                <a:lnTo>
                  <a:pt x="64" y="16"/>
                </a:lnTo>
                <a:lnTo>
                  <a:pt x="92" y="21"/>
                </a:lnTo>
                <a:lnTo>
                  <a:pt x="110" y="18"/>
                </a:lnTo>
                <a:lnTo>
                  <a:pt x="122" y="0"/>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56" name="Freeform 88"/>
          <p:cNvSpPr>
            <a:spLocks/>
          </p:cNvSpPr>
          <p:nvPr/>
        </p:nvSpPr>
        <p:spPr bwMode="auto">
          <a:xfrm>
            <a:off x="5453710" y="2351596"/>
            <a:ext cx="80671" cy="88354"/>
          </a:xfrm>
          <a:custGeom>
            <a:avLst/>
            <a:gdLst>
              <a:gd name="T0" fmla="*/ 61 w 63"/>
              <a:gd name="T1" fmla="*/ 25 h 69"/>
              <a:gd name="T2" fmla="*/ 63 w 63"/>
              <a:gd name="T3" fmla="*/ 40 h 69"/>
              <a:gd name="T4" fmla="*/ 51 w 63"/>
              <a:gd name="T5" fmla="*/ 57 h 69"/>
              <a:gd name="T6" fmla="*/ 22 w 63"/>
              <a:gd name="T7" fmla="*/ 69 h 69"/>
              <a:gd name="T8" fmla="*/ 0 w 63"/>
              <a:gd name="T9" fmla="*/ 66 h 69"/>
              <a:gd name="T10" fmla="*/ 14 w 63"/>
              <a:gd name="T11" fmla="*/ 45 h 69"/>
              <a:gd name="T12" fmla="*/ 7 w 63"/>
              <a:gd name="T13" fmla="*/ 25 h 69"/>
              <a:gd name="T14" fmla="*/ 29 w 63"/>
              <a:gd name="T15" fmla="*/ 10 h 69"/>
              <a:gd name="T16" fmla="*/ 41 w 63"/>
              <a:gd name="T17" fmla="*/ 0 h 69"/>
              <a:gd name="T18" fmla="*/ 44 w 63"/>
              <a:gd name="T19" fmla="*/ 11 h 69"/>
              <a:gd name="T20" fmla="*/ 40 w 63"/>
              <a:gd name="T21" fmla="*/ 22 h 69"/>
              <a:gd name="T22" fmla="*/ 50 w 63"/>
              <a:gd name="T23" fmla="*/ 21 h 69"/>
              <a:gd name="T24" fmla="*/ 61 w 63"/>
              <a:gd name="T25" fmla="*/ 2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69">
                <a:moveTo>
                  <a:pt x="61" y="25"/>
                </a:moveTo>
                <a:lnTo>
                  <a:pt x="63" y="40"/>
                </a:lnTo>
                <a:lnTo>
                  <a:pt x="51" y="57"/>
                </a:lnTo>
                <a:lnTo>
                  <a:pt x="22" y="69"/>
                </a:lnTo>
                <a:lnTo>
                  <a:pt x="0" y="66"/>
                </a:lnTo>
                <a:lnTo>
                  <a:pt x="14" y="45"/>
                </a:lnTo>
                <a:lnTo>
                  <a:pt x="7" y="25"/>
                </a:lnTo>
                <a:lnTo>
                  <a:pt x="29" y="10"/>
                </a:lnTo>
                <a:lnTo>
                  <a:pt x="41" y="0"/>
                </a:lnTo>
                <a:lnTo>
                  <a:pt x="44" y="11"/>
                </a:lnTo>
                <a:lnTo>
                  <a:pt x="40" y="22"/>
                </a:lnTo>
                <a:lnTo>
                  <a:pt x="50" y="21"/>
                </a:lnTo>
                <a:lnTo>
                  <a:pt x="61" y="25"/>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57" name="Freeform 89"/>
          <p:cNvSpPr>
            <a:spLocks/>
          </p:cNvSpPr>
          <p:nvPr/>
        </p:nvSpPr>
        <p:spPr bwMode="auto">
          <a:xfrm>
            <a:off x="6613834" y="2752391"/>
            <a:ext cx="482745" cy="387989"/>
          </a:xfrm>
          <a:custGeom>
            <a:avLst/>
            <a:gdLst>
              <a:gd name="T0" fmla="*/ 190 w 377"/>
              <a:gd name="T1" fmla="*/ 48 h 303"/>
              <a:gd name="T2" fmla="*/ 211 w 377"/>
              <a:gd name="T3" fmla="*/ 37 h 303"/>
              <a:gd name="T4" fmla="*/ 231 w 377"/>
              <a:gd name="T5" fmla="*/ 35 h 303"/>
              <a:gd name="T6" fmla="*/ 266 w 377"/>
              <a:gd name="T7" fmla="*/ 48 h 303"/>
              <a:gd name="T8" fmla="*/ 302 w 377"/>
              <a:gd name="T9" fmla="*/ 67 h 303"/>
              <a:gd name="T10" fmla="*/ 306 w 377"/>
              <a:gd name="T11" fmla="*/ 110 h 303"/>
              <a:gd name="T12" fmla="*/ 312 w 377"/>
              <a:gd name="T13" fmla="*/ 128 h 303"/>
              <a:gd name="T14" fmla="*/ 315 w 377"/>
              <a:gd name="T15" fmla="*/ 156 h 303"/>
              <a:gd name="T16" fmla="*/ 333 w 377"/>
              <a:gd name="T17" fmla="*/ 173 h 303"/>
              <a:gd name="T18" fmla="*/ 324 w 377"/>
              <a:gd name="T19" fmla="*/ 205 h 303"/>
              <a:gd name="T20" fmla="*/ 343 w 377"/>
              <a:gd name="T21" fmla="*/ 228 h 303"/>
              <a:gd name="T22" fmla="*/ 365 w 377"/>
              <a:gd name="T23" fmla="*/ 256 h 303"/>
              <a:gd name="T24" fmla="*/ 377 w 377"/>
              <a:gd name="T25" fmla="*/ 268 h 303"/>
              <a:gd name="T26" fmla="*/ 349 w 377"/>
              <a:gd name="T27" fmla="*/ 303 h 303"/>
              <a:gd name="T28" fmla="*/ 295 w 377"/>
              <a:gd name="T29" fmla="*/ 292 h 303"/>
              <a:gd name="T30" fmla="*/ 264 w 377"/>
              <a:gd name="T31" fmla="*/ 264 h 303"/>
              <a:gd name="T32" fmla="*/ 241 w 377"/>
              <a:gd name="T33" fmla="*/ 264 h 303"/>
              <a:gd name="T34" fmla="*/ 202 w 377"/>
              <a:gd name="T35" fmla="*/ 268 h 303"/>
              <a:gd name="T36" fmla="*/ 164 w 377"/>
              <a:gd name="T37" fmla="*/ 246 h 303"/>
              <a:gd name="T38" fmla="*/ 133 w 377"/>
              <a:gd name="T39" fmla="*/ 198 h 303"/>
              <a:gd name="T40" fmla="*/ 112 w 377"/>
              <a:gd name="T41" fmla="*/ 195 h 303"/>
              <a:gd name="T42" fmla="*/ 96 w 377"/>
              <a:gd name="T43" fmla="*/ 192 h 303"/>
              <a:gd name="T44" fmla="*/ 88 w 377"/>
              <a:gd name="T45" fmla="*/ 181 h 303"/>
              <a:gd name="T46" fmla="*/ 78 w 377"/>
              <a:gd name="T47" fmla="*/ 150 h 303"/>
              <a:gd name="T48" fmla="*/ 40 w 377"/>
              <a:gd name="T49" fmla="*/ 119 h 303"/>
              <a:gd name="T50" fmla="*/ 49 w 377"/>
              <a:gd name="T51" fmla="*/ 96 h 303"/>
              <a:gd name="T52" fmla="*/ 34 w 377"/>
              <a:gd name="T53" fmla="*/ 77 h 303"/>
              <a:gd name="T54" fmla="*/ 7 w 377"/>
              <a:gd name="T55" fmla="*/ 36 h 303"/>
              <a:gd name="T56" fmla="*/ 0 w 377"/>
              <a:gd name="T57" fmla="*/ 6 h 303"/>
              <a:gd name="T58" fmla="*/ 15 w 377"/>
              <a:gd name="T59" fmla="*/ 8 h 303"/>
              <a:gd name="T60" fmla="*/ 37 w 377"/>
              <a:gd name="T61" fmla="*/ 20 h 303"/>
              <a:gd name="T62" fmla="*/ 60 w 377"/>
              <a:gd name="T63" fmla="*/ 5 h 303"/>
              <a:gd name="T64" fmla="*/ 73 w 377"/>
              <a:gd name="T65" fmla="*/ 9 h 303"/>
              <a:gd name="T66" fmla="*/ 81 w 377"/>
              <a:gd name="T67" fmla="*/ 30 h 303"/>
              <a:gd name="T68" fmla="*/ 93 w 377"/>
              <a:gd name="T69" fmla="*/ 44 h 303"/>
              <a:gd name="T70" fmla="*/ 124 w 377"/>
              <a:gd name="T71" fmla="*/ 59 h 303"/>
              <a:gd name="T72" fmla="*/ 175 w 377"/>
              <a:gd name="T73" fmla="*/ 57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77" h="303">
                <a:moveTo>
                  <a:pt x="176" y="52"/>
                </a:moveTo>
                <a:lnTo>
                  <a:pt x="190" y="48"/>
                </a:lnTo>
                <a:lnTo>
                  <a:pt x="200" y="36"/>
                </a:lnTo>
                <a:lnTo>
                  <a:pt x="211" y="37"/>
                </a:lnTo>
                <a:lnTo>
                  <a:pt x="218" y="33"/>
                </a:lnTo>
                <a:lnTo>
                  <a:pt x="231" y="35"/>
                </a:lnTo>
                <a:lnTo>
                  <a:pt x="252" y="45"/>
                </a:lnTo>
                <a:lnTo>
                  <a:pt x="266" y="48"/>
                </a:lnTo>
                <a:lnTo>
                  <a:pt x="289" y="66"/>
                </a:lnTo>
                <a:lnTo>
                  <a:pt x="302" y="67"/>
                </a:lnTo>
                <a:lnTo>
                  <a:pt x="308" y="84"/>
                </a:lnTo>
                <a:lnTo>
                  <a:pt x="306" y="110"/>
                </a:lnTo>
                <a:lnTo>
                  <a:pt x="304" y="125"/>
                </a:lnTo>
                <a:lnTo>
                  <a:pt x="312" y="128"/>
                </a:lnTo>
                <a:lnTo>
                  <a:pt x="307" y="139"/>
                </a:lnTo>
                <a:lnTo>
                  <a:pt x="315" y="156"/>
                </a:lnTo>
                <a:lnTo>
                  <a:pt x="319" y="169"/>
                </a:lnTo>
                <a:lnTo>
                  <a:pt x="333" y="173"/>
                </a:lnTo>
                <a:lnTo>
                  <a:pt x="337" y="186"/>
                </a:lnTo>
                <a:lnTo>
                  <a:pt x="324" y="205"/>
                </a:lnTo>
                <a:lnTo>
                  <a:pt x="334" y="216"/>
                </a:lnTo>
                <a:lnTo>
                  <a:pt x="343" y="228"/>
                </a:lnTo>
                <a:lnTo>
                  <a:pt x="362" y="237"/>
                </a:lnTo>
                <a:lnTo>
                  <a:pt x="365" y="256"/>
                </a:lnTo>
                <a:lnTo>
                  <a:pt x="374" y="259"/>
                </a:lnTo>
                <a:lnTo>
                  <a:pt x="377" y="268"/>
                </a:lnTo>
                <a:lnTo>
                  <a:pt x="353" y="279"/>
                </a:lnTo>
                <a:lnTo>
                  <a:pt x="349" y="303"/>
                </a:lnTo>
                <a:lnTo>
                  <a:pt x="315" y="297"/>
                </a:lnTo>
                <a:lnTo>
                  <a:pt x="295" y="292"/>
                </a:lnTo>
                <a:lnTo>
                  <a:pt x="274" y="290"/>
                </a:lnTo>
                <a:lnTo>
                  <a:pt x="264" y="264"/>
                </a:lnTo>
                <a:lnTo>
                  <a:pt x="255" y="260"/>
                </a:lnTo>
                <a:lnTo>
                  <a:pt x="241" y="264"/>
                </a:lnTo>
                <a:lnTo>
                  <a:pt x="225" y="274"/>
                </a:lnTo>
                <a:lnTo>
                  <a:pt x="202" y="268"/>
                </a:lnTo>
                <a:lnTo>
                  <a:pt x="182" y="251"/>
                </a:lnTo>
                <a:lnTo>
                  <a:pt x="164" y="246"/>
                </a:lnTo>
                <a:lnTo>
                  <a:pt x="150" y="226"/>
                </a:lnTo>
                <a:lnTo>
                  <a:pt x="133" y="198"/>
                </a:lnTo>
                <a:lnTo>
                  <a:pt x="124" y="202"/>
                </a:lnTo>
                <a:lnTo>
                  <a:pt x="112" y="195"/>
                </a:lnTo>
                <a:lnTo>
                  <a:pt x="107" y="203"/>
                </a:lnTo>
                <a:lnTo>
                  <a:pt x="96" y="192"/>
                </a:lnTo>
                <a:lnTo>
                  <a:pt x="94" y="181"/>
                </a:lnTo>
                <a:lnTo>
                  <a:pt x="88" y="181"/>
                </a:lnTo>
                <a:lnTo>
                  <a:pt x="89" y="166"/>
                </a:lnTo>
                <a:lnTo>
                  <a:pt x="78" y="150"/>
                </a:lnTo>
                <a:lnTo>
                  <a:pt x="55" y="139"/>
                </a:lnTo>
                <a:lnTo>
                  <a:pt x="40" y="119"/>
                </a:lnTo>
                <a:lnTo>
                  <a:pt x="42" y="103"/>
                </a:lnTo>
                <a:lnTo>
                  <a:pt x="49" y="96"/>
                </a:lnTo>
                <a:lnTo>
                  <a:pt x="46" y="84"/>
                </a:lnTo>
                <a:lnTo>
                  <a:pt x="34" y="77"/>
                </a:lnTo>
                <a:lnTo>
                  <a:pt x="19" y="53"/>
                </a:lnTo>
                <a:lnTo>
                  <a:pt x="7" y="36"/>
                </a:lnTo>
                <a:lnTo>
                  <a:pt x="9" y="30"/>
                </a:lnTo>
                <a:lnTo>
                  <a:pt x="0" y="6"/>
                </a:lnTo>
                <a:lnTo>
                  <a:pt x="11" y="0"/>
                </a:lnTo>
                <a:lnTo>
                  <a:pt x="15" y="8"/>
                </a:lnTo>
                <a:lnTo>
                  <a:pt x="25" y="18"/>
                </a:lnTo>
                <a:lnTo>
                  <a:pt x="37" y="20"/>
                </a:lnTo>
                <a:lnTo>
                  <a:pt x="43" y="20"/>
                </a:lnTo>
                <a:lnTo>
                  <a:pt x="60" y="5"/>
                </a:lnTo>
                <a:lnTo>
                  <a:pt x="67" y="3"/>
                </a:lnTo>
                <a:lnTo>
                  <a:pt x="73" y="9"/>
                </a:lnTo>
                <a:lnTo>
                  <a:pt x="69" y="19"/>
                </a:lnTo>
                <a:lnTo>
                  <a:pt x="81" y="30"/>
                </a:lnTo>
                <a:lnTo>
                  <a:pt x="85" y="29"/>
                </a:lnTo>
                <a:lnTo>
                  <a:pt x="93" y="44"/>
                </a:lnTo>
                <a:lnTo>
                  <a:pt x="110" y="49"/>
                </a:lnTo>
                <a:lnTo>
                  <a:pt x="124" y="59"/>
                </a:lnTo>
                <a:lnTo>
                  <a:pt x="149" y="63"/>
                </a:lnTo>
                <a:lnTo>
                  <a:pt x="175" y="57"/>
                </a:lnTo>
                <a:lnTo>
                  <a:pt x="176" y="52"/>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58" name="Freeform 90"/>
          <p:cNvSpPr>
            <a:spLocks/>
          </p:cNvSpPr>
          <p:nvPr/>
        </p:nvSpPr>
        <p:spPr bwMode="auto">
          <a:xfrm>
            <a:off x="6520358" y="2813853"/>
            <a:ext cx="230488" cy="220244"/>
          </a:xfrm>
          <a:custGeom>
            <a:avLst/>
            <a:gdLst>
              <a:gd name="T0" fmla="*/ 107 w 180"/>
              <a:gd name="T1" fmla="*/ 29 h 172"/>
              <a:gd name="T2" fmla="*/ 119 w 180"/>
              <a:gd name="T3" fmla="*/ 36 h 172"/>
              <a:gd name="T4" fmla="*/ 122 w 180"/>
              <a:gd name="T5" fmla="*/ 48 h 172"/>
              <a:gd name="T6" fmla="*/ 115 w 180"/>
              <a:gd name="T7" fmla="*/ 55 h 172"/>
              <a:gd name="T8" fmla="*/ 113 w 180"/>
              <a:gd name="T9" fmla="*/ 71 h 172"/>
              <a:gd name="T10" fmla="*/ 128 w 180"/>
              <a:gd name="T11" fmla="*/ 91 h 172"/>
              <a:gd name="T12" fmla="*/ 151 w 180"/>
              <a:gd name="T13" fmla="*/ 102 h 172"/>
              <a:gd name="T14" fmla="*/ 162 w 180"/>
              <a:gd name="T15" fmla="*/ 118 h 172"/>
              <a:gd name="T16" fmla="*/ 161 w 180"/>
              <a:gd name="T17" fmla="*/ 133 h 172"/>
              <a:gd name="T18" fmla="*/ 167 w 180"/>
              <a:gd name="T19" fmla="*/ 133 h 172"/>
              <a:gd name="T20" fmla="*/ 169 w 180"/>
              <a:gd name="T21" fmla="*/ 144 h 172"/>
              <a:gd name="T22" fmla="*/ 180 w 180"/>
              <a:gd name="T23" fmla="*/ 155 h 172"/>
              <a:gd name="T24" fmla="*/ 169 w 180"/>
              <a:gd name="T25" fmla="*/ 154 h 172"/>
              <a:gd name="T26" fmla="*/ 157 w 180"/>
              <a:gd name="T27" fmla="*/ 152 h 172"/>
              <a:gd name="T28" fmla="*/ 147 w 180"/>
              <a:gd name="T29" fmla="*/ 172 h 172"/>
              <a:gd name="T30" fmla="*/ 114 w 180"/>
              <a:gd name="T31" fmla="*/ 170 h 172"/>
              <a:gd name="T32" fmla="*/ 59 w 180"/>
              <a:gd name="T33" fmla="*/ 129 h 172"/>
              <a:gd name="T34" fmla="*/ 31 w 180"/>
              <a:gd name="T35" fmla="*/ 114 h 172"/>
              <a:gd name="T36" fmla="*/ 10 w 180"/>
              <a:gd name="T37" fmla="*/ 109 h 172"/>
              <a:gd name="T38" fmla="*/ 0 w 180"/>
              <a:gd name="T39" fmla="*/ 83 h 172"/>
              <a:gd name="T40" fmla="*/ 35 w 180"/>
              <a:gd name="T41" fmla="*/ 62 h 172"/>
              <a:gd name="T42" fmla="*/ 38 w 180"/>
              <a:gd name="T43" fmla="*/ 37 h 172"/>
              <a:gd name="T44" fmla="*/ 35 w 180"/>
              <a:gd name="T45" fmla="*/ 22 h 172"/>
              <a:gd name="T46" fmla="*/ 43 w 180"/>
              <a:gd name="T47" fmla="*/ 17 h 172"/>
              <a:gd name="T48" fmla="*/ 50 w 180"/>
              <a:gd name="T49" fmla="*/ 4 h 172"/>
              <a:gd name="T50" fmla="*/ 57 w 180"/>
              <a:gd name="T51" fmla="*/ 0 h 172"/>
              <a:gd name="T52" fmla="*/ 78 w 180"/>
              <a:gd name="T53" fmla="*/ 3 h 172"/>
              <a:gd name="T54" fmla="*/ 84 w 180"/>
              <a:gd name="T55" fmla="*/ 8 h 172"/>
              <a:gd name="T56" fmla="*/ 92 w 180"/>
              <a:gd name="T57" fmla="*/ 5 h 172"/>
              <a:gd name="T58" fmla="*/ 107 w 180"/>
              <a:gd name="T59" fmla="*/ 2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80" h="172">
                <a:moveTo>
                  <a:pt x="107" y="29"/>
                </a:moveTo>
                <a:lnTo>
                  <a:pt x="119" y="36"/>
                </a:lnTo>
                <a:lnTo>
                  <a:pt x="122" y="48"/>
                </a:lnTo>
                <a:lnTo>
                  <a:pt x="115" y="55"/>
                </a:lnTo>
                <a:lnTo>
                  <a:pt x="113" y="71"/>
                </a:lnTo>
                <a:lnTo>
                  <a:pt x="128" y="91"/>
                </a:lnTo>
                <a:lnTo>
                  <a:pt x="151" y="102"/>
                </a:lnTo>
                <a:lnTo>
                  <a:pt x="162" y="118"/>
                </a:lnTo>
                <a:lnTo>
                  <a:pt x="161" y="133"/>
                </a:lnTo>
                <a:lnTo>
                  <a:pt x="167" y="133"/>
                </a:lnTo>
                <a:lnTo>
                  <a:pt x="169" y="144"/>
                </a:lnTo>
                <a:lnTo>
                  <a:pt x="180" y="155"/>
                </a:lnTo>
                <a:lnTo>
                  <a:pt x="169" y="154"/>
                </a:lnTo>
                <a:lnTo>
                  <a:pt x="157" y="152"/>
                </a:lnTo>
                <a:lnTo>
                  <a:pt x="147" y="172"/>
                </a:lnTo>
                <a:lnTo>
                  <a:pt x="114" y="170"/>
                </a:lnTo>
                <a:lnTo>
                  <a:pt x="59" y="129"/>
                </a:lnTo>
                <a:lnTo>
                  <a:pt x="31" y="114"/>
                </a:lnTo>
                <a:lnTo>
                  <a:pt x="10" y="109"/>
                </a:lnTo>
                <a:lnTo>
                  <a:pt x="0" y="83"/>
                </a:lnTo>
                <a:lnTo>
                  <a:pt x="35" y="62"/>
                </a:lnTo>
                <a:lnTo>
                  <a:pt x="38" y="37"/>
                </a:lnTo>
                <a:lnTo>
                  <a:pt x="35" y="22"/>
                </a:lnTo>
                <a:lnTo>
                  <a:pt x="43" y="17"/>
                </a:lnTo>
                <a:lnTo>
                  <a:pt x="50" y="4"/>
                </a:lnTo>
                <a:lnTo>
                  <a:pt x="57" y="0"/>
                </a:lnTo>
                <a:lnTo>
                  <a:pt x="78" y="3"/>
                </a:lnTo>
                <a:lnTo>
                  <a:pt x="84" y="8"/>
                </a:lnTo>
                <a:lnTo>
                  <a:pt x="92" y="5"/>
                </a:lnTo>
                <a:lnTo>
                  <a:pt x="107" y="29"/>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59" name="Freeform 91"/>
          <p:cNvSpPr>
            <a:spLocks/>
          </p:cNvSpPr>
          <p:nvPr/>
        </p:nvSpPr>
        <p:spPr bwMode="auto">
          <a:xfrm>
            <a:off x="5223222" y="2073731"/>
            <a:ext cx="189513" cy="71707"/>
          </a:xfrm>
          <a:custGeom>
            <a:avLst/>
            <a:gdLst>
              <a:gd name="T0" fmla="*/ 138 w 148"/>
              <a:gd name="T1" fmla="*/ 1 h 56"/>
              <a:gd name="T2" fmla="*/ 133 w 148"/>
              <a:gd name="T3" fmla="*/ 13 h 56"/>
              <a:gd name="T4" fmla="*/ 148 w 148"/>
              <a:gd name="T5" fmla="*/ 25 h 56"/>
              <a:gd name="T6" fmla="*/ 128 w 148"/>
              <a:gd name="T7" fmla="*/ 39 h 56"/>
              <a:gd name="T8" fmla="*/ 85 w 148"/>
              <a:gd name="T9" fmla="*/ 52 h 56"/>
              <a:gd name="T10" fmla="*/ 73 w 148"/>
              <a:gd name="T11" fmla="*/ 56 h 56"/>
              <a:gd name="T12" fmla="*/ 54 w 148"/>
              <a:gd name="T13" fmla="*/ 53 h 56"/>
              <a:gd name="T14" fmla="*/ 16 w 148"/>
              <a:gd name="T15" fmla="*/ 47 h 56"/>
              <a:gd name="T16" fmla="*/ 31 w 148"/>
              <a:gd name="T17" fmla="*/ 39 h 56"/>
              <a:gd name="T18" fmla="*/ 2 w 148"/>
              <a:gd name="T19" fmla="*/ 30 h 56"/>
              <a:gd name="T20" fmla="*/ 28 w 148"/>
              <a:gd name="T21" fmla="*/ 26 h 56"/>
              <a:gd name="T22" fmla="*/ 28 w 148"/>
              <a:gd name="T23" fmla="*/ 21 h 56"/>
              <a:gd name="T24" fmla="*/ 0 w 148"/>
              <a:gd name="T25" fmla="*/ 17 h 56"/>
              <a:gd name="T26" fmla="*/ 12 w 148"/>
              <a:gd name="T27" fmla="*/ 5 h 56"/>
              <a:gd name="T28" fmla="*/ 33 w 148"/>
              <a:gd name="T29" fmla="*/ 2 h 56"/>
              <a:gd name="T30" fmla="*/ 52 w 148"/>
              <a:gd name="T31" fmla="*/ 14 h 56"/>
              <a:gd name="T32" fmla="*/ 75 w 148"/>
              <a:gd name="T33" fmla="*/ 4 h 56"/>
              <a:gd name="T34" fmla="*/ 91 w 148"/>
              <a:gd name="T35" fmla="*/ 9 h 56"/>
              <a:gd name="T36" fmla="*/ 115 w 148"/>
              <a:gd name="T37" fmla="*/ 0 h 56"/>
              <a:gd name="T38" fmla="*/ 138 w 148"/>
              <a:gd name="T39"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8" h="56">
                <a:moveTo>
                  <a:pt x="138" y="1"/>
                </a:moveTo>
                <a:lnTo>
                  <a:pt x="133" y="13"/>
                </a:lnTo>
                <a:lnTo>
                  <a:pt x="148" y="25"/>
                </a:lnTo>
                <a:lnTo>
                  <a:pt x="128" y="39"/>
                </a:lnTo>
                <a:lnTo>
                  <a:pt x="85" y="52"/>
                </a:lnTo>
                <a:lnTo>
                  <a:pt x="73" y="56"/>
                </a:lnTo>
                <a:lnTo>
                  <a:pt x="54" y="53"/>
                </a:lnTo>
                <a:lnTo>
                  <a:pt x="16" y="47"/>
                </a:lnTo>
                <a:lnTo>
                  <a:pt x="31" y="39"/>
                </a:lnTo>
                <a:lnTo>
                  <a:pt x="2" y="30"/>
                </a:lnTo>
                <a:lnTo>
                  <a:pt x="28" y="26"/>
                </a:lnTo>
                <a:lnTo>
                  <a:pt x="28" y="21"/>
                </a:lnTo>
                <a:lnTo>
                  <a:pt x="0" y="17"/>
                </a:lnTo>
                <a:lnTo>
                  <a:pt x="12" y="5"/>
                </a:lnTo>
                <a:lnTo>
                  <a:pt x="33" y="2"/>
                </a:lnTo>
                <a:lnTo>
                  <a:pt x="52" y="14"/>
                </a:lnTo>
                <a:lnTo>
                  <a:pt x="75" y="4"/>
                </a:lnTo>
                <a:lnTo>
                  <a:pt x="91" y="9"/>
                </a:lnTo>
                <a:lnTo>
                  <a:pt x="115" y="0"/>
                </a:lnTo>
                <a:lnTo>
                  <a:pt x="138" y="1"/>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60" name="Freeform 92"/>
          <p:cNvSpPr>
            <a:spLocks/>
          </p:cNvSpPr>
          <p:nvPr/>
        </p:nvSpPr>
        <p:spPr bwMode="auto">
          <a:xfrm>
            <a:off x="6424321" y="2922696"/>
            <a:ext cx="30732" cy="101159"/>
          </a:xfrm>
          <a:custGeom>
            <a:avLst/>
            <a:gdLst>
              <a:gd name="T0" fmla="*/ 23 w 24"/>
              <a:gd name="T1" fmla="*/ 12 h 79"/>
              <a:gd name="T2" fmla="*/ 20 w 24"/>
              <a:gd name="T3" fmla="*/ 19 h 79"/>
              <a:gd name="T4" fmla="*/ 14 w 24"/>
              <a:gd name="T5" fmla="*/ 16 h 79"/>
              <a:gd name="T6" fmla="*/ 11 w 24"/>
              <a:gd name="T7" fmla="*/ 30 h 79"/>
              <a:gd name="T8" fmla="*/ 16 w 24"/>
              <a:gd name="T9" fmla="*/ 32 h 79"/>
              <a:gd name="T10" fmla="*/ 12 w 24"/>
              <a:gd name="T11" fmla="*/ 35 h 79"/>
              <a:gd name="T12" fmla="*/ 12 w 24"/>
              <a:gd name="T13" fmla="*/ 40 h 79"/>
              <a:gd name="T14" fmla="*/ 20 w 24"/>
              <a:gd name="T15" fmla="*/ 37 h 79"/>
              <a:gd name="T16" fmla="*/ 21 w 24"/>
              <a:gd name="T17" fmla="*/ 45 h 79"/>
              <a:gd name="T18" fmla="*/ 15 w 24"/>
              <a:gd name="T19" fmla="*/ 79 h 79"/>
              <a:gd name="T20" fmla="*/ 0 w 24"/>
              <a:gd name="T21" fmla="*/ 43 h 79"/>
              <a:gd name="T22" fmla="*/ 5 w 24"/>
              <a:gd name="T23" fmla="*/ 36 h 79"/>
              <a:gd name="T24" fmla="*/ 3 w 24"/>
              <a:gd name="T25" fmla="*/ 35 h 79"/>
              <a:gd name="T26" fmla="*/ 7 w 24"/>
              <a:gd name="T27" fmla="*/ 25 h 79"/>
              <a:gd name="T28" fmla="*/ 9 w 24"/>
              <a:gd name="T29" fmla="*/ 10 h 79"/>
              <a:gd name="T30" fmla="*/ 11 w 24"/>
              <a:gd name="T31" fmla="*/ 4 h 79"/>
              <a:gd name="T32" fmla="*/ 11 w 24"/>
              <a:gd name="T33" fmla="*/ 4 h 79"/>
              <a:gd name="T34" fmla="*/ 17 w 24"/>
              <a:gd name="T35" fmla="*/ 4 h 79"/>
              <a:gd name="T36" fmla="*/ 18 w 24"/>
              <a:gd name="T37" fmla="*/ 1 h 79"/>
              <a:gd name="T38" fmla="*/ 23 w 24"/>
              <a:gd name="T39" fmla="*/ 0 h 79"/>
              <a:gd name="T40" fmla="*/ 24 w 24"/>
              <a:gd name="T41" fmla="*/ 9 h 79"/>
              <a:gd name="T42" fmla="*/ 22 w 24"/>
              <a:gd name="T43" fmla="*/ 12 h 79"/>
              <a:gd name="T44" fmla="*/ 23 w 24"/>
              <a:gd name="T45" fmla="*/ 1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4" h="79">
                <a:moveTo>
                  <a:pt x="23" y="12"/>
                </a:moveTo>
                <a:lnTo>
                  <a:pt x="20" y="19"/>
                </a:lnTo>
                <a:lnTo>
                  <a:pt x="14" y="16"/>
                </a:lnTo>
                <a:lnTo>
                  <a:pt x="11" y="30"/>
                </a:lnTo>
                <a:lnTo>
                  <a:pt x="16" y="32"/>
                </a:lnTo>
                <a:lnTo>
                  <a:pt x="12" y="35"/>
                </a:lnTo>
                <a:lnTo>
                  <a:pt x="12" y="40"/>
                </a:lnTo>
                <a:lnTo>
                  <a:pt x="20" y="37"/>
                </a:lnTo>
                <a:lnTo>
                  <a:pt x="21" y="45"/>
                </a:lnTo>
                <a:lnTo>
                  <a:pt x="15" y="79"/>
                </a:lnTo>
                <a:lnTo>
                  <a:pt x="0" y="43"/>
                </a:lnTo>
                <a:lnTo>
                  <a:pt x="5" y="36"/>
                </a:lnTo>
                <a:lnTo>
                  <a:pt x="3" y="35"/>
                </a:lnTo>
                <a:lnTo>
                  <a:pt x="7" y="25"/>
                </a:lnTo>
                <a:lnTo>
                  <a:pt x="9" y="10"/>
                </a:lnTo>
                <a:lnTo>
                  <a:pt x="11" y="4"/>
                </a:lnTo>
                <a:lnTo>
                  <a:pt x="11" y="4"/>
                </a:lnTo>
                <a:lnTo>
                  <a:pt x="17" y="4"/>
                </a:lnTo>
                <a:lnTo>
                  <a:pt x="18" y="1"/>
                </a:lnTo>
                <a:lnTo>
                  <a:pt x="23" y="0"/>
                </a:lnTo>
                <a:lnTo>
                  <a:pt x="24" y="9"/>
                </a:lnTo>
                <a:lnTo>
                  <a:pt x="22" y="12"/>
                </a:lnTo>
                <a:lnTo>
                  <a:pt x="23" y="12"/>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61" name="Freeform 93"/>
          <p:cNvSpPr>
            <a:spLocks/>
          </p:cNvSpPr>
          <p:nvPr/>
        </p:nvSpPr>
        <p:spPr bwMode="auto">
          <a:xfrm>
            <a:off x="5927491" y="2792086"/>
            <a:ext cx="66585" cy="42257"/>
          </a:xfrm>
          <a:custGeom>
            <a:avLst/>
            <a:gdLst>
              <a:gd name="T0" fmla="*/ 52 w 52"/>
              <a:gd name="T1" fmla="*/ 0 h 33"/>
              <a:gd name="T2" fmla="*/ 47 w 52"/>
              <a:gd name="T3" fmla="*/ 16 h 33"/>
              <a:gd name="T4" fmla="*/ 50 w 52"/>
              <a:gd name="T5" fmla="*/ 23 h 33"/>
              <a:gd name="T6" fmla="*/ 47 w 52"/>
              <a:gd name="T7" fmla="*/ 33 h 33"/>
              <a:gd name="T8" fmla="*/ 33 w 52"/>
              <a:gd name="T9" fmla="*/ 25 h 33"/>
              <a:gd name="T10" fmla="*/ 24 w 52"/>
              <a:gd name="T11" fmla="*/ 23 h 33"/>
              <a:gd name="T12" fmla="*/ 0 w 52"/>
              <a:gd name="T13" fmla="*/ 13 h 33"/>
              <a:gd name="T14" fmla="*/ 2 w 52"/>
              <a:gd name="T15" fmla="*/ 2 h 33"/>
              <a:gd name="T16" fmla="*/ 22 w 52"/>
              <a:gd name="T17" fmla="*/ 4 h 33"/>
              <a:gd name="T18" fmla="*/ 39 w 52"/>
              <a:gd name="T19" fmla="*/ 2 h 33"/>
              <a:gd name="T20" fmla="*/ 52 w 52"/>
              <a:gd name="T21"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33">
                <a:moveTo>
                  <a:pt x="52" y="0"/>
                </a:moveTo>
                <a:lnTo>
                  <a:pt x="47" y="16"/>
                </a:lnTo>
                <a:lnTo>
                  <a:pt x="50" y="23"/>
                </a:lnTo>
                <a:lnTo>
                  <a:pt x="47" y="33"/>
                </a:lnTo>
                <a:lnTo>
                  <a:pt x="33" y="25"/>
                </a:lnTo>
                <a:lnTo>
                  <a:pt x="24" y="23"/>
                </a:lnTo>
                <a:lnTo>
                  <a:pt x="0" y="13"/>
                </a:lnTo>
                <a:lnTo>
                  <a:pt x="2" y="2"/>
                </a:lnTo>
                <a:lnTo>
                  <a:pt x="22" y="4"/>
                </a:lnTo>
                <a:lnTo>
                  <a:pt x="39" y="2"/>
                </a:lnTo>
                <a:lnTo>
                  <a:pt x="52" y="0"/>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62" name="Freeform 94"/>
          <p:cNvSpPr>
            <a:spLocks/>
          </p:cNvSpPr>
          <p:nvPr/>
        </p:nvSpPr>
        <p:spPr bwMode="auto">
          <a:xfrm>
            <a:off x="5831454" y="2712694"/>
            <a:ext cx="35854" cy="61464"/>
          </a:xfrm>
          <a:custGeom>
            <a:avLst/>
            <a:gdLst>
              <a:gd name="T0" fmla="*/ 17 w 28"/>
              <a:gd name="T1" fmla="*/ 0 h 48"/>
              <a:gd name="T2" fmla="*/ 28 w 28"/>
              <a:gd name="T3" fmla="*/ 15 h 48"/>
              <a:gd name="T4" fmla="*/ 27 w 28"/>
              <a:gd name="T5" fmla="*/ 42 h 48"/>
              <a:gd name="T6" fmla="*/ 19 w 28"/>
              <a:gd name="T7" fmla="*/ 41 h 48"/>
              <a:gd name="T8" fmla="*/ 12 w 28"/>
              <a:gd name="T9" fmla="*/ 48 h 48"/>
              <a:gd name="T10" fmla="*/ 6 w 28"/>
              <a:gd name="T11" fmla="*/ 43 h 48"/>
              <a:gd name="T12" fmla="*/ 4 w 28"/>
              <a:gd name="T13" fmla="*/ 18 h 48"/>
              <a:gd name="T14" fmla="*/ 0 w 28"/>
              <a:gd name="T15" fmla="*/ 6 h 48"/>
              <a:gd name="T16" fmla="*/ 9 w 28"/>
              <a:gd name="T17" fmla="*/ 7 h 48"/>
              <a:gd name="T18" fmla="*/ 17 w 28"/>
              <a:gd name="T19"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48">
                <a:moveTo>
                  <a:pt x="17" y="0"/>
                </a:moveTo>
                <a:lnTo>
                  <a:pt x="28" y="15"/>
                </a:lnTo>
                <a:lnTo>
                  <a:pt x="27" y="42"/>
                </a:lnTo>
                <a:lnTo>
                  <a:pt x="19" y="41"/>
                </a:lnTo>
                <a:lnTo>
                  <a:pt x="12" y="48"/>
                </a:lnTo>
                <a:lnTo>
                  <a:pt x="6" y="43"/>
                </a:lnTo>
                <a:lnTo>
                  <a:pt x="4" y="18"/>
                </a:lnTo>
                <a:lnTo>
                  <a:pt x="0" y="6"/>
                </a:lnTo>
                <a:lnTo>
                  <a:pt x="9" y="7"/>
                </a:lnTo>
                <a:lnTo>
                  <a:pt x="17" y="0"/>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63" name="Freeform 95"/>
          <p:cNvSpPr>
            <a:spLocks/>
          </p:cNvSpPr>
          <p:nvPr/>
        </p:nvSpPr>
        <p:spPr bwMode="auto">
          <a:xfrm>
            <a:off x="5798162" y="2559036"/>
            <a:ext cx="257379" cy="240732"/>
          </a:xfrm>
          <a:custGeom>
            <a:avLst/>
            <a:gdLst>
              <a:gd name="T0" fmla="*/ 114 w 201"/>
              <a:gd name="T1" fmla="*/ 12 h 188"/>
              <a:gd name="T2" fmla="*/ 117 w 201"/>
              <a:gd name="T3" fmla="*/ 31 h 188"/>
              <a:gd name="T4" fmla="*/ 91 w 201"/>
              <a:gd name="T5" fmla="*/ 35 h 188"/>
              <a:gd name="T6" fmla="*/ 91 w 201"/>
              <a:gd name="T7" fmla="*/ 51 h 188"/>
              <a:gd name="T8" fmla="*/ 113 w 201"/>
              <a:gd name="T9" fmla="*/ 72 h 188"/>
              <a:gd name="T10" fmla="*/ 142 w 201"/>
              <a:gd name="T11" fmla="*/ 105 h 188"/>
              <a:gd name="T12" fmla="*/ 160 w 201"/>
              <a:gd name="T13" fmla="*/ 110 h 188"/>
              <a:gd name="T14" fmla="*/ 171 w 201"/>
              <a:gd name="T15" fmla="*/ 121 h 188"/>
              <a:gd name="T16" fmla="*/ 199 w 201"/>
              <a:gd name="T17" fmla="*/ 138 h 188"/>
              <a:gd name="T18" fmla="*/ 198 w 201"/>
              <a:gd name="T19" fmla="*/ 149 h 188"/>
              <a:gd name="T20" fmla="*/ 173 w 201"/>
              <a:gd name="T21" fmla="*/ 136 h 188"/>
              <a:gd name="T22" fmla="*/ 180 w 201"/>
              <a:gd name="T23" fmla="*/ 157 h 188"/>
              <a:gd name="T24" fmla="*/ 172 w 201"/>
              <a:gd name="T25" fmla="*/ 169 h 188"/>
              <a:gd name="T26" fmla="*/ 156 w 201"/>
              <a:gd name="T27" fmla="*/ 188 h 188"/>
              <a:gd name="T28" fmla="*/ 159 w 201"/>
              <a:gd name="T29" fmla="*/ 171 h 188"/>
              <a:gd name="T30" fmla="*/ 155 w 201"/>
              <a:gd name="T31" fmla="*/ 155 h 188"/>
              <a:gd name="T32" fmla="*/ 142 w 201"/>
              <a:gd name="T33" fmla="*/ 142 h 188"/>
              <a:gd name="T34" fmla="*/ 125 w 201"/>
              <a:gd name="T35" fmla="*/ 129 h 188"/>
              <a:gd name="T36" fmla="*/ 105 w 201"/>
              <a:gd name="T37" fmla="*/ 120 h 188"/>
              <a:gd name="T38" fmla="*/ 76 w 201"/>
              <a:gd name="T39" fmla="*/ 97 h 188"/>
              <a:gd name="T40" fmla="*/ 58 w 201"/>
              <a:gd name="T41" fmla="*/ 65 h 188"/>
              <a:gd name="T42" fmla="*/ 35 w 201"/>
              <a:gd name="T43" fmla="*/ 56 h 188"/>
              <a:gd name="T44" fmla="*/ 19 w 201"/>
              <a:gd name="T45" fmla="*/ 68 h 188"/>
              <a:gd name="T46" fmla="*/ 13 w 201"/>
              <a:gd name="T47" fmla="*/ 61 h 188"/>
              <a:gd name="T48" fmla="*/ 0 w 201"/>
              <a:gd name="T49" fmla="*/ 42 h 188"/>
              <a:gd name="T50" fmla="*/ 0 w 201"/>
              <a:gd name="T51" fmla="*/ 28 h 188"/>
              <a:gd name="T52" fmla="*/ 8 w 201"/>
              <a:gd name="T53" fmla="*/ 27 h 188"/>
              <a:gd name="T54" fmla="*/ 25 w 201"/>
              <a:gd name="T55" fmla="*/ 19 h 188"/>
              <a:gd name="T56" fmla="*/ 35 w 201"/>
              <a:gd name="T57" fmla="*/ 22 h 188"/>
              <a:gd name="T58" fmla="*/ 51 w 201"/>
              <a:gd name="T59" fmla="*/ 16 h 188"/>
              <a:gd name="T60" fmla="*/ 58 w 201"/>
              <a:gd name="T61" fmla="*/ 4 h 188"/>
              <a:gd name="T62" fmla="*/ 70 w 201"/>
              <a:gd name="T63" fmla="*/ 3 h 188"/>
              <a:gd name="T64" fmla="*/ 90 w 201"/>
              <a:gd name="T65" fmla="*/ 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1" h="188">
                <a:moveTo>
                  <a:pt x="90" y="7"/>
                </a:moveTo>
                <a:lnTo>
                  <a:pt x="114" y="12"/>
                </a:lnTo>
                <a:lnTo>
                  <a:pt x="113" y="22"/>
                </a:lnTo>
                <a:lnTo>
                  <a:pt x="117" y="31"/>
                </a:lnTo>
                <a:lnTo>
                  <a:pt x="104" y="28"/>
                </a:lnTo>
                <a:lnTo>
                  <a:pt x="91" y="35"/>
                </a:lnTo>
                <a:lnTo>
                  <a:pt x="93" y="45"/>
                </a:lnTo>
                <a:lnTo>
                  <a:pt x="91" y="51"/>
                </a:lnTo>
                <a:lnTo>
                  <a:pt x="97" y="61"/>
                </a:lnTo>
                <a:lnTo>
                  <a:pt x="113" y="72"/>
                </a:lnTo>
                <a:lnTo>
                  <a:pt x="122" y="89"/>
                </a:lnTo>
                <a:lnTo>
                  <a:pt x="142" y="105"/>
                </a:lnTo>
                <a:lnTo>
                  <a:pt x="155" y="105"/>
                </a:lnTo>
                <a:lnTo>
                  <a:pt x="160" y="110"/>
                </a:lnTo>
                <a:lnTo>
                  <a:pt x="155" y="114"/>
                </a:lnTo>
                <a:lnTo>
                  <a:pt x="171" y="121"/>
                </a:lnTo>
                <a:lnTo>
                  <a:pt x="183" y="127"/>
                </a:lnTo>
                <a:lnTo>
                  <a:pt x="199" y="138"/>
                </a:lnTo>
                <a:lnTo>
                  <a:pt x="201" y="142"/>
                </a:lnTo>
                <a:lnTo>
                  <a:pt x="198" y="149"/>
                </a:lnTo>
                <a:lnTo>
                  <a:pt x="188" y="140"/>
                </a:lnTo>
                <a:lnTo>
                  <a:pt x="173" y="136"/>
                </a:lnTo>
                <a:lnTo>
                  <a:pt x="167" y="150"/>
                </a:lnTo>
                <a:lnTo>
                  <a:pt x="180" y="157"/>
                </a:lnTo>
                <a:lnTo>
                  <a:pt x="179" y="168"/>
                </a:lnTo>
                <a:lnTo>
                  <a:pt x="172" y="169"/>
                </a:lnTo>
                <a:lnTo>
                  <a:pt x="163" y="187"/>
                </a:lnTo>
                <a:lnTo>
                  <a:pt x="156" y="188"/>
                </a:lnTo>
                <a:lnTo>
                  <a:pt x="156" y="182"/>
                </a:lnTo>
                <a:lnTo>
                  <a:pt x="159" y="171"/>
                </a:lnTo>
                <a:lnTo>
                  <a:pt x="162" y="167"/>
                </a:lnTo>
                <a:lnTo>
                  <a:pt x="155" y="155"/>
                </a:lnTo>
                <a:lnTo>
                  <a:pt x="149" y="144"/>
                </a:lnTo>
                <a:lnTo>
                  <a:pt x="142" y="142"/>
                </a:lnTo>
                <a:lnTo>
                  <a:pt x="136" y="133"/>
                </a:lnTo>
                <a:lnTo>
                  <a:pt x="125" y="129"/>
                </a:lnTo>
                <a:lnTo>
                  <a:pt x="118" y="121"/>
                </a:lnTo>
                <a:lnTo>
                  <a:pt x="105" y="120"/>
                </a:lnTo>
                <a:lnTo>
                  <a:pt x="91" y="110"/>
                </a:lnTo>
                <a:lnTo>
                  <a:pt x="76" y="97"/>
                </a:lnTo>
                <a:lnTo>
                  <a:pt x="64" y="85"/>
                </a:lnTo>
                <a:lnTo>
                  <a:pt x="58" y="65"/>
                </a:lnTo>
                <a:lnTo>
                  <a:pt x="49" y="63"/>
                </a:lnTo>
                <a:lnTo>
                  <a:pt x="35" y="56"/>
                </a:lnTo>
                <a:lnTo>
                  <a:pt x="28" y="58"/>
                </a:lnTo>
                <a:lnTo>
                  <a:pt x="19" y="68"/>
                </a:lnTo>
                <a:lnTo>
                  <a:pt x="12" y="69"/>
                </a:lnTo>
                <a:lnTo>
                  <a:pt x="13" y="61"/>
                </a:lnTo>
                <a:lnTo>
                  <a:pt x="4" y="58"/>
                </a:lnTo>
                <a:lnTo>
                  <a:pt x="0" y="42"/>
                </a:lnTo>
                <a:lnTo>
                  <a:pt x="5" y="36"/>
                </a:lnTo>
                <a:lnTo>
                  <a:pt x="0" y="28"/>
                </a:lnTo>
                <a:lnTo>
                  <a:pt x="0" y="23"/>
                </a:lnTo>
                <a:lnTo>
                  <a:pt x="8" y="27"/>
                </a:lnTo>
                <a:lnTo>
                  <a:pt x="16" y="26"/>
                </a:lnTo>
                <a:lnTo>
                  <a:pt x="25" y="19"/>
                </a:lnTo>
                <a:lnTo>
                  <a:pt x="27" y="22"/>
                </a:lnTo>
                <a:lnTo>
                  <a:pt x="35" y="22"/>
                </a:lnTo>
                <a:lnTo>
                  <a:pt x="38" y="13"/>
                </a:lnTo>
                <a:lnTo>
                  <a:pt x="51" y="16"/>
                </a:lnTo>
                <a:lnTo>
                  <a:pt x="58" y="12"/>
                </a:lnTo>
                <a:lnTo>
                  <a:pt x="58" y="4"/>
                </a:lnTo>
                <a:lnTo>
                  <a:pt x="68" y="7"/>
                </a:lnTo>
                <a:lnTo>
                  <a:pt x="70" y="3"/>
                </a:lnTo>
                <a:lnTo>
                  <a:pt x="86" y="0"/>
                </a:lnTo>
                <a:lnTo>
                  <a:pt x="90" y="7"/>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64" name="Freeform 96"/>
          <p:cNvSpPr>
            <a:spLocks/>
          </p:cNvSpPr>
          <p:nvPr/>
        </p:nvSpPr>
        <p:spPr bwMode="auto">
          <a:xfrm>
            <a:off x="3839013" y="3315806"/>
            <a:ext cx="48659" cy="21769"/>
          </a:xfrm>
          <a:custGeom>
            <a:avLst/>
            <a:gdLst>
              <a:gd name="T0" fmla="*/ 14 w 38"/>
              <a:gd name="T1" fmla="*/ 0 h 17"/>
              <a:gd name="T2" fmla="*/ 26 w 38"/>
              <a:gd name="T3" fmla="*/ 2 h 17"/>
              <a:gd name="T4" fmla="*/ 35 w 38"/>
              <a:gd name="T5" fmla="*/ 7 h 17"/>
              <a:gd name="T6" fmla="*/ 38 w 38"/>
              <a:gd name="T7" fmla="*/ 13 h 17"/>
              <a:gd name="T8" fmla="*/ 25 w 38"/>
              <a:gd name="T9" fmla="*/ 13 h 17"/>
              <a:gd name="T10" fmla="*/ 19 w 38"/>
              <a:gd name="T11" fmla="*/ 17 h 17"/>
              <a:gd name="T12" fmla="*/ 9 w 38"/>
              <a:gd name="T13" fmla="*/ 13 h 17"/>
              <a:gd name="T14" fmla="*/ 0 w 38"/>
              <a:gd name="T15" fmla="*/ 6 h 17"/>
              <a:gd name="T16" fmla="*/ 2 w 38"/>
              <a:gd name="T17" fmla="*/ 1 h 17"/>
              <a:gd name="T18" fmla="*/ 10 w 38"/>
              <a:gd name="T19" fmla="*/ 0 h 17"/>
              <a:gd name="T20" fmla="*/ 14 w 38"/>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7">
                <a:moveTo>
                  <a:pt x="14" y="0"/>
                </a:moveTo>
                <a:lnTo>
                  <a:pt x="26" y="2"/>
                </a:lnTo>
                <a:lnTo>
                  <a:pt x="35" y="7"/>
                </a:lnTo>
                <a:lnTo>
                  <a:pt x="38" y="13"/>
                </a:lnTo>
                <a:lnTo>
                  <a:pt x="25" y="13"/>
                </a:lnTo>
                <a:lnTo>
                  <a:pt x="19" y="17"/>
                </a:lnTo>
                <a:lnTo>
                  <a:pt x="9" y="13"/>
                </a:lnTo>
                <a:lnTo>
                  <a:pt x="0" y="6"/>
                </a:lnTo>
                <a:lnTo>
                  <a:pt x="2" y="1"/>
                </a:lnTo>
                <a:lnTo>
                  <a:pt x="10" y="0"/>
                </a:lnTo>
                <a:lnTo>
                  <a:pt x="14" y="0"/>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65" name="Freeform 97"/>
          <p:cNvSpPr>
            <a:spLocks/>
          </p:cNvSpPr>
          <p:nvPr/>
        </p:nvSpPr>
        <p:spPr bwMode="auto">
          <a:xfrm>
            <a:off x="6443528" y="2920135"/>
            <a:ext cx="89634" cy="111403"/>
          </a:xfrm>
          <a:custGeom>
            <a:avLst/>
            <a:gdLst>
              <a:gd name="T0" fmla="*/ 5 w 70"/>
              <a:gd name="T1" fmla="*/ 21 h 87"/>
              <a:gd name="T2" fmla="*/ 8 w 70"/>
              <a:gd name="T3" fmla="*/ 14 h 87"/>
              <a:gd name="T4" fmla="*/ 28 w 70"/>
              <a:gd name="T5" fmla="*/ 22 h 87"/>
              <a:gd name="T6" fmla="*/ 60 w 70"/>
              <a:gd name="T7" fmla="*/ 0 h 87"/>
              <a:gd name="T8" fmla="*/ 70 w 70"/>
              <a:gd name="T9" fmla="*/ 26 h 87"/>
              <a:gd name="T10" fmla="*/ 67 w 70"/>
              <a:gd name="T11" fmla="*/ 29 h 87"/>
              <a:gd name="T12" fmla="*/ 33 w 70"/>
              <a:gd name="T13" fmla="*/ 39 h 87"/>
              <a:gd name="T14" fmla="*/ 52 w 70"/>
              <a:gd name="T15" fmla="*/ 60 h 87"/>
              <a:gd name="T16" fmla="*/ 47 w 70"/>
              <a:gd name="T17" fmla="*/ 63 h 87"/>
              <a:gd name="T18" fmla="*/ 45 w 70"/>
              <a:gd name="T19" fmla="*/ 70 h 87"/>
              <a:gd name="T20" fmla="*/ 32 w 70"/>
              <a:gd name="T21" fmla="*/ 73 h 87"/>
              <a:gd name="T22" fmla="*/ 28 w 70"/>
              <a:gd name="T23" fmla="*/ 81 h 87"/>
              <a:gd name="T24" fmla="*/ 21 w 70"/>
              <a:gd name="T25" fmla="*/ 87 h 87"/>
              <a:gd name="T26" fmla="*/ 1 w 70"/>
              <a:gd name="T27" fmla="*/ 84 h 87"/>
              <a:gd name="T28" fmla="*/ 0 w 70"/>
              <a:gd name="T29" fmla="*/ 81 h 87"/>
              <a:gd name="T30" fmla="*/ 6 w 70"/>
              <a:gd name="T31" fmla="*/ 47 h 87"/>
              <a:gd name="T32" fmla="*/ 5 w 70"/>
              <a:gd name="T33" fmla="*/ 39 h 87"/>
              <a:gd name="T34" fmla="*/ 7 w 70"/>
              <a:gd name="T35" fmla="*/ 33 h 87"/>
              <a:gd name="T36" fmla="*/ 5 w 70"/>
              <a:gd name="T37" fmla="*/ 2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0" h="87">
                <a:moveTo>
                  <a:pt x="5" y="21"/>
                </a:moveTo>
                <a:lnTo>
                  <a:pt x="8" y="14"/>
                </a:lnTo>
                <a:lnTo>
                  <a:pt x="28" y="22"/>
                </a:lnTo>
                <a:lnTo>
                  <a:pt x="60" y="0"/>
                </a:lnTo>
                <a:lnTo>
                  <a:pt x="70" y="26"/>
                </a:lnTo>
                <a:lnTo>
                  <a:pt x="67" y="29"/>
                </a:lnTo>
                <a:lnTo>
                  <a:pt x="33" y="39"/>
                </a:lnTo>
                <a:lnTo>
                  <a:pt x="52" y="60"/>
                </a:lnTo>
                <a:lnTo>
                  <a:pt x="47" y="63"/>
                </a:lnTo>
                <a:lnTo>
                  <a:pt x="45" y="70"/>
                </a:lnTo>
                <a:lnTo>
                  <a:pt x="32" y="73"/>
                </a:lnTo>
                <a:lnTo>
                  <a:pt x="28" y="81"/>
                </a:lnTo>
                <a:lnTo>
                  <a:pt x="21" y="87"/>
                </a:lnTo>
                <a:lnTo>
                  <a:pt x="1" y="84"/>
                </a:lnTo>
                <a:lnTo>
                  <a:pt x="0" y="81"/>
                </a:lnTo>
                <a:lnTo>
                  <a:pt x="6" y="47"/>
                </a:lnTo>
                <a:lnTo>
                  <a:pt x="5" y="39"/>
                </a:lnTo>
                <a:lnTo>
                  <a:pt x="7" y="33"/>
                </a:lnTo>
                <a:lnTo>
                  <a:pt x="5" y="21"/>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66" name="Freeform 98"/>
          <p:cNvSpPr>
            <a:spLocks/>
          </p:cNvSpPr>
          <p:nvPr/>
        </p:nvSpPr>
        <p:spPr bwMode="auto">
          <a:xfrm>
            <a:off x="8604996" y="2894525"/>
            <a:ext cx="48659" cy="43537"/>
          </a:xfrm>
          <a:custGeom>
            <a:avLst/>
            <a:gdLst>
              <a:gd name="T0" fmla="*/ 33 w 38"/>
              <a:gd name="T1" fmla="*/ 4 h 34"/>
              <a:gd name="T2" fmla="*/ 38 w 38"/>
              <a:gd name="T3" fmla="*/ 11 h 34"/>
              <a:gd name="T4" fmla="*/ 34 w 38"/>
              <a:gd name="T5" fmla="*/ 24 h 34"/>
              <a:gd name="T6" fmla="*/ 24 w 38"/>
              <a:gd name="T7" fmla="*/ 17 h 34"/>
              <a:gd name="T8" fmla="*/ 17 w 38"/>
              <a:gd name="T9" fmla="*/ 22 h 34"/>
              <a:gd name="T10" fmla="*/ 17 w 38"/>
              <a:gd name="T11" fmla="*/ 34 h 34"/>
              <a:gd name="T12" fmla="*/ 4 w 38"/>
              <a:gd name="T13" fmla="*/ 28 h 34"/>
              <a:gd name="T14" fmla="*/ 0 w 38"/>
              <a:gd name="T15" fmla="*/ 18 h 34"/>
              <a:gd name="T16" fmla="*/ 4 w 38"/>
              <a:gd name="T17" fmla="*/ 6 h 34"/>
              <a:gd name="T18" fmla="*/ 15 w 38"/>
              <a:gd name="T19" fmla="*/ 8 h 34"/>
              <a:gd name="T20" fmla="*/ 19 w 38"/>
              <a:gd name="T21" fmla="*/ 0 h 34"/>
              <a:gd name="T22" fmla="*/ 33 w 38"/>
              <a:gd name="T23"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34">
                <a:moveTo>
                  <a:pt x="33" y="4"/>
                </a:moveTo>
                <a:lnTo>
                  <a:pt x="38" y="11"/>
                </a:lnTo>
                <a:lnTo>
                  <a:pt x="34" y="24"/>
                </a:lnTo>
                <a:lnTo>
                  <a:pt x="24" y="17"/>
                </a:lnTo>
                <a:lnTo>
                  <a:pt x="17" y="22"/>
                </a:lnTo>
                <a:lnTo>
                  <a:pt x="17" y="34"/>
                </a:lnTo>
                <a:lnTo>
                  <a:pt x="4" y="28"/>
                </a:lnTo>
                <a:lnTo>
                  <a:pt x="0" y="18"/>
                </a:lnTo>
                <a:lnTo>
                  <a:pt x="4" y="6"/>
                </a:lnTo>
                <a:lnTo>
                  <a:pt x="15" y="8"/>
                </a:lnTo>
                <a:lnTo>
                  <a:pt x="19" y="0"/>
                </a:lnTo>
                <a:lnTo>
                  <a:pt x="33" y="4"/>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67" name="Freeform 99"/>
          <p:cNvSpPr>
            <a:spLocks/>
          </p:cNvSpPr>
          <p:nvPr/>
        </p:nvSpPr>
        <p:spPr bwMode="auto">
          <a:xfrm>
            <a:off x="8540972" y="2708854"/>
            <a:ext cx="222805" cy="274025"/>
          </a:xfrm>
          <a:custGeom>
            <a:avLst/>
            <a:gdLst>
              <a:gd name="T0" fmla="*/ 164 w 174"/>
              <a:gd name="T1" fmla="*/ 87 h 214"/>
              <a:gd name="T2" fmla="*/ 166 w 174"/>
              <a:gd name="T3" fmla="*/ 104 h 214"/>
              <a:gd name="T4" fmla="*/ 174 w 174"/>
              <a:gd name="T5" fmla="*/ 114 h 214"/>
              <a:gd name="T6" fmla="*/ 171 w 174"/>
              <a:gd name="T7" fmla="*/ 129 h 214"/>
              <a:gd name="T8" fmla="*/ 154 w 174"/>
              <a:gd name="T9" fmla="*/ 139 h 214"/>
              <a:gd name="T10" fmla="*/ 124 w 174"/>
              <a:gd name="T11" fmla="*/ 140 h 214"/>
              <a:gd name="T12" fmla="*/ 109 w 174"/>
              <a:gd name="T13" fmla="*/ 163 h 214"/>
              <a:gd name="T14" fmla="*/ 94 w 174"/>
              <a:gd name="T15" fmla="*/ 155 h 214"/>
              <a:gd name="T16" fmla="*/ 87 w 174"/>
              <a:gd name="T17" fmla="*/ 140 h 214"/>
              <a:gd name="T18" fmla="*/ 59 w 174"/>
              <a:gd name="T19" fmla="*/ 145 h 214"/>
              <a:gd name="T20" fmla="*/ 42 w 174"/>
              <a:gd name="T21" fmla="*/ 154 h 214"/>
              <a:gd name="T22" fmla="*/ 22 w 174"/>
              <a:gd name="T23" fmla="*/ 155 h 214"/>
              <a:gd name="T24" fmla="*/ 46 w 174"/>
              <a:gd name="T25" fmla="*/ 170 h 214"/>
              <a:gd name="T26" fmla="*/ 48 w 174"/>
              <a:gd name="T27" fmla="*/ 205 h 214"/>
              <a:gd name="T28" fmla="*/ 40 w 174"/>
              <a:gd name="T29" fmla="*/ 214 h 214"/>
              <a:gd name="T30" fmla="*/ 28 w 174"/>
              <a:gd name="T31" fmla="*/ 206 h 214"/>
              <a:gd name="T32" fmla="*/ 26 w 174"/>
              <a:gd name="T33" fmla="*/ 187 h 214"/>
              <a:gd name="T34" fmla="*/ 12 w 174"/>
              <a:gd name="T35" fmla="*/ 181 h 214"/>
              <a:gd name="T36" fmla="*/ 0 w 174"/>
              <a:gd name="T37" fmla="*/ 167 h 214"/>
              <a:gd name="T38" fmla="*/ 14 w 174"/>
              <a:gd name="T39" fmla="*/ 160 h 214"/>
              <a:gd name="T40" fmla="*/ 17 w 174"/>
              <a:gd name="T41" fmla="*/ 148 h 214"/>
              <a:gd name="T42" fmla="*/ 30 w 174"/>
              <a:gd name="T43" fmla="*/ 137 h 214"/>
              <a:gd name="T44" fmla="*/ 37 w 174"/>
              <a:gd name="T45" fmla="*/ 123 h 214"/>
              <a:gd name="T46" fmla="*/ 68 w 174"/>
              <a:gd name="T47" fmla="*/ 117 h 214"/>
              <a:gd name="T48" fmla="*/ 89 w 174"/>
              <a:gd name="T49" fmla="*/ 121 h 214"/>
              <a:gd name="T50" fmla="*/ 89 w 174"/>
              <a:gd name="T51" fmla="*/ 84 h 214"/>
              <a:gd name="T52" fmla="*/ 106 w 174"/>
              <a:gd name="T53" fmla="*/ 94 h 214"/>
              <a:gd name="T54" fmla="*/ 120 w 174"/>
              <a:gd name="T55" fmla="*/ 73 h 214"/>
              <a:gd name="T56" fmla="*/ 126 w 174"/>
              <a:gd name="T57" fmla="*/ 65 h 214"/>
              <a:gd name="T58" fmla="*/ 123 w 174"/>
              <a:gd name="T59" fmla="*/ 40 h 214"/>
              <a:gd name="T60" fmla="*/ 108 w 174"/>
              <a:gd name="T61" fmla="*/ 17 h 214"/>
              <a:gd name="T62" fmla="*/ 107 w 174"/>
              <a:gd name="T63" fmla="*/ 4 h 214"/>
              <a:gd name="T64" fmla="*/ 123 w 174"/>
              <a:gd name="T65" fmla="*/ 0 h 214"/>
              <a:gd name="T66" fmla="*/ 149 w 174"/>
              <a:gd name="T67" fmla="*/ 29 h 214"/>
              <a:gd name="T68" fmla="*/ 157 w 174"/>
              <a:gd name="T69" fmla="*/ 45 h 214"/>
              <a:gd name="T70" fmla="*/ 153 w 174"/>
              <a:gd name="T71" fmla="*/ 66 h 214"/>
              <a:gd name="T72" fmla="*/ 164 w 174"/>
              <a:gd name="T73" fmla="*/ 87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4" h="214">
                <a:moveTo>
                  <a:pt x="164" y="87"/>
                </a:moveTo>
                <a:lnTo>
                  <a:pt x="166" y="104"/>
                </a:lnTo>
                <a:lnTo>
                  <a:pt x="174" y="114"/>
                </a:lnTo>
                <a:lnTo>
                  <a:pt x="171" y="129"/>
                </a:lnTo>
                <a:lnTo>
                  <a:pt x="154" y="139"/>
                </a:lnTo>
                <a:lnTo>
                  <a:pt x="124" y="140"/>
                </a:lnTo>
                <a:lnTo>
                  <a:pt x="109" y="163"/>
                </a:lnTo>
                <a:lnTo>
                  <a:pt x="94" y="155"/>
                </a:lnTo>
                <a:lnTo>
                  <a:pt x="87" y="140"/>
                </a:lnTo>
                <a:lnTo>
                  <a:pt x="59" y="145"/>
                </a:lnTo>
                <a:lnTo>
                  <a:pt x="42" y="154"/>
                </a:lnTo>
                <a:lnTo>
                  <a:pt x="22" y="155"/>
                </a:lnTo>
                <a:lnTo>
                  <a:pt x="46" y="170"/>
                </a:lnTo>
                <a:lnTo>
                  <a:pt x="48" y="205"/>
                </a:lnTo>
                <a:lnTo>
                  <a:pt x="40" y="214"/>
                </a:lnTo>
                <a:lnTo>
                  <a:pt x="28" y="206"/>
                </a:lnTo>
                <a:lnTo>
                  <a:pt x="26" y="187"/>
                </a:lnTo>
                <a:lnTo>
                  <a:pt x="12" y="181"/>
                </a:lnTo>
                <a:lnTo>
                  <a:pt x="0" y="167"/>
                </a:lnTo>
                <a:lnTo>
                  <a:pt x="14" y="160"/>
                </a:lnTo>
                <a:lnTo>
                  <a:pt x="17" y="148"/>
                </a:lnTo>
                <a:lnTo>
                  <a:pt x="30" y="137"/>
                </a:lnTo>
                <a:lnTo>
                  <a:pt x="37" y="123"/>
                </a:lnTo>
                <a:lnTo>
                  <a:pt x="68" y="117"/>
                </a:lnTo>
                <a:lnTo>
                  <a:pt x="89" y="121"/>
                </a:lnTo>
                <a:lnTo>
                  <a:pt x="89" y="84"/>
                </a:lnTo>
                <a:lnTo>
                  <a:pt x="106" y="94"/>
                </a:lnTo>
                <a:lnTo>
                  <a:pt x="120" y="73"/>
                </a:lnTo>
                <a:lnTo>
                  <a:pt x="126" y="65"/>
                </a:lnTo>
                <a:lnTo>
                  <a:pt x="123" y="40"/>
                </a:lnTo>
                <a:lnTo>
                  <a:pt x="108" y="17"/>
                </a:lnTo>
                <a:lnTo>
                  <a:pt x="107" y="4"/>
                </a:lnTo>
                <a:lnTo>
                  <a:pt x="123" y="0"/>
                </a:lnTo>
                <a:lnTo>
                  <a:pt x="149" y="29"/>
                </a:lnTo>
                <a:lnTo>
                  <a:pt x="157" y="45"/>
                </a:lnTo>
                <a:lnTo>
                  <a:pt x="153" y="66"/>
                </a:lnTo>
                <a:lnTo>
                  <a:pt x="164" y="87"/>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68" name="Freeform 100"/>
          <p:cNvSpPr>
            <a:spLocks/>
          </p:cNvSpPr>
          <p:nvPr/>
        </p:nvSpPr>
        <p:spPr bwMode="auto">
          <a:xfrm>
            <a:off x="8642129" y="2598731"/>
            <a:ext cx="115244" cy="105000"/>
          </a:xfrm>
          <a:custGeom>
            <a:avLst/>
            <a:gdLst>
              <a:gd name="T0" fmla="*/ 51 w 90"/>
              <a:gd name="T1" fmla="*/ 29 h 82"/>
              <a:gd name="T2" fmla="*/ 65 w 90"/>
              <a:gd name="T3" fmla="*/ 33 h 82"/>
              <a:gd name="T4" fmla="*/ 71 w 90"/>
              <a:gd name="T5" fmla="*/ 24 h 82"/>
              <a:gd name="T6" fmla="*/ 90 w 90"/>
              <a:gd name="T7" fmla="*/ 47 h 82"/>
              <a:gd name="T8" fmla="*/ 69 w 90"/>
              <a:gd name="T9" fmla="*/ 53 h 82"/>
              <a:gd name="T10" fmla="*/ 67 w 90"/>
              <a:gd name="T11" fmla="*/ 73 h 82"/>
              <a:gd name="T12" fmla="*/ 32 w 90"/>
              <a:gd name="T13" fmla="*/ 59 h 82"/>
              <a:gd name="T14" fmla="*/ 36 w 90"/>
              <a:gd name="T15" fmla="*/ 82 h 82"/>
              <a:gd name="T16" fmla="*/ 18 w 90"/>
              <a:gd name="T17" fmla="*/ 82 h 82"/>
              <a:gd name="T18" fmla="*/ 3 w 90"/>
              <a:gd name="T19" fmla="*/ 62 h 82"/>
              <a:gd name="T20" fmla="*/ 2 w 90"/>
              <a:gd name="T21" fmla="*/ 46 h 82"/>
              <a:gd name="T22" fmla="*/ 19 w 90"/>
              <a:gd name="T23" fmla="*/ 45 h 82"/>
              <a:gd name="T24" fmla="*/ 6 w 90"/>
              <a:gd name="T25" fmla="*/ 16 h 82"/>
              <a:gd name="T26" fmla="*/ 0 w 90"/>
              <a:gd name="T27" fmla="*/ 0 h 82"/>
              <a:gd name="T28" fmla="*/ 33 w 90"/>
              <a:gd name="T29" fmla="*/ 22 h 82"/>
              <a:gd name="T30" fmla="*/ 51 w 90"/>
              <a:gd name="T31" fmla="*/ 2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0" h="82">
                <a:moveTo>
                  <a:pt x="51" y="29"/>
                </a:moveTo>
                <a:lnTo>
                  <a:pt x="65" y="33"/>
                </a:lnTo>
                <a:lnTo>
                  <a:pt x="71" y="24"/>
                </a:lnTo>
                <a:lnTo>
                  <a:pt x="90" y="47"/>
                </a:lnTo>
                <a:lnTo>
                  <a:pt x="69" y="53"/>
                </a:lnTo>
                <a:lnTo>
                  <a:pt x="67" y="73"/>
                </a:lnTo>
                <a:lnTo>
                  <a:pt x="32" y="59"/>
                </a:lnTo>
                <a:lnTo>
                  <a:pt x="36" y="82"/>
                </a:lnTo>
                <a:lnTo>
                  <a:pt x="18" y="82"/>
                </a:lnTo>
                <a:lnTo>
                  <a:pt x="3" y="62"/>
                </a:lnTo>
                <a:lnTo>
                  <a:pt x="2" y="46"/>
                </a:lnTo>
                <a:lnTo>
                  <a:pt x="19" y="45"/>
                </a:lnTo>
                <a:lnTo>
                  <a:pt x="6" y="16"/>
                </a:lnTo>
                <a:lnTo>
                  <a:pt x="0" y="0"/>
                </a:lnTo>
                <a:lnTo>
                  <a:pt x="33" y="22"/>
                </a:lnTo>
                <a:lnTo>
                  <a:pt x="51" y="29"/>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69" name="Freeform 101"/>
          <p:cNvSpPr>
            <a:spLocks/>
          </p:cNvSpPr>
          <p:nvPr/>
        </p:nvSpPr>
        <p:spPr bwMode="auto">
          <a:xfrm>
            <a:off x="6615115" y="2345195"/>
            <a:ext cx="834879" cy="382867"/>
          </a:xfrm>
          <a:custGeom>
            <a:avLst/>
            <a:gdLst>
              <a:gd name="T0" fmla="*/ 429 w 652"/>
              <a:gd name="T1" fmla="*/ 270 h 299"/>
              <a:gd name="T2" fmla="*/ 408 w 652"/>
              <a:gd name="T3" fmla="*/ 299 h 299"/>
              <a:gd name="T4" fmla="*/ 395 w 652"/>
              <a:gd name="T5" fmla="*/ 289 h 299"/>
              <a:gd name="T6" fmla="*/ 365 w 652"/>
              <a:gd name="T7" fmla="*/ 272 h 299"/>
              <a:gd name="T8" fmla="*/ 352 w 652"/>
              <a:gd name="T9" fmla="*/ 251 h 299"/>
              <a:gd name="T10" fmla="*/ 300 w 652"/>
              <a:gd name="T11" fmla="*/ 237 h 299"/>
              <a:gd name="T12" fmla="*/ 260 w 652"/>
              <a:gd name="T13" fmla="*/ 222 h 299"/>
              <a:gd name="T14" fmla="*/ 215 w 652"/>
              <a:gd name="T15" fmla="*/ 200 h 299"/>
              <a:gd name="T16" fmla="*/ 172 w 652"/>
              <a:gd name="T17" fmla="*/ 210 h 299"/>
              <a:gd name="T18" fmla="*/ 183 w 652"/>
              <a:gd name="T19" fmla="*/ 286 h 299"/>
              <a:gd name="T20" fmla="*/ 155 w 652"/>
              <a:gd name="T21" fmla="*/ 265 h 299"/>
              <a:gd name="T22" fmla="*/ 131 w 652"/>
              <a:gd name="T23" fmla="*/ 276 h 299"/>
              <a:gd name="T24" fmla="*/ 131 w 652"/>
              <a:gd name="T25" fmla="*/ 262 h 299"/>
              <a:gd name="T26" fmla="*/ 106 w 652"/>
              <a:gd name="T27" fmla="*/ 248 h 299"/>
              <a:gd name="T28" fmla="*/ 84 w 652"/>
              <a:gd name="T29" fmla="*/ 224 h 299"/>
              <a:gd name="T30" fmla="*/ 98 w 652"/>
              <a:gd name="T31" fmla="*/ 220 h 299"/>
              <a:gd name="T32" fmla="*/ 108 w 652"/>
              <a:gd name="T33" fmla="*/ 201 h 299"/>
              <a:gd name="T34" fmla="*/ 121 w 652"/>
              <a:gd name="T35" fmla="*/ 184 h 299"/>
              <a:gd name="T36" fmla="*/ 99 w 652"/>
              <a:gd name="T37" fmla="*/ 173 h 299"/>
              <a:gd name="T38" fmla="*/ 67 w 652"/>
              <a:gd name="T39" fmla="*/ 177 h 299"/>
              <a:gd name="T40" fmla="*/ 44 w 652"/>
              <a:gd name="T41" fmla="*/ 178 h 299"/>
              <a:gd name="T42" fmla="*/ 29 w 652"/>
              <a:gd name="T43" fmla="*/ 154 h 299"/>
              <a:gd name="T44" fmla="*/ 0 w 652"/>
              <a:gd name="T45" fmla="*/ 140 h 299"/>
              <a:gd name="T46" fmla="*/ 0 w 652"/>
              <a:gd name="T47" fmla="*/ 121 h 299"/>
              <a:gd name="T48" fmla="*/ 26 w 652"/>
              <a:gd name="T49" fmla="*/ 110 h 299"/>
              <a:gd name="T50" fmla="*/ 51 w 652"/>
              <a:gd name="T51" fmla="*/ 74 h 299"/>
              <a:gd name="T52" fmla="*/ 115 w 652"/>
              <a:gd name="T53" fmla="*/ 87 h 299"/>
              <a:gd name="T54" fmla="*/ 150 w 652"/>
              <a:gd name="T55" fmla="*/ 87 h 299"/>
              <a:gd name="T56" fmla="*/ 199 w 652"/>
              <a:gd name="T57" fmla="*/ 97 h 299"/>
              <a:gd name="T58" fmla="*/ 224 w 652"/>
              <a:gd name="T59" fmla="*/ 92 h 299"/>
              <a:gd name="T60" fmla="*/ 194 w 652"/>
              <a:gd name="T61" fmla="*/ 69 h 299"/>
              <a:gd name="T62" fmla="*/ 201 w 652"/>
              <a:gd name="T63" fmla="*/ 53 h 299"/>
              <a:gd name="T64" fmla="*/ 198 w 652"/>
              <a:gd name="T65" fmla="*/ 34 h 299"/>
              <a:gd name="T66" fmla="*/ 257 w 652"/>
              <a:gd name="T67" fmla="*/ 21 h 299"/>
              <a:gd name="T68" fmla="*/ 298 w 652"/>
              <a:gd name="T69" fmla="*/ 9 h 299"/>
              <a:gd name="T70" fmla="*/ 338 w 652"/>
              <a:gd name="T71" fmla="*/ 5 h 299"/>
              <a:gd name="T72" fmla="*/ 366 w 652"/>
              <a:gd name="T73" fmla="*/ 20 h 299"/>
              <a:gd name="T74" fmla="*/ 393 w 652"/>
              <a:gd name="T75" fmla="*/ 38 h 299"/>
              <a:gd name="T76" fmla="*/ 437 w 652"/>
              <a:gd name="T77" fmla="*/ 18 h 299"/>
              <a:gd name="T78" fmla="*/ 462 w 652"/>
              <a:gd name="T79" fmla="*/ 39 h 299"/>
              <a:gd name="T80" fmla="*/ 524 w 652"/>
              <a:gd name="T81" fmla="*/ 80 h 299"/>
              <a:gd name="T82" fmla="*/ 571 w 652"/>
              <a:gd name="T83" fmla="*/ 86 h 299"/>
              <a:gd name="T84" fmla="*/ 595 w 652"/>
              <a:gd name="T85" fmla="*/ 102 h 299"/>
              <a:gd name="T86" fmla="*/ 619 w 652"/>
              <a:gd name="T87" fmla="*/ 114 h 299"/>
              <a:gd name="T88" fmla="*/ 652 w 652"/>
              <a:gd name="T89" fmla="*/ 124 h 299"/>
              <a:gd name="T90" fmla="*/ 634 w 652"/>
              <a:gd name="T91" fmla="*/ 139 h 299"/>
              <a:gd name="T92" fmla="*/ 637 w 652"/>
              <a:gd name="T93" fmla="*/ 169 h 299"/>
              <a:gd name="T94" fmla="*/ 605 w 652"/>
              <a:gd name="T95" fmla="*/ 199 h 299"/>
              <a:gd name="T96" fmla="*/ 569 w 652"/>
              <a:gd name="T97" fmla="*/ 211 h 299"/>
              <a:gd name="T98" fmla="*/ 588 w 652"/>
              <a:gd name="T99" fmla="*/ 252 h 299"/>
              <a:gd name="T100" fmla="*/ 581 w 652"/>
              <a:gd name="T101" fmla="*/ 261 h 299"/>
              <a:gd name="T102" fmla="*/ 545 w 652"/>
              <a:gd name="T103" fmla="*/ 252 h 299"/>
              <a:gd name="T104" fmla="*/ 512 w 652"/>
              <a:gd name="T105" fmla="*/ 253 h 299"/>
              <a:gd name="T106" fmla="*/ 477 w 652"/>
              <a:gd name="T107" fmla="*/ 249 h 299"/>
              <a:gd name="T108" fmla="*/ 449 w 652"/>
              <a:gd name="T109" fmla="*/ 254 h 299"/>
              <a:gd name="T110" fmla="*/ 438 w 652"/>
              <a:gd name="T111" fmla="*/ 26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52" h="299">
                <a:moveTo>
                  <a:pt x="438" y="266"/>
                </a:moveTo>
                <a:lnTo>
                  <a:pt x="429" y="270"/>
                </a:lnTo>
                <a:lnTo>
                  <a:pt x="412" y="284"/>
                </a:lnTo>
                <a:lnTo>
                  <a:pt x="408" y="299"/>
                </a:lnTo>
                <a:lnTo>
                  <a:pt x="402" y="299"/>
                </a:lnTo>
                <a:lnTo>
                  <a:pt x="395" y="289"/>
                </a:lnTo>
                <a:lnTo>
                  <a:pt x="373" y="288"/>
                </a:lnTo>
                <a:lnTo>
                  <a:pt x="365" y="272"/>
                </a:lnTo>
                <a:lnTo>
                  <a:pt x="357" y="271"/>
                </a:lnTo>
                <a:lnTo>
                  <a:pt x="352" y="251"/>
                </a:lnTo>
                <a:lnTo>
                  <a:pt x="328" y="236"/>
                </a:lnTo>
                <a:lnTo>
                  <a:pt x="300" y="237"/>
                </a:lnTo>
                <a:lnTo>
                  <a:pt x="281" y="240"/>
                </a:lnTo>
                <a:lnTo>
                  <a:pt x="260" y="222"/>
                </a:lnTo>
                <a:lnTo>
                  <a:pt x="245" y="214"/>
                </a:lnTo>
                <a:lnTo>
                  <a:pt x="215" y="200"/>
                </a:lnTo>
                <a:lnTo>
                  <a:pt x="211" y="198"/>
                </a:lnTo>
                <a:lnTo>
                  <a:pt x="172" y="210"/>
                </a:lnTo>
                <a:lnTo>
                  <a:pt x="192" y="285"/>
                </a:lnTo>
                <a:lnTo>
                  <a:pt x="183" y="286"/>
                </a:lnTo>
                <a:lnTo>
                  <a:pt x="168" y="270"/>
                </a:lnTo>
                <a:lnTo>
                  <a:pt x="155" y="265"/>
                </a:lnTo>
                <a:lnTo>
                  <a:pt x="137" y="269"/>
                </a:lnTo>
                <a:lnTo>
                  <a:pt x="131" y="276"/>
                </a:lnTo>
                <a:lnTo>
                  <a:pt x="129" y="271"/>
                </a:lnTo>
                <a:lnTo>
                  <a:pt x="131" y="262"/>
                </a:lnTo>
                <a:lnTo>
                  <a:pt x="127" y="255"/>
                </a:lnTo>
                <a:lnTo>
                  <a:pt x="106" y="248"/>
                </a:lnTo>
                <a:lnTo>
                  <a:pt x="94" y="230"/>
                </a:lnTo>
                <a:lnTo>
                  <a:pt x="84" y="224"/>
                </a:lnTo>
                <a:lnTo>
                  <a:pt x="81" y="218"/>
                </a:lnTo>
                <a:lnTo>
                  <a:pt x="98" y="220"/>
                </a:lnTo>
                <a:lnTo>
                  <a:pt x="95" y="205"/>
                </a:lnTo>
                <a:lnTo>
                  <a:pt x="108" y="201"/>
                </a:lnTo>
                <a:lnTo>
                  <a:pt x="123" y="204"/>
                </a:lnTo>
                <a:lnTo>
                  <a:pt x="121" y="184"/>
                </a:lnTo>
                <a:lnTo>
                  <a:pt x="115" y="172"/>
                </a:lnTo>
                <a:lnTo>
                  <a:pt x="99" y="173"/>
                </a:lnTo>
                <a:lnTo>
                  <a:pt x="84" y="168"/>
                </a:lnTo>
                <a:lnTo>
                  <a:pt x="67" y="177"/>
                </a:lnTo>
                <a:lnTo>
                  <a:pt x="53" y="181"/>
                </a:lnTo>
                <a:lnTo>
                  <a:pt x="44" y="178"/>
                </a:lnTo>
                <a:lnTo>
                  <a:pt x="43" y="167"/>
                </a:lnTo>
                <a:lnTo>
                  <a:pt x="29" y="154"/>
                </a:lnTo>
                <a:lnTo>
                  <a:pt x="17" y="154"/>
                </a:lnTo>
                <a:lnTo>
                  <a:pt x="0" y="140"/>
                </a:lnTo>
                <a:lnTo>
                  <a:pt x="6" y="125"/>
                </a:lnTo>
                <a:lnTo>
                  <a:pt x="0" y="121"/>
                </a:lnTo>
                <a:lnTo>
                  <a:pt x="7" y="99"/>
                </a:lnTo>
                <a:lnTo>
                  <a:pt x="26" y="110"/>
                </a:lnTo>
                <a:lnTo>
                  <a:pt x="25" y="96"/>
                </a:lnTo>
                <a:lnTo>
                  <a:pt x="51" y="74"/>
                </a:lnTo>
                <a:lnTo>
                  <a:pt x="76" y="73"/>
                </a:lnTo>
                <a:lnTo>
                  <a:pt x="115" y="87"/>
                </a:lnTo>
                <a:lnTo>
                  <a:pt x="136" y="95"/>
                </a:lnTo>
                <a:lnTo>
                  <a:pt x="150" y="87"/>
                </a:lnTo>
                <a:lnTo>
                  <a:pt x="175" y="87"/>
                </a:lnTo>
                <a:lnTo>
                  <a:pt x="199" y="97"/>
                </a:lnTo>
                <a:lnTo>
                  <a:pt x="202" y="91"/>
                </a:lnTo>
                <a:lnTo>
                  <a:pt x="224" y="92"/>
                </a:lnTo>
                <a:lnTo>
                  <a:pt x="225" y="82"/>
                </a:lnTo>
                <a:lnTo>
                  <a:pt x="194" y="69"/>
                </a:lnTo>
                <a:lnTo>
                  <a:pt x="206" y="59"/>
                </a:lnTo>
                <a:lnTo>
                  <a:pt x="201" y="53"/>
                </a:lnTo>
                <a:lnTo>
                  <a:pt x="214" y="48"/>
                </a:lnTo>
                <a:lnTo>
                  <a:pt x="198" y="34"/>
                </a:lnTo>
                <a:lnTo>
                  <a:pt x="202" y="28"/>
                </a:lnTo>
                <a:lnTo>
                  <a:pt x="257" y="21"/>
                </a:lnTo>
                <a:lnTo>
                  <a:pt x="263" y="16"/>
                </a:lnTo>
                <a:lnTo>
                  <a:pt x="298" y="9"/>
                </a:lnTo>
                <a:lnTo>
                  <a:pt x="309" y="0"/>
                </a:lnTo>
                <a:lnTo>
                  <a:pt x="338" y="5"/>
                </a:lnTo>
                <a:lnTo>
                  <a:pt x="352" y="25"/>
                </a:lnTo>
                <a:lnTo>
                  <a:pt x="366" y="20"/>
                </a:lnTo>
                <a:lnTo>
                  <a:pt x="389" y="27"/>
                </a:lnTo>
                <a:lnTo>
                  <a:pt x="393" y="38"/>
                </a:lnTo>
                <a:lnTo>
                  <a:pt x="407" y="37"/>
                </a:lnTo>
                <a:lnTo>
                  <a:pt x="437" y="18"/>
                </a:lnTo>
                <a:lnTo>
                  <a:pt x="434" y="24"/>
                </a:lnTo>
                <a:lnTo>
                  <a:pt x="462" y="39"/>
                </a:lnTo>
                <a:lnTo>
                  <a:pt x="520" y="90"/>
                </a:lnTo>
                <a:lnTo>
                  <a:pt x="524" y="80"/>
                </a:lnTo>
                <a:lnTo>
                  <a:pt x="551" y="92"/>
                </a:lnTo>
                <a:lnTo>
                  <a:pt x="571" y="86"/>
                </a:lnTo>
                <a:lnTo>
                  <a:pt x="582" y="90"/>
                </a:lnTo>
                <a:lnTo>
                  <a:pt x="595" y="102"/>
                </a:lnTo>
                <a:lnTo>
                  <a:pt x="608" y="106"/>
                </a:lnTo>
                <a:lnTo>
                  <a:pt x="619" y="114"/>
                </a:lnTo>
                <a:lnTo>
                  <a:pt x="638" y="111"/>
                </a:lnTo>
                <a:lnTo>
                  <a:pt x="652" y="124"/>
                </a:lnTo>
                <a:lnTo>
                  <a:pt x="647" y="137"/>
                </a:lnTo>
                <a:lnTo>
                  <a:pt x="634" y="139"/>
                </a:lnTo>
                <a:lnTo>
                  <a:pt x="642" y="160"/>
                </a:lnTo>
                <a:lnTo>
                  <a:pt x="637" y="169"/>
                </a:lnTo>
                <a:lnTo>
                  <a:pt x="602" y="162"/>
                </a:lnTo>
                <a:lnTo>
                  <a:pt x="605" y="199"/>
                </a:lnTo>
                <a:lnTo>
                  <a:pt x="599" y="203"/>
                </a:lnTo>
                <a:lnTo>
                  <a:pt x="569" y="211"/>
                </a:lnTo>
                <a:lnTo>
                  <a:pt x="597" y="247"/>
                </a:lnTo>
                <a:lnTo>
                  <a:pt x="588" y="252"/>
                </a:lnTo>
                <a:lnTo>
                  <a:pt x="593" y="264"/>
                </a:lnTo>
                <a:lnTo>
                  <a:pt x="581" y="261"/>
                </a:lnTo>
                <a:lnTo>
                  <a:pt x="571" y="254"/>
                </a:lnTo>
                <a:lnTo>
                  <a:pt x="545" y="252"/>
                </a:lnTo>
                <a:lnTo>
                  <a:pt x="517" y="251"/>
                </a:lnTo>
                <a:lnTo>
                  <a:pt x="512" y="253"/>
                </a:lnTo>
                <a:lnTo>
                  <a:pt x="485" y="245"/>
                </a:lnTo>
                <a:lnTo>
                  <a:pt x="477" y="249"/>
                </a:lnTo>
                <a:lnTo>
                  <a:pt x="479" y="261"/>
                </a:lnTo>
                <a:lnTo>
                  <a:pt x="449" y="254"/>
                </a:lnTo>
                <a:lnTo>
                  <a:pt x="439" y="257"/>
                </a:lnTo>
                <a:lnTo>
                  <a:pt x="438" y="266"/>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70" name="Freeform 102"/>
          <p:cNvSpPr>
            <a:spLocks/>
          </p:cNvSpPr>
          <p:nvPr/>
        </p:nvSpPr>
        <p:spPr bwMode="auto">
          <a:xfrm>
            <a:off x="6452491" y="3661538"/>
            <a:ext cx="186952" cy="271464"/>
          </a:xfrm>
          <a:custGeom>
            <a:avLst/>
            <a:gdLst>
              <a:gd name="T0" fmla="*/ 131 w 146"/>
              <a:gd name="T1" fmla="*/ 132 h 212"/>
              <a:gd name="T2" fmla="*/ 141 w 146"/>
              <a:gd name="T3" fmla="*/ 149 h 212"/>
              <a:gd name="T4" fmla="*/ 128 w 146"/>
              <a:gd name="T5" fmla="*/ 158 h 212"/>
              <a:gd name="T6" fmla="*/ 124 w 146"/>
              <a:gd name="T7" fmla="*/ 166 h 212"/>
              <a:gd name="T8" fmla="*/ 117 w 146"/>
              <a:gd name="T9" fmla="*/ 168 h 212"/>
              <a:gd name="T10" fmla="*/ 114 w 146"/>
              <a:gd name="T11" fmla="*/ 183 h 212"/>
              <a:gd name="T12" fmla="*/ 108 w 146"/>
              <a:gd name="T13" fmla="*/ 191 h 212"/>
              <a:gd name="T14" fmla="*/ 104 w 146"/>
              <a:gd name="T15" fmla="*/ 205 h 212"/>
              <a:gd name="T16" fmla="*/ 97 w 146"/>
              <a:gd name="T17" fmla="*/ 212 h 212"/>
              <a:gd name="T18" fmla="*/ 71 w 146"/>
              <a:gd name="T19" fmla="*/ 191 h 212"/>
              <a:gd name="T20" fmla="*/ 70 w 146"/>
              <a:gd name="T21" fmla="*/ 179 h 212"/>
              <a:gd name="T22" fmla="*/ 3 w 146"/>
              <a:gd name="T23" fmla="*/ 136 h 212"/>
              <a:gd name="T24" fmla="*/ 0 w 146"/>
              <a:gd name="T25" fmla="*/ 134 h 212"/>
              <a:gd name="T26" fmla="*/ 0 w 146"/>
              <a:gd name="T27" fmla="*/ 112 h 212"/>
              <a:gd name="T28" fmla="*/ 5 w 146"/>
              <a:gd name="T29" fmla="*/ 104 h 212"/>
              <a:gd name="T30" fmla="*/ 14 w 146"/>
              <a:gd name="T31" fmla="*/ 90 h 212"/>
              <a:gd name="T32" fmla="*/ 21 w 146"/>
              <a:gd name="T33" fmla="*/ 75 h 212"/>
              <a:gd name="T34" fmla="*/ 13 w 146"/>
              <a:gd name="T35" fmla="*/ 51 h 212"/>
              <a:gd name="T36" fmla="*/ 11 w 146"/>
              <a:gd name="T37" fmla="*/ 41 h 212"/>
              <a:gd name="T38" fmla="*/ 2 w 146"/>
              <a:gd name="T39" fmla="*/ 26 h 212"/>
              <a:gd name="T40" fmla="*/ 13 w 146"/>
              <a:gd name="T41" fmla="*/ 14 h 212"/>
              <a:gd name="T42" fmla="*/ 25 w 146"/>
              <a:gd name="T43" fmla="*/ 0 h 212"/>
              <a:gd name="T44" fmla="*/ 35 w 146"/>
              <a:gd name="T45" fmla="*/ 4 h 212"/>
              <a:gd name="T46" fmla="*/ 35 w 146"/>
              <a:gd name="T47" fmla="*/ 15 h 212"/>
              <a:gd name="T48" fmla="*/ 41 w 146"/>
              <a:gd name="T49" fmla="*/ 22 h 212"/>
              <a:gd name="T50" fmla="*/ 54 w 146"/>
              <a:gd name="T51" fmla="*/ 22 h 212"/>
              <a:gd name="T52" fmla="*/ 77 w 146"/>
              <a:gd name="T53" fmla="*/ 40 h 212"/>
              <a:gd name="T54" fmla="*/ 83 w 146"/>
              <a:gd name="T55" fmla="*/ 40 h 212"/>
              <a:gd name="T56" fmla="*/ 88 w 146"/>
              <a:gd name="T57" fmla="*/ 39 h 212"/>
              <a:gd name="T58" fmla="*/ 92 w 146"/>
              <a:gd name="T59" fmla="*/ 42 h 212"/>
              <a:gd name="T60" fmla="*/ 104 w 146"/>
              <a:gd name="T61" fmla="*/ 43 h 212"/>
              <a:gd name="T62" fmla="*/ 109 w 146"/>
              <a:gd name="T63" fmla="*/ 35 h 212"/>
              <a:gd name="T64" fmla="*/ 126 w 146"/>
              <a:gd name="T65" fmla="*/ 26 h 212"/>
              <a:gd name="T66" fmla="*/ 133 w 146"/>
              <a:gd name="T67" fmla="*/ 33 h 212"/>
              <a:gd name="T68" fmla="*/ 146 w 146"/>
              <a:gd name="T69" fmla="*/ 33 h 212"/>
              <a:gd name="T70" fmla="*/ 130 w 146"/>
              <a:gd name="T71" fmla="*/ 56 h 212"/>
              <a:gd name="T72" fmla="*/ 131 w 146"/>
              <a:gd name="T73" fmla="*/ 132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6" h="212">
                <a:moveTo>
                  <a:pt x="131" y="132"/>
                </a:moveTo>
                <a:lnTo>
                  <a:pt x="141" y="149"/>
                </a:lnTo>
                <a:lnTo>
                  <a:pt x="128" y="158"/>
                </a:lnTo>
                <a:lnTo>
                  <a:pt x="124" y="166"/>
                </a:lnTo>
                <a:lnTo>
                  <a:pt x="117" y="168"/>
                </a:lnTo>
                <a:lnTo>
                  <a:pt x="114" y="183"/>
                </a:lnTo>
                <a:lnTo>
                  <a:pt x="108" y="191"/>
                </a:lnTo>
                <a:lnTo>
                  <a:pt x="104" y="205"/>
                </a:lnTo>
                <a:lnTo>
                  <a:pt x="97" y="212"/>
                </a:lnTo>
                <a:lnTo>
                  <a:pt x="71" y="191"/>
                </a:lnTo>
                <a:lnTo>
                  <a:pt x="70" y="179"/>
                </a:lnTo>
                <a:lnTo>
                  <a:pt x="3" y="136"/>
                </a:lnTo>
                <a:lnTo>
                  <a:pt x="0" y="134"/>
                </a:lnTo>
                <a:lnTo>
                  <a:pt x="0" y="112"/>
                </a:lnTo>
                <a:lnTo>
                  <a:pt x="5" y="104"/>
                </a:lnTo>
                <a:lnTo>
                  <a:pt x="14" y="90"/>
                </a:lnTo>
                <a:lnTo>
                  <a:pt x="21" y="75"/>
                </a:lnTo>
                <a:lnTo>
                  <a:pt x="13" y="51"/>
                </a:lnTo>
                <a:lnTo>
                  <a:pt x="11" y="41"/>
                </a:lnTo>
                <a:lnTo>
                  <a:pt x="2" y="26"/>
                </a:lnTo>
                <a:lnTo>
                  <a:pt x="13" y="14"/>
                </a:lnTo>
                <a:lnTo>
                  <a:pt x="25" y="0"/>
                </a:lnTo>
                <a:lnTo>
                  <a:pt x="35" y="4"/>
                </a:lnTo>
                <a:lnTo>
                  <a:pt x="35" y="15"/>
                </a:lnTo>
                <a:lnTo>
                  <a:pt x="41" y="22"/>
                </a:lnTo>
                <a:lnTo>
                  <a:pt x="54" y="22"/>
                </a:lnTo>
                <a:lnTo>
                  <a:pt x="77" y="40"/>
                </a:lnTo>
                <a:lnTo>
                  <a:pt x="83" y="40"/>
                </a:lnTo>
                <a:lnTo>
                  <a:pt x="88" y="39"/>
                </a:lnTo>
                <a:lnTo>
                  <a:pt x="92" y="42"/>
                </a:lnTo>
                <a:lnTo>
                  <a:pt x="104" y="43"/>
                </a:lnTo>
                <a:lnTo>
                  <a:pt x="109" y="35"/>
                </a:lnTo>
                <a:lnTo>
                  <a:pt x="126" y="26"/>
                </a:lnTo>
                <a:lnTo>
                  <a:pt x="133" y="33"/>
                </a:lnTo>
                <a:lnTo>
                  <a:pt x="146" y="33"/>
                </a:lnTo>
                <a:lnTo>
                  <a:pt x="130" y="56"/>
                </a:lnTo>
                <a:lnTo>
                  <a:pt x="131" y="132"/>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71" name="Freeform 103"/>
          <p:cNvSpPr>
            <a:spLocks/>
          </p:cNvSpPr>
          <p:nvPr/>
        </p:nvSpPr>
        <p:spPr bwMode="auto">
          <a:xfrm>
            <a:off x="7161884" y="2658914"/>
            <a:ext cx="212561" cy="105000"/>
          </a:xfrm>
          <a:custGeom>
            <a:avLst/>
            <a:gdLst>
              <a:gd name="T0" fmla="*/ 11 w 166"/>
              <a:gd name="T1" fmla="*/ 21 h 82"/>
              <a:gd name="T2" fmla="*/ 12 w 166"/>
              <a:gd name="T3" fmla="*/ 12 h 82"/>
              <a:gd name="T4" fmla="*/ 22 w 166"/>
              <a:gd name="T5" fmla="*/ 9 h 82"/>
              <a:gd name="T6" fmla="*/ 52 w 166"/>
              <a:gd name="T7" fmla="*/ 16 h 82"/>
              <a:gd name="T8" fmla="*/ 50 w 166"/>
              <a:gd name="T9" fmla="*/ 4 h 82"/>
              <a:gd name="T10" fmla="*/ 58 w 166"/>
              <a:gd name="T11" fmla="*/ 0 h 82"/>
              <a:gd name="T12" fmla="*/ 85 w 166"/>
              <a:gd name="T13" fmla="*/ 8 h 82"/>
              <a:gd name="T14" fmla="*/ 90 w 166"/>
              <a:gd name="T15" fmla="*/ 6 h 82"/>
              <a:gd name="T16" fmla="*/ 118 w 166"/>
              <a:gd name="T17" fmla="*/ 7 h 82"/>
              <a:gd name="T18" fmla="*/ 144 w 166"/>
              <a:gd name="T19" fmla="*/ 9 h 82"/>
              <a:gd name="T20" fmla="*/ 154 w 166"/>
              <a:gd name="T21" fmla="*/ 16 h 82"/>
              <a:gd name="T22" fmla="*/ 166 w 166"/>
              <a:gd name="T23" fmla="*/ 19 h 82"/>
              <a:gd name="T24" fmla="*/ 165 w 166"/>
              <a:gd name="T25" fmla="*/ 24 h 82"/>
              <a:gd name="T26" fmla="*/ 142 w 166"/>
              <a:gd name="T27" fmla="*/ 35 h 82"/>
              <a:gd name="T28" fmla="*/ 139 w 166"/>
              <a:gd name="T29" fmla="*/ 43 h 82"/>
              <a:gd name="T30" fmla="*/ 118 w 166"/>
              <a:gd name="T31" fmla="*/ 46 h 82"/>
              <a:gd name="T32" fmla="*/ 116 w 166"/>
              <a:gd name="T33" fmla="*/ 58 h 82"/>
              <a:gd name="T34" fmla="*/ 97 w 166"/>
              <a:gd name="T35" fmla="*/ 56 h 82"/>
              <a:gd name="T36" fmla="*/ 87 w 166"/>
              <a:gd name="T37" fmla="*/ 60 h 82"/>
              <a:gd name="T38" fmla="*/ 74 w 166"/>
              <a:gd name="T39" fmla="*/ 70 h 82"/>
              <a:gd name="T40" fmla="*/ 77 w 166"/>
              <a:gd name="T41" fmla="*/ 74 h 82"/>
              <a:gd name="T42" fmla="*/ 74 w 166"/>
              <a:gd name="T43" fmla="*/ 79 h 82"/>
              <a:gd name="T44" fmla="*/ 43 w 166"/>
              <a:gd name="T45" fmla="*/ 82 h 82"/>
              <a:gd name="T46" fmla="*/ 20 w 166"/>
              <a:gd name="T47" fmla="*/ 76 h 82"/>
              <a:gd name="T48" fmla="*/ 2 w 166"/>
              <a:gd name="T49" fmla="*/ 77 h 82"/>
              <a:gd name="T50" fmla="*/ 0 w 166"/>
              <a:gd name="T51" fmla="*/ 65 h 82"/>
              <a:gd name="T52" fmla="*/ 20 w 166"/>
              <a:gd name="T53" fmla="*/ 69 h 82"/>
              <a:gd name="T54" fmla="*/ 24 w 166"/>
              <a:gd name="T55" fmla="*/ 62 h 82"/>
              <a:gd name="T56" fmla="*/ 37 w 166"/>
              <a:gd name="T57" fmla="*/ 64 h 82"/>
              <a:gd name="T58" fmla="*/ 55 w 166"/>
              <a:gd name="T59" fmla="*/ 49 h 82"/>
              <a:gd name="T60" fmla="*/ 31 w 166"/>
              <a:gd name="T61" fmla="*/ 39 h 82"/>
              <a:gd name="T62" fmla="*/ 21 w 166"/>
              <a:gd name="T63" fmla="*/ 44 h 82"/>
              <a:gd name="T64" fmla="*/ 6 w 166"/>
              <a:gd name="T65" fmla="*/ 36 h 82"/>
              <a:gd name="T66" fmla="*/ 16 w 166"/>
              <a:gd name="T67" fmla="*/ 23 h 82"/>
              <a:gd name="T68" fmla="*/ 11 w 166"/>
              <a:gd name="T69" fmla="*/ 2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6" h="82">
                <a:moveTo>
                  <a:pt x="11" y="21"/>
                </a:moveTo>
                <a:lnTo>
                  <a:pt x="12" y="12"/>
                </a:lnTo>
                <a:lnTo>
                  <a:pt x="22" y="9"/>
                </a:lnTo>
                <a:lnTo>
                  <a:pt x="52" y="16"/>
                </a:lnTo>
                <a:lnTo>
                  <a:pt x="50" y="4"/>
                </a:lnTo>
                <a:lnTo>
                  <a:pt x="58" y="0"/>
                </a:lnTo>
                <a:lnTo>
                  <a:pt x="85" y="8"/>
                </a:lnTo>
                <a:lnTo>
                  <a:pt x="90" y="6"/>
                </a:lnTo>
                <a:lnTo>
                  <a:pt x="118" y="7"/>
                </a:lnTo>
                <a:lnTo>
                  <a:pt x="144" y="9"/>
                </a:lnTo>
                <a:lnTo>
                  <a:pt x="154" y="16"/>
                </a:lnTo>
                <a:lnTo>
                  <a:pt x="166" y="19"/>
                </a:lnTo>
                <a:lnTo>
                  <a:pt x="165" y="24"/>
                </a:lnTo>
                <a:lnTo>
                  <a:pt x="142" y="35"/>
                </a:lnTo>
                <a:lnTo>
                  <a:pt x="139" y="43"/>
                </a:lnTo>
                <a:lnTo>
                  <a:pt x="118" y="46"/>
                </a:lnTo>
                <a:lnTo>
                  <a:pt x="116" y="58"/>
                </a:lnTo>
                <a:lnTo>
                  <a:pt x="97" y="56"/>
                </a:lnTo>
                <a:lnTo>
                  <a:pt x="87" y="60"/>
                </a:lnTo>
                <a:lnTo>
                  <a:pt x="74" y="70"/>
                </a:lnTo>
                <a:lnTo>
                  <a:pt x="77" y="74"/>
                </a:lnTo>
                <a:lnTo>
                  <a:pt x="74" y="79"/>
                </a:lnTo>
                <a:lnTo>
                  <a:pt x="43" y="82"/>
                </a:lnTo>
                <a:lnTo>
                  <a:pt x="20" y="76"/>
                </a:lnTo>
                <a:lnTo>
                  <a:pt x="2" y="77"/>
                </a:lnTo>
                <a:lnTo>
                  <a:pt x="0" y="65"/>
                </a:lnTo>
                <a:lnTo>
                  <a:pt x="20" y="69"/>
                </a:lnTo>
                <a:lnTo>
                  <a:pt x="24" y="62"/>
                </a:lnTo>
                <a:lnTo>
                  <a:pt x="37" y="64"/>
                </a:lnTo>
                <a:lnTo>
                  <a:pt x="55" y="49"/>
                </a:lnTo>
                <a:lnTo>
                  <a:pt x="31" y="39"/>
                </a:lnTo>
                <a:lnTo>
                  <a:pt x="21" y="44"/>
                </a:lnTo>
                <a:lnTo>
                  <a:pt x="6" y="36"/>
                </a:lnTo>
                <a:lnTo>
                  <a:pt x="16" y="23"/>
                </a:lnTo>
                <a:lnTo>
                  <a:pt x="11" y="21"/>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72" name="Freeform 104"/>
          <p:cNvSpPr>
            <a:spLocks/>
          </p:cNvSpPr>
          <p:nvPr/>
        </p:nvSpPr>
        <p:spPr bwMode="auto">
          <a:xfrm>
            <a:off x="8044141" y="3420806"/>
            <a:ext cx="124208" cy="108842"/>
          </a:xfrm>
          <a:custGeom>
            <a:avLst/>
            <a:gdLst>
              <a:gd name="T0" fmla="*/ 27 w 97"/>
              <a:gd name="T1" fmla="*/ 81 h 85"/>
              <a:gd name="T2" fmla="*/ 18 w 97"/>
              <a:gd name="T3" fmla="*/ 71 h 85"/>
              <a:gd name="T4" fmla="*/ 7 w 97"/>
              <a:gd name="T5" fmla="*/ 49 h 85"/>
              <a:gd name="T6" fmla="*/ 0 w 97"/>
              <a:gd name="T7" fmla="*/ 24 h 85"/>
              <a:gd name="T8" fmla="*/ 10 w 97"/>
              <a:gd name="T9" fmla="*/ 7 h 85"/>
              <a:gd name="T10" fmla="*/ 33 w 97"/>
              <a:gd name="T11" fmla="*/ 3 h 85"/>
              <a:gd name="T12" fmla="*/ 51 w 97"/>
              <a:gd name="T13" fmla="*/ 6 h 85"/>
              <a:gd name="T14" fmla="*/ 67 w 97"/>
              <a:gd name="T15" fmla="*/ 14 h 85"/>
              <a:gd name="T16" fmla="*/ 73 w 97"/>
              <a:gd name="T17" fmla="*/ 0 h 85"/>
              <a:gd name="T18" fmla="*/ 90 w 97"/>
              <a:gd name="T19" fmla="*/ 7 h 85"/>
              <a:gd name="T20" fmla="*/ 96 w 97"/>
              <a:gd name="T21" fmla="*/ 21 h 85"/>
              <a:gd name="T22" fmla="*/ 97 w 97"/>
              <a:gd name="T23" fmla="*/ 46 h 85"/>
              <a:gd name="T24" fmla="*/ 68 w 97"/>
              <a:gd name="T25" fmla="*/ 62 h 85"/>
              <a:gd name="T26" fmla="*/ 77 w 97"/>
              <a:gd name="T27" fmla="*/ 75 h 85"/>
              <a:gd name="T28" fmla="*/ 58 w 97"/>
              <a:gd name="T29" fmla="*/ 76 h 85"/>
              <a:gd name="T30" fmla="*/ 42 w 97"/>
              <a:gd name="T31" fmla="*/ 85 h 85"/>
              <a:gd name="T32" fmla="*/ 27 w 97"/>
              <a:gd name="T33" fmla="*/ 8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7" h="85">
                <a:moveTo>
                  <a:pt x="27" y="81"/>
                </a:moveTo>
                <a:lnTo>
                  <a:pt x="18" y="71"/>
                </a:lnTo>
                <a:lnTo>
                  <a:pt x="7" y="49"/>
                </a:lnTo>
                <a:lnTo>
                  <a:pt x="0" y="24"/>
                </a:lnTo>
                <a:lnTo>
                  <a:pt x="10" y="7"/>
                </a:lnTo>
                <a:lnTo>
                  <a:pt x="33" y="3"/>
                </a:lnTo>
                <a:lnTo>
                  <a:pt x="51" y="6"/>
                </a:lnTo>
                <a:lnTo>
                  <a:pt x="67" y="14"/>
                </a:lnTo>
                <a:lnTo>
                  <a:pt x="73" y="0"/>
                </a:lnTo>
                <a:lnTo>
                  <a:pt x="90" y="7"/>
                </a:lnTo>
                <a:lnTo>
                  <a:pt x="96" y="21"/>
                </a:lnTo>
                <a:lnTo>
                  <a:pt x="97" y="46"/>
                </a:lnTo>
                <a:lnTo>
                  <a:pt x="68" y="62"/>
                </a:lnTo>
                <a:lnTo>
                  <a:pt x="77" y="75"/>
                </a:lnTo>
                <a:lnTo>
                  <a:pt x="58" y="76"/>
                </a:lnTo>
                <a:lnTo>
                  <a:pt x="42" y="85"/>
                </a:lnTo>
                <a:lnTo>
                  <a:pt x="27" y="81"/>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73" name="Freeform 105"/>
          <p:cNvSpPr>
            <a:spLocks/>
          </p:cNvSpPr>
          <p:nvPr/>
        </p:nvSpPr>
        <p:spPr bwMode="auto">
          <a:xfrm>
            <a:off x="8418044" y="2781842"/>
            <a:ext cx="98598" cy="111403"/>
          </a:xfrm>
          <a:custGeom>
            <a:avLst/>
            <a:gdLst>
              <a:gd name="T0" fmla="*/ 29 w 77"/>
              <a:gd name="T1" fmla="*/ 0 h 87"/>
              <a:gd name="T2" fmla="*/ 55 w 77"/>
              <a:gd name="T3" fmla="*/ 24 h 87"/>
              <a:gd name="T4" fmla="*/ 66 w 77"/>
              <a:gd name="T5" fmla="*/ 38 h 87"/>
              <a:gd name="T6" fmla="*/ 77 w 77"/>
              <a:gd name="T7" fmla="*/ 62 h 87"/>
              <a:gd name="T8" fmla="*/ 75 w 77"/>
              <a:gd name="T9" fmla="*/ 73 h 87"/>
              <a:gd name="T10" fmla="*/ 61 w 77"/>
              <a:gd name="T11" fmla="*/ 77 h 87"/>
              <a:gd name="T12" fmla="*/ 51 w 77"/>
              <a:gd name="T13" fmla="*/ 85 h 87"/>
              <a:gd name="T14" fmla="*/ 36 w 77"/>
              <a:gd name="T15" fmla="*/ 87 h 87"/>
              <a:gd name="T16" fmla="*/ 29 w 77"/>
              <a:gd name="T17" fmla="*/ 76 h 87"/>
              <a:gd name="T18" fmla="*/ 26 w 77"/>
              <a:gd name="T19" fmla="*/ 61 h 87"/>
              <a:gd name="T20" fmla="*/ 9 w 77"/>
              <a:gd name="T21" fmla="*/ 39 h 87"/>
              <a:gd name="T22" fmla="*/ 20 w 77"/>
              <a:gd name="T23" fmla="*/ 35 h 87"/>
              <a:gd name="T24" fmla="*/ 0 w 77"/>
              <a:gd name="T25" fmla="*/ 18 h 87"/>
              <a:gd name="T26" fmla="*/ 1 w 77"/>
              <a:gd name="T27" fmla="*/ 16 h 87"/>
              <a:gd name="T28" fmla="*/ 8 w 77"/>
              <a:gd name="T29" fmla="*/ 17 h 87"/>
              <a:gd name="T30" fmla="*/ 11 w 77"/>
              <a:gd name="T31" fmla="*/ 7 h 87"/>
              <a:gd name="T32" fmla="*/ 22 w 77"/>
              <a:gd name="T33" fmla="*/ 6 h 87"/>
              <a:gd name="T34" fmla="*/ 29 w 77"/>
              <a:gd name="T35" fmla="*/ 5 h 87"/>
              <a:gd name="T36" fmla="*/ 29 w 77"/>
              <a:gd name="T37"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 h="87">
                <a:moveTo>
                  <a:pt x="29" y="0"/>
                </a:moveTo>
                <a:lnTo>
                  <a:pt x="55" y="24"/>
                </a:lnTo>
                <a:lnTo>
                  <a:pt x="66" y="38"/>
                </a:lnTo>
                <a:lnTo>
                  <a:pt x="77" y="62"/>
                </a:lnTo>
                <a:lnTo>
                  <a:pt x="75" y="73"/>
                </a:lnTo>
                <a:lnTo>
                  <a:pt x="61" y="77"/>
                </a:lnTo>
                <a:lnTo>
                  <a:pt x="51" y="85"/>
                </a:lnTo>
                <a:lnTo>
                  <a:pt x="36" y="87"/>
                </a:lnTo>
                <a:lnTo>
                  <a:pt x="29" y="76"/>
                </a:lnTo>
                <a:lnTo>
                  <a:pt x="26" y="61"/>
                </a:lnTo>
                <a:lnTo>
                  <a:pt x="9" y="39"/>
                </a:lnTo>
                <a:lnTo>
                  <a:pt x="20" y="35"/>
                </a:lnTo>
                <a:lnTo>
                  <a:pt x="0" y="18"/>
                </a:lnTo>
                <a:lnTo>
                  <a:pt x="1" y="16"/>
                </a:lnTo>
                <a:lnTo>
                  <a:pt x="8" y="17"/>
                </a:lnTo>
                <a:lnTo>
                  <a:pt x="11" y="7"/>
                </a:lnTo>
                <a:lnTo>
                  <a:pt x="22" y="6"/>
                </a:lnTo>
                <a:lnTo>
                  <a:pt x="29" y="5"/>
                </a:lnTo>
                <a:lnTo>
                  <a:pt x="29" y="0"/>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74" name="Freeform 106"/>
          <p:cNvSpPr>
            <a:spLocks/>
          </p:cNvSpPr>
          <p:nvPr/>
        </p:nvSpPr>
        <p:spPr bwMode="auto">
          <a:xfrm>
            <a:off x="6084991" y="2658915"/>
            <a:ext cx="35854" cy="37135"/>
          </a:xfrm>
          <a:custGeom>
            <a:avLst/>
            <a:gdLst>
              <a:gd name="T0" fmla="*/ 12 w 28"/>
              <a:gd name="T1" fmla="*/ 25 h 29"/>
              <a:gd name="T2" fmla="*/ 12 w 28"/>
              <a:gd name="T3" fmla="*/ 29 h 29"/>
              <a:gd name="T4" fmla="*/ 10 w 28"/>
              <a:gd name="T5" fmla="*/ 29 h 29"/>
              <a:gd name="T6" fmla="*/ 8 w 28"/>
              <a:gd name="T7" fmla="*/ 22 h 29"/>
              <a:gd name="T8" fmla="*/ 4 w 28"/>
              <a:gd name="T9" fmla="*/ 20 h 29"/>
              <a:gd name="T10" fmla="*/ 0 w 28"/>
              <a:gd name="T11" fmla="*/ 14 h 29"/>
              <a:gd name="T12" fmla="*/ 2 w 28"/>
              <a:gd name="T13" fmla="*/ 9 h 29"/>
              <a:gd name="T14" fmla="*/ 6 w 28"/>
              <a:gd name="T15" fmla="*/ 8 h 29"/>
              <a:gd name="T16" fmla="*/ 8 w 28"/>
              <a:gd name="T17" fmla="*/ 1 h 29"/>
              <a:gd name="T18" fmla="*/ 11 w 28"/>
              <a:gd name="T19" fmla="*/ 0 h 29"/>
              <a:gd name="T20" fmla="*/ 13 w 28"/>
              <a:gd name="T21" fmla="*/ 3 h 29"/>
              <a:gd name="T22" fmla="*/ 17 w 28"/>
              <a:gd name="T23" fmla="*/ 4 h 29"/>
              <a:gd name="T24" fmla="*/ 19 w 28"/>
              <a:gd name="T25" fmla="*/ 7 h 29"/>
              <a:gd name="T26" fmla="*/ 22 w 28"/>
              <a:gd name="T27" fmla="*/ 8 h 29"/>
              <a:gd name="T28" fmla="*/ 26 w 28"/>
              <a:gd name="T29" fmla="*/ 12 h 29"/>
              <a:gd name="T30" fmla="*/ 28 w 28"/>
              <a:gd name="T31" fmla="*/ 12 h 29"/>
              <a:gd name="T32" fmla="*/ 27 w 28"/>
              <a:gd name="T33" fmla="*/ 17 h 29"/>
              <a:gd name="T34" fmla="*/ 25 w 28"/>
              <a:gd name="T35" fmla="*/ 20 h 29"/>
              <a:gd name="T36" fmla="*/ 25 w 28"/>
              <a:gd name="T37" fmla="*/ 21 h 29"/>
              <a:gd name="T38" fmla="*/ 22 w 28"/>
              <a:gd name="T39" fmla="*/ 22 h 29"/>
              <a:gd name="T40" fmla="*/ 12 w 28"/>
              <a:gd name="T41"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29">
                <a:moveTo>
                  <a:pt x="12" y="25"/>
                </a:moveTo>
                <a:lnTo>
                  <a:pt x="12" y="29"/>
                </a:lnTo>
                <a:lnTo>
                  <a:pt x="10" y="29"/>
                </a:lnTo>
                <a:lnTo>
                  <a:pt x="8" y="22"/>
                </a:lnTo>
                <a:lnTo>
                  <a:pt x="4" y="20"/>
                </a:lnTo>
                <a:lnTo>
                  <a:pt x="0" y="14"/>
                </a:lnTo>
                <a:lnTo>
                  <a:pt x="2" y="9"/>
                </a:lnTo>
                <a:lnTo>
                  <a:pt x="6" y="8"/>
                </a:lnTo>
                <a:lnTo>
                  <a:pt x="8" y="1"/>
                </a:lnTo>
                <a:lnTo>
                  <a:pt x="11" y="0"/>
                </a:lnTo>
                <a:lnTo>
                  <a:pt x="13" y="3"/>
                </a:lnTo>
                <a:lnTo>
                  <a:pt x="17" y="4"/>
                </a:lnTo>
                <a:lnTo>
                  <a:pt x="19" y="7"/>
                </a:lnTo>
                <a:lnTo>
                  <a:pt x="22" y="8"/>
                </a:lnTo>
                <a:lnTo>
                  <a:pt x="26" y="12"/>
                </a:lnTo>
                <a:lnTo>
                  <a:pt x="28" y="12"/>
                </a:lnTo>
                <a:lnTo>
                  <a:pt x="27" y="17"/>
                </a:lnTo>
                <a:lnTo>
                  <a:pt x="25" y="20"/>
                </a:lnTo>
                <a:lnTo>
                  <a:pt x="25" y="21"/>
                </a:lnTo>
                <a:lnTo>
                  <a:pt x="22" y="22"/>
                </a:lnTo>
                <a:lnTo>
                  <a:pt x="12" y="25"/>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75" name="Freeform 107"/>
          <p:cNvSpPr>
            <a:spLocks/>
          </p:cNvSpPr>
          <p:nvPr/>
        </p:nvSpPr>
        <p:spPr bwMode="auto">
          <a:xfrm>
            <a:off x="6708590" y="3008488"/>
            <a:ext cx="43537" cy="40976"/>
          </a:xfrm>
          <a:custGeom>
            <a:avLst/>
            <a:gdLst>
              <a:gd name="T0" fmla="*/ 22 w 34"/>
              <a:gd name="T1" fmla="*/ 2 h 32"/>
              <a:gd name="T2" fmla="*/ 27 w 34"/>
              <a:gd name="T3" fmla="*/ 11 h 32"/>
              <a:gd name="T4" fmla="*/ 26 w 34"/>
              <a:gd name="T5" fmla="*/ 16 h 32"/>
              <a:gd name="T6" fmla="*/ 34 w 34"/>
              <a:gd name="T7" fmla="*/ 31 h 32"/>
              <a:gd name="T8" fmla="*/ 21 w 34"/>
              <a:gd name="T9" fmla="*/ 32 h 32"/>
              <a:gd name="T10" fmla="*/ 16 w 34"/>
              <a:gd name="T11" fmla="*/ 22 h 32"/>
              <a:gd name="T12" fmla="*/ 0 w 34"/>
              <a:gd name="T13" fmla="*/ 20 h 32"/>
              <a:gd name="T14" fmla="*/ 10 w 34"/>
              <a:gd name="T15" fmla="*/ 0 h 32"/>
              <a:gd name="T16" fmla="*/ 22 w 34"/>
              <a:gd name="T17" fmla="*/ 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32">
                <a:moveTo>
                  <a:pt x="22" y="2"/>
                </a:moveTo>
                <a:lnTo>
                  <a:pt x="27" y="11"/>
                </a:lnTo>
                <a:lnTo>
                  <a:pt x="26" y="16"/>
                </a:lnTo>
                <a:lnTo>
                  <a:pt x="34" y="31"/>
                </a:lnTo>
                <a:lnTo>
                  <a:pt x="21" y="32"/>
                </a:lnTo>
                <a:lnTo>
                  <a:pt x="16" y="22"/>
                </a:lnTo>
                <a:lnTo>
                  <a:pt x="0" y="20"/>
                </a:lnTo>
                <a:lnTo>
                  <a:pt x="10" y="0"/>
                </a:lnTo>
                <a:lnTo>
                  <a:pt x="22" y="2"/>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76" name="Freeform 108"/>
          <p:cNvSpPr>
            <a:spLocks/>
          </p:cNvSpPr>
          <p:nvPr/>
        </p:nvSpPr>
        <p:spPr bwMode="auto">
          <a:xfrm>
            <a:off x="7967311" y="3210806"/>
            <a:ext cx="193354" cy="227927"/>
          </a:xfrm>
          <a:custGeom>
            <a:avLst/>
            <a:gdLst>
              <a:gd name="T0" fmla="*/ 111 w 151"/>
              <a:gd name="T1" fmla="*/ 170 h 178"/>
              <a:gd name="T2" fmla="*/ 116 w 151"/>
              <a:gd name="T3" fmla="*/ 161 h 178"/>
              <a:gd name="T4" fmla="*/ 114 w 151"/>
              <a:gd name="T5" fmla="*/ 143 h 178"/>
              <a:gd name="T6" fmla="*/ 97 w 151"/>
              <a:gd name="T7" fmla="*/ 125 h 178"/>
              <a:gd name="T8" fmla="*/ 93 w 151"/>
              <a:gd name="T9" fmla="*/ 104 h 178"/>
              <a:gd name="T10" fmla="*/ 77 w 151"/>
              <a:gd name="T11" fmla="*/ 87 h 178"/>
              <a:gd name="T12" fmla="*/ 63 w 151"/>
              <a:gd name="T13" fmla="*/ 86 h 178"/>
              <a:gd name="T14" fmla="*/ 60 w 151"/>
              <a:gd name="T15" fmla="*/ 93 h 178"/>
              <a:gd name="T16" fmla="*/ 50 w 151"/>
              <a:gd name="T17" fmla="*/ 94 h 178"/>
              <a:gd name="T18" fmla="*/ 44 w 151"/>
              <a:gd name="T19" fmla="*/ 90 h 178"/>
              <a:gd name="T20" fmla="*/ 26 w 151"/>
              <a:gd name="T21" fmla="*/ 103 h 178"/>
              <a:gd name="T22" fmla="*/ 23 w 151"/>
              <a:gd name="T23" fmla="*/ 84 h 178"/>
              <a:gd name="T24" fmla="*/ 24 w 151"/>
              <a:gd name="T25" fmla="*/ 62 h 178"/>
              <a:gd name="T26" fmla="*/ 12 w 151"/>
              <a:gd name="T27" fmla="*/ 61 h 178"/>
              <a:gd name="T28" fmla="*/ 9 w 151"/>
              <a:gd name="T29" fmla="*/ 49 h 178"/>
              <a:gd name="T30" fmla="*/ 0 w 151"/>
              <a:gd name="T31" fmla="*/ 42 h 178"/>
              <a:gd name="T32" fmla="*/ 3 w 151"/>
              <a:gd name="T33" fmla="*/ 34 h 178"/>
              <a:gd name="T34" fmla="*/ 16 w 151"/>
              <a:gd name="T35" fmla="*/ 21 h 178"/>
              <a:gd name="T36" fmla="*/ 18 w 151"/>
              <a:gd name="T37" fmla="*/ 26 h 178"/>
              <a:gd name="T38" fmla="*/ 28 w 151"/>
              <a:gd name="T39" fmla="*/ 26 h 178"/>
              <a:gd name="T40" fmla="*/ 21 w 151"/>
              <a:gd name="T41" fmla="*/ 3 h 178"/>
              <a:gd name="T42" fmla="*/ 30 w 151"/>
              <a:gd name="T43" fmla="*/ 0 h 178"/>
              <a:gd name="T44" fmla="*/ 43 w 151"/>
              <a:gd name="T45" fmla="*/ 16 h 178"/>
              <a:gd name="T46" fmla="*/ 55 w 151"/>
              <a:gd name="T47" fmla="*/ 35 h 178"/>
              <a:gd name="T48" fmla="*/ 77 w 151"/>
              <a:gd name="T49" fmla="*/ 35 h 178"/>
              <a:gd name="T50" fmla="*/ 87 w 151"/>
              <a:gd name="T51" fmla="*/ 53 h 178"/>
              <a:gd name="T52" fmla="*/ 76 w 151"/>
              <a:gd name="T53" fmla="*/ 59 h 178"/>
              <a:gd name="T54" fmla="*/ 72 w 151"/>
              <a:gd name="T55" fmla="*/ 66 h 178"/>
              <a:gd name="T56" fmla="*/ 96 w 151"/>
              <a:gd name="T57" fmla="*/ 79 h 178"/>
              <a:gd name="T58" fmla="*/ 115 w 151"/>
              <a:gd name="T59" fmla="*/ 103 h 178"/>
              <a:gd name="T60" fmla="*/ 129 w 151"/>
              <a:gd name="T61" fmla="*/ 122 h 178"/>
              <a:gd name="T62" fmla="*/ 145 w 151"/>
              <a:gd name="T63" fmla="*/ 136 h 178"/>
              <a:gd name="T64" fmla="*/ 151 w 151"/>
              <a:gd name="T65" fmla="*/ 151 h 178"/>
              <a:gd name="T66" fmla="*/ 150 w 151"/>
              <a:gd name="T67" fmla="*/ 171 h 178"/>
              <a:gd name="T68" fmla="*/ 133 w 151"/>
              <a:gd name="T69" fmla="*/ 164 h 178"/>
              <a:gd name="T70" fmla="*/ 127 w 151"/>
              <a:gd name="T71" fmla="*/ 178 h 178"/>
              <a:gd name="T72" fmla="*/ 111 w 151"/>
              <a:gd name="T73" fmla="*/ 17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1" h="178">
                <a:moveTo>
                  <a:pt x="111" y="170"/>
                </a:moveTo>
                <a:lnTo>
                  <a:pt x="116" y="161"/>
                </a:lnTo>
                <a:lnTo>
                  <a:pt x="114" y="143"/>
                </a:lnTo>
                <a:lnTo>
                  <a:pt x="97" y="125"/>
                </a:lnTo>
                <a:lnTo>
                  <a:pt x="93" y="104"/>
                </a:lnTo>
                <a:lnTo>
                  <a:pt x="77" y="87"/>
                </a:lnTo>
                <a:lnTo>
                  <a:pt x="63" y="86"/>
                </a:lnTo>
                <a:lnTo>
                  <a:pt x="60" y="93"/>
                </a:lnTo>
                <a:lnTo>
                  <a:pt x="50" y="94"/>
                </a:lnTo>
                <a:lnTo>
                  <a:pt x="44" y="90"/>
                </a:lnTo>
                <a:lnTo>
                  <a:pt x="26" y="103"/>
                </a:lnTo>
                <a:lnTo>
                  <a:pt x="23" y="84"/>
                </a:lnTo>
                <a:lnTo>
                  <a:pt x="24" y="62"/>
                </a:lnTo>
                <a:lnTo>
                  <a:pt x="12" y="61"/>
                </a:lnTo>
                <a:lnTo>
                  <a:pt x="9" y="49"/>
                </a:lnTo>
                <a:lnTo>
                  <a:pt x="0" y="42"/>
                </a:lnTo>
                <a:lnTo>
                  <a:pt x="3" y="34"/>
                </a:lnTo>
                <a:lnTo>
                  <a:pt x="16" y="21"/>
                </a:lnTo>
                <a:lnTo>
                  <a:pt x="18" y="26"/>
                </a:lnTo>
                <a:lnTo>
                  <a:pt x="28" y="26"/>
                </a:lnTo>
                <a:lnTo>
                  <a:pt x="21" y="3"/>
                </a:lnTo>
                <a:lnTo>
                  <a:pt x="30" y="0"/>
                </a:lnTo>
                <a:lnTo>
                  <a:pt x="43" y="16"/>
                </a:lnTo>
                <a:lnTo>
                  <a:pt x="55" y="35"/>
                </a:lnTo>
                <a:lnTo>
                  <a:pt x="77" y="35"/>
                </a:lnTo>
                <a:lnTo>
                  <a:pt x="87" y="53"/>
                </a:lnTo>
                <a:lnTo>
                  <a:pt x="76" y="59"/>
                </a:lnTo>
                <a:lnTo>
                  <a:pt x="72" y="66"/>
                </a:lnTo>
                <a:lnTo>
                  <a:pt x="96" y="79"/>
                </a:lnTo>
                <a:lnTo>
                  <a:pt x="115" y="103"/>
                </a:lnTo>
                <a:lnTo>
                  <a:pt x="129" y="122"/>
                </a:lnTo>
                <a:lnTo>
                  <a:pt x="145" y="136"/>
                </a:lnTo>
                <a:lnTo>
                  <a:pt x="151" y="151"/>
                </a:lnTo>
                <a:lnTo>
                  <a:pt x="150" y="171"/>
                </a:lnTo>
                <a:lnTo>
                  <a:pt x="133" y="164"/>
                </a:lnTo>
                <a:lnTo>
                  <a:pt x="127" y="178"/>
                </a:lnTo>
                <a:lnTo>
                  <a:pt x="111" y="170"/>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77" name="Freeform 109"/>
          <p:cNvSpPr>
            <a:spLocks/>
          </p:cNvSpPr>
          <p:nvPr/>
        </p:nvSpPr>
        <p:spPr bwMode="auto">
          <a:xfrm>
            <a:off x="6438406" y="2886841"/>
            <a:ext cx="30732" cy="40976"/>
          </a:xfrm>
          <a:custGeom>
            <a:avLst/>
            <a:gdLst>
              <a:gd name="T0" fmla="*/ 12 w 24"/>
              <a:gd name="T1" fmla="*/ 28 h 32"/>
              <a:gd name="T2" fmla="*/ 7 w 24"/>
              <a:gd name="T3" fmla="*/ 29 h 32"/>
              <a:gd name="T4" fmla="*/ 6 w 24"/>
              <a:gd name="T5" fmla="*/ 32 h 32"/>
              <a:gd name="T6" fmla="*/ 0 w 24"/>
              <a:gd name="T7" fmla="*/ 32 h 32"/>
              <a:gd name="T8" fmla="*/ 5 w 24"/>
              <a:gd name="T9" fmla="*/ 15 h 32"/>
              <a:gd name="T10" fmla="*/ 12 w 24"/>
              <a:gd name="T11" fmla="*/ 1 h 32"/>
              <a:gd name="T12" fmla="*/ 12 w 24"/>
              <a:gd name="T13" fmla="*/ 0 h 32"/>
              <a:gd name="T14" fmla="*/ 20 w 24"/>
              <a:gd name="T15" fmla="*/ 1 h 32"/>
              <a:gd name="T16" fmla="*/ 24 w 24"/>
              <a:gd name="T17" fmla="*/ 9 h 32"/>
              <a:gd name="T18" fmla="*/ 15 w 24"/>
              <a:gd name="T19" fmla="*/ 17 h 32"/>
              <a:gd name="T20" fmla="*/ 12 w 24"/>
              <a:gd name="T2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32">
                <a:moveTo>
                  <a:pt x="12" y="28"/>
                </a:moveTo>
                <a:lnTo>
                  <a:pt x="7" y="29"/>
                </a:lnTo>
                <a:lnTo>
                  <a:pt x="6" y="32"/>
                </a:lnTo>
                <a:lnTo>
                  <a:pt x="0" y="32"/>
                </a:lnTo>
                <a:lnTo>
                  <a:pt x="5" y="15"/>
                </a:lnTo>
                <a:lnTo>
                  <a:pt x="12" y="1"/>
                </a:lnTo>
                <a:lnTo>
                  <a:pt x="12" y="0"/>
                </a:lnTo>
                <a:lnTo>
                  <a:pt x="20" y="1"/>
                </a:lnTo>
                <a:lnTo>
                  <a:pt x="24" y="9"/>
                </a:lnTo>
                <a:lnTo>
                  <a:pt x="15" y="17"/>
                </a:lnTo>
                <a:lnTo>
                  <a:pt x="12" y="28"/>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78" name="Freeform 110"/>
          <p:cNvSpPr>
            <a:spLocks/>
          </p:cNvSpPr>
          <p:nvPr/>
        </p:nvSpPr>
        <p:spPr bwMode="auto">
          <a:xfrm>
            <a:off x="5387125" y="3580868"/>
            <a:ext cx="90915" cy="111403"/>
          </a:xfrm>
          <a:custGeom>
            <a:avLst/>
            <a:gdLst>
              <a:gd name="T0" fmla="*/ 68 w 71"/>
              <a:gd name="T1" fmla="*/ 87 h 87"/>
              <a:gd name="T2" fmla="*/ 63 w 71"/>
              <a:gd name="T3" fmla="*/ 87 h 87"/>
              <a:gd name="T4" fmla="*/ 44 w 71"/>
              <a:gd name="T5" fmla="*/ 77 h 87"/>
              <a:gd name="T6" fmla="*/ 27 w 71"/>
              <a:gd name="T7" fmla="*/ 61 h 87"/>
              <a:gd name="T8" fmla="*/ 12 w 71"/>
              <a:gd name="T9" fmla="*/ 50 h 87"/>
              <a:gd name="T10" fmla="*/ 0 w 71"/>
              <a:gd name="T11" fmla="*/ 37 h 87"/>
              <a:gd name="T12" fmla="*/ 4 w 71"/>
              <a:gd name="T13" fmla="*/ 30 h 87"/>
              <a:gd name="T14" fmla="*/ 5 w 71"/>
              <a:gd name="T15" fmla="*/ 24 h 87"/>
              <a:gd name="T16" fmla="*/ 13 w 71"/>
              <a:gd name="T17" fmla="*/ 12 h 87"/>
              <a:gd name="T18" fmla="*/ 22 w 71"/>
              <a:gd name="T19" fmla="*/ 3 h 87"/>
              <a:gd name="T20" fmla="*/ 26 w 71"/>
              <a:gd name="T21" fmla="*/ 2 h 87"/>
              <a:gd name="T22" fmla="*/ 31 w 71"/>
              <a:gd name="T23" fmla="*/ 0 h 87"/>
              <a:gd name="T24" fmla="*/ 38 w 71"/>
              <a:gd name="T25" fmla="*/ 13 h 87"/>
              <a:gd name="T26" fmla="*/ 37 w 71"/>
              <a:gd name="T27" fmla="*/ 21 h 87"/>
              <a:gd name="T28" fmla="*/ 41 w 71"/>
              <a:gd name="T29" fmla="*/ 26 h 87"/>
              <a:gd name="T30" fmla="*/ 46 w 71"/>
              <a:gd name="T31" fmla="*/ 26 h 87"/>
              <a:gd name="T32" fmla="*/ 49 w 71"/>
              <a:gd name="T33" fmla="*/ 17 h 87"/>
              <a:gd name="T34" fmla="*/ 55 w 71"/>
              <a:gd name="T35" fmla="*/ 18 h 87"/>
              <a:gd name="T36" fmla="*/ 54 w 71"/>
              <a:gd name="T37" fmla="*/ 24 h 87"/>
              <a:gd name="T38" fmla="*/ 55 w 71"/>
              <a:gd name="T39" fmla="*/ 34 h 87"/>
              <a:gd name="T40" fmla="*/ 52 w 71"/>
              <a:gd name="T41" fmla="*/ 43 h 87"/>
              <a:gd name="T42" fmla="*/ 57 w 71"/>
              <a:gd name="T43" fmla="*/ 49 h 87"/>
              <a:gd name="T44" fmla="*/ 63 w 71"/>
              <a:gd name="T45" fmla="*/ 50 h 87"/>
              <a:gd name="T46" fmla="*/ 70 w 71"/>
              <a:gd name="T47" fmla="*/ 59 h 87"/>
              <a:gd name="T48" fmla="*/ 71 w 71"/>
              <a:gd name="T49" fmla="*/ 67 h 87"/>
              <a:gd name="T50" fmla="*/ 69 w 71"/>
              <a:gd name="T51" fmla="*/ 70 h 87"/>
              <a:gd name="T52" fmla="*/ 68 w 71"/>
              <a:gd name="T5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87">
                <a:moveTo>
                  <a:pt x="68" y="87"/>
                </a:moveTo>
                <a:lnTo>
                  <a:pt x="63" y="87"/>
                </a:lnTo>
                <a:lnTo>
                  <a:pt x="44" y="77"/>
                </a:lnTo>
                <a:lnTo>
                  <a:pt x="27" y="61"/>
                </a:lnTo>
                <a:lnTo>
                  <a:pt x="12" y="50"/>
                </a:lnTo>
                <a:lnTo>
                  <a:pt x="0" y="37"/>
                </a:lnTo>
                <a:lnTo>
                  <a:pt x="4" y="30"/>
                </a:lnTo>
                <a:lnTo>
                  <a:pt x="5" y="24"/>
                </a:lnTo>
                <a:lnTo>
                  <a:pt x="13" y="12"/>
                </a:lnTo>
                <a:lnTo>
                  <a:pt x="22" y="3"/>
                </a:lnTo>
                <a:lnTo>
                  <a:pt x="26" y="2"/>
                </a:lnTo>
                <a:lnTo>
                  <a:pt x="31" y="0"/>
                </a:lnTo>
                <a:lnTo>
                  <a:pt x="38" y="13"/>
                </a:lnTo>
                <a:lnTo>
                  <a:pt x="37" y="21"/>
                </a:lnTo>
                <a:lnTo>
                  <a:pt x="41" y="26"/>
                </a:lnTo>
                <a:lnTo>
                  <a:pt x="46" y="26"/>
                </a:lnTo>
                <a:lnTo>
                  <a:pt x="49" y="17"/>
                </a:lnTo>
                <a:lnTo>
                  <a:pt x="55" y="18"/>
                </a:lnTo>
                <a:lnTo>
                  <a:pt x="54" y="24"/>
                </a:lnTo>
                <a:lnTo>
                  <a:pt x="55" y="34"/>
                </a:lnTo>
                <a:lnTo>
                  <a:pt x="52" y="43"/>
                </a:lnTo>
                <a:lnTo>
                  <a:pt x="57" y="49"/>
                </a:lnTo>
                <a:lnTo>
                  <a:pt x="63" y="50"/>
                </a:lnTo>
                <a:lnTo>
                  <a:pt x="70" y="59"/>
                </a:lnTo>
                <a:lnTo>
                  <a:pt x="71" y="67"/>
                </a:lnTo>
                <a:lnTo>
                  <a:pt x="69" y="70"/>
                </a:lnTo>
                <a:lnTo>
                  <a:pt x="68" y="87"/>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79" name="Freeform 111"/>
          <p:cNvSpPr>
            <a:spLocks/>
          </p:cNvSpPr>
          <p:nvPr/>
        </p:nvSpPr>
        <p:spPr bwMode="auto">
          <a:xfrm>
            <a:off x="5867308" y="2926537"/>
            <a:ext cx="366220" cy="361098"/>
          </a:xfrm>
          <a:custGeom>
            <a:avLst/>
            <a:gdLst>
              <a:gd name="T0" fmla="*/ 101 w 286"/>
              <a:gd name="T1" fmla="*/ 213 h 282"/>
              <a:gd name="T2" fmla="*/ 88 w 286"/>
              <a:gd name="T3" fmla="*/ 221 h 282"/>
              <a:gd name="T4" fmla="*/ 78 w 286"/>
              <a:gd name="T5" fmla="*/ 210 h 282"/>
              <a:gd name="T6" fmla="*/ 49 w 286"/>
              <a:gd name="T7" fmla="*/ 201 h 282"/>
              <a:gd name="T8" fmla="*/ 41 w 286"/>
              <a:gd name="T9" fmla="*/ 188 h 282"/>
              <a:gd name="T10" fmla="*/ 27 w 286"/>
              <a:gd name="T11" fmla="*/ 178 h 282"/>
              <a:gd name="T12" fmla="*/ 19 w 286"/>
              <a:gd name="T13" fmla="*/ 182 h 282"/>
              <a:gd name="T14" fmla="*/ 12 w 286"/>
              <a:gd name="T15" fmla="*/ 170 h 282"/>
              <a:gd name="T16" fmla="*/ 11 w 286"/>
              <a:gd name="T17" fmla="*/ 162 h 282"/>
              <a:gd name="T18" fmla="*/ 0 w 286"/>
              <a:gd name="T19" fmla="*/ 146 h 282"/>
              <a:gd name="T20" fmla="*/ 7 w 286"/>
              <a:gd name="T21" fmla="*/ 138 h 282"/>
              <a:gd name="T22" fmla="*/ 5 w 286"/>
              <a:gd name="T23" fmla="*/ 125 h 282"/>
              <a:gd name="T24" fmla="*/ 7 w 286"/>
              <a:gd name="T25" fmla="*/ 113 h 282"/>
              <a:gd name="T26" fmla="*/ 6 w 286"/>
              <a:gd name="T27" fmla="*/ 104 h 282"/>
              <a:gd name="T28" fmla="*/ 9 w 286"/>
              <a:gd name="T29" fmla="*/ 87 h 282"/>
              <a:gd name="T30" fmla="*/ 7 w 286"/>
              <a:gd name="T31" fmla="*/ 77 h 282"/>
              <a:gd name="T32" fmla="*/ 1 w 286"/>
              <a:gd name="T33" fmla="*/ 59 h 282"/>
              <a:gd name="T34" fmla="*/ 10 w 286"/>
              <a:gd name="T35" fmla="*/ 54 h 282"/>
              <a:gd name="T36" fmla="*/ 11 w 286"/>
              <a:gd name="T37" fmla="*/ 45 h 282"/>
              <a:gd name="T38" fmla="*/ 9 w 286"/>
              <a:gd name="T39" fmla="*/ 37 h 282"/>
              <a:gd name="T40" fmla="*/ 21 w 286"/>
              <a:gd name="T41" fmla="*/ 29 h 282"/>
              <a:gd name="T42" fmla="*/ 26 w 286"/>
              <a:gd name="T43" fmla="*/ 22 h 282"/>
              <a:gd name="T44" fmla="*/ 34 w 286"/>
              <a:gd name="T45" fmla="*/ 16 h 282"/>
              <a:gd name="T46" fmla="*/ 35 w 286"/>
              <a:gd name="T47" fmla="*/ 0 h 282"/>
              <a:gd name="T48" fmla="*/ 55 w 286"/>
              <a:gd name="T49" fmla="*/ 7 h 282"/>
              <a:gd name="T50" fmla="*/ 63 w 286"/>
              <a:gd name="T51" fmla="*/ 6 h 282"/>
              <a:gd name="T52" fmla="*/ 77 w 286"/>
              <a:gd name="T53" fmla="*/ 9 h 282"/>
              <a:gd name="T54" fmla="*/ 101 w 286"/>
              <a:gd name="T55" fmla="*/ 18 h 282"/>
              <a:gd name="T56" fmla="*/ 110 w 286"/>
              <a:gd name="T57" fmla="*/ 37 h 282"/>
              <a:gd name="T58" fmla="*/ 126 w 286"/>
              <a:gd name="T59" fmla="*/ 41 h 282"/>
              <a:gd name="T60" fmla="*/ 151 w 286"/>
              <a:gd name="T61" fmla="*/ 50 h 282"/>
              <a:gd name="T62" fmla="*/ 170 w 286"/>
              <a:gd name="T63" fmla="*/ 60 h 282"/>
              <a:gd name="T64" fmla="*/ 178 w 286"/>
              <a:gd name="T65" fmla="*/ 54 h 282"/>
              <a:gd name="T66" fmla="*/ 186 w 286"/>
              <a:gd name="T67" fmla="*/ 45 h 282"/>
              <a:gd name="T68" fmla="*/ 181 w 286"/>
              <a:gd name="T69" fmla="*/ 29 h 282"/>
              <a:gd name="T70" fmla="*/ 186 w 286"/>
              <a:gd name="T71" fmla="*/ 19 h 282"/>
              <a:gd name="T72" fmla="*/ 198 w 286"/>
              <a:gd name="T73" fmla="*/ 9 h 282"/>
              <a:gd name="T74" fmla="*/ 210 w 286"/>
              <a:gd name="T75" fmla="*/ 6 h 282"/>
              <a:gd name="T76" fmla="*/ 234 w 286"/>
              <a:gd name="T77" fmla="*/ 11 h 282"/>
              <a:gd name="T78" fmla="*/ 241 w 286"/>
              <a:gd name="T79" fmla="*/ 20 h 282"/>
              <a:gd name="T80" fmla="*/ 247 w 286"/>
              <a:gd name="T81" fmla="*/ 20 h 282"/>
              <a:gd name="T82" fmla="*/ 253 w 286"/>
              <a:gd name="T83" fmla="*/ 23 h 282"/>
              <a:gd name="T84" fmla="*/ 270 w 286"/>
              <a:gd name="T85" fmla="*/ 26 h 282"/>
              <a:gd name="T86" fmla="*/ 275 w 286"/>
              <a:gd name="T87" fmla="*/ 33 h 282"/>
              <a:gd name="T88" fmla="*/ 270 w 286"/>
              <a:gd name="T89" fmla="*/ 43 h 282"/>
              <a:gd name="T90" fmla="*/ 273 w 286"/>
              <a:gd name="T91" fmla="*/ 51 h 282"/>
              <a:gd name="T92" fmla="*/ 269 w 286"/>
              <a:gd name="T93" fmla="*/ 64 h 282"/>
              <a:gd name="T94" fmla="*/ 275 w 286"/>
              <a:gd name="T95" fmla="*/ 81 h 282"/>
              <a:gd name="T96" fmla="*/ 280 w 286"/>
              <a:gd name="T97" fmla="*/ 155 h 282"/>
              <a:gd name="T98" fmla="*/ 284 w 286"/>
              <a:gd name="T99" fmla="*/ 231 h 282"/>
              <a:gd name="T100" fmla="*/ 286 w 286"/>
              <a:gd name="T101" fmla="*/ 273 h 282"/>
              <a:gd name="T102" fmla="*/ 265 w 286"/>
              <a:gd name="T103" fmla="*/ 273 h 282"/>
              <a:gd name="T104" fmla="*/ 265 w 286"/>
              <a:gd name="T105" fmla="*/ 282 h 282"/>
              <a:gd name="T106" fmla="*/ 192 w 286"/>
              <a:gd name="T107" fmla="*/ 242 h 282"/>
              <a:gd name="T108" fmla="*/ 119 w 286"/>
              <a:gd name="T109" fmla="*/ 202 h 282"/>
              <a:gd name="T110" fmla="*/ 101 w 286"/>
              <a:gd name="T111" fmla="*/ 213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6" h="282">
                <a:moveTo>
                  <a:pt x="101" y="213"/>
                </a:moveTo>
                <a:lnTo>
                  <a:pt x="88" y="221"/>
                </a:lnTo>
                <a:lnTo>
                  <a:pt x="78" y="210"/>
                </a:lnTo>
                <a:lnTo>
                  <a:pt x="49" y="201"/>
                </a:lnTo>
                <a:lnTo>
                  <a:pt x="41" y="188"/>
                </a:lnTo>
                <a:lnTo>
                  <a:pt x="27" y="178"/>
                </a:lnTo>
                <a:lnTo>
                  <a:pt x="19" y="182"/>
                </a:lnTo>
                <a:lnTo>
                  <a:pt x="12" y="170"/>
                </a:lnTo>
                <a:lnTo>
                  <a:pt x="11" y="162"/>
                </a:lnTo>
                <a:lnTo>
                  <a:pt x="0" y="146"/>
                </a:lnTo>
                <a:lnTo>
                  <a:pt x="7" y="138"/>
                </a:lnTo>
                <a:lnTo>
                  <a:pt x="5" y="125"/>
                </a:lnTo>
                <a:lnTo>
                  <a:pt x="7" y="113"/>
                </a:lnTo>
                <a:lnTo>
                  <a:pt x="6" y="104"/>
                </a:lnTo>
                <a:lnTo>
                  <a:pt x="9" y="87"/>
                </a:lnTo>
                <a:lnTo>
                  <a:pt x="7" y="77"/>
                </a:lnTo>
                <a:lnTo>
                  <a:pt x="1" y="59"/>
                </a:lnTo>
                <a:lnTo>
                  <a:pt x="10" y="54"/>
                </a:lnTo>
                <a:lnTo>
                  <a:pt x="11" y="45"/>
                </a:lnTo>
                <a:lnTo>
                  <a:pt x="9" y="37"/>
                </a:lnTo>
                <a:lnTo>
                  <a:pt x="21" y="29"/>
                </a:lnTo>
                <a:lnTo>
                  <a:pt x="26" y="22"/>
                </a:lnTo>
                <a:lnTo>
                  <a:pt x="34" y="16"/>
                </a:lnTo>
                <a:lnTo>
                  <a:pt x="35" y="0"/>
                </a:lnTo>
                <a:lnTo>
                  <a:pt x="55" y="7"/>
                </a:lnTo>
                <a:lnTo>
                  <a:pt x="63" y="6"/>
                </a:lnTo>
                <a:lnTo>
                  <a:pt x="77" y="9"/>
                </a:lnTo>
                <a:lnTo>
                  <a:pt x="101" y="18"/>
                </a:lnTo>
                <a:lnTo>
                  <a:pt x="110" y="37"/>
                </a:lnTo>
                <a:lnTo>
                  <a:pt x="126" y="41"/>
                </a:lnTo>
                <a:lnTo>
                  <a:pt x="151" y="50"/>
                </a:lnTo>
                <a:lnTo>
                  <a:pt x="170" y="60"/>
                </a:lnTo>
                <a:lnTo>
                  <a:pt x="178" y="54"/>
                </a:lnTo>
                <a:lnTo>
                  <a:pt x="186" y="45"/>
                </a:lnTo>
                <a:lnTo>
                  <a:pt x="181" y="29"/>
                </a:lnTo>
                <a:lnTo>
                  <a:pt x="186" y="19"/>
                </a:lnTo>
                <a:lnTo>
                  <a:pt x="198" y="9"/>
                </a:lnTo>
                <a:lnTo>
                  <a:pt x="210" y="6"/>
                </a:lnTo>
                <a:lnTo>
                  <a:pt x="234" y="11"/>
                </a:lnTo>
                <a:lnTo>
                  <a:pt x="241" y="20"/>
                </a:lnTo>
                <a:lnTo>
                  <a:pt x="247" y="20"/>
                </a:lnTo>
                <a:lnTo>
                  <a:pt x="253" y="23"/>
                </a:lnTo>
                <a:lnTo>
                  <a:pt x="270" y="26"/>
                </a:lnTo>
                <a:lnTo>
                  <a:pt x="275" y="33"/>
                </a:lnTo>
                <a:lnTo>
                  <a:pt x="270" y="43"/>
                </a:lnTo>
                <a:lnTo>
                  <a:pt x="273" y="51"/>
                </a:lnTo>
                <a:lnTo>
                  <a:pt x="269" y="64"/>
                </a:lnTo>
                <a:lnTo>
                  <a:pt x="275" y="81"/>
                </a:lnTo>
                <a:lnTo>
                  <a:pt x="280" y="155"/>
                </a:lnTo>
                <a:lnTo>
                  <a:pt x="284" y="231"/>
                </a:lnTo>
                <a:lnTo>
                  <a:pt x="286" y="273"/>
                </a:lnTo>
                <a:lnTo>
                  <a:pt x="265" y="273"/>
                </a:lnTo>
                <a:lnTo>
                  <a:pt x="265" y="282"/>
                </a:lnTo>
                <a:lnTo>
                  <a:pt x="192" y="242"/>
                </a:lnTo>
                <a:lnTo>
                  <a:pt x="119" y="202"/>
                </a:lnTo>
                <a:lnTo>
                  <a:pt x="101" y="213"/>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80" name="Freeform 112"/>
          <p:cNvSpPr>
            <a:spLocks/>
          </p:cNvSpPr>
          <p:nvPr/>
        </p:nvSpPr>
        <p:spPr bwMode="auto">
          <a:xfrm>
            <a:off x="7525542" y="3546295"/>
            <a:ext cx="49940" cy="102439"/>
          </a:xfrm>
          <a:custGeom>
            <a:avLst/>
            <a:gdLst>
              <a:gd name="T0" fmla="*/ 39 w 39"/>
              <a:gd name="T1" fmla="*/ 48 h 80"/>
              <a:gd name="T2" fmla="*/ 37 w 39"/>
              <a:gd name="T3" fmla="*/ 70 h 80"/>
              <a:gd name="T4" fmla="*/ 29 w 39"/>
              <a:gd name="T5" fmla="*/ 76 h 80"/>
              <a:gd name="T6" fmla="*/ 14 w 39"/>
              <a:gd name="T7" fmla="*/ 80 h 80"/>
              <a:gd name="T8" fmla="*/ 4 w 39"/>
              <a:gd name="T9" fmla="*/ 64 h 80"/>
              <a:gd name="T10" fmla="*/ 0 w 39"/>
              <a:gd name="T11" fmla="*/ 34 h 80"/>
              <a:gd name="T12" fmla="*/ 6 w 39"/>
              <a:gd name="T13" fmla="*/ 0 h 80"/>
              <a:gd name="T14" fmla="*/ 19 w 39"/>
              <a:gd name="T15" fmla="*/ 12 h 80"/>
              <a:gd name="T16" fmla="*/ 29 w 39"/>
              <a:gd name="T17" fmla="*/ 26 h 80"/>
              <a:gd name="T18" fmla="*/ 39 w 39"/>
              <a:gd name="T19" fmla="*/ 48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80">
                <a:moveTo>
                  <a:pt x="39" y="48"/>
                </a:moveTo>
                <a:lnTo>
                  <a:pt x="37" y="70"/>
                </a:lnTo>
                <a:lnTo>
                  <a:pt x="29" y="76"/>
                </a:lnTo>
                <a:lnTo>
                  <a:pt x="14" y="80"/>
                </a:lnTo>
                <a:lnTo>
                  <a:pt x="4" y="64"/>
                </a:lnTo>
                <a:lnTo>
                  <a:pt x="0" y="34"/>
                </a:lnTo>
                <a:lnTo>
                  <a:pt x="6" y="0"/>
                </a:lnTo>
                <a:lnTo>
                  <a:pt x="19" y="12"/>
                </a:lnTo>
                <a:lnTo>
                  <a:pt x="29" y="26"/>
                </a:lnTo>
                <a:lnTo>
                  <a:pt x="39" y="48"/>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81" name="Freeform 113"/>
          <p:cNvSpPr>
            <a:spLocks/>
          </p:cNvSpPr>
          <p:nvPr/>
        </p:nvSpPr>
        <p:spPr bwMode="auto">
          <a:xfrm>
            <a:off x="6264261" y="4570686"/>
            <a:ext cx="53781" cy="52500"/>
          </a:xfrm>
          <a:custGeom>
            <a:avLst/>
            <a:gdLst>
              <a:gd name="T0" fmla="*/ 36 w 42"/>
              <a:gd name="T1" fmla="*/ 6 h 41"/>
              <a:gd name="T2" fmla="*/ 42 w 42"/>
              <a:gd name="T3" fmla="*/ 12 h 41"/>
              <a:gd name="T4" fmla="*/ 36 w 42"/>
              <a:gd name="T5" fmla="*/ 22 h 41"/>
              <a:gd name="T6" fmla="*/ 32 w 42"/>
              <a:gd name="T7" fmla="*/ 29 h 41"/>
              <a:gd name="T8" fmla="*/ 22 w 42"/>
              <a:gd name="T9" fmla="*/ 32 h 41"/>
              <a:gd name="T10" fmla="*/ 18 w 42"/>
              <a:gd name="T11" fmla="*/ 39 h 41"/>
              <a:gd name="T12" fmla="*/ 12 w 42"/>
              <a:gd name="T13" fmla="*/ 41 h 41"/>
              <a:gd name="T14" fmla="*/ 0 w 42"/>
              <a:gd name="T15" fmla="*/ 25 h 41"/>
              <a:gd name="T16" fmla="*/ 10 w 42"/>
              <a:gd name="T17" fmla="*/ 12 h 41"/>
              <a:gd name="T18" fmla="*/ 20 w 42"/>
              <a:gd name="T19" fmla="*/ 4 h 41"/>
              <a:gd name="T20" fmla="*/ 29 w 42"/>
              <a:gd name="T21" fmla="*/ 0 h 41"/>
              <a:gd name="T22" fmla="*/ 36 w 42"/>
              <a:gd name="T23"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41">
                <a:moveTo>
                  <a:pt x="36" y="6"/>
                </a:moveTo>
                <a:lnTo>
                  <a:pt x="42" y="12"/>
                </a:lnTo>
                <a:lnTo>
                  <a:pt x="36" y="22"/>
                </a:lnTo>
                <a:lnTo>
                  <a:pt x="32" y="29"/>
                </a:lnTo>
                <a:lnTo>
                  <a:pt x="22" y="32"/>
                </a:lnTo>
                <a:lnTo>
                  <a:pt x="18" y="39"/>
                </a:lnTo>
                <a:lnTo>
                  <a:pt x="12" y="41"/>
                </a:lnTo>
                <a:lnTo>
                  <a:pt x="0" y="25"/>
                </a:lnTo>
                <a:lnTo>
                  <a:pt x="10" y="12"/>
                </a:lnTo>
                <a:lnTo>
                  <a:pt x="20" y="4"/>
                </a:lnTo>
                <a:lnTo>
                  <a:pt x="29" y="0"/>
                </a:lnTo>
                <a:lnTo>
                  <a:pt x="36" y="6"/>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82" name="Freeform 114"/>
          <p:cNvSpPr>
            <a:spLocks/>
          </p:cNvSpPr>
          <p:nvPr/>
        </p:nvSpPr>
        <p:spPr bwMode="auto">
          <a:xfrm>
            <a:off x="6065784" y="2320864"/>
            <a:ext cx="112683" cy="61464"/>
          </a:xfrm>
          <a:custGeom>
            <a:avLst/>
            <a:gdLst>
              <a:gd name="T0" fmla="*/ 31 w 88"/>
              <a:gd name="T1" fmla="*/ 40 h 48"/>
              <a:gd name="T2" fmla="*/ 29 w 88"/>
              <a:gd name="T3" fmla="*/ 35 h 48"/>
              <a:gd name="T4" fmla="*/ 30 w 88"/>
              <a:gd name="T5" fmla="*/ 30 h 48"/>
              <a:gd name="T6" fmla="*/ 22 w 88"/>
              <a:gd name="T7" fmla="*/ 27 h 48"/>
              <a:gd name="T8" fmla="*/ 6 w 88"/>
              <a:gd name="T9" fmla="*/ 23 h 48"/>
              <a:gd name="T10" fmla="*/ 0 w 88"/>
              <a:gd name="T11" fmla="*/ 7 h 48"/>
              <a:gd name="T12" fmla="*/ 17 w 88"/>
              <a:gd name="T13" fmla="*/ 0 h 48"/>
              <a:gd name="T14" fmla="*/ 42 w 88"/>
              <a:gd name="T15" fmla="*/ 2 h 48"/>
              <a:gd name="T16" fmla="*/ 57 w 88"/>
              <a:gd name="T17" fmla="*/ 0 h 48"/>
              <a:gd name="T18" fmla="*/ 60 w 88"/>
              <a:gd name="T19" fmla="*/ 4 h 48"/>
              <a:gd name="T20" fmla="*/ 68 w 88"/>
              <a:gd name="T21" fmla="*/ 5 h 48"/>
              <a:gd name="T22" fmla="*/ 85 w 88"/>
              <a:gd name="T23" fmla="*/ 15 h 48"/>
              <a:gd name="T24" fmla="*/ 88 w 88"/>
              <a:gd name="T25" fmla="*/ 24 h 48"/>
              <a:gd name="T26" fmla="*/ 76 w 88"/>
              <a:gd name="T27" fmla="*/ 30 h 48"/>
              <a:gd name="T28" fmla="*/ 74 w 88"/>
              <a:gd name="T29" fmla="*/ 41 h 48"/>
              <a:gd name="T30" fmla="*/ 58 w 88"/>
              <a:gd name="T31" fmla="*/ 48 h 48"/>
              <a:gd name="T32" fmla="*/ 44 w 88"/>
              <a:gd name="T33" fmla="*/ 48 h 48"/>
              <a:gd name="T34" fmla="*/ 39 w 88"/>
              <a:gd name="T35" fmla="*/ 42 h 48"/>
              <a:gd name="T36" fmla="*/ 31 w 88"/>
              <a:gd name="T37" fmla="*/ 4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8" h="48">
                <a:moveTo>
                  <a:pt x="31" y="40"/>
                </a:moveTo>
                <a:lnTo>
                  <a:pt x="29" y="35"/>
                </a:lnTo>
                <a:lnTo>
                  <a:pt x="30" y="30"/>
                </a:lnTo>
                <a:lnTo>
                  <a:pt x="22" y="27"/>
                </a:lnTo>
                <a:lnTo>
                  <a:pt x="6" y="23"/>
                </a:lnTo>
                <a:lnTo>
                  <a:pt x="0" y="7"/>
                </a:lnTo>
                <a:lnTo>
                  <a:pt x="17" y="0"/>
                </a:lnTo>
                <a:lnTo>
                  <a:pt x="42" y="2"/>
                </a:lnTo>
                <a:lnTo>
                  <a:pt x="57" y="0"/>
                </a:lnTo>
                <a:lnTo>
                  <a:pt x="60" y="4"/>
                </a:lnTo>
                <a:lnTo>
                  <a:pt x="68" y="5"/>
                </a:lnTo>
                <a:lnTo>
                  <a:pt x="85" y="15"/>
                </a:lnTo>
                <a:lnTo>
                  <a:pt x="88" y="24"/>
                </a:lnTo>
                <a:lnTo>
                  <a:pt x="76" y="30"/>
                </a:lnTo>
                <a:lnTo>
                  <a:pt x="74" y="41"/>
                </a:lnTo>
                <a:lnTo>
                  <a:pt x="58" y="48"/>
                </a:lnTo>
                <a:lnTo>
                  <a:pt x="44" y="48"/>
                </a:lnTo>
                <a:lnTo>
                  <a:pt x="39" y="42"/>
                </a:lnTo>
                <a:lnTo>
                  <a:pt x="31" y="40"/>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83" name="Freeform 115"/>
          <p:cNvSpPr>
            <a:spLocks/>
          </p:cNvSpPr>
          <p:nvPr/>
        </p:nvSpPr>
        <p:spPr bwMode="auto">
          <a:xfrm>
            <a:off x="5771272" y="2479646"/>
            <a:ext cx="11525" cy="17927"/>
          </a:xfrm>
          <a:custGeom>
            <a:avLst/>
            <a:gdLst>
              <a:gd name="T0" fmla="*/ 6 w 9"/>
              <a:gd name="T1" fmla="*/ 0 h 14"/>
              <a:gd name="T2" fmla="*/ 9 w 9"/>
              <a:gd name="T3" fmla="*/ 5 h 14"/>
              <a:gd name="T4" fmla="*/ 8 w 9"/>
              <a:gd name="T5" fmla="*/ 14 h 14"/>
              <a:gd name="T6" fmla="*/ 4 w 9"/>
              <a:gd name="T7" fmla="*/ 14 h 14"/>
              <a:gd name="T8" fmla="*/ 0 w 9"/>
              <a:gd name="T9" fmla="*/ 13 h 14"/>
              <a:gd name="T10" fmla="*/ 2 w 9"/>
              <a:gd name="T11" fmla="*/ 1 h 14"/>
              <a:gd name="T12" fmla="*/ 6 w 9"/>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9" h="14">
                <a:moveTo>
                  <a:pt x="6" y="0"/>
                </a:moveTo>
                <a:lnTo>
                  <a:pt x="9" y="5"/>
                </a:lnTo>
                <a:lnTo>
                  <a:pt x="8" y="14"/>
                </a:lnTo>
                <a:lnTo>
                  <a:pt x="4" y="14"/>
                </a:lnTo>
                <a:lnTo>
                  <a:pt x="0" y="13"/>
                </a:lnTo>
                <a:lnTo>
                  <a:pt x="2" y="1"/>
                </a:lnTo>
                <a:lnTo>
                  <a:pt x="6" y="0"/>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84" name="Freeform 116"/>
          <p:cNvSpPr>
            <a:spLocks/>
          </p:cNvSpPr>
          <p:nvPr/>
        </p:nvSpPr>
        <p:spPr bwMode="auto">
          <a:xfrm>
            <a:off x="6064503" y="2279890"/>
            <a:ext cx="139574" cy="60183"/>
          </a:xfrm>
          <a:custGeom>
            <a:avLst/>
            <a:gdLst>
              <a:gd name="T0" fmla="*/ 1 w 109"/>
              <a:gd name="T1" fmla="*/ 39 h 47"/>
              <a:gd name="T2" fmla="*/ 0 w 109"/>
              <a:gd name="T3" fmla="*/ 24 h 47"/>
              <a:gd name="T4" fmla="*/ 5 w 109"/>
              <a:gd name="T5" fmla="*/ 11 h 47"/>
              <a:gd name="T6" fmla="*/ 18 w 109"/>
              <a:gd name="T7" fmla="*/ 5 h 47"/>
              <a:gd name="T8" fmla="*/ 33 w 109"/>
              <a:gd name="T9" fmla="*/ 19 h 47"/>
              <a:gd name="T10" fmla="*/ 45 w 109"/>
              <a:gd name="T11" fmla="*/ 19 h 47"/>
              <a:gd name="T12" fmla="*/ 45 w 109"/>
              <a:gd name="T13" fmla="*/ 4 h 47"/>
              <a:gd name="T14" fmla="*/ 57 w 109"/>
              <a:gd name="T15" fmla="*/ 0 h 47"/>
              <a:gd name="T16" fmla="*/ 64 w 109"/>
              <a:gd name="T17" fmla="*/ 3 h 47"/>
              <a:gd name="T18" fmla="*/ 79 w 109"/>
              <a:gd name="T19" fmla="*/ 10 h 47"/>
              <a:gd name="T20" fmla="*/ 91 w 109"/>
              <a:gd name="T21" fmla="*/ 10 h 47"/>
              <a:gd name="T22" fmla="*/ 99 w 109"/>
              <a:gd name="T23" fmla="*/ 15 h 47"/>
              <a:gd name="T24" fmla="*/ 102 w 109"/>
              <a:gd name="T25" fmla="*/ 24 h 47"/>
              <a:gd name="T26" fmla="*/ 109 w 109"/>
              <a:gd name="T27" fmla="*/ 36 h 47"/>
              <a:gd name="T28" fmla="*/ 94 w 109"/>
              <a:gd name="T29" fmla="*/ 43 h 47"/>
              <a:gd name="T30" fmla="*/ 86 w 109"/>
              <a:gd name="T31" fmla="*/ 47 h 47"/>
              <a:gd name="T32" fmla="*/ 69 w 109"/>
              <a:gd name="T33" fmla="*/ 37 h 47"/>
              <a:gd name="T34" fmla="*/ 61 w 109"/>
              <a:gd name="T35" fmla="*/ 36 h 47"/>
              <a:gd name="T36" fmla="*/ 58 w 109"/>
              <a:gd name="T37" fmla="*/ 32 h 47"/>
              <a:gd name="T38" fmla="*/ 43 w 109"/>
              <a:gd name="T39" fmla="*/ 34 h 47"/>
              <a:gd name="T40" fmla="*/ 18 w 109"/>
              <a:gd name="T41" fmla="*/ 32 h 47"/>
              <a:gd name="T42" fmla="*/ 1 w 109"/>
              <a:gd name="T43" fmla="*/ 39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47">
                <a:moveTo>
                  <a:pt x="1" y="39"/>
                </a:moveTo>
                <a:lnTo>
                  <a:pt x="0" y="24"/>
                </a:lnTo>
                <a:lnTo>
                  <a:pt x="5" y="11"/>
                </a:lnTo>
                <a:lnTo>
                  <a:pt x="18" y="5"/>
                </a:lnTo>
                <a:lnTo>
                  <a:pt x="33" y="19"/>
                </a:lnTo>
                <a:lnTo>
                  <a:pt x="45" y="19"/>
                </a:lnTo>
                <a:lnTo>
                  <a:pt x="45" y="4"/>
                </a:lnTo>
                <a:lnTo>
                  <a:pt x="57" y="0"/>
                </a:lnTo>
                <a:lnTo>
                  <a:pt x="64" y="3"/>
                </a:lnTo>
                <a:lnTo>
                  <a:pt x="79" y="10"/>
                </a:lnTo>
                <a:lnTo>
                  <a:pt x="91" y="10"/>
                </a:lnTo>
                <a:lnTo>
                  <a:pt x="99" y="15"/>
                </a:lnTo>
                <a:lnTo>
                  <a:pt x="102" y="24"/>
                </a:lnTo>
                <a:lnTo>
                  <a:pt x="109" y="36"/>
                </a:lnTo>
                <a:lnTo>
                  <a:pt x="94" y="43"/>
                </a:lnTo>
                <a:lnTo>
                  <a:pt x="86" y="47"/>
                </a:lnTo>
                <a:lnTo>
                  <a:pt x="69" y="37"/>
                </a:lnTo>
                <a:lnTo>
                  <a:pt x="61" y="36"/>
                </a:lnTo>
                <a:lnTo>
                  <a:pt x="58" y="32"/>
                </a:lnTo>
                <a:lnTo>
                  <a:pt x="43" y="34"/>
                </a:lnTo>
                <a:lnTo>
                  <a:pt x="18" y="32"/>
                </a:lnTo>
                <a:lnTo>
                  <a:pt x="1" y="39"/>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85" name="Freeform 117"/>
          <p:cNvSpPr>
            <a:spLocks/>
          </p:cNvSpPr>
          <p:nvPr/>
        </p:nvSpPr>
        <p:spPr bwMode="auto">
          <a:xfrm>
            <a:off x="5262918" y="2857390"/>
            <a:ext cx="367501" cy="380306"/>
          </a:xfrm>
          <a:custGeom>
            <a:avLst/>
            <a:gdLst>
              <a:gd name="T0" fmla="*/ 227 w 287"/>
              <a:gd name="T1" fmla="*/ 9 h 297"/>
              <a:gd name="T2" fmla="*/ 261 w 287"/>
              <a:gd name="T3" fmla="*/ 12 h 297"/>
              <a:gd name="T4" fmla="*/ 275 w 287"/>
              <a:gd name="T5" fmla="*/ 25 h 297"/>
              <a:gd name="T6" fmla="*/ 282 w 287"/>
              <a:gd name="T7" fmla="*/ 60 h 297"/>
              <a:gd name="T8" fmla="*/ 284 w 287"/>
              <a:gd name="T9" fmla="*/ 72 h 297"/>
              <a:gd name="T10" fmla="*/ 253 w 287"/>
              <a:gd name="T11" fmla="*/ 84 h 297"/>
              <a:gd name="T12" fmla="*/ 242 w 287"/>
              <a:gd name="T13" fmla="*/ 101 h 297"/>
              <a:gd name="T14" fmla="*/ 214 w 287"/>
              <a:gd name="T15" fmla="*/ 119 h 297"/>
              <a:gd name="T16" fmla="*/ 182 w 287"/>
              <a:gd name="T17" fmla="*/ 128 h 297"/>
              <a:gd name="T18" fmla="*/ 153 w 287"/>
              <a:gd name="T19" fmla="*/ 168 h 297"/>
              <a:gd name="T20" fmla="*/ 150 w 287"/>
              <a:gd name="T21" fmla="*/ 168 h 297"/>
              <a:gd name="T22" fmla="*/ 139 w 287"/>
              <a:gd name="T23" fmla="*/ 180 h 297"/>
              <a:gd name="T24" fmla="*/ 125 w 287"/>
              <a:gd name="T25" fmla="*/ 184 h 297"/>
              <a:gd name="T26" fmla="*/ 104 w 287"/>
              <a:gd name="T27" fmla="*/ 184 h 297"/>
              <a:gd name="T28" fmla="*/ 92 w 287"/>
              <a:gd name="T29" fmla="*/ 202 h 297"/>
              <a:gd name="T30" fmla="*/ 58 w 287"/>
              <a:gd name="T31" fmla="*/ 250 h 297"/>
              <a:gd name="T32" fmla="*/ 43 w 287"/>
              <a:gd name="T33" fmla="*/ 288 h 297"/>
              <a:gd name="T34" fmla="*/ 0 w 287"/>
              <a:gd name="T35" fmla="*/ 297 h 297"/>
              <a:gd name="T36" fmla="*/ 1 w 287"/>
              <a:gd name="T37" fmla="*/ 288 h 297"/>
              <a:gd name="T38" fmla="*/ 14 w 287"/>
              <a:gd name="T39" fmla="*/ 271 h 297"/>
              <a:gd name="T40" fmla="*/ 20 w 287"/>
              <a:gd name="T41" fmla="*/ 249 h 297"/>
              <a:gd name="T42" fmla="*/ 37 w 287"/>
              <a:gd name="T43" fmla="*/ 233 h 297"/>
              <a:gd name="T44" fmla="*/ 42 w 287"/>
              <a:gd name="T45" fmla="*/ 210 h 297"/>
              <a:gd name="T46" fmla="*/ 61 w 287"/>
              <a:gd name="T47" fmla="*/ 189 h 297"/>
              <a:gd name="T48" fmla="*/ 74 w 287"/>
              <a:gd name="T49" fmla="*/ 168 h 297"/>
              <a:gd name="T50" fmla="*/ 99 w 287"/>
              <a:gd name="T51" fmla="*/ 158 h 297"/>
              <a:gd name="T52" fmla="*/ 123 w 287"/>
              <a:gd name="T53" fmla="*/ 138 h 297"/>
              <a:gd name="T54" fmla="*/ 134 w 287"/>
              <a:gd name="T55" fmla="*/ 95 h 297"/>
              <a:gd name="T56" fmla="*/ 144 w 287"/>
              <a:gd name="T57" fmla="*/ 66 h 297"/>
              <a:gd name="T58" fmla="*/ 173 w 287"/>
              <a:gd name="T59" fmla="*/ 43 h 297"/>
              <a:gd name="T60" fmla="*/ 198 w 287"/>
              <a:gd name="T61" fmla="*/ 13 h 297"/>
              <a:gd name="T62" fmla="*/ 217 w 287"/>
              <a:gd name="T63" fmla="*/ 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7" h="297">
                <a:moveTo>
                  <a:pt x="217" y="0"/>
                </a:moveTo>
                <a:lnTo>
                  <a:pt x="227" y="9"/>
                </a:lnTo>
                <a:lnTo>
                  <a:pt x="244" y="7"/>
                </a:lnTo>
                <a:lnTo>
                  <a:pt x="261" y="12"/>
                </a:lnTo>
                <a:lnTo>
                  <a:pt x="269" y="12"/>
                </a:lnTo>
                <a:lnTo>
                  <a:pt x="275" y="25"/>
                </a:lnTo>
                <a:lnTo>
                  <a:pt x="276" y="38"/>
                </a:lnTo>
                <a:lnTo>
                  <a:pt x="282" y="60"/>
                </a:lnTo>
                <a:lnTo>
                  <a:pt x="287" y="64"/>
                </a:lnTo>
                <a:lnTo>
                  <a:pt x="284" y="72"/>
                </a:lnTo>
                <a:lnTo>
                  <a:pt x="261" y="76"/>
                </a:lnTo>
                <a:lnTo>
                  <a:pt x="253" y="84"/>
                </a:lnTo>
                <a:lnTo>
                  <a:pt x="242" y="85"/>
                </a:lnTo>
                <a:lnTo>
                  <a:pt x="242" y="101"/>
                </a:lnTo>
                <a:lnTo>
                  <a:pt x="221" y="109"/>
                </a:lnTo>
                <a:lnTo>
                  <a:pt x="214" y="119"/>
                </a:lnTo>
                <a:lnTo>
                  <a:pt x="200" y="125"/>
                </a:lnTo>
                <a:lnTo>
                  <a:pt x="182" y="128"/>
                </a:lnTo>
                <a:lnTo>
                  <a:pt x="153" y="143"/>
                </a:lnTo>
                <a:lnTo>
                  <a:pt x="153" y="168"/>
                </a:lnTo>
                <a:lnTo>
                  <a:pt x="150" y="168"/>
                </a:lnTo>
                <a:lnTo>
                  <a:pt x="150" y="168"/>
                </a:lnTo>
                <a:lnTo>
                  <a:pt x="150" y="179"/>
                </a:lnTo>
                <a:lnTo>
                  <a:pt x="139" y="180"/>
                </a:lnTo>
                <a:lnTo>
                  <a:pt x="133" y="184"/>
                </a:lnTo>
                <a:lnTo>
                  <a:pt x="125" y="184"/>
                </a:lnTo>
                <a:lnTo>
                  <a:pt x="119" y="182"/>
                </a:lnTo>
                <a:lnTo>
                  <a:pt x="104" y="184"/>
                </a:lnTo>
                <a:lnTo>
                  <a:pt x="98" y="200"/>
                </a:lnTo>
                <a:lnTo>
                  <a:pt x="92" y="202"/>
                </a:lnTo>
                <a:lnTo>
                  <a:pt x="83" y="228"/>
                </a:lnTo>
                <a:lnTo>
                  <a:pt x="58" y="250"/>
                </a:lnTo>
                <a:lnTo>
                  <a:pt x="51" y="279"/>
                </a:lnTo>
                <a:lnTo>
                  <a:pt x="43" y="288"/>
                </a:lnTo>
                <a:lnTo>
                  <a:pt x="41" y="296"/>
                </a:lnTo>
                <a:lnTo>
                  <a:pt x="0" y="297"/>
                </a:lnTo>
                <a:lnTo>
                  <a:pt x="0" y="297"/>
                </a:lnTo>
                <a:lnTo>
                  <a:pt x="1" y="288"/>
                </a:lnTo>
                <a:lnTo>
                  <a:pt x="8" y="282"/>
                </a:lnTo>
                <a:lnTo>
                  <a:pt x="14" y="271"/>
                </a:lnTo>
                <a:lnTo>
                  <a:pt x="13" y="264"/>
                </a:lnTo>
                <a:lnTo>
                  <a:pt x="20" y="249"/>
                </a:lnTo>
                <a:lnTo>
                  <a:pt x="30" y="236"/>
                </a:lnTo>
                <a:lnTo>
                  <a:pt x="37" y="233"/>
                </a:lnTo>
                <a:lnTo>
                  <a:pt x="42" y="221"/>
                </a:lnTo>
                <a:lnTo>
                  <a:pt x="42" y="210"/>
                </a:lnTo>
                <a:lnTo>
                  <a:pt x="49" y="197"/>
                </a:lnTo>
                <a:lnTo>
                  <a:pt x="61" y="189"/>
                </a:lnTo>
                <a:lnTo>
                  <a:pt x="73" y="168"/>
                </a:lnTo>
                <a:lnTo>
                  <a:pt x="74" y="168"/>
                </a:lnTo>
                <a:lnTo>
                  <a:pt x="83" y="160"/>
                </a:lnTo>
                <a:lnTo>
                  <a:pt x="99" y="158"/>
                </a:lnTo>
                <a:lnTo>
                  <a:pt x="114" y="144"/>
                </a:lnTo>
                <a:lnTo>
                  <a:pt x="123" y="138"/>
                </a:lnTo>
                <a:lnTo>
                  <a:pt x="138" y="121"/>
                </a:lnTo>
                <a:lnTo>
                  <a:pt x="134" y="95"/>
                </a:lnTo>
                <a:lnTo>
                  <a:pt x="141" y="77"/>
                </a:lnTo>
                <a:lnTo>
                  <a:pt x="144" y="66"/>
                </a:lnTo>
                <a:lnTo>
                  <a:pt x="156" y="52"/>
                </a:lnTo>
                <a:lnTo>
                  <a:pt x="173" y="43"/>
                </a:lnTo>
                <a:lnTo>
                  <a:pt x="186" y="34"/>
                </a:lnTo>
                <a:lnTo>
                  <a:pt x="198" y="13"/>
                </a:lnTo>
                <a:lnTo>
                  <a:pt x="204" y="0"/>
                </a:lnTo>
                <a:lnTo>
                  <a:pt x="217" y="0"/>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86" name="Freeform 118"/>
          <p:cNvSpPr>
            <a:spLocks/>
          </p:cNvSpPr>
          <p:nvPr/>
        </p:nvSpPr>
        <p:spPr bwMode="auto">
          <a:xfrm>
            <a:off x="6206638" y="2523182"/>
            <a:ext cx="76829" cy="78110"/>
          </a:xfrm>
          <a:custGeom>
            <a:avLst/>
            <a:gdLst>
              <a:gd name="T0" fmla="*/ 0 w 60"/>
              <a:gd name="T1" fmla="*/ 5 h 61"/>
              <a:gd name="T2" fmla="*/ 3 w 60"/>
              <a:gd name="T3" fmla="*/ 2 h 61"/>
              <a:gd name="T4" fmla="*/ 13 w 60"/>
              <a:gd name="T5" fmla="*/ 0 h 61"/>
              <a:gd name="T6" fmla="*/ 26 w 60"/>
              <a:gd name="T7" fmla="*/ 6 h 61"/>
              <a:gd name="T8" fmla="*/ 33 w 60"/>
              <a:gd name="T9" fmla="*/ 7 h 61"/>
              <a:gd name="T10" fmla="*/ 41 w 60"/>
              <a:gd name="T11" fmla="*/ 12 h 61"/>
              <a:gd name="T12" fmla="*/ 41 w 60"/>
              <a:gd name="T13" fmla="*/ 20 h 61"/>
              <a:gd name="T14" fmla="*/ 47 w 60"/>
              <a:gd name="T15" fmla="*/ 23 h 61"/>
              <a:gd name="T16" fmla="*/ 51 w 60"/>
              <a:gd name="T17" fmla="*/ 31 h 61"/>
              <a:gd name="T18" fmla="*/ 57 w 60"/>
              <a:gd name="T19" fmla="*/ 37 h 61"/>
              <a:gd name="T20" fmla="*/ 57 w 60"/>
              <a:gd name="T21" fmla="*/ 40 h 61"/>
              <a:gd name="T22" fmla="*/ 60 w 60"/>
              <a:gd name="T23" fmla="*/ 42 h 61"/>
              <a:gd name="T24" fmla="*/ 56 w 60"/>
              <a:gd name="T25" fmla="*/ 43 h 61"/>
              <a:gd name="T26" fmla="*/ 46 w 60"/>
              <a:gd name="T27" fmla="*/ 42 h 61"/>
              <a:gd name="T28" fmla="*/ 44 w 60"/>
              <a:gd name="T29" fmla="*/ 40 h 61"/>
              <a:gd name="T30" fmla="*/ 41 w 60"/>
              <a:gd name="T31" fmla="*/ 41 h 61"/>
              <a:gd name="T32" fmla="*/ 43 w 60"/>
              <a:gd name="T33" fmla="*/ 45 h 61"/>
              <a:gd name="T34" fmla="*/ 39 w 60"/>
              <a:gd name="T35" fmla="*/ 52 h 61"/>
              <a:gd name="T36" fmla="*/ 37 w 60"/>
              <a:gd name="T37" fmla="*/ 59 h 61"/>
              <a:gd name="T38" fmla="*/ 33 w 60"/>
              <a:gd name="T39" fmla="*/ 61 h 61"/>
              <a:gd name="T40" fmla="*/ 29 w 60"/>
              <a:gd name="T41" fmla="*/ 52 h 61"/>
              <a:gd name="T42" fmla="*/ 30 w 60"/>
              <a:gd name="T43" fmla="*/ 43 h 61"/>
              <a:gd name="T44" fmla="*/ 28 w 60"/>
              <a:gd name="T45" fmla="*/ 34 h 61"/>
              <a:gd name="T46" fmla="*/ 17 w 60"/>
              <a:gd name="T47" fmla="*/ 22 h 61"/>
              <a:gd name="T48" fmla="*/ 10 w 60"/>
              <a:gd name="T49" fmla="*/ 13 h 61"/>
              <a:gd name="T50" fmla="*/ 5 w 60"/>
              <a:gd name="T51" fmla="*/ 7 h 61"/>
              <a:gd name="T52" fmla="*/ 0 w 60"/>
              <a:gd name="T53" fmla="*/ 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61">
                <a:moveTo>
                  <a:pt x="0" y="5"/>
                </a:moveTo>
                <a:lnTo>
                  <a:pt x="3" y="2"/>
                </a:lnTo>
                <a:lnTo>
                  <a:pt x="13" y="0"/>
                </a:lnTo>
                <a:lnTo>
                  <a:pt x="26" y="6"/>
                </a:lnTo>
                <a:lnTo>
                  <a:pt x="33" y="7"/>
                </a:lnTo>
                <a:lnTo>
                  <a:pt x="41" y="12"/>
                </a:lnTo>
                <a:lnTo>
                  <a:pt x="41" y="20"/>
                </a:lnTo>
                <a:lnTo>
                  <a:pt x="47" y="23"/>
                </a:lnTo>
                <a:lnTo>
                  <a:pt x="51" y="31"/>
                </a:lnTo>
                <a:lnTo>
                  <a:pt x="57" y="37"/>
                </a:lnTo>
                <a:lnTo>
                  <a:pt x="57" y="40"/>
                </a:lnTo>
                <a:lnTo>
                  <a:pt x="60" y="42"/>
                </a:lnTo>
                <a:lnTo>
                  <a:pt x="56" y="43"/>
                </a:lnTo>
                <a:lnTo>
                  <a:pt x="46" y="42"/>
                </a:lnTo>
                <a:lnTo>
                  <a:pt x="44" y="40"/>
                </a:lnTo>
                <a:lnTo>
                  <a:pt x="41" y="41"/>
                </a:lnTo>
                <a:lnTo>
                  <a:pt x="43" y="45"/>
                </a:lnTo>
                <a:lnTo>
                  <a:pt x="39" y="52"/>
                </a:lnTo>
                <a:lnTo>
                  <a:pt x="37" y="59"/>
                </a:lnTo>
                <a:lnTo>
                  <a:pt x="33" y="61"/>
                </a:lnTo>
                <a:lnTo>
                  <a:pt x="29" y="52"/>
                </a:lnTo>
                <a:lnTo>
                  <a:pt x="30" y="43"/>
                </a:lnTo>
                <a:lnTo>
                  <a:pt x="28" y="34"/>
                </a:lnTo>
                <a:lnTo>
                  <a:pt x="17" y="22"/>
                </a:lnTo>
                <a:lnTo>
                  <a:pt x="10" y="13"/>
                </a:lnTo>
                <a:lnTo>
                  <a:pt x="5" y="7"/>
                </a:lnTo>
                <a:lnTo>
                  <a:pt x="0" y="5"/>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87" name="Freeform 119"/>
          <p:cNvSpPr>
            <a:spLocks/>
          </p:cNvSpPr>
          <p:nvPr/>
        </p:nvSpPr>
        <p:spPr bwMode="auto">
          <a:xfrm>
            <a:off x="6650969" y="4128917"/>
            <a:ext cx="180549" cy="359818"/>
          </a:xfrm>
          <a:custGeom>
            <a:avLst/>
            <a:gdLst>
              <a:gd name="T0" fmla="*/ 127 w 141"/>
              <a:gd name="T1" fmla="*/ 8 h 281"/>
              <a:gd name="T2" fmla="*/ 131 w 141"/>
              <a:gd name="T3" fmla="*/ 17 h 281"/>
              <a:gd name="T4" fmla="*/ 135 w 141"/>
              <a:gd name="T5" fmla="*/ 31 h 281"/>
              <a:gd name="T6" fmla="*/ 136 w 141"/>
              <a:gd name="T7" fmla="*/ 56 h 281"/>
              <a:gd name="T8" fmla="*/ 141 w 141"/>
              <a:gd name="T9" fmla="*/ 66 h 281"/>
              <a:gd name="T10" fmla="*/ 138 w 141"/>
              <a:gd name="T11" fmla="*/ 76 h 281"/>
              <a:gd name="T12" fmla="*/ 134 w 141"/>
              <a:gd name="T13" fmla="*/ 82 h 281"/>
              <a:gd name="T14" fmla="*/ 129 w 141"/>
              <a:gd name="T15" fmla="*/ 70 h 281"/>
              <a:gd name="T16" fmla="*/ 125 w 141"/>
              <a:gd name="T17" fmla="*/ 76 h 281"/>
              <a:gd name="T18" fmla="*/ 128 w 141"/>
              <a:gd name="T19" fmla="*/ 91 h 281"/>
              <a:gd name="T20" fmla="*/ 126 w 141"/>
              <a:gd name="T21" fmla="*/ 100 h 281"/>
              <a:gd name="T22" fmla="*/ 120 w 141"/>
              <a:gd name="T23" fmla="*/ 105 h 281"/>
              <a:gd name="T24" fmla="*/ 118 w 141"/>
              <a:gd name="T25" fmla="*/ 122 h 281"/>
              <a:gd name="T26" fmla="*/ 109 w 141"/>
              <a:gd name="T27" fmla="*/ 147 h 281"/>
              <a:gd name="T28" fmla="*/ 98 w 141"/>
              <a:gd name="T29" fmla="*/ 175 h 281"/>
              <a:gd name="T30" fmla="*/ 83 w 141"/>
              <a:gd name="T31" fmla="*/ 215 h 281"/>
              <a:gd name="T32" fmla="*/ 74 w 141"/>
              <a:gd name="T33" fmla="*/ 244 h 281"/>
              <a:gd name="T34" fmla="*/ 63 w 141"/>
              <a:gd name="T35" fmla="*/ 268 h 281"/>
              <a:gd name="T36" fmla="*/ 49 w 141"/>
              <a:gd name="T37" fmla="*/ 272 h 281"/>
              <a:gd name="T38" fmla="*/ 32 w 141"/>
              <a:gd name="T39" fmla="*/ 281 h 281"/>
              <a:gd name="T40" fmla="*/ 22 w 141"/>
              <a:gd name="T41" fmla="*/ 276 h 281"/>
              <a:gd name="T42" fmla="*/ 9 w 141"/>
              <a:gd name="T43" fmla="*/ 268 h 281"/>
              <a:gd name="T44" fmla="*/ 5 w 141"/>
              <a:gd name="T45" fmla="*/ 258 h 281"/>
              <a:gd name="T46" fmla="*/ 5 w 141"/>
              <a:gd name="T47" fmla="*/ 239 h 281"/>
              <a:gd name="T48" fmla="*/ 0 w 141"/>
              <a:gd name="T49" fmla="*/ 223 h 281"/>
              <a:gd name="T50" fmla="*/ 0 w 141"/>
              <a:gd name="T51" fmla="*/ 208 h 281"/>
              <a:gd name="T52" fmla="*/ 4 w 141"/>
              <a:gd name="T53" fmla="*/ 193 h 281"/>
              <a:gd name="T54" fmla="*/ 13 w 141"/>
              <a:gd name="T55" fmla="*/ 189 h 281"/>
              <a:gd name="T56" fmla="*/ 13 w 141"/>
              <a:gd name="T57" fmla="*/ 182 h 281"/>
              <a:gd name="T58" fmla="*/ 23 w 141"/>
              <a:gd name="T59" fmla="*/ 166 h 281"/>
              <a:gd name="T60" fmla="*/ 26 w 141"/>
              <a:gd name="T61" fmla="*/ 153 h 281"/>
              <a:gd name="T62" fmla="*/ 22 w 141"/>
              <a:gd name="T63" fmla="*/ 143 h 281"/>
              <a:gd name="T64" fmla="*/ 20 w 141"/>
              <a:gd name="T65" fmla="*/ 130 h 281"/>
              <a:gd name="T66" fmla="*/ 19 w 141"/>
              <a:gd name="T67" fmla="*/ 111 h 281"/>
              <a:gd name="T68" fmla="*/ 27 w 141"/>
              <a:gd name="T69" fmla="*/ 99 h 281"/>
              <a:gd name="T70" fmla="*/ 30 w 141"/>
              <a:gd name="T71" fmla="*/ 86 h 281"/>
              <a:gd name="T72" fmla="*/ 39 w 141"/>
              <a:gd name="T73" fmla="*/ 85 h 281"/>
              <a:gd name="T74" fmla="*/ 49 w 141"/>
              <a:gd name="T75" fmla="*/ 81 h 281"/>
              <a:gd name="T76" fmla="*/ 56 w 141"/>
              <a:gd name="T77" fmla="*/ 77 h 281"/>
              <a:gd name="T78" fmla="*/ 64 w 141"/>
              <a:gd name="T79" fmla="*/ 77 h 281"/>
              <a:gd name="T80" fmla="*/ 75 w 141"/>
              <a:gd name="T81" fmla="*/ 65 h 281"/>
              <a:gd name="T82" fmla="*/ 91 w 141"/>
              <a:gd name="T83" fmla="*/ 53 h 281"/>
              <a:gd name="T84" fmla="*/ 97 w 141"/>
              <a:gd name="T85" fmla="*/ 42 h 281"/>
              <a:gd name="T86" fmla="*/ 95 w 141"/>
              <a:gd name="T87" fmla="*/ 33 h 281"/>
              <a:gd name="T88" fmla="*/ 102 w 141"/>
              <a:gd name="T89" fmla="*/ 36 h 281"/>
              <a:gd name="T90" fmla="*/ 113 w 141"/>
              <a:gd name="T91" fmla="*/ 21 h 281"/>
              <a:gd name="T92" fmla="*/ 114 w 141"/>
              <a:gd name="T93" fmla="*/ 9 h 281"/>
              <a:gd name="T94" fmla="*/ 121 w 141"/>
              <a:gd name="T95" fmla="*/ 0 h 281"/>
              <a:gd name="T96" fmla="*/ 127 w 141"/>
              <a:gd name="T97" fmla="*/ 8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1" h="281">
                <a:moveTo>
                  <a:pt x="127" y="8"/>
                </a:moveTo>
                <a:lnTo>
                  <a:pt x="131" y="17"/>
                </a:lnTo>
                <a:lnTo>
                  <a:pt x="135" y="31"/>
                </a:lnTo>
                <a:lnTo>
                  <a:pt x="136" y="56"/>
                </a:lnTo>
                <a:lnTo>
                  <a:pt x="141" y="66"/>
                </a:lnTo>
                <a:lnTo>
                  <a:pt x="138" y="76"/>
                </a:lnTo>
                <a:lnTo>
                  <a:pt x="134" y="82"/>
                </a:lnTo>
                <a:lnTo>
                  <a:pt x="129" y="70"/>
                </a:lnTo>
                <a:lnTo>
                  <a:pt x="125" y="76"/>
                </a:lnTo>
                <a:lnTo>
                  <a:pt x="128" y="91"/>
                </a:lnTo>
                <a:lnTo>
                  <a:pt x="126" y="100"/>
                </a:lnTo>
                <a:lnTo>
                  <a:pt x="120" y="105"/>
                </a:lnTo>
                <a:lnTo>
                  <a:pt x="118" y="122"/>
                </a:lnTo>
                <a:lnTo>
                  <a:pt x="109" y="147"/>
                </a:lnTo>
                <a:lnTo>
                  <a:pt x="98" y="175"/>
                </a:lnTo>
                <a:lnTo>
                  <a:pt x="83" y="215"/>
                </a:lnTo>
                <a:lnTo>
                  <a:pt x="74" y="244"/>
                </a:lnTo>
                <a:lnTo>
                  <a:pt x="63" y="268"/>
                </a:lnTo>
                <a:lnTo>
                  <a:pt x="49" y="272"/>
                </a:lnTo>
                <a:lnTo>
                  <a:pt x="32" y="281"/>
                </a:lnTo>
                <a:lnTo>
                  <a:pt x="22" y="276"/>
                </a:lnTo>
                <a:lnTo>
                  <a:pt x="9" y="268"/>
                </a:lnTo>
                <a:lnTo>
                  <a:pt x="5" y="258"/>
                </a:lnTo>
                <a:lnTo>
                  <a:pt x="5" y="239"/>
                </a:lnTo>
                <a:lnTo>
                  <a:pt x="0" y="223"/>
                </a:lnTo>
                <a:lnTo>
                  <a:pt x="0" y="208"/>
                </a:lnTo>
                <a:lnTo>
                  <a:pt x="4" y="193"/>
                </a:lnTo>
                <a:lnTo>
                  <a:pt x="13" y="189"/>
                </a:lnTo>
                <a:lnTo>
                  <a:pt x="13" y="182"/>
                </a:lnTo>
                <a:lnTo>
                  <a:pt x="23" y="166"/>
                </a:lnTo>
                <a:lnTo>
                  <a:pt x="26" y="153"/>
                </a:lnTo>
                <a:lnTo>
                  <a:pt x="22" y="143"/>
                </a:lnTo>
                <a:lnTo>
                  <a:pt x="20" y="130"/>
                </a:lnTo>
                <a:lnTo>
                  <a:pt x="19" y="111"/>
                </a:lnTo>
                <a:lnTo>
                  <a:pt x="27" y="99"/>
                </a:lnTo>
                <a:lnTo>
                  <a:pt x="30" y="86"/>
                </a:lnTo>
                <a:lnTo>
                  <a:pt x="39" y="85"/>
                </a:lnTo>
                <a:lnTo>
                  <a:pt x="49" y="81"/>
                </a:lnTo>
                <a:lnTo>
                  <a:pt x="56" y="77"/>
                </a:lnTo>
                <a:lnTo>
                  <a:pt x="64" y="77"/>
                </a:lnTo>
                <a:lnTo>
                  <a:pt x="75" y="65"/>
                </a:lnTo>
                <a:lnTo>
                  <a:pt x="91" y="53"/>
                </a:lnTo>
                <a:lnTo>
                  <a:pt x="97" y="42"/>
                </a:lnTo>
                <a:lnTo>
                  <a:pt x="95" y="33"/>
                </a:lnTo>
                <a:lnTo>
                  <a:pt x="102" y="36"/>
                </a:lnTo>
                <a:lnTo>
                  <a:pt x="113" y="21"/>
                </a:lnTo>
                <a:lnTo>
                  <a:pt x="114" y="9"/>
                </a:lnTo>
                <a:lnTo>
                  <a:pt x="121" y="0"/>
                </a:lnTo>
                <a:lnTo>
                  <a:pt x="127" y="8"/>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88" name="Freeform 120"/>
          <p:cNvSpPr>
            <a:spLocks/>
          </p:cNvSpPr>
          <p:nvPr/>
        </p:nvSpPr>
        <p:spPr bwMode="auto">
          <a:xfrm>
            <a:off x="3036144" y="2938062"/>
            <a:ext cx="617196" cy="482745"/>
          </a:xfrm>
          <a:custGeom>
            <a:avLst/>
            <a:gdLst>
              <a:gd name="T0" fmla="*/ 298 w 482"/>
              <a:gd name="T1" fmla="*/ 175 h 377"/>
              <a:gd name="T2" fmla="*/ 288 w 482"/>
              <a:gd name="T3" fmla="*/ 225 h 377"/>
              <a:gd name="T4" fmla="*/ 303 w 482"/>
              <a:gd name="T5" fmla="*/ 266 h 377"/>
              <a:gd name="T6" fmla="*/ 329 w 482"/>
              <a:gd name="T7" fmla="*/ 294 h 377"/>
              <a:gd name="T8" fmla="*/ 366 w 482"/>
              <a:gd name="T9" fmla="*/ 295 h 377"/>
              <a:gd name="T10" fmla="*/ 405 w 482"/>
              <a:gd name="T11" fmla="*/ 279 h 377"/>
              <a:gd name="T12" fmla="*/ 419 w 482"/>
              <a:gd name="T13" fmla="*/ 243 h 377"/>
              <a:gd name="T14" fmla="*/ 468 w 482"/>
              <a:gd name="T15" fmla="*/ 234 h 377"/>
              <a:gd name="T16" fmla="*/ 480 w 482"/>
              <a:gd name="T17" fmla="*/ 246 h 377"/>
              <a:gd name="T18" fmla="*/ 465 w 482"/>
              <a:gd name="T19" fmla="*/ 275 h 377"/>
              <a:gd name="T20" fmla="*/ 451 w 482"/>
              <a:gd name="T21" fmla="*/ 295 h 377"/>
              <a:gd name="T22" fmla="*/ 436 w 482"/>
              <a:gd name="T23" fmla="*/ 308 h 377"/>
              <a:gd name="T24" fmla="*/ 430 w 482"/>
              <a:gd name="T25" fmla="*/ 309 h 377"/>
              <a:gd name="T26" fmla="*/ 395 w 482"/>
              <a:gd name="T27" fmla="*/ 321 h 377"/>
              <a:gd name="T28" fmla="*/ 399 w 482"/>
              <a:gd name="T29" fmla="*/ 333 h 377"/>
              <a:gd name="T30" fmla="*/ 402 w 482"/>
              <a:gd name="T31" fmla="*/ 346 h 377"/>
              <a:gd name="T32" fmla="*/ 370 w 482"/>
              <a:gd name="T33" fmla="*/ 367 h 377"/>
              <a:gd name="T34" fmla="*/ 348 w 482"/>
              <a:gd name="T35" fmla="*/ 355 h 377"/>
              <a:gd name="T36" fmla="*/ 315 w 482"/>
              <a:gd name="T37" fmla="*/ 344 h 377"/>
              <a:gd name="T38" fmla="*/ 278 w 482"/>
              <a:gd name="T39" fmla="*/ 349 h 377"/>
              <a:gd name="T40" fmla="*/ 236 w 482"/>
              <a:gd name="T41" fmla="*/ 332 h 377"/>
              <a:gd name="T42" fmla="*/ 199 w 482"/>
              <a:gd name="T43" fmla="*/ 307 h 377"/>
              <a:gd name="T44" fmla="*/ 165 w 482"/>
              <a:gd name="T45" fmla="*/ 290 h 377"/>
              <a:gd name="T46" fmla="*/ 138 w 482"/>
              <a:gd name="T47" fmla="*/ 255 h 377"/>
              <a:gd name="T48" fmla="*/ 149 w 482"/>
              <a:gd name="T49" fmla="*/ 242 h 377"/>
              <a:gd name="T50" fmla="*/ 146 w 482"/>
              <a:gd name="T51" fmla="*/ 217 h 377"/>
              <a:gd name="T52" fmla="*/ 116 w 482"/>
              <a:gd name="T53" fmla="*/ 169 h 377"/>
              <a:gd name="T54" fmla="*/ 95 w 482"/>
              <a:gd name="T55" fmla="*/ 143 h 377"/>
              <a:gd name="T56" fmla="*/ 85 w 482"/>
              <a:gd name="T57" fmla="*/ 115 h 377"/>
              <a:gd name="T58" fmla="*/ 68 w 482"/>
              <a:gd name="T59" fmla="*/ 88 h 377"/>
              <a:gd name="T60" fmla="*/ 59 w 482"/>
              <a:gd name="T61" fmla="*/ 56 h 377"/>
              <a:gd name="T62" fmla="*/ 50 w 482"/>
              <a:gd name="T63" fmla="*/ 24 h 377"/>
              <a:gd name="T64" fmla="*/ 31 w 482"/>
              <a:gd name="T65" fmla="*/ 27 h 377"/>
              <a:gd name="T66" fmla="*/ 31 w 482"/>
              <a:gd name="T67" fmla="*/ 62 h 377"/>
              <a:gd name="T68" fmla="*/ 43 w 482"/>
              <a:gd name="T69" fmla="*/ 82 h 377"/>
              <a:gd name="T70" fmla="*/ 46 w 482"/>
              <a:gd name="T71" fmla="*/ 102 h 377"/>
              <a:gd name="T72" fmla="*/ 61 w 482"/>
              <a:gd name="T73" fmla="*/ 125 h 377"/>
              <a:gd name="T74" fmla="*/ 67 w 482"/>
              <a:gd name="T75" fmla="*/ 164 h 377"/>
              <a:gd name="T76" fmla="*/ 80 w 482"/>
              <a:gd name="T77" fmla="*/ 185 h 377"/>
              <a:gd name="T78" fmla="*/ 74 w 482"/>
              <a:gd name="T79" fmla="*/ 205 h 377"/>
              <a:gd name="T80" fmla="*/ 59 w 482"/>
              <a:gd name="T81" fmla="*/ 181 h 377"/>
              <a:gd name="T82" fmla="*/ 45 w 482"/>
              <a:gd name="T83" fmla="*/ 150 h 377"/>
              <a:gd name="T84" fmla="*/ 28 w 482"/>
              <a:gd name="T85" fmla="*/ 123 h 377"/>
              <a:gd name="T86" fmla="*/ 13 w 482"/>
              <a:gd name="T87" fmla="*/ 115 h 377"/>
              <a:gd name="T88" fmla="*/ 14 w 482"/>
              <a:gd name="T89" fmla="*/ 103 h 377"/>
              <a:gd name="T90" fmla="*/ 17 w 482"/>
              <a:gd name="T91" fmla="*/ 71 h 377"/>
              <a:gd name="T92" fmla="*/ 4 w 482"/>
              <a:gd name="T93" fmla="*/ 39 h 377"/>
              <a:gd name="T94" fmla="*/ 21 w 482"/>
              <a:gd name="T95" fmla="*/ 2 h 377"/>
              <a:gd name="T96" fmla="*/ 64 w 482"/>
              <a:gd name="T97" fmla="*/ 14 h 377"/>
              <a:gd name="T98" fmla="*/ 148 w 482"/>
              <a:gd name="T99" fmla="*/ 28 h 377"/>
              <a:gd name="T100" fmla="*/ 185 w 482"/>
              <a:gd name="T101" fmla="*/ 27 h 377"/>
              <a:gd name="T102" fmla="*/ 202 w 482"/>
              <a:gd name="T103" fmla="*/ 54 h 377"/>
              <a:gd name="T104" fmla="*/ 224 w 482"/>
              <a:gd name="T105" fmla="*/ 78 h 377"/>
              <a:gd name="T106" fmla="*/ 264 w 482"/>
              <a:gd name="T107" fmla="*/ 69 h 377"/>
              <a:gd name="T108" fmla="*/ 280 w 482"/>
              <a:gd name="T109" fmla="*/ 107 h 377"/>
              <a:gd name="T110" fmla="*/ 296 w 482"/>
              <a:gd name="T111" fmla="*/ 138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82" h="377">
                <a:moveTo>
                  <a:pt x="315" y="142"/>
                </a:moveTo>
                <a:lnTo>
                  <a:pt x="304" y="160"/>
                </a:lnTo>
                <a:lnTo>
                  <a:pt x="298" y="175"/>
                </a:lnTo>
                <a:lnTo>
                  <a:pt x="291" y="203"/>
                </a:lnTo>
                <a:lnTo>
                  <a:pt x="287" y="213"/>
                </a:lnTo>
                <a:lnTo>
                  <a:pt x="288" y="225"/>
                </a:lnTo>
                <a:lnTo>
                  <a:pt x="292" y="235"/>
                </a:lnTo>
                <a:lnTo>
                  <a:pt x="293" y="251"/>
                </a:lnTo>
                <a:lnTo>
                  <a:pt x="303" y="266"/>
                </a:lnTo>
                <a:lnTo>
                  <a:pt x="305" y="278"/>
                </a:lnTo>
                <a:lnTo>
                  <a:pt x="311" y="288"/>
                </a:lnTo>
                <a:lnTo>
                  <a:pt x="329" y="294"/>
                </a:lnTo>
                <a:lnTo>
                  <a:pt x="335" y="302"/>
                </a:lnTo>
                <a:lnTo>
                  <a:pt x="352" y="297"/>
                </a:lnTo>
                <a:lnTo>
                  <a:pt x="366" y="295"/>
                </a:lnTo>
                <a:lnTo>
                  <a:pt x="380" y="291"/>
                </a:lnTo>
                <a:lnTo>
                  <a:pt x="392" y="287"/>
                </a:lnTo>
                <a:lnTo>
                  <a:pt x="405" y="279"/>
                </a:lnTo>
                <a:lnTo>
                  <a:pt x="411" y="267"/>
                </a:lnTo>
                <a:lnTo>
                  <a:pt x="415" y="249"/>
                </a:lnTo>
                <a:lnTo>
                  <a:pt x="419" y="243"/>
                </a:lnTo>
                <a:lnTo>
                  <a:pt x="432" y="238"/>
                </a:lnTo>
                <a:lnTo>
                  <a:pt x="452" y="233"/>
                </a:lnTo>
                <a:lnTo>
                  <a:pt x="468" y="234"/>
                </a:lnTo>
                <a:lnTo>
                  <a:pt x="479" y="232"/>
                </a:lnTo>
                <a:lnTo>
                  <a:pt x="482" y="236"/>
                </a:lnTo>
                <a:lnTo>
                  <a:pt x="480" y="246"/>
                </a:lnTo>
                <a:lnTo>
                  <a:pt x="469" y="259"/>
                </a:lnTo>
                <a:lnTo>
                  <a:pt x="463" y="271"/>
                </a:lnTo>
                <a:lnTo>
                  <a:pt x="465" y="275"/>
                </a:lnTo>
                <a:lnTo>
                  <a:pt x="461" y="284"/>
                </a:lnTo>
                <a:lnTo>
                  <a:pt x="455" y="300"/>
                </a:lnTo>
                <a:lnTo>
                  <a:pt x="451" y="295"/>
                </a:lnTo>
                <a:lnTo>
                  <a:pt x="447" y="295"/>
                </a:lnTo>
                <a:lnTo>
                  <a:pt x="444" y="295"/>
                </a:lnTo>
                <a:lnTo>
                  <a:pt x="436" y="308"/>
                </a:lnTo>
                <a:lnTo>
                  <a:pt x="433" y="306"/>
                </a:lnTo>
                <a:lnTo>
                  <a:pt x="430" y="306"/>
                </a:lnTo>
                <a:lnTo>
                  <a:pt x="430" y="309"/>
                </a:lnTo>
                <a:lnTo>
                  <a:pt x="413" y="309"/>
                </a:lnTo>
                <a:lnTo>
                  <a:pt x="396" y="309"/>
                </a:lnTo>
                <a:lnTo>
                  <a:pt x="395" y="321"/>
                </a:lnTo>
                <a:lnTo>
                  <a:pt x="387" y="321"/>
                </a:lnTo>
                <a:lnTo>
                  <a:pt x="393" y="328"/>
                </a:lnTo>
                <a:lnTo>
                  <a:pt x="399" y="333"/>
                </a:lnTo>
                <a:lnTo>
                  <a:pt x="400" y="337"/>
                </a:lnTo>
                <a:lnTo>
                  <a:pt x="403" y="338"/>
                </a:lnTo>
                <a:lnTo>
                  <a:pt x="402" y="346"/>
                </a:lnTo>
                <a:lnTo>
                  <a:pt x="378" y="346"/>
                </a:lnTo>
                <a:lnTo>
                  <a:pt x="368" y="363"/>
                </a:lnTo>
                <a:lnTo>
                  <a:pt x="370" y="367"/>
                </a:lnTo>
                <a:lnTo>
                  <a:pt x="367" y="371"/>
                </a:lnTo>
                <a:lnTo>
                  <a:pt x="366" y="377"/>
                </a:lnTo>
                <a:lnTo>
                  <a:pt x="348" y="355"/>
                </a:lnTo>
                <a:lnTo>
                  <a:pt x="339" y="348"/>
                </a:lnTo>
                <a:lnTo>
                  <a:pt x="325" y="343"/>
                </a:lnTo>
                <a:lnTo>
                  <a:pt x="315" y="344"/>
                </a:lnTo>
                <a:lnTo>
                  <a:pt x="299" y="352"/>
                </a:lnTo>
                <a:lnTo>
                  <a:pt x="290" y="354"/>
                </a:lnTo>
                <a:lnTo>
                  <a:pt x="278" y="349"/>
                </a:lnTo>
                <a:lnTo>
                  <a:pt x="265" y="345"/>
                </a:lnTo>
                <a:lnTo>
                  <a:pt x="249" y="335"/>
                </a:lnTo>
                <a:lnTo>
                  <a:pt x="236" y="332"/>
                </a:lnTo>
                <a:lnTo>
                  <a:pt x="216" y="323"/>
                </a:lnTo>
                <a:lnTo>
                  <a:pt x="203" y="313"/>
                </a:lnTo>
                <a:lnTo>
                  <a:pt x="199" y="307"/>
                </a:lnTo>
                <a:lnTo>
                  <a:pt x="189" y="306"/>
                </a:lnTo>
                <a:lnTo>
                  <a:pt x="171" y="299"/>
                </a:lnTo>
                <a:lnTo>
                  <a:pt x="165" y="290"/>
                </a:lnTo>
                <a:lnTo>
                  <a:pt x="148" y="278"/>
                </a:lnTo>
                <a:lnTo>
                  <a:pt x="141" y="265"/>
                </a:lnTo>
                <a:lnTo>
                  <a:pt x="138" y="255"/>
                </a:lnTo>
                <a:lnTo>
                  <a:pt x="145" y="253"/>
                </a:lnTo>
                <a:lnTo>
                  <a:pt x="144" y="247"/>
                </a:lnTo>
                <a:lnTo>
                  <a:pt x="149" y="242"/>
                </a:lnTo>
                <a:lnTo>
                  <a:pt x="150" y="234"/>
                </a:lnTo>
                <a:lnTo>
                  <a:pt x="146" y="225"/>
                </a:lnTo>
                <a:lnTo>
                  <a:pt x="146" y="217"/>
                </a:lnTo>
                <a:lnTo>
                  <a:pt x="142" y="206"/>
                </a:lnTo>
                <a:lnTo>
                  <a:pt x="131" y="186"/>
                </a:lnTo>
                <a:lnTo>
                  <a:pt x="116" y="169"/>
                </a:lnTo>
                <a:lnTo>
                  <a:pt x="110" y="156"/>
                </a:lnTo>
                <a:lnTo>
                  <a:pt x="97" y="148"/>
                </a:lnTo>
                <a:lnTo>
                  <a:pt x="95" y="143"/>
                </a:lnTo>
                <a:lnTo>
                  <a:pt x="101" y="130"/>
                </a:lnTo>
                <a:lnTo>
                  <a:pt x="93" y="125"/>
                </a:lnTo>
                <a:lnTo>
                  <a:pt x="85" y="115"/>
                </a:lnTo>
                <a:lnTo>
                  <a:pt x="85" y="101"/>
                </a:lnTo>
                <a:lnTo>
                  <a:pt x="75" y="99"/>
                </a:lnTo>
                <a:lnTo>
                  <a:pt x="68" y="88"/>
                </a:lnTo>
                <a:lnTo>
                  <a:pt x="63" y="78"/>
                </a:lnTo>
                <a:lnTo>
                  <a:pt x="64" y="72"/>
                </a:lnTo>
                <a:lnTo>
                  <a:pt x="59" y="56"/>
                </a:lnTo>
                <a:lnTo>
                  <a:pt x="58" y="40"/>
                </a:lnTo>
                <a:lnTo>
                  <a:pt x="61" y="32"/>
                </a:lnTo>
                <a:lnTo>
                  <a:pt x="50" y="24"/>
                </a:lnTo>
                <a:lnTo>
                  <a:pt x="44" y="25"/>
                </a:lnTo>
                <a:lnTo>
                  <a:pt x="36" y="19"/>
                </a:lnTo>
                <a:lnTo>
                  <a:pt x="31" y="27"/>
                </a:lnTo>
                <a:lnTo>
                  <a:pt x="30" y="37"/>
                </a:lnTo>
                <a:lnTo>
                  <a:pt x="27" y="53"/>
                </a:lnTo>
                <a:lnTo>
                  <a:pt x="31" y="62"/>
                </a:lnTo>
                <a:lnTo>
                  <a:pt x="39" y="76"/>
                </a:lnTo>
                <a:lnTo>
                  <a:pt x="41" y="81"/>
                </a:lnTo>
                <a:lnTo>
                  <a:pt x="43" y="82"/>
                </a:lnTo>
                <a:lnTo>
                  <a:pt x="43" y="89"/>
                </a:lnTo>
                <a:lnTo>
                  <a:pt x="47" y="89"/>
                </a:lnTo>
                <a:lnTo>
                  <a:pt x="46" y="102"/>
                </a:lnTo>
                <a:lnTo>
                  <a:pt x="51" y="108"/>
                </a:lnTo>
                <a:lnTo>
                  <a:pt x="52" y="115"/>
                </a:lnTo>
                <a:lnTo>
                  <a:pt x="61" y="125"/>
                </a:lnTo>
                <a:lnTo>
                  <a:pt x="62" y="145"/>
                </a:lnTo>
                <a:lnTo>
                  <a:pt x="65" y="154"/>
                </a:lnTo>
                <a:lnTo>
                  <a:pt x="67" y="164"/>
                </a:lnTo>
                <a:lnTo>
                  <a:pt x="66" y="174"/>
                </a:lnTo>
                <a:lnTo>
                  <a:pt x="74" y="175"/>
                </a:lnTo>
                <a:lnTo>
                  <a:pt x="80" y="185"/>
                </a:lnTo>
                <a:lnTo>
                  <a:pt x="84" y="194"/>
                </a:lnTo>
                <a:lnTo>
                  <a:pt x="83" y="198"/>
                </a:lnTo>
                <a:lnTo>
                  <a:pt x="74" y="205"/>
                </a:lnTo>
                <a:lnTo>
                  <a:pt x="71" y="205"/>
                </a:lnTo>
                <a:lnTo>
                  <a:pt x="68" y="193"/>
                </a:lnTo>
                <a:lnTo>
                  <a:pt x="59" y="181"/>
                </a:lnTo>
                <a:lnTo>
                  <a:pt x="49" y="171"/>
                </a:lnTo>
                <a:lnTo>
                  <a:pt x="41" y="165"/>
                </a:lnTo>
                <a:lnTo>
                  <a:pt x="45" y="150"/>
                </a:lnTo>
                <a:lnTo>
                  <a:pt x="45" y="139"/>
                </a:lnTo>
                <a:lnTo>
                  <a:pt x="38" y="133"/>
                </a:lnTo>
                <a:lnTo>
                  <a:pt x="28" y="123"/>
                </a:lnTo>
                <a:lnTo>
                  <a:pt x="25" y="126"/>
                </a:lnTo>
                <a:lnTo>
                  <a:pt x="22" y="121"/>
                </a:lnTo>
                <a:lnTo>
                  <a:pt x="13" y="115"/>
                </a:lnTo>
                <a:lnTo>
                  <a:pt x="6" y="103"/>
                </a:lnTo>
                <a:lnTo>
                  <a:pt x="7" y="102"/>
                </a:lnTo>
                <a:lnTo>
                  <a:pt x="14" y="103"/>
                </a:lnTo>
                <a:lnTo>
                  <a:pt x="23" y="95"/>
                </a:lnTo>
                <a:lnTo>
                  <a:pt x="26" y="86"/>
                </a:lnTo>
                <a:lnTo>
                  <a:pt x="17" y="71"/>
                </a:lnTo>
                <a:lnTo>
                  <a:pt x="8" y="65"/>
                </a:lnTo>
                <a:lnTo>
                  <a:pt x="6" y="52"/>
                </a:lnTo>
                <a:lnTo>
                  <a:pt x="4" y="39"/>
                </a:lnTo>
                <a:lnTo>
                  <a:pt x="1" y="22"/>
                </a:lnTo>
                <a:lnTo>
                  <a:pt x="0" y="4"/>
                </a:lnTo>
                <a:lnTo>
                  <a:pt x="21" y="2"/>
                </a:lnTo>
                <a:lnTo>
                  <a:pt x="43" y="0"/>
                </a:lnTo>
                <a:lnTo>
                  <a:pt x="41" y="4"/>
                </a:lnTo>
                <a:lnTo>
                  <a:pt x="64" y="14"/>
                </a:lnTo>
                <a:lnTo>
                  <a:pt x="99" y="29"/>
                </a:lnTo>
                <a:lnTo>
                  <a:pt x="134" y="28"/>
                </a:lnTo>
                <a:lnTo>
                  <a:pt x="148" y="28"/>
                </a:lnTo>
                <a:lnTo>
                  <a:pt x="150" y="20"/>
                </a:lnTo>
                <a:lnTo>
                  <a:pt x="181" y="20"/>
                </a:lnTo>
                <a:lnTo>
                  <a:pt x="185" y="27"/>
                </a:lnTo>
                <a:lnTo>
                  <a:pt x="192" y="34"/>
                </a:lnTo>
                <a:lnTo>
                  <a:pt x="200" y="43"/>
                </a:lnTo>
                <a:lnTo>
                  <a:pt x="202" y="54"/>
                </a:lnTo>
                <a:lnTo>
                  <a:pt x="203" y="65"/>
                </a:lnTo>
                <a:lnTo>
                  <a:pt x="211" y="71"/>
                </a:lnTo>
                <a:lnTo>
                  <a:pt x="224" y="78"/>
                </a:lnTo>
                <a:lnTo>
                  <a:pt x="240" y="61"/>
                </a:lnTo>
                <a:lnTo>
                  <a:pt x="254" y="61"/>
                </a:lnTo>
                <a:lnTo>
                  <a:pt x="264" y="69"/>
                </a:lnTo>
                <a:lnTo>
                  <a:pt x="269" y="83"/>
                </a:lnTo>
                <a:lnTo>
                  <a:pt x="273" y="95"/>
                </a:lnTo>
                <a:lnTo>
                  <a:pt x="280" y="107"/>
                </a:lnTo>
                <a:lnTo>
                  <a:pt x="281" y="122"/>
                </a:lnTo>
                <a:lnTo>
                  <a:pt x="283" y="132"/>
                </a:lnTo>
                <a:lnTo>
                  <a:pt x="296" y="138"/>
                </a:lnTo>
                <a:lnTo>
                  <a:pt x="307" y="143"/>
                </a:lnTo>
                <a:lnTo>
                  <a:pt x="315" y="142"/>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89" name="Freeform 121"/>
          <p:cNvSpPr>
            <a:spLocks/>
          </p:cNvSpPr>
          <p:nvPr/>
        </p:nvSpPr>
        <p:spPr bwMode="auto">
          <a:xfrm>
            <a:off x="6095236" y="2684525"/>
            <a:ext cx="53781" cy="38415"/>
          </a:xfrm>
          <a:custGeom>
            <a:avLst/>
            <a:gdLst>
              <a:gd name="T0" fmla="*/ 2 w 42"/>
              <a:gd name="T1" fmla="*/ 9 h 30"/>
              <a:gd name="T2" fmla="*/ 4 w 42"/>
              <a:gd name="T3" fmla="*/ 9 h 30"/>
              <a:gd name="T4" fmla="*/ 4 w 42"/>
              <a:gd name="T5" fmla="*/ 5 h 30"/>
              <a:gd name="T6" fmla="*/ 14 w 42"/>
              <a:gd name="T7" fmla="*/ 2 h 30"/>
              <a:gd name="T8" fmla="*/ 17 w 42"/>
              <a:gd name="T9" fmla="*/ 1 h 30"/>
              <a:gd name="T10" fmla="*/ 23 w 42"/>
              <a:gd name="T11" fmla="*/ 0 h 30"/>
              <a:gd name="T12" fmla="*/ 31 w 42"/>
              <a:gd name="T13" fmla="*/ 0 h 30"/>
              <a:gd name="T14" fmla="*/ 40 w 42"/>
              <a:gd name="T15" fmla="*/ 6 h 30"/>
              <a:gd name="T16" fmla="*/ 42 w 42"/>
              <a:gd name="T17" fmla="*/ 20 h 30"/>
              <a:gd name="T18" fmla="*/ 39 w 42"/>
              <a:gd name="T19" fmla="*/ 20 h 30"/>
              <a:gd name="T20" fmla="*/ 37 w 42"/>
              <a:gd name="T21" fmla="*/ 24 h 30"/>
              <a:gd name="T22" fmla="*/ 28 w 42"/>
              <a:gd name="T23" fmla="*/ 24 h 30"/>
              <a:gd name="T24" fmla="*/ 22 w 42"/>
              <a:gd name="T25" fmla="*/ 28 h 30"/>
              <a:gd name="T26" fmla="*/ 11 w 42"/>
              <a:gd name="T27" fmla="*/ 30 h 30"/>
              <a:gd name="T28" fmla="*/ 3 w 42"/>
              <a:gd name="T29" fmla="*/ 25 h 30"/>
              <a:gd name="T30" fmla="*/ 0 w 42"/>
              <a:gd name="T31" fmla="*/ 16 h 30"/>
              <a:gd name="T32" fmla="*/ 2 w 42"/>
              <a:gd name="T3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2" h="30">
                <a:moveTo>
                  <a:pt x="2" y="9"/>
                </a:moveTo>
                <a:lnTo>
                  <a:pt x="4" y="9"/>
                </a:lnTo>
                <a:lnTo>
                  <a:pt x="4" y="5"/>
                </a:lnTo>
                <a:lnTo>
                  <a:pt x="14" y="2"/>
                </a:lnTo>
                <a:lnTo>
                  <a:pt x="17" y="1"/>
                </a:lnTo>
                <a:lnTo>
                  <a:pt x="23" y="0"/>
                </a:lnTo>
                <a:lnTo>
                  <a:pt x="31" y="0"/>
                </a:lnTo>
                <a:lnTo>
                  <a:pt x="40" y="6"/>
                </a:lnTo>
                <a:lnTo>
                  <a:pt x="42" y="20"/>
                </a:lnTo>
                <a:lnTo>
                  <a:pt x="39" y="20"/>
                </a:lnTo>
                <a:lnTo>
                  <a:pt x="37" y="24"/>
                </a:lnTo>
                <a:lnTo>
                  <a:pt x="28" y="24"/>
                </a:lnTo>
                <a:lnTo>
                  <a:pt x="22" y="28"/>
                </a:lnTo>
                <a:lnTo>
                  <a:pt x="11" y="30"/>
                </a:lnTo>
                <a:lnTo>
                  <a:pt x="3" y="25"/>
                </a:lnTo>
                <a:lnTo>
                  <a:pt x="0" y="16"/>
                </a:lnTo>
                <a:lnTo>
                  <a:pt x="2" y="9"/>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90" name="Freeform 122"/>
          <p:cNvSpPr>
            <a:spLocks/>
          </p:cNvSpPr>
          <p:nvPr/>
        </p:nvSpPr>
        <p:spPr bwMode="auto">
          <a:xfrm>
            <a:off x="5371759" y="3144220"/>
            <a:ext cx="382867" cy="395672"/>
          </a:xfrm>
          <a:custGeom>
            <a:avLst/>
            <a:gdLst>
              <a:gd name="T0" fmla="*/ 6 w 299"/>
              <a:gd name="T1" fmla="*/ 211 h 309"/>
              <a:gd name="T2" fmla="*/ 15 w 299"/>
              <a:gd name="T3" fmla="*/ 198 h 309"/>
              <a:gd name="T4" fmla="*/ 38 w 299"/>
              <a:gd name="T5" fmla="*/ 200 h 309"/>
              <a:gd name="T6" fmla="*/ 48 w 299"/>
              <a:gd name="T7" fmla="*/ 197 h 309"/>
              <a:gd name="T8" fmla="*/ 125 w 299"/>
              <a:gd name="T9" fmla="*/ 182 h 309"/>
              <a:gd name="T10" fmla="*/ 114 w 299"/>
              <a:gd name="T11" fmla="*/ 90 h 309"/>
              <a:gd name="T12" fmla="*/ 133 w 299"/>
              <a:gd name="T13" fmla="*/ 0 h 309"/>
              <a:gd name="T14" fmla="*/ 254 w 299"/>
              <a:gd name="T15" fmla="*/ 90 h 309"/>
              <a:gd name="T16" fmla="*/ 270 w 299"/>
              <a:gd name="T17" fmla="*/ 106 h 309"/>
              <a:gd name="T18" fmla="*/ 278 w 299"/>
              <a:gd name="T19" fmla="*/ 123 h 309"/>
              <a:gd name="T20" fmla="*/ 299 w 299"/>
              <a:gd name="T21" fmla="*/ 168 h 309"/>
              <a:gd name="T22" fmla="*/ 287 w 299"/>
              <a:gd name="T23" fmla="*/ 195 h 309"/>
              <a:gd name="T24" fmla="*/ 246 w 299"/>
              <a:gd name="T25" fmla="*/ 200 h 309"/>
              <a:gd name="T26" fmla="*/ 228 w 299"/>
              <a:gd name="T27" fmla="*/ 208 h 309"/>
              <a:gd name="T28" fmla="*/ 212 w 299"/>
              <a:gd name="T29" fmla="*/ 204 h 309"/>
              <a:gd name="T30" fmla="*/ 185 w 299"/>
              <a:gd name="T31" fmla="*/ 216 h 309"/>
              <a:gd name="T32" fmla="*/ 167 w 299"/>
              <a:gd name="T33" fmla="*/ 232 h 309"/>
              <a:gd name="T34" fmla="*/ 157 w 299"/>
              <a:gd name="T35" fmla="*/ 241 h 309"/>
              <a:gd name="T36" fmla="*/ 143 w 299"/>
              <a:gd name="T37" fmla="*/ 244 h 309"/>
              <a:gd name="T38" fmla="*/ 126 w 299"/>
              <a:gd name="T39" fmla="*/ 275 h 309"/>
              <a:gd name="T40" fmla="*/ 121 w 299"/>
              <a:gd name="T41" fmla="*/ 291 h 309"/>
              <a:gd name="T42" fmla="*/ 115 w 299"/>
              <a:gd name="T43" fmla="*/ 306 h 309"/>
              <a:gd name="T44" fmla="*/ 108 w 299"/>
              <a:gd name="T45" fmla="*/ 300 h 309"/>
              <a:gd name="T46" fmla="*/ 99 w 299"/>
              <a:gd name="T47" fmla="*/ 302 h 309"/>
              <a:gd name="T48" fmla="*/ 82 w 299"/>
              <a:gd name="T49" fmla="*/ 307 h 309"/>
              <a:gd name="T50" fmla="*/ 75 w 299"/>
              <a:gd name="T51" fmla="*/ 306 h 309"/>
              <a:gd name="T52" fmla="*/ 70 w 299"/>
              <a:gd name="T53" fmla="*/ 294 h 309"/>
              <a:gd name="T54" fmla="*/ 64 w 299"/>
              <a:gd name="T55" fmla="*/ 294 h 309"/>
              <a:gd name="T56" fmla="*/ 68 w 299"/>
              <a:gd name="T57" fmla="*/ 282 h 309"/>
              <a:gd name="T58" fmla="*/ 59 w 299"/>
              <a:gd name="T59" fmla="*/ 267 h 309"/>
              <a:gd name="T60" fmla="*/ 51 w 299"/>
              <a:gd name="T61" fmla="*/ 262 h 309"/>
              <a:gd name="T62" fmla="*/ 41 w 299"/>
              <a:gd name="T63" fmla="*/ 268 h 309"/>
              <a:gd name="T64" fmla="*/ 28 w 299"/>
              <a:gd name="T65" fmla="*/ 271 h 309"/>
              <a:gd name="T66" fmla="*/ 20 w 299"/>
              <a:gd name="T67" fmla="*/ 265 h 309"/>
              <a:gd name="T68" fmla="*/ 12 w 299"/>
              <a:gd name="T69" fmla="*/ 267 h 309"/>
              <a:gd name="T70" fmla="*/ 12 w 299"/>
              <a:gd name="T71" fmla="*/ 253 h 309"/>
              <a:gd name="T72" fmla="*/ 4 w 299"/>
              <a:gd name="T73" fmla="*/ 240 h 309"/>
              <a:gd name="T74" fmla="*/ 0 w 299"/>
              <a:gd name="T75"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9" h="309">
                <a:moveTo>
                  <a:pt x="0" y="215"/>
                </a:moveTo>
                <a:lnTo>
                  <a:pt x="6" y="211"/>
                </a:lnTo>
                <a:lnTo>
                  <a:pt x="9" y="199"/>
                </a:lnTo>
                <a:lnTo>
                  <a:pt x="15" y="198"/>
                </a:lnTo>
                <a:lnTo>
                  <a:pt x="28" y="204"/>
                </a:lnTo>
                <a:lnTo>
                  <a:pt x="38" y="200"/>
                </a:lnTo>
                <a:lnTo>
                  <a:pt x="45" y="201"/>
                </a:lnTo>
                <a:lnTo>
                  <a:pt x="48" y="197"/>
                </a:lnTo>
                <a:lnTo>
                  <a:pt x="121" y="196"/>
                </a:lnTo>
                <a:lnTo>
                  <a:pt x="125" y="182"/>
                </a:lnTo>
                <a:lnTo>
                  <a:pt x="122" y="179"/>
                </a:lnTo>
                <a:lnTo>
                  <a:pt x="114" y="90"/>
                </a:lnTo>
                <a:lnTo>
                  <a:pt x="106" y="0"/>
                </a:lnTo>
                <a:lnTo>
                  <a:pt x="133" y="0"/>
                </a:lnTo>
                <a:lnTo>
                  <a:pt x="193" y="45"/>
                </a:lnTo>
                <a:lnTo>
                  <a:pt x="254" y="90"/>
                </a:lnTo>
                <a:lnTo>
                  <a:pt x="258" y="100"/>
                </a:lnTo>
                <a:lnTo>
                  <a:pt x="270" y="106"/>
                </a:lnTo>
                <a:lnTo>
                  <a:pt x="278" y="109"/>
                </a:lnTo>
                <a:lnTo>
                  <a:pt x="278" y="123"/>
                </a:lnTo>
                <a:lnTo>
                  <a:pt x="298" y="120"/>
                </a:lnTo>
                <a:lnTo>
                  <a:pt x="299" y="168"/>
                </a:lnTo>
                <a:lnTo>
                  <a:pt x="289" y="182"/>
                </a:lnTo>
                <a:lnTo>
                  <a:pt x="287" y="195"/>
                </a:lnTo>
                <a:lnTo>
                  <a:pt x="271" y="198"/>
                </a:lnTo>
                <a:lnTo>
                  <a:pt x="246" y="200"/>
                </a:lnTo>
                <a:lnTo>
                  <a:pt x="240" y="207"/>
                </a:lnTo>
                <a:lnTo>
                  <a:pt x="228" y="208"/>
                </a:lnTo>
                <a:lnTo>
                  <a:pt x="216" y="208"/>
                </a:lnTo>
                <a:lnTo>
                  <a:pt x="212" y="204"/>
                </a:lnTo>
                <a:lnTo>
                  <a:pt x="202" y="207"/>
                </a:lnTo>
                <a:lnTo>
                  <a:pt x="185" y="216"/>
                </a:lnTo>
                <a:lnTo>
                  <a:pt x="182" y="222"/>
                </a:lnTo>
                <a:lnTo>
                  <a:pt x="167" y="232"/>
                </a:lnTo>
                <a:lnTo>
                  <a:pt x="165" y="237"/>
                </a:lnTo>
                <a:lnTo>
                  <a:pt x="157" y="241"/>
                </a:lnTo>
                <a:lnTo>
                  <a:pt x="148" y="238"/>
                </a:lnTo>
                <a:lnTo>
                  <a:pt x="143" y="244"/>
                </a:lnTo>
                <a:lnTo>
                  <a:pt x="140" y="258"/>
                </a:lnTo>
                <a:lnTo>
                  <a:pt x="126" y="275"/>
                </a:lnTo>
                <a:lnTo>
                  <a:pt x="126" y="282"/>
                </a:lnTo>
                <a:lnTo>
                  <a:pt x="121" y="291"/>
                </a:lnTo>
                <a:lnTo>
                  <a:pt x="122" y="303"/>
                </a:lnTo>
                <a:lnTo>
                  <a:pt x="115" y="306"/>
                </a:lnTo>
                <a:lnTo>
                  <a:pt x="111" y="309"/>
                </a:lnTo>
                <a:lnTo>
                  <a:pt x="108" y="300"/>
                </a:lnTo>
                <a:lnTo>
                  <a:pt x="103" y="302"/>
                </a:lnTo>
                <a:lnTo>
                  <a:pt x="99" y="302"/>
                </a:lnTo>
                <a:lnTo>
                  <a:pt x="96" y="308"/>
                </a:lnTo>
                <a:lnTo>
                  <a:pt x="82" y="307"/>
                </a:lnTo>
                <a:lnTo>
                  <a:pt x="77" y="305"/>
                </a:lnTo>
                <a:lnTo>
                  <a:pt x="75" y="306"/>
                </a:lnTo>
                <a:lnTo>
                  <a:pt x="69" y="300"/>
                </a:lnTo>
                <a:lnTo>
                  <a:pt x="70" y="294"/>
                </a:lnTo>
                <a:lnTo>
                  <a:pt x="68" y="292"/>
                </a:lnTo>
                <a:lnTo>
                  <a:pt x="64" y="294"/>
                </a:lnTo>
                <a:lnTo>
                  <a:pt x="65" y="287"/>
                </a:lnTo>
                <a:lnTo>
                  <a:pt x="68" y="282"/>
                </a:lnTo>
                <a:lnTo>
                  <a:pt x="61" y="273"/>
                </a:lnTo>
                <a:lnTo>
                  <a:pt x="59" y="267"/>
                </a:lnTo>
                <a:lnTo>
                  <a:pt x="55" y="263"/>
                </a:lnTo>
                <a:lnTo>
                  <a:pt x="51" y="262"/>
                </a:lnTo>
                <a:lnTo>
                  <a:pt x="47" y="265"/>
                </a:lnTo>
                <a:lnTo>
                  <a:pt x="41" y="268"/>
                </a:lnTo>
                <a:lnTo>
                  <a:pt x="36" y="272"/>
                </a:lnTo>
                <a:lnTo>
                  <a:pt x="28" y="271"/>
                </a:lnTo>
                <a:lnTo>
                  <a:pt x="23" y="265"/>
                </a:lnTo>
                <a:lnTo>
                  <a:pt x="20" y="265"/>
                </a:lnTo>
                <a:lnTo>
                  <a:pt x="15" y="267"/>
                </a:lnTo>
                <a:lnTo>
                  <a:pt x="12" y="267"/>
                </a:lnTo>
                <a:lnTo>
                  <a:pt x="11" y="260"/>
                </a:lnTo>
                <a:lnTo>
                  <a:pt x="12" y="253"/>
                </a:lnTo>
                <a:lnTo>
                  <a:pt x="11" y="245"/>
                </a:lnTo>
                <a:lnTo>
                  <a:pt x="4" y="240"/>
                </a:lnTo>
                <a:lnTo>
                  <a:pt x="0" y="228"/>
                </a:lnTo>
                <a:lnTo>
                  <a:pt x="0" y="215"/>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91" name="Freeform 123"/>
          <p:cNvSpPr>
            <a:spLocks/>
          </p:cNvSpPr>
          <p:nvPr/>
        </p:nvSpPr>
        <p:spPr bwMode="auto">
          <a:xfrm>
            <a:off x="7782921" y="3054587"/>
            <a:ext cx="204878" cy="489147"/>
          </a:xfrm>
          <a:custGeom>
            <a:avLst/>
            <a:gdLst>
              <a:gd name="T0" fmla="*/ 126 w 160"/>
              <a:gd name="T1" fmla="*/ 178 h 382"/>
              <a:gd name="T2" fmla="*/ 108 w 160"/>
              <a:gd name="T3" fmla="*/ 201 h 382"/>
              <a:gd name="T4" fmla="*/ 112 w 160"/>
              <a:gd name="T5" fmla="*/ 223 h 382"/>
              <a:gd name="T6" fmla="*/ 135 w 160"/>
              <a:gd name="T7" fmla="*/ 252 h 382"/>
              <a:gd name="T8" fmla="*/ 125 w 160"/>
              <a:gd name="T9" fmla="*/ 274 h 382"/>
              <a:gd name="T10" fmla="*/ 144 w 160"/>
              <a:gd name="T11" fmla="*/ 301 h 382"/>
              <a:gd name="T12" fmla="*/ 148 w 160"/>
              <a:gd name="T13" fmla="*/ 322 h 382"/>
              <a:gd name="T14" fmla="*/ 149 w 160"/>
              <a:gd name="T15" fmla="*/ 361 h 382"/>
              <a:gd name="T16" fmla="*/ 139 w 160"/>
              <a:gd name="T17" fmla="*/ 367 h 382"/>
              <a:gd name="T18" fmla="*/ 136 w 160"/>
              <a:gd name="T19" fmla="*/ 338 h 382"/>
              <a:gd name="T20" fmla="*/ 126 w 160"/>
              <a:gd name="T21" fmla="*/ 305 h 382"/>
              <a:gd name="T22" fmla="*/ 112 w 160"/>
              <a:gd name="T23" fmla="*/ 254 h 382"/>
              <a:gd name="T24" fmla="*/ 91 w 160"/>
              <a:gd name="T25" fmla="*/ 247 h 382"/>
              <a:gd name="T26" fmla="*/ 62 w 160"/>
              <a:gd name="T27" fmla="*/ 260 h 382"/>
              <a:gd name="T28" fmla="*/ 53 w 160"/>
              <a:gd name="T29" fmla="*/ 229 h 382"/>
              <a:gd name="T30" fmla="*/ 29 w 160"/>
              <a:gd name="T31" fmla="*/ 186 h 382"/>
              <a:gd name="T32" fmla="*/ 19 w 160"/>
              <a:gd name="T33" fmla="*/ 176 h 382"/>
              <a:gd name="T34" fmla="*/ 0 w 160"/>
              <a:gd name="T35" fmla="*/ 142 h 382"/>
              <a:gd name="T36" fmla="*/ 4 w 160"/>
              <a:gd name="T37" fmla="*/ 131 h 382"/>
              <a:gd name="T38" fmla="*/ 9 w 160"/>
              <a:gd name="T39" fmla="*/ 117 h 382"/>
              <a:gd name="T40" fmla="*/ 9 w 160"/>
              <a:gd name="T41" fmla="*/ 88 h 382"/>
              <a:gd name="T42" fmla="*/ 28 w 160"/>
              <a:gd name="T43" fmla="*/ 76 h 382"/>
              <a:gd name="T44" fmla="*/ 33 w 160"/>
              <a:gd name="T45" fmla="*/ 48 h 382"/>
              <a:gd name="T46" fmla="*/ 50 w 160"/>
              <a:gd name="T47" fmla="*/ 22 h 382"/>
              <a:gd name="T48" fmla="*/ 59 w 160"/>
              <a:gd name="T49" fmla="*/ 13 h 382"/>
              <a:gd name="T50" fmla="*/ 61 w 160"/>
              <a:gd name="T51" fmla="*/ 1 h 382"/>
              <a:gd name="T52" fmla="*/ 80 w 160"/>
              <a:gd name="T53" fmla="*/ 12 h 382"/>
              <a:gd name="T54" fmla="*/ 93 w 160"/>
              <a:gd name="T55" fmla="*/ 33 h 382"/>
              <a:gd name="T56" fmla="*/ 83 w 160"/>
              <a:gd name="T57" fmla="*/ 67 h 382"/>
              <a:gd name="T58" fmla="*/ 104 w 160"/>
              <a:gd name="T59" fmla="*/ 89 h 382"/>
              <a:gd name="T60" fmla="*/ 124 w 160"/>
              <a:gd name="T61" fmla="*/ 112 h 382"/>
              <a:gd name="T62" fmla="*/ 137 w 160"/>
              <a:gd name="T63" fmla="*/ 137 h 382"/>
              <a:gd name="T64" fmla="*/ 158 w 160"/>
              <a:gd name="T65" fmla="*/ 134 h 382"/>
              <a:gd name="T66" fmla="*/ 147 w 160"/>
              <a:gd name="T67" fmla="*/ 156 h 382"/>
              <a:gd name="T68" fmla="*/ 135 w 160"/>
              <a:gd name="T69" fmla="*/ 169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382">
                <a:moveTo>
                  <a:pt x="135" y="169"/>
                </a:moveTo>
                <a:lnTo>
                  <a:pt x="126" y="178"/>
                </a:lnTo>
                <a:lnTo>
                  <a:pt x="113" y="179"/>
                </a:lnTo>
                <a:lnTo>
                  <a:pt x="108" y="201"/>
                </a:lnTo>
                <a:lnTo>
                  <a:pt x="101" y="205"/>
                </a:lnTo>
                <a:lnTo>
                  <a:pt x="112" y="223"/>
                </a:lnTo>
                <a:lnTo>
                  <a:pt x="126" y="239"/>
                </a:lnTo>
                <a:lnTo>
                  <a:pt x="135" y="252"/>
                </a:lnTo>
                <a:lnTo>
                  <a:pt x="131" y="270"/>
                </a:lnTo>
                <a:lnTo>
                  <a:pt x="125" y="274"/>
                </a:lnTo>
                <a:lnTo>
                  <a:pt x="130" y="285"/>
                </a:lnTo>
                <a:lnTo>
                  <a:pt x="144" y="301"/>
                </a:lnTo>
                <a:lnTo>
                  <a:pt x="147" y="313"/>
                </a:lnTo>
                <a:lnTo>
                  <a:pt x="148" y="322"/>
                </a:lnTo>
                <a:lnTo>
                  <a:pt x="157" y="341"/>
                </a:lnTo>
                <a:lnTo>
                  <a:pt x="149" y="361"/>
                </a:lnTo>
                <a:lnTo>
                  <a:pt x="142" y="382"/>
                </a:lnTo>
                <a:lnTo>
                  <a:pt x="139" y="367"/>
                </a:lnTo>
                <a:lnTo>
                  <a:pt x="143" y="351"/>
                </a:lnTo>
                <a:lnTo>
                  <a:pt x="136" y="338"/>
                </a:lnTo>
                <a:lnTo>
                  <a:pt x="135" y="316"/>
                </a:lnTo>
                <a:lnTo>
                  <a:pt x="126" y="305"/>
                </a:lnTo>
                <a:lnTo>
                  <a:pt x="118" y="280"/>
                </a:lnTo>
                <a:lnTo>
                  <a:pt x="112" y="254"/>
                </a:lnTo>
                <a:lnTo>
                  <a:pt x="102" y="237"/>
                </a:lnTo>
                <a:lnTo>
                  <a:pt x="91" y="247"/>
                </a:lnTo>
                <a:lnTo>
                  <a:pt x="72" y="262"/>
                </a:lnTo>
                <a:lnTo>
                  <a:pt x="62" y="260"/>
                </a:lnTo>
                <a:lnTo>
                  <a:pt x="50" y="255"/>
                </a:lnTo>
                <a:lnTo>
                  <a:pt x="53" y="229"/>
                </a:lnTo>
                <a:lnTo>
                  <a:pt x="46" y="210"/>
                </a:lnTo>
                <a:lnTo>
                  <a:pt x="29" y="186"/>
                </a:lnTo>
                <a:lnTo>
                  <a:pt x="30" y="179"/>
                </a:lnTo>
                <a:lnTo>
                  <a:pt x="19" y="176"/>
                </a:lnTo>
                <a:lnTo>
                  <a:pt x="4" y="159"/>
                </a:lnTo>
                <a:lnTo>
                  <a:pt x="0" y="142"/>
                </a:lnTo>
                <a:lnTo>
                  <a:pt x="7" y="145"/>
                </a:lnTo>
                <a:lnTo>
                  <a:pt x="4" y="131"/>
                </a:lnTo>
                <a:lnTo>
                  <a:pt x="12" y="125"/>
                </a:lnTo>
                <a:lnTo>
                  <a:pt x="9" y="117"/>
                </a:lnTo>
                <a:lnTo>
                  <a:pt x="12" y="110"/>
                </a:lnTo>
                <a:lnTo>
                  <a:pt x="9" y="88"/>
                </a:lnTo>
                <a:lnTo>
                  <a:pt x="23" y="93"/>
                </a:lnTo>
                <a:lnTo>
                  <a:pt x="28" y="76"/>
                </a:lnTo>
                <a:lnTo>
                  <a:pt x="27" y="66"/>
                </a:lnTo>
                <a:lnTo>
                  <a:pt x="33" y="48"/>
                </a:lnTo>
                <a:lnTo>
                  <a:pt x="30" y="36"/>
                </a:lnTo>
                <a:lnTo>
                  <a:pt x="50" y="22"/>
                </a:lnTo>
                <a:lnTo>
                  <a:pt x="64" y="26"/>
                </a:lnTo>
                <a:lnTo>
                  <a:pt x="59" y="13"/>
                </a:lnTo>
                <a:lnTo>
                  <a:pt x="64" y="9"/>
                </a:lnTo>
                <a:lnTo>
                  <a:pt x="61" y="1"/>
                </a:lnTo>
                <a:lnTo>
                  <a:pt x="71" y="0"/>
                </a:lnTo>
                <a:lnTo>
                  <a:pt x="80" y="12"/>
                </a:lnTo>
                <a:lnTo>
                  <a:pt x="89" y="17"/>
                </a:lnTo>
                <a:lnTo>
                  <a:pt x="93" y="33"/>
                </a:lnTo>
                <a:lnTo>
                  <a:pt x="96" y="50"/>
                </a:lnTo>
                <a:lnTo>
                  <a:pt x="83" y="67"/>
                </a:lnTo>
                <a:lnTo>
                  <a:pt x="86" y="92"/>
                </a:lnTo>
                <a:lnTo>
                  <a:pt x="104" y="89"/>
                </a:lnTo>
                <a:lnTo>
                  <a:pt x="112" y="108"/>
                </a:lnTo>
                <a:lnTo>
                  <a:pt x="124" y="112"/>
                </a:lnTo>
                <a:lnTo>
                  <a:pt x="122" y="129"/>
                </a:lnTo>
                <a:lnTo>
                  <a:pt x="137" y="137"/>
                </a:lnTo>
                <a:lnTo>
                  <a:pt x="146" y="141"/>
                </a:lnTo>
                <a:lnTo>
                  <a:pt x="158" y="134"/>
                </a:lnTo>
                <a:lnTo>
                  <a:pt x="160" y="143"/>
                </a:lnTo>
                <a:lnTo>
                  <a:pt x="147" y="156"/>
                </a:lnTo>
                <a:lnTo>
                  <a:pt x="144" y="164"/>
                </a:lnTo>
                <a:lnTo>
                  <a:pt x="135" y="169"/>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92" name="Freeform 124"/>
          <p:cNvSpPr>
            <a:spLocks/>
          </p:cNvSpPr>
          <p:nvPr/>
        </p:nvSpPr>
        <p:spPr bwMode="auto">
          <a:xfrm>
            <a:off x="6050418" y="2652513"/>
            <a:ext cx="39696" cy="43537"/>
          </a:xfrm>
          <a:custGeom>
            <a:avLst/>
            <a:gdLst>
              <a:gd name="T0" fmla="*/ 22 w 31"/>
              <a:gd name="T1" fmla="*/ 21 h 34"/>
              <a:gd name="T2" fmla="*/ 21 w 31"/>
              <a:gd name="T3" fmla="*/ 17 h 34"/>
              <a:gd name="T4" fmla="*/ 15 w 31"/>
              <a:gd name="T5" fmla="*/ 27 h 34"/>
              <a:gd name="T6" fmla="*/ 16 w 31"/>
              <a:gd name="T7" fmla="*/ 34 h 34"/>
              <a:gd name="T8" fmla="*/ 13 w 31"/>
              <a:gd name="T9" fmla="*/ 32 h 34"/>
              <a:gd name="T10" fmla="*/ 7 w 31"/>
              <a:gd name="T11" fmla="*/ 25 h 34"/>
              <a:gd name="T12" fmla="*/ 0 w 31"/>
              <a:gd name="T13" fmla="*/ 21 h 34"/>
              <a:gd name="T14" fmla="*/ 1 w 31"/>
              <a:gd name="T15" fmla="*/ 18 h 34"/>
              <a:gd name="T16" fmla="*/ 3 w 31"/>
              <a:gd name="T17" fmla="*/ 7 h 34"/>
              <a:gd name="T18" fmla="*/ 8 w 31"/>
              <a:gd name="T19" fmla="*/ 2 h 34"/>
              <a:gd name="T20" fmla="*/ 11 w 31"/>
              <a:gd name="T21" fmla="*/ 0 h 34"/>
              <a:gd name="T22" fmla="*/ 16 w 31"/>
              <a:gd name="T23" fmla="*/ 3 h 34"/>
              <a:gd name="T24" fmla="*/ 18 w 31"/>
              <a:gd name="T25" fmla="*/ 6 h 34"/>
              <a:gd name="T26" fmla="*/ 24 w 31"/>
              <a:gd name="T27" fmla="*/ 9 h 34"/>
              <a:gd name="T28" fmla="*/ 31 w 31"/>
              <a:gd name="T29" fmla="*/ 13 h 34"/>
              <a:gd name="T30" fmla="*/ 29 w 31"/>
              <a:gd name="T31" fmla="*/ 14 h 34"/>
              <a:gd name="T32" fmla="*/ 27 w 31"/>
              <a:gd name="T33" fmla="*/ 19 h 34"/>
              <a:gd name="T34" fmla="*/ 22 w 31"/>
              <a:gd name="T35" fmla="*/ 2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34">
                <a:moveTo>
                  <a:pt x="22" y="21"/>
                </a:moveTo>
                <a:lnTo>
                  <a:pt x="21" y="17"/>
                </a:lnTo>
                <a:lnTo>
                  <a:pt x="15" y="27"/>
                </a:lnTo>
                <a:lnTo>
                  <a:pt x="16" y="34"/>
                </a:lnTo>
                <a:lnTo>
                  <a:pt x="13" y="32"/>
                </a:lnTo>
                <a:lnTo>
                  <a:pt x="7" y="25"/>
                </a:lnTo>
                <a:lnTo>
                  <a:pt x="0" y="21"/>
                </a:lnTo>
                <a:lnTo>
                  <a:pt x="1" y="18"/>
                </a:lnTo>
                <a:lnTo>
                  <a:pt x="3" y="7"/>
                </a:lnTo>
                <a:lnTo>
                  <a:pt x="8" y="2"/>
                </a:lnTo>
                <a:lnTo>
                  <a:pt x="11" y="0"/>
                </a:lnTo>
                <a:lnTo>
                  <a:pt x="16" y="3"/>
                </a:lnTo>
                <a:lnTo>
                  <a:pt x="18" y="6"/>
                </a:lnTo>
                <a:lnTo>
                  <a:pt x="24" y="9"/>
                </a:lnTo>
                <a:lnTo>
                  <a:pt x="31" y="13"/>
                </a:lnTo>
                <a:lnTo>
                  <a:pt x="29" y="14"/>
                </a:lnTo>
                <a:lnTo>
                  <a:pt x="27" y="19"/>
                </a:lnTo>
                <a:lnTo>
                  <a:pt x="22" y="21"/>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93" name="Freeform 125"/>
          <p:cNvSpPr>
            <a:spLocks/>
          </p:cNvSpPr>
          <p:nvPr/>
        </p:nvSpPr>
        <p:spPr bwMode="auto">
          <a:xfrm>
            <a:off x="7457677" y="2430988"/>
            <a:ext cx="697867" cy="272745"/>
          </a:xfrm>
          <a:custGeom>
            <a:avLst/>
            <a:gdLst>
              <a:gd name="T0" fmla="*/ 15 w 545"/>
              <a:gd name="T1" fmla="*/ 52 h 213"/>
              <a:gd name="T2" fmla="*/ 57 w 545"/>
              <a:gd name="T3" fmla="*/ 25 h 213"/>
              <a:gd name="T4" fmla="*/ 90 w 545"/>
              <a:gd name="T5" fmla="*/ 31 h 213"/>
              <a:gd name="T6" fmla="*/ 122 w 545"/>
              <a:gd name="T7" fmla="*/ 42 h 213"/>
              <a:gd name="T8" fmla="*/ 156 w 545"/>
              <a:gd name="T9" fmla="*/ 33 h 213"/>
              <a:gd name="T10" fmla="*/ 148 w 545"/>
              <a:gd name="T11" fmla="*/ 0 h 213"/>
              <a:gd name="T12" fmla="*/ 186 w 545"/>
              <a:gd name="T13" fmla="*/ 10 h 213"/>
              <a:gd name="T14" fmla="*/ 219 w 545"/>
              <a:gd name="T15" fmla="*/ 31 h 213"/>
              <a:gd name="T16" fmla="*/ 259 w 545"/>
              <a:gd name="T17" fmla="*/ 35 h 213"/>
              <a:gd name="T18" fmla="*/ 296 w 545"/>
              <a:gd name="T19" fmla="*/ 35 h 213"/>
              <a:gd name="T20" fmla="*/ 333 w 545"/>
              <a:gd name="T21" fmla="*/ 55 h 213"/>
              <a:gd name="T22" fmla="*/ 370 w 545"/>
              <a:gd name="T23" fmla="*/ 59 h 213"/>
              <a:gd name="T24" fmla="*/ 400 w 545"/>
              <a:gd name="T25" fmla="*/ 50 h 213"/>
              <a:gd name="T26" fmla="*/ 426 w 545"/>
              <a:gd name="T27" fmla="*/ 38 h 213"/>
              <a:gd name="T28" fmla="*/ 456 w 545"/>
              <a:gd name="T29" fmla="*/ 43 h 213"/>
              <a:gd name="T30" fmla="*/ 459 w 545"/>
              <a:gd name="T31" fmla="*/ 79 h 213"/>
              <a:gd name="T32" fmla="*/ 476 w 545"/>
              <a:gd name="T33" fmla="*/ 84 h 213"/>
              <a:gd name="T34" fmla="*/ 502 w 545"/>
              <a:gd name="T35" fmla="*/ 80 h 213"/>
              <a:gd name="T36" fmla="*/ 542 w 545"/>
              <a:gd name="T37" fmla="*/ 101 h 213"/>
              <a:gd name="T38" fmla="*/ 530 w 545"/>
              <a:gd name="T39" fmla="*/ 106 h 213"/>
              <a:gd name="T40" fmla="*/ 500 w 545"/>
              <a:gd name="T41" fmla="*/ 114 h 213"/>
              <a:gd name="T42" fmla="*/ 475 w 545"/>
              <a:gd name="T43" fmla="*/ 136 h 213"/>
              <a:gd name="T44" fmla="*/ 445 w 545"/>
              <a:gd name="T45" fmla="*/ 143 h 213"/>
              <a:gd name="T46" fmla="*/ 433 w 545"/>
              <a:gd name="T47" fmla="*/ 154 h 213"/>
              <a:gd name="T48" fmla="*/ 449 w 545"/>
              <a:gd name="T49" fmla="*/ 168 h 213"/>
              <a:gd name="T50" fmla="*/ 434 w 545"/>
              <a:gd name="T51" fmla="*/ 186 h 213"/>
              <a:gd name="T52" fmla="*/ 393 w 545"/>
              <a:gd name="T53" fmla="*/ 194 h 213"/>
              <a:gd name="T54" fmla="*/ 355 w 545"/>
              <a:gd name="T55" fmla="*/ 213 h 213"/>
              <a:gd name="T56" fmla="*/ 324 w 545"/>
              <a:gd name="T57" fmla="*/ 206 h 213"/>
              <a:gd name="T58" fmla="*/ 276 w 545"/>
              <a:gd name="T59" fmla="*/ 191 h 213"/>
              <a:gd name="T60" fmla="*/ 219 w 545"/>
              <a:gd name="T61" fmla="*/ 189 h 213"/>
              <a:gd name="T62" fmla="*/ 186 w 545"/>
              <a:gd name="T63" fmla="*/ 177 h 213"/>
              <a:gd name="T64" fmla="*/ 159 w 545"/>
              <a:gd name="T65" fmla="*/ 156 h 213"/>
              <a:gd name="T66" fmla="*/ 110 w 545"/>
              <a:gd name="T67" fmla="*/ 140 h 213"/>
              <a:gd name="T68" fmla="*/ 79 w 545"/>
              <a:gd name="T69" fmla="*/ 128 h 213"/>
              <a:gd name="T70" fmla="*/ 56 w 545"/>
              <a:gd name="T71" fmla="*/ 88 h 213"/>
              <a:gd name="T72" fmla="*/ 11 w 545"/>
              <a:gd name="T73" fmla="*/ 6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45" h="213">
                <a:moveTo>
                  <a:pt x="0" y="55"/>
                </a:moveTo>
                <a:lnTo>
                  <a:pt x="15" y="52"/>
                </a:lnTo>
                <a:lnTo>
                  <a:pt x="37" y="34"/>
                </a:lnTo>
                <a:lnTo>
                  <a:pt x="57" y="25"/>
                </a:lnTo>
                <a:lnTo>
                  <a:pt x="74" y="31"/>
                </a:lnTo>
                <a:lnTo>
                  <a:pt x="90" y="31"/>
                </a:lnTo>
                <a:lnTo>
                  <a:pt x="106" y="41"/>
                </a:lnTo>
                <a:lnTo>
                  <a:pt x="122" y="42"/>
                </a:lnTo>
                <a:lnTo>
                  <a:pt x="148" y="46"/>
                </a:lnTo>
                <a:lnTo>
                  <a:pt x="156" y="33"/>
                </a:lnTo>
                <a:lnTo>
                  <a:pt x="143" y="21"/>
                </a:lnTo>
                <a:lnTo>
                  <a:pt x="148" y="0"/>
                </a:lnTo>
                <a:lnTo>
                  <a:pt x="170" y="8"/>
                </a:lnTo>
                <a:lnTo>
                  <a:pt x="186" y="10"/>
                </a:lnTo>
                <a:lnTo>
                  <a:pt x="207" y="16"/>
                </a:lnTo>
                <a:lnTo>
                  <a:pt x="219" y="31"/>
                </a:lnTo>
                <a:lnTo>
                  <a:pt x="246" y="39"/>
                </a:lnTo>
                <a:lnTo>
                  <a:pt x="259" y="35"/>
                </a:lnTo>
                <a:lnTo>
                  <a:pt x="278" y="33"/>
                </a:lnTo>
                <a:lnTo>
                  <a:pt x="296" y="35"/>
                </a:lnTo>
                <a:lnTo>
                  <a:pt x="317" y="45"/>
                </a:lnTo>
                <a:lnTo>
                  <a:pt x="333" y="55"/>
                </a:lnTo>
                <a:lnTo>
                  <a:pt x="348" y="55"/>
                </a:lnTo>
                <a:lnTo>
                  <a:pt x="370" y="59"/>
                </a:lnTo>
                <a:lnTo>
                  <a:pt x="381" y="53"/>
                </a:lnTo>
                <a:lnTo>
                  <a:pt x="400" y="50"/>
                </a:lnTo>
                <a:lnTo>
                  <a:pt x="415" y="36"/>
                </a:lnTo>
                <a:lnTo>
                  <a:pt x="426" y="38"/>
                </a:lnTo>
                <a:lnTo>
                  <a:pt x="439" y="45"/>
                </a:lnTo>
                <a:lnTo>
                  <a:pt x="456" y="43"/>
                </a:lnTo>
                <a:lnTo>
                  <a:pt x="458" y="59"/>
                </a:lnTo>
                <a:lnTo>
                  <a:pt x="459" y="79"/>
                </a:lnTo>
                <a:lnTo>
                  <a:pt x="468" y="87"/>
                </a:lnTo>
                <a:lnTo>
                  <a:pt x="476" y="84"/>
                </a:lnTo>
                <a:lnTo>
                  <a:pt x="494" y="88"/>
                </a:lnTo>
                <a:lnTo>
                  <a:pt x="502" y="80"/>
                </a:lnTo>
                <a:lnTo>
                  <a:pt x="519" y="87"/>
                </a:lnTo>
                <a:lnTo>
                  <a:pt x="542" y="101"/>
                </a:lnTo>
                <a:lnTo>
                  <a:pt x="545" y="108"/>
                </a:lnTo>
                <a:lnTo>
                  <a:pt x="530" y="106"/>
                </a:lnTo>
                <a:lnTo>
                  <a:pt x="508" y="109"/>
                </a:lnTo>
                <a:lnTo>
                  <a:pt x="500" y="114"/>
                </a:lnTo>
                <a:lnTo>
                  <a:pt x="496" y="128"/>
                </a:lnTo>
                <a:lnTo>
                  <a:pt x="475" y="136"/>
                </a:lnTo>
                <a:lnTo>
                  <a:pt x="464" y="147"/>
                </a:lnTo>
                <a:lnTo>
                  <a:pt x="445" y="143"/>
                </a:lnTo>
                <a:lnTo>
                  <a:pt x="435" y="141"/>
                </a:lnTo>
                <a:lnTo>
                  <a:pt x="433" y="154"/>
                </a:lnTo>
                <a:lnTo>
                  <a:pt x="443" y="162"/>
                </a:lnTo>
                <a:lnTo>
                  <a:pt x="449" y="168"/>
                </a:lnTo>
                <a:lnTo>
                  <a:pt x="441" y="175"/>
                </a:lnTo>
                <a:lnTo>
                  <a:pt x="434" y="186"/>
                </a:lnTo>
                <a:lnTo>
                  <a:pt x="418" y="194"/>
                </a:lnTo>
                <a:lnTo>
                  <a:pt x="393" y="194"/>
                </a:lnTo>
                <a:lnTo>
                  <a:pt x="370" y="202"/>
                </a:lnTo>
                <a:lnTo>
                  <a:pt x="355" y="213"/>
                </a:lnTo>
                <a:lnTo>
                  <a:pt x="345" y="206"/>
                </a:lnTo>
                <a:lnTo>
                  <a:pt x="324" y="206"/>
                </a:lnTo>
                <a:lnTo>
                  <a:pt x="294" y="194"/>
                </a:lnTo>
                <a:lnTo>
                  <a:pt x="276" y="191"/>
                </a:lnTo>
                <a:lnTo>
                  <a:pt x="255" y="194"/>
                </a:lnTo>
                <a:lnTo>
                  <a:pt x="219" y="189"/>
                </a:lnTo>
                <a:lnTo>
                  <a:pt x="201" y="189"/>
                </a:lnTo>
                <a:lnTo>
                  <a:pt x="186" y="177"/>
                </a:lnTo>
                <a:lnTo>
                  <a:pt x="170" y="158"/>
                </a:lnTo>
                <a:lnTo>
                  <a:pt x="159" y="156"/>
                </a:lnTo>
                <a:lnTo>
                  <a:pt x="133" y="143"/>
                </a:lnTo>
                <a:lnTo>
                  <a:pt x="110" y="140"/>
                </a:lnTo>
                <a:lnTo>
                  <a:pt x="89" y="137"/>
                </a:lnTo>
                <a:lnTo>
                  <a:pt x="79" y="128"/>
                </a:lnTo>
                <a:lnTo>
                  <a:pt x="75" y="104"/>
                </a:lnTo>
                <a:lnTo>
                  <a:pt x="56" y="88"/>
                </a:lnTo>
                <a:lnTo>
                  <a:pt x="29" y="80"/>
                </a:lnTo>
                <a:lnTo>
                  <a:pt x="11" y="69"/>
                </a:lnTo>
                <a:lnTo>
                  <a:pt x="0" y="55"/>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94" name="Freeform 126"/>
          <p:cNvSpPr>
            <a:spLocks/>
          </p:cNvSpPr>
          <p:nvPr/>
        </p:nvSpPr>
        <p:spPr bwMode="auto">
          <a:xfrm>
            <a:off x="6359017" y="4082820"/>
            <a:ext cx="247135" cy="436647"/>
          </a:xfrm>
          <a:custGeom>
            <a:avLst/>
            <a:gdLst>
              <a:gd name="T0" fmla="*/ 96 w 193"/>
              <a:gd name="T1" fmla="*/ 23 h 341"/>
              <a:gd name="T2" fmla="*/ 122 w 193"/>
              <a:gd name="T3" fmla="*/ 26 h 341"/>
              <a:gd name="T4" fmla="*/ 142 w 193"/>
              <a:gd name="T5" fmla="*/ 20 h 341"/>
              <a:gd name="T6" fmla="*/ 173 w 193"/>
              <a:gd name="T7" fmla="*/ 12 h 341"/>
              <a:gd name="T8" fmla="*/ 190 w 193"/>
              <a:gd name="T9" fmla="*/ 9 h 341"/>
              <a:gd name="T10" fmla="*/ 191 w 193"/>
              <a:gd name="T11" fmla="*/ 48 h 341"/>
              <a:gd name="T12" fmla="*/ 193 w 193"/>
              <a:gd name="T13" fmla="*/ 91 h 341"/>
              <a:gd name="T14" fmla="*/ 179 w 193"/>
              <a:gd name="T15" fmla="*/ 120 h 341"/>
              <a:gd name="T16" fmla="*/ 150 w 193"/>
              <a:gd name="T17" fmla="*/ 141 h 341"/>
              <a:gd name="T18" fmla="*/ 107 w 193"/>
              <a:gd name="T19" fmla="*/ 173 h 341"/>
              <a:gd name="T20" fmla="*/ 86 w 193"/>
              <a:gd name="T21" fmla="*/ 192 h 341"/>
              <a:gd name="T22" fmla="*/ 76 w 193"/>
              <a:gd name="T23" fmla="*/ 211 h 341"/>
              <a:gd name="T24" fmla="*/ 87 w 193"/>
              <a:gd name="T25" fmla="*/ 239 h 341"/>
              <a:gd name="T26" fmla="*/ 90 w 193"/>
              <a:gd name="T27" fmla="*/ 244 h 341"/>
              <a:gd name="T28" fmla="*/ 84 w 193"/>
              <a:gd name="T29" fmla="*/ 274 h 341"/>
              <a:gd name="T30" fmla="*/ 85 w 193"/>
              <a:gd name="T31" fmla="*/ 287 h 341"/>
              <a:gd name="T32" fmla="*/ 62 w 193"/>
              <a:gd name="T33" fmla="*/ 301 h 341"/>
              <a:gd name="T34" fmla="*/ 31 w 193"/>
              <a:gd name="T35" fmla="*/ 320 h 341"/>
              <a:gd name="T36" fmla="*/ 36 w 193"/>
              <a:gd name="T37" fmla="*/ 330 h 341"/>
              <a:gd name="T38" fmla="*/ 20 w 193"/>
              <a:gd name="T39" fmla="*/ 341 h 341"/>
              <a:gd name="T40" fmla="*/ 18 w 193"/>
              <a:gd name="T41" fmla="*/ 322 h 341"/>
              <a:gd name="T42" fmla="*/ 21 w 193"/>
              <a:gd name="T43" fmla="*/ 292 h 341"/>
              <a:gd name="T44" fmla="*/ 11 w 193"/>
              <a:gd name="T45" fmla="*/ 248 h 341"/>
              <a:gd name="T46" fmla="*/ 37 w 193"/>
              <a:gd name="T47" fmla="*/ 209 h 341"/>
              <a:gd name="T48" fmla="*/ 42 w 193"/>
              <a:gd name="T49" fmla="*/ 195 h 341"/>
              <a:gd name="T50" fmla="*/ 41 w 193"/>
              <a:gd name="T51" fmla="*/ 173 h 341"/>
              <a:gd name="T52" fmla="*/ 47 w 193"/>
              <a:gd name="T53" fmla="*/ 133 h 341"/>
              <a:gd name="T54" fmla="*/ 29 w 193"/>
              <a:gd name="T55" fmla="*/ 124 h 341"/>
              <a:gd name="T56" fmla="*/ 17 w 193"/>
              <a:gd name="T57" fmla="*/ 115 h 341"/>
              <a:gd name="T58" fmla="*/ 1 w 193"/>
              <a:gd name="T59" fmla="*/ 108 h 341"/>
              <a:gd name="T60" fmla="*/ 56 w 193"/>
              <a:gd name="T61" fmla="*/ 76 h 341"/>
              <a:gd name="T62" fmla="*/ 71 w 193"/>
              <a:gd name="T63" fmla="*/ 84 h 341"/>
              <a:gd name="T64" fmla="*/ 79 w 193"/>
              <a:gd name="T65" fmla="*/ 97 h 341"/>
              <a:gd name="T66" fmla="*/ 75 w 193"/>
              <a:gd name="T67" fmla="*/ 122 h 341"/>
              <a:gd name="T68" fmla="*/ 92 w 193"/>
              <a:gd name="T69" fmla="*/ 120 h 341"/>
              <a:gd name="T70" fmla="*/ 100 w 193"/>
              <a:gd name="T71" fmla="*/ 89 h 341"/>
              <a:gd name="T72" fmla="*/ 87 w 193"/>
              <a:gd name="T73" fmla="*/ 67 h 341"/>
              <a:gd name="T74" fmla="*/ 76 w 193"/>
              <a:gd name="T75" fmla="*/ 4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3" h="341">
                <a:moveTo>
                  <a:pt x="82" y="25"/>
                </a:moveTo>
                <a:lnTo>
                  <a:pt x="96" y="23"/>
                </a:lnTo>
                <a:lnTo>
                  <a:pt x="117" y="29"/>
                </a:lnTo>
                <a:lnTo>
                  <a:pt x="122" y="26"/>
                </a:lnTo>
                <a:lnTo>
                  <a:pt x="135" y="26"/>
                </a:lnTo>
                <a:lnTo>
                  <a:pt x="142" y="20"/>
                </a:lnTo>
                <a:lnTo>
                  <a:pt x="153" y="20"/>
                </a:lnTo>
                <a:lnTo>
                  <a:pt x="173" y="12"/>
                </a:lnTo>
                <a:lnTo>
                  <a:pt x="188" y="0"/>
                </a:lnTo>
                <a:lnTo>
                  <a:pt x="190" y="9"/>
                </a:lnTo>
                <a:lnTo>
                  <a:pt x="189" y="30"/>
                </a:lnTo>
                <a:lnTo>
                  <a:pt x="191" y="48"/>
                </a:lnTo>
                <a:lnTo>
                  <a:pt x="190" y="81"/>
                </a:lnTo>
                <a:lnTo>
                  <a:pt x="193" y="91"/>
                </a:lnTo>
                <a:lnTo>
                  <a:pt x="186" y="105"/>
                </a:lnTo>
                <a:lnTo>
                  <a:pt x="179" y="120"/>
                </a:lnTo>
                <a:lnTo>
                  <a:pt x="166" y="133"/>
                </a:lnTo>
                <a:lnTo>
                  <a:pt x="150" y="141"/>
                </a:lnTo>
                <a:lnTo>
                  <a:pt x="129" y="151"/>
                </a:lnTo>
                <a:lnTo>
                  <a:pt x="107" y="173"/>
                </a:lnTo>
                <a:lnTo>
                  <a:pt x="100" y="177"/>
                </a:lnTo>
                <a:lnTo>
                  <a:pt x="86" y="192"/>
                </a:lnTo>
                <a:lnTo>
                  <a:pt x="79" y="196"/>
                </a:lnTo>
                <a:lnTo>
                  <a:pt x="76" y="211"/>
                </a:lnTo>
                <a:lnTo>
                  <a:pt x="84" y="227"/>
                </a:lnTo>
                <a:lnTo>
                  <a:pt x="87" y="239"/>
                </a:lnTo>
                <a:lnTo>
                  <a:pt x="86" y="245"/>
                </a:lnTo>
                <a:lnTo>
                  <a:pt x="90" y="244"/>
                </a:lnTo>
                <a:lnTo>
                  <a:pt x="88" y="265"/>
                </a:lnTo>
                <a:lnTo>
                  <a:pt x="84" y="274"/>
                </a:lnTo>
                <a:lnTo>
                  <a:pt x="88" y="278"/>
                </a:lnTo>
                <a:lnTo>
                  <a:pt x="85" y="287"/>
                </a:lnTo>
                <a:lnTo>
                  <a:pt x="77" y="294"/>
                </a:lnTo>
                <a:lnTo>
                  <a:pt x="62" y="301"/>
                </a:lnTo>
                <a:lnTo>
                  <a:pt x="39" y="312"/>
                </a:lnTo>
                <a:lnTo>
                  <a:pt x="31" y="320"/>
                </a:lnTo>
                <a:lnTo>
                  <a:pt x="32" y="329"/>
                </a:lnTo>
                <a:lnTo>
                  <a:pt x="36" y="330"/>
                </a:lnTo>
                <a:lnTo>
                  <a:pt x="34" y="341"/>
                </a:lnTo>
                <a:lnTo>
                  <a:pt x="20" y="341"/>
                </a:lnTo>
                <a:lnTo>
                  <a:pt x="20" y="332"/>
                </a:lnTo>
                <a:lnTo>
                  <a:pt x="18" y="322"/>
                </a:lnTo>
                <a:lnTo>
                  <a:pt x="17" y="315"/>
                </a:lnTo>
                <a:lnTo>
                  <a:pt x="21" y="292"/>
                </a:lnTo>
                <a:lnTo>
                  <a:pt x="18" y="277"/>
                </a:lnTo>
                <a:lnTo>
                  <a:pt x="11" y="248"/>
                </a:lnTo>
                <a:lnTo>
                  <a:pt x="31" y="224"/>
                </a:lnTo>
                <a:lnTo>
                  <a:pt x="37" y="209"/>
                </a:lnTo>
                <a:lnTo>
                  <a:pt x="39" y="207"/>
                </a:lnTo>
                <a:lnTo>
                  <a:pt x="42" y="195"/>
                </a:lnTo>
                <a:lnTo>
                  <a:pt x="40" y="189"/>
                </a:lnTo>
                <a:lnTo>
                  <a:pt x="41" y="173"/>
                </a:lnTo>
                <a:lnTo>
                  <a:pt x="46" y="159"/>
                </a:lnTo>
                <a:lnTo>
                  <a:pt x="47" y="133"/>
                </a:lnTo>
                <a:lnTo>
                  <a:pt x="38" y="126"/>
                </a:lnTo>
                <a:lnTo>
                  <a:pt x="29" y="124"/>
                </a:lnTo>
                <a:lnTo>
                  <a:pt x="25" y="119"/>
                </a:lnTo>
                <a:lnTo>
                  <a:pt x="17" y="115"/>
                </a:lnTo>
                <a:lnTo>
                  <a:pt x="2" y="115"/>
                </a:lnTo>
                <a:lnTo>
                  <a:pt x="1" y="108"/>
                </a:lnTo>
                <a:lnTo>
                  <a:pt x="0" y="93"/>
                </a:lnTo>
                <a:lnTo>
                  <a:pt x="56" y="76"/>
                </a:lnTo>
                <a:lnTo>
                  <a:pt x="66" y="86"/>
                </a:lnTo>
                <a:lnTo>
                  <a:pt x="71" y="84"/>
                </a:lnTo>
                <a:lnTo>
                  <a:pt x="78" y="89"/>
                </a:lnTo>
                <a:lnTo>
                  <a:pt x="79" y="97"/>
                </a:lnTo>
                <a:lnTo>
                  <a:pt x="74" y="107"/>
                </a:lnTo>
                <a:lnTo>
                  <a:pt x="75" y="122"/>
                </a:lnTo>
                <a:lnTo>
                  <a:pt x="86" y="134"/>
                </a:lnTo>
                <a:lnTo>
                  <a:pt x="92" y="120"/>
                </a:lnTo>
                <a:lnTo>
                  <a:pt x="100" y="116"/>
                </a:lnTo>
                <a:lnTo>
                  <a:pt x="100" y="89"/>
                </a:lnTo>
                <a:lnTo>
                  <a:pt x="93" y="74"/>
                </a:lnTo>
                <a:lnTo>
                  <a:pt x="87" y="67"/>
                </a:lnTo>
                <a:lnTo>
                  <a:pt x="80" y="68"/>
                </a:lnTo>
                <a:lnTo>
                  <a:pt x="76" y="40"/>
                </a:lnTo>
                <a:lnTo>
                  <a:pt x="82" y="25"/>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95" name="Freeform 127"/>
          <p:cNvSpPr>
            <a:spLocks/>
          </p:cNvSpPr>
          <p:nvPr/>
        </p:nvSpPr>
        <p:spPr bwMode="auto">
          <a:xfrm>
            <a:off x="5261636" y="3078914"/>
            <a:ext cx="280428" cy="340610"/>
          </a:xfrm>
          <a:custGeom>
            <a:avLst/>
            <a:gdLst>
              <a:gd name="T0" fmla="*/ 86 w 219"/>
              <a:gd name="T1" fmla="*/ 266 h 266"/>
              <a:gd name="T2" fmla="*/ 74 w 219"/>
              <a:gd name="T3" fmla="*/ 251 h 266"/>
              <a:gd name="T4" fmla="*/ 63 w 219"/>
              <a:gd name="T5" fmla="*/ 236 h 266"/>
              <a:gd name="T6" fmla="*/ 51 w 219"/>
              <a:gd name="T7" fmla="*/ 231 h 266"/>
              <a:gd name="T8" fmla="*/ 43 w 219"/>
              <a:gd name="T9" fmla="*/ 225 h 266"/>
              <a:gd name="T10" fmla="*/ 33 w 219"/>
              <a:gd name="T11" fmla="*/ 225 h 266"/>
              <a:gd name="T12" fmla="*/ 24 w 219"/>
              <a:gd name="T13" fmla="*/ 229 h 266"/>
              <a:gd name="T14" fmla="*/ 15 w 219"/>
              <a:gd name="T15" fmla="*/ 227 h 266"/>
              <a:gd name="T16" fmla="*/ 8 w 219"/>
              <a:gd name="T17" fmla="*/ 234 h 266"/>
              <a:gd name="T18" fmla="*/ 7 w 219"/>
              <a:gd name="T19" fmla="*/ 223 h 266"/>
              <a:gd name="T20" fmla="*/ 12 w 219"/>
              <a:gd name="T21" fmla="*/ 213 h 266"/>
              <a:gd name="T22" fmla="*/ 15 w 219"/>
              <a:gd name="T23" fmla="*/ 193 h 266"/>
              <a:gd name="T24" fmla="*/ 13 w 219"/>
              <a:gd name="T25" fmla="*/ 173 h 266"/>
              <a:gd name="T26" fmla="*/ 11 w 219"/>
              <a:gd name="T27" fmla="*/ 162 h 266"/>
              <a:gd name="T28" fmla="*/ 14 w 219"/>
              <a:gd name="T29" fmla="*/ 152 h 266"/>
              <a:gd name="T30" fmla="*/ 9 w 219"/>
              <a:gd name="T31" fmla="*/ 142 h 266"/>
              <a:gd name="T32" fmla="*/ 0 w 219"/>
              <a:gd name="T33" fmla="*/ 133 h 266"/>
              <a:gd name="T34" fmla="*/ 4 w 219"/>
              <a:gd name="T35" fmla="*/ 126 h 266"/>
              <a:gd name="T36" fmla="*/ 75 w 219"/>
              <a:gd name="T37" fmla="*/ 126 h 266"/>
              <a:gd name="T38" fmla="*/ 72 w 219"/>
              <a:gd name="T39" fmla="*/ 96 h 266"/>
              <a:gd name="T40" fmla="*/ 77 w 219"/>
              <a:gd name="T41" fmla="*/ 86 h 266"/>
              <a:gd name="T42" fmla="*/ 93 w 219"/>
              <a:gd name="T43" fmla="*/ 84 h 266"/>
              <a:gd name="T44" fmla="*/ 94 w 219"/>
              <a:gd name="T45" fmla="*/ 31 h 266"/>
              <a:gd name="T46" fmla="*/ 153 w 219"/>
              <a:gd name="T47" fmla="*/ 32 h 266"/>
              <a:gd name="T48" fmla="*/ 153 w 219"/>
              <a:gd name="T49" fmla="*/ 0 h 266"/>
              <a:gd name="T50" fmla="*/ 219 w 219"/>
              <a:gd name="T51" fmla="*/ 51 h 266"/>
              <a:gd name="T52" fmla="*/ 192 w 219"/>
              <a:gd name="T53" fmla="*/ 51 h 266"/>
              <a:gd name="T54" fmla="*/ 200 w 219"/>
              <a:gd name="T55" fmla="*/ 141 h 266"/>
              <a:gd name="T56" fmla="*/ 208 w 219"/>
              <a:gd name="T57" fmla="*/ 230 h 266"/>
              <a:gd name="T58" fmla="*/ 211 w 219"/>
              <a:gd name="T59" fmla="*/ 233 h 266"/>
              <a:gd name="T60" fmla="*/ 207 w 219"/>
              <a:gd name="T61" fmla="*/ 247 h 266"/>
              <a:gd name="T62" fmla="*/ 134 w 219"/>
              <a:gd name="T63" fmla="*/ 248 h 266"/>
              <a:gd name="T64" fmla="*/ 131 w 219"/>
              <a:gd name="T65" fmla="*/ 252 h 266"/>
              <a:gd name="T66" fmla="*/ 124 w 219"/>
              <a:gd name="T67" fmla="*/ 251 h 266"/>
              <a:gd name="T68" fmla="*/ 114 w 219"/>
              <a:gd name="T69" fmla="*/ 255 h 266"/>
              <a:gd name="T70" fmla="*/ 101 w 219"/>
              <a:gd name="T71" fmla="*/ 249 h 266"/>
              <a:gd name="T72" fmla="*/ 95 w 219"/>
              <a:gd name="T73" fmla="*/ 250 h 266"/>
              <a:gd name="T74" fmla="*/ 92 w 219"/>
              <a:gd name="T75" fmla="*/ 262 h 266"/>
              <a:gd name="T76" fmla="*/ 86 w 219"/>
              <a:gd name="T77" fmla="*/ 26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19" h="266">
                <a:moveTo>
                  <a:pt x="86" y="266"/>
                </a:moveTo>
                <a:lnTo>
                  <a:pt x="74" y="251"/>
                </a:lnTo>
                <a:lnTo>
                  <a:pt x="63" y="236"/>
                </a:lnTo>
                <a:lnTo>
                  <a:pt x="51" y="231"/>
                </a:lnTo>
                <a:lnTo>
                  <a:pt x="43" y="225"/>
                </a:lnTo>
                <a:lnTo>
                  <a:pt x="33" y="225"/>
                </a:lnTo>
                <a:lnTo>
                  <a:pt x="24" y="229"/>
                </a:lnTo>
                <a:lnTo>
                  <a:pt x="15" y="227"/>
                </a:lnTo>
                <a:lnTo>
                  <a:pt x="8" y="234"/>
                </a:lnTo>
                <a:lnTo>
                  <a:pt x="7" y="223"/>
                </a:lnTo>
                <a:lnTo>
                  <a:pt x="12" y="213"/>
                </a:lnTo>
                <a:lnTo>
                  <a:pt x="15" y="193"/>
                </a:lnTo>
                <a:lnTo>
                  <a:pt x="13" y="173"/>
                </a:lnTo>
                <a:lnTo>
                  <a:pt x="11" y="162"/>
                </a:lnTo>
                <a:lnTo>
                  <a:pt x="14" y="152"/>
                </a:lnTo>
                <a:lnTo>
                  <a:pt x="9" y="142"/>
                </a:lnTo>
                <a:lnTo>
                  <a:pt x="0" y="133"/>
                </a:lnTo>
                <a:lnTo>
                  <a:pt x="4" y="126"/>
                </a:lnTo>
                <a:lnTo>
                  <a:pt x="75" y="126"/>
                </a:lnTo>
                <a:lnTo>
                  <a:pt x="72" y="96"/>
                </a:lnTo>
                <a:lnTo>
                  <a:pt x="77" y="86"/>
                </a:lnTo>
                <a:lnTo>
                  <a:pt x="93" y="84"/>
                </a:lnTo>
                <a:lnTo>
                  <a:pt x="94" y="31"/>
                </a:lnTo>
                <a:lnTo>
                  <a:pt x="153" y="32"/>
                </a:lnTo>
                <a:lnTo>
                  <a:pt x="153" y="0"/>
                </a:lnTo>
                <a:lnTo>
                  <a:pt x="219" y="51"/>
                </a:lnTo>
                <a:lnTo>
                  <a:pt x="192" y="51"/>
                </a:lnTo>
                <a:lnTo>
                  <a:pt x="200" y="141"/>
                </a:lnTo>
                <a:lnTo>
                  <a:pt x="208" y="230"/>
                </a:lnTo>
                <a:lnTo>
                  <a:pt x="211" y="233"/>
                </a:lnTo>
                <a:lnTo>
                  <a:pt x="207" y="247"/>
                </a:lnTo>
                <a:lnTo>
                  <a:pt x="134" y="248"/>
                </a:lnTo>
                <a:lnTo>
                  <a:pt x="131" y="252"/>
                </a:lnTo>
                <a:lnTo>
                  <a:pt x="124" y="251"/>
                </a:lnTo>
                <a:lnTo>
                  <a:pt x="114" y="255"/>
                </a:lnTo>
                <a:lnTo>
                  <a:pt x="101" y="249"/>
                </a:lnTo>
                <a:lnTo>
                  <a:pt x="95" y="250"/>
                </a:lnTo>
                <a:lnTo>
                  <a:pt x="92" y="262"/>
                </a:lnTo>
                <a:lnTo>
                  <a:pt x="86" y="266"/>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96" name="Freeform 128"/>
          <p:cNvSpPr>
            <a:spLocks/>
          </p:cNvSpPr>
          <p:nvPr/>
        </p:nvSpPr>
        <p:spPr bwMode="auto">
          <a:xfrm>
            <a:off x="6417919" y="4053369"/>
            <a:ext cx="69146" cy="201037"/>
          </a:xfrm>
          <a:custGeom>
            <a:avLst/>
            <a:gdLst>
              <a:gd name="T0" fmla="*/ 36 w 54"/>
              <a:gd name="T1" fmla="*/ 48 h 157"/>
              <a:gd name="T2" fmla="*/ 30 w 54"/>
              <a:gd name="T3" fmla="*/ 63 h 157"/>
              <a:gd name="T4" fmla="*/ 34 w 54"/>
              <a:gd name="T5" fmla="*/ 91 h 157"/>
              <a:gd name="T6" fmla="*/ 41 w 54"/>
              <a:gd name="T7" fmla="*/ 90 h 157"/>
              <a:gd name="T8" fmla="*/ 47 w 54"/>
              <a:gd name="T9" fmla="*/ 97 h 157"/>
              <a:gd name="T10" fmla="*/ 54 w 54"/>
              <a:gd name="T11" fmla="*/ 112 h 157"/>
              <a:gd name="T12" fmla="*/ 54 w 54"/>
              <a:gd name="T13" fmla="*/ 139 h 157"/>
              <a:gd name="T14" fmla="*/ 46 w 54"/>
              <a:gd name="T15" fmla="*/ 143 h 157"/>
              <a:gd name="T16" fmla="*/ 40 w 54"/>
              <a:gd name="T17" fmla="*/ 157 h 157"/>
              <a:gd name="T18" fmla="*/ 29 w 54"/>
              <a:gd name="T19" fmla="*/ 145 h 157"/>
              <a:gd name="T20" fmla="*/ 28 w 54"/>
              <a:gd name="T21" fmla="*/ 130 h 157"/>
              <a:gd name="T22" fmla="*/ 33 w 54"/>
              <a:gd name="T23" fmla="*/ 120 h 157"/>
              <a:gd name="T24" fmla="*/ 32 w 54"/>
              <a:gd name="T25" fmla="*/ 112 h 157"/>
              <a:gd name="T26" fmla="*/ 25 w 54"/>
              <a:gd name="T27" fmla="*/ 107 h 157"/>
              <a:gd name="T28" fmla="*/ 20 w 54"/>
              <a:gd name="T29" fmla="*/ 109 h 157"/>
              <a:gd name="T30" fmla="*/ 10 w 54"/>
              <a:gd name="T31" fmla="*/ 99 h 157"/>
              <a:gd name="T32" fmla="*/ 0 w 54"/>
              <a:gd name="T33" fmla="*/ 93 h 157"/>
              <a:gd name="T34" fmla="*/ 6 w 54"/>
              <a:gd name="T35" fmla="*/ 74 h 157"/>
              <a:gd name="T36" fmla="*/ 12 w 54"/>
              <a:gd name="T37" fmla="*/ 67 h 157"/>
              <a:gd name="T38" fmla="*/ 9 w 54"/>
              <a:gd name="T39" fmla="*/ 50 h 157"/>
              <a:gd name="T40" fmla="*/ 13 w 54"/>
              <a:gd name="T41" fmla="*/ 33 h 157"/>
              <a:gd name="T42" fmla="*/ 17 w 54"/>
              <a:gd name="T43" fmla="*/ 27 h 157"/>
              <a:gd name="T44" fmla="*/ 13 w 54"/>
              <a:gd name="T45" fmla="*/ 10 h 157"/>
              <a:gd name="T46" fmla="*/ 4 w 54"/>
              <a:gd name="T47" fmla="*/ 0 h 157"/>
              <a:gd name="T48" fmla="*/ 22 w 54"/>
              <a:gd name="T49" fmla="*/ 4 h 157"/>
              <a:gd name="T50" fmla="*/ 25 w 54"/>
              <a:gd name="T51" fmla="*/ 10 h 157"/>
              <a:gd name="T52" fmla="*/ 32 w 54"/>
              <a:gd name="T53" fmla="*/ 20 h 157"/>
              <a:gd name="T54" fmla="*/ 36 w 54"/>
              <a:gd name="T55" fmla="*/ 48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4" h="157">
                <a:moveTo>
                  <a:pt x="36" y="48"/>
                </a:moveTo>
                <a:lnTo>
                  <a:pt x="30" y="63"/>
                </a:lnTo>
                <a:lnTo>
                  <a:pt x="34" y="91"/>
                </a:lnTo>
                <a:lnTo>
                  <a:pt x="41" y="90"/>
                </a:lnTo>
                <a:lnTo>
                  <a:pt x="47" y="97"/>
                </a:lnTo>
                <a:lnTo>
                  <a:pt x="54" y="112"/>
                </a:lnTo>
                <a:lnTo>
                  <a:pt x="54" y="139"/>
                </a:lnTo>
                <a:lnTo>
                  <a:pt x="46" y="143"/>
                </a:lnTo>
                <a:lnTo>
                  <a:pt x="40" y="157"/>
                </a:lnTo>
                <a:lnTo>
                  <a:pt x="29" y="145"/>
                </a:lnTo>
                <a:lnTo>
                  <a:pt x="28" y="130"/>
                </a:lnTo>
                <a:lnTo>
                  <a:pt x="33" y="120"/>
                </a:lnTo>
                <a:lnTo>
                  <a:pt x="32" y="112"/>
                </a:lnTo>
                <a:lnTo>
                  <a:pt x="25" y="107"/>
                </a:lnTo>
                <a:lnTo>
                  <a:pt x="20" y="109"/>
                </a:lnTo>
                <a:lnTo>
                  <a:pt x="10" y="99"/>
                </a:lnTo>
                <a:lnTo>
                  <a:pt x="0" y="93"/>
                </a:lnTo>
                <a:lnTo>
                  <a:pt x="6" y="74"/>
                </a:lnTo>
                <a:lnTo>
                  <a:pt x="12" y="67"/>
                </a:lnTo>
                <a:lnTo>
                  <a:pt x="9" y="50"/>
                </a:lnTo>
                <a:lnTo>
                  <a:pt x="13" y="33"/>
                </a:lnTo>
                <a:lnTo>
                  <a:pt x="17" y="27"/>
                </a:lnTo>
                <a:lnTo>
                  <a:pt x="13" y="10"/>
                </a:lnTo>
                <a:lnTo>
                  <a:pt x="4" y="0"/>
                </a:lnTo>
                <a:lnTo>
                  <a:pt x="22" y="4"/>
                </a:lnTo>
                <a:lnTo>
                  <a:pt x="25" y="10"/>
                </a:lnTo>
                <a:lnTo>
                  <a:pt x="32" y="20"/>
                </a:lnTo>
                <a:lnTo>
                  <a:pt x="36" y="48"/>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97" name="Freeform 129"/>
          <p:cNvSpPr>
            <a:spLocks noEditPoints="1"/>
          </p:cNvSpPr>
          <p:nvPr/>
        </p:nvSpPr>
        <p:spPr bwMode="auto">
          <a:xfrm>
            <a:off x="8005726" y="3624405"/>
            <a:ext cx="449452" cy="162623"/>
          </a:xfrm>
          <a:custGeom>
            <a:avLst/>
            <a:gdLst>
              <a:gd name="T0" fmla="*/ 1401 w 1439"/>
              <a:gd name="T1" fmla="*/ 208 h 524"/>
              <a:gd name="T2" fmla="*/ 1346 w 1439"/>
              <a:gd name="T3" fmla="*/ 237 h 524"/>
              <a:gd name="T4" fmla="*/ 1281 w 1439"/>
              <a:gd name="T5" fmla="*/ 223 h 524"/>
              <a:gd name="T6" fmla="*/ 1194 w 1439"/>
              <a:gd name="T7" fmla="*/ 223 h 524"/>
              <a:gd name="T8" fmla="*/ 1171 w 1439"/>
              <a:gd name="T9" fmla="*/ 320 h 524"/>
              <a:gd name="T10" fmla="*/ 1143 w 1439"/>
              <a:gd name="T11" fmla="*/ 349 h 524"/>
              <a:gd name="T12" fmla="*/ 1107 w 1439"/>
              <a:gd name="T13" fmla="*/ 468 h 524"/>
              <a:gd name="T14" fmla="*/ 1045 w 1439"/>
              <a:gd name="T15" fmla="*/ 486 h 524"/>
              <a:gd name="T16" fmla="*/ 974 w 1439"/>
              <a:gd name="T17" fmla="*/ 462 h 524"/>
              <a:gd name="T18" fmla="*/ 938 w 1439"/>
              <a:gd name="T19" fmla="*/ 469 h 524"/>
              <a:gd name="T20" fmla="*/ 894 w 1439"/>
              <a:gd name="T21" fmla="*/ 512 h 524"/>
              <a:gd name="T22" fmla="*/ 846 w 1439"/>
              <a:gd name="T23" fmla="*/ 506 h 524"/>
              <a:gd name="T24" fmla="*/ 798 w 1439"/>
              <a:gd name="T25" fmla="*/ 524 h 524"/>
              <a:gd name="T26" fmla="*/ 746 w 1439"/>
              <a:gd name="T27" fmla="*/ 476 h 524"/>
              <a:gd name="T28" fmla="*/ 733 w 1439"/>
              <a:gd name="T29" fmla="*/ 419 h 524"/>
              <a:gd name="T30" fmla="*/ 788 w 1439"/>
              <a:gd name="T31" fmla="*/ 448 h 524"/>
              <a:gd name="T32" fmla="*/ 846 w 1439"/>
              <a:gd name="T33" fmla="*/ 432 h 524"/>
              <a:gd name="T34" fmla="*/ 860 w 1439"/>
              <a:gd name="T35" fmla="*/ 360 h 524"/>
              <a:gd name="T36" fmla="*/ 892 w 1439"/>
              <a:gd name="T37" fmla="*/ 344 h 524"/>
              <a:gd name="T38" fmla="*/ 981 w 1439"/>
              <a:gd name="T39" fmla="*/ 325 h 524"/>
              <a:gd name="T40" fmla="*/ 1033 w 1439"/>
              <a:gd name="T41" fmla="*/ 258 h 524"/>
              <a:gd name="T42" fmla="*/ 1068 w 1439"/>
              <a:gd name="T43" fmla="*/ 204 h 524"/>
              <a:gd name="T44" fmla="*/ 1104 w 1439"/>
              <a:gd name="T45" fmla="*/ 248 h 524"/>
              <a:gd name="T46" fmla="*/ 1119 w 1439"/>
              <a:gd name="T47" fmla="*/ 219 h 524"/>
              <a:gd name="T48" fmla="*/ 1155 w 1439"/>
              <a:gd name="T49" fmla="*/ 222 h 524"/>
              <a:gd name="T50" fmla="*/ 1157 w 1439"/>
              <a:gd name="T51" fmla="*/ 168 h 524"/>
              <a:gd name="T52" fmla="*/ 1159 w 1439"/>
              <a:gd name="T53" fmla="*/ 126 h 524"/>
              <a:gd name="T54" fmla="*/ 1214 w 1439"/>
              <a:gd name="T55" fmla="*/ 66 h 524"/>
              <a:gd name="T56" fmla="*/ 1248 w 1439"/>
              <a:gd name="T57" fmla="*/ 0 h 524"/>
              <a:gd name="T58" fmla="*/ 1278 w 1439"/>
              <a:gd name="T59" fmla="*/ 0 h 524"/>
              <a:gd name="T60" fmla="*/ 1319 w 1439"/>
              <a:gd name="T61" fmla="*/ 43 h 524"/>
              <a:gd name="T62" fmla="*/ 1325 w 1439"/>
              <a:gd name="T63" fmla="*/ 80 h 524"/>
              <a:gd name="T64" fmla="*/ 1375 w 1439"/>
              <a:gd name="T65" fmla="*/ 103 h 524"/>
              <a:gd name="T66" fmla="*/ 1439 w 1439"/>
              <a:gd name="T67" fmla="*/ 129 h 524"/>
              <a:gd name="T68" fmla="*/ 1436 w 1439"/>
              <a:gd name="T69" fmla="*/ 162 h 524"/>
              <a:gd name="T70" fmla="*/ 1385 w 1439"/>
              <a:gd name="T71" fmla="*/ 167 h 524"/>
              <a:gd name="T72" fmla="*/ 1401 w 1439"/>
              <a:gd name="T73" fmla="*/ 208 h 524"/>
              <a:gd name="T74" fmla="*/ 75 w 1439"/>
              <a:gd name="T75" fmla="*/ 61 h 524"/>
              <a:gd name="T76" fmla="*/ 83 w 1439"/>
              <a:gd name="T77" fmla="*/ 105 h 524"/>
              <a:gd name="T78" fmla="*/ 133 w 1439"/>
              <a:gd name="T79" fmla="*/ 95 h 524"/>
              <a:gd name="T80" fmla="*/ 155 w 1439"/>
              <a:gd name="T81" fmla="*/ 60 h 524"/>
              <a:gd name="T82" fmla="*/ 173 w 1439"/>
              <a:gd name="T83" fmla="*/ 68 h 524"/>
              <a:gd name="T84" fmla="*/ 220 w 1439"/>
              <a:gd name="T85" fmla="*/ 119 h 524"/>
              <a:gd name="T86" fmla="*/ 254 w 1439"/>
              <a:gd name="T87" fmla="*/ 176 h 524"/>
              <a:gd name="T88" fmla="*/ 260 w 1439"/>
              <a:gd name="T89" fmla="*/ 233 h 524"/>
              <a:gd name="T90" fmla="*/ 253 w 1439"/>
              <a:gd name="T91" fmla="*/ 272 h 524"/>
              <a:gd name="T92" fmla="*/ 261 w 1439"/>
              <a:gd name="T93" fmla="*/ 301 h 524"/>
              <a:gd name="T94" fmla="*/ 268 w 1439"/>
              <a:gd name="T95" fmla="*/ 352 h 524"/>
              <a:gd name="T96" fmla="*/ 295 w 1439"/>
              <a:gd name="T97" fmla="*/ 375 h 524"/>
              <a:gd name="T98" fmla="*/ 326 w 1439"/>
              <a:gd name="T99" fmla="*/ 451 h 524"/>
              <a:gd name="T100" fmla="*/ 325 w 1439"/>
              <a:gd name="T101" fmla="*/ 479 h 524"/>
              <a:gd name="T102" fmla="*/ 271 w 1439"/>
              <a:gd name="T103" fmla="*/ 485 h 524"/>
              <a:gd name="T104" fmla="*/ 199 w 1439"/>
              <a:gd name="T105" fmla="*/ 422 h 524"/>
              <a:gd name="T106" fmla="*/ 109 w 1439"/>
              <a:gd name="T107" fmla="*/ 354 h 524"/>
              <a:gd name="T108" fmla="*/ 99 w 1439"/>
              <a:gd name="T109" fmla="*/ 311 h 524"/>
              <a:gd name="T110" fmla="*/ 54 w 1439"/>
              <a:gd name="T111" fmla="*/ 254 h 524"/>
              <a:gd name="T112" fmla="*/ 42 w 1439"/>
              <a:gd name="T113" fmla="*/ 184 h 524"/>
              <a:gd name="T114" fmla="*/ 13 w 1439"/>
              <a:gd name="T115" fmla="*/ 137 h 524"/>
              <a:gd name="T116" fmla="*/ 18 w 1439"/>
              <a:gd name="T117" fmla="*/ 75 h 524"/>
              <a:gd name="T118" fmla="*/ 0 w 1439"/>
              <a:gd name="T119" fmla="*/ 39 h 524"/>
              <a:gd name="T120" fmla="*/ 12 w 1439"/>
              <a:gd name="T121" fmla="*/ 24 h 524"/>
              <a:gd name="T122" fmla="*/ 75 w 1439"/>
              <a:gd name="T123" fmla="*/ 61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39" h="524">
                <a:moveTo>
                  <a:pt x="1401" y="208"/>
                </a:moveTo>
                <a:lnTo>
                  <a:pt x="1346" y="237"/>
                </a:lnTo>
                <a:lnTo>
                  <a:pt x="1281" y="223"/>
                </a:lnTo>
                <a:lnTo>
                  <a:pt x="1194" y="223"/>
                </a:lnTo>
                <a:lnTo>
                  <a:pt x="1171" y="320"/>
                </a:lnTo>
                <a:lnTo>
                  <a:pt x="1143" y="349"/>
                </a:lnTo>
                <a:lnTo>
                  <a:pt x="1107" y="468"/>
                </a:lnTo>
                <a:lnTo>
                  <a:pt x="1045" y="486"/>
                </a:lnTo>
                <a:lnTo>
                  <a:pt x="974" y="462"/>
                </a:lnTo>
                <a:lnTo>
                  <a:pt x="938" y="469"/>
                </a:lnTo>
                <a:lnTo>
                  <a:pt x="894" y="512"/>
                </a:lnTo>
                <a:lnTo>
                  <a:pt x="846" y="506"/>
                </a:lnTo>
                <a:lnTo>
                  <a:pt x="798" y="524"/>
                </a:lnTo>
                <a:lnTo>
                  <a:pt x="746" y="476"/>
                </a:lnTo>
                <a:lnTo>
                  <a:pt x="733" y="419"/>
                </a:lnTo>
                <a:lnTo>
                  <a:pt x="788" y="448"/>
                </a:lnTo>
                <a:lnTo>
                  <a:pt x="846" y="432"/>
                </a:lnTo>
                <a:lnTo>
                  <a:pt x="860" y="360"/>
                </a:lnTo>
                <a:lnTo>
                  <a:pt x="892" y="344"/>
                </a:lnTo>
                <a:lnTo>
                  <a:pt x="981" y="325"/>
                </a:lnTo>
                <a:lnTo>
                  <a:pt x="1033" y="258"/>
                </a:lnTo>
                <a:lnTo>
                  <a:pt x="1068" y="204"/>
                </a:lnTo>
                <a:lnTo>
                  <a:pt x="1104" y="248"/>
                </a:lnTo>
                <a:lnTo>
                  <a:pt x="1119" y="219"/>
                </a:lnTo>
                <a:lnTo>
                  <a:pt x="1155" y="222"/>
                </a:lnTo>
                <a:lnTo>
                  <a:pt x="1157" y="168"/>
                </a:lnTo>
                <a:lnTo>
                  <a:pt x="1159" y="126"/>
                </a:lnTo>
                <a:lnTo>
                  <a:pt x="1214" y="66"/>
                </a:lnTo>
                <a:lnTo>
                  <a:pt x="1248" y="0"/>
                </a:lnTo>
                <a:lnTo>
                  <a:pt x="1278" y="0"/>
                </a:lnTo>
                <a:lnTo>
                  <a:pt x="1319" y="43"/>
                </a:lnTo>
                <a:lnTo>
                  <a:pt x="1325" y="80"/>
                </a:lnTo>
                <a:lnTo>
                  <a:pt x="1375" y="103"/>
                </a:lnTo>
                <a:lnTo>
                  <a:pt x="1439" y="129"/>
                </a:lnTo>
                <a:lnTo>
                  <a:pt x="1436" y="162"/>
                </a:lnTo>
                <a:lnTo>
                  <a:pt x="1385" y="167"/>
                </a:lnTo>
                <a:lnTo>
                  <a:pt x="1401" y="208"/>
                </a:lnTo>
                <a:moveTo>
                  <a:pt x="75" y="61"/>
                </a:moveTo>
                <a:lnTo>
                  <a:pt x="83" y="105"/>
                </a:lnTo>
                <a:lnTo>
                  <a:pt x="133" y="95"/>
                </a:lnTo>
                <a:lnTo>
                  <a:pt x="155" y="60"/>
                </a:lnTo>
                <a:lnTo>
                  <a:pt x="173" y="68"/>
                </a:lnTo>
                <a:lnTo>
                  <a:pt x="220" y="119"/>
                </a:lnTo>
                <a:lnTo>
                  <a:pt x="254" y="176"/>
                </a:lnTo>
                <a:lnTo>
                  <a:pt x="260" y="233"/>
                </a:lnTo>
                <a:lnTo>
                  <a:pt x="253" y="272"/>
                </a:lnTo>
                <a:lnTo>
                  <a:pt x="261" y="301"/>
                </a:lnTo>
                <a:lnTo>
                  <a:pt x="268" y="352"/>
                </a:lnTo>
                <a:lnTo>
                  <a:pt x="295" y="375"/>
                </a:lnTo>
                <a:lnTo>
                  <a:pt x="326" y="451"/>
                </a:lnTo>
                <a:lnTo>
                  <a:pt x="325" y="479"/>
                </a:lnTo>
                <a:lnTo>
                  <a:pt x="271" y="485"/>
                </a:lnTo>
                <a:lnTo>
                  <a:pt x="199" y="422"/>
                </a:lnTo>
                <a:lnTo>
                  <a:pt x="109" y="354"/>
                </a:lnTo>
                <a:lnTo>
                  <a:pt x="99" y="311"/>
                </a:lnTo>
                <a:lnTo>
                  <a:pt x="54" y="254"/>
                </a:lnTo>
                <a:lnTo>
                  <a:pt x="42" y="184"/>
                </a:lnTo>
                <a:lnTo>
                  <a:pt x="13" y="137"/>
                </a:lnTo>
                <a:lnTo>
                  <a:pt x="18" y="75"/>
                </a:lnTo>
                <a:lnTo>
                  <a:pt x="0" y="39"/>
                </a:lnTo>
                <a:lnTo>
                  <a:pt x="12" y="24"/>
                </a:lnTo>
                <a:lnTo>
                  <a:pt x="75" y="61"/>
                </a:lnTo>
              </a:path>
            </a:pathLst>
          </a:custGeom>
          <a:solidFill>
            <a:srgbClr val="67ABFF"/>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98" name="Freeform 130"/>
          <p:cNvSpPr>
            <a:spLocks/>
          </p:cNvSpPr>
          <p:nvPr/>
        </p:nvSpPr>
        <p:spPr bwMode="auto">
          <a:xfrm>
            <a:off x="5927491" y="4258247"/>
            <a:ext cx="309879" cy="322683"/>
          </a:xfrm>
          <a:custGeom>
            <a:avLst/>
            <a:gdLst>
              <a:gd name="T0" fmla="*/ 76 w 242"/>
              <a:gd name="T1" fmla="*/ 242 h 252"/>
              <a:gd name="T2" fmla="*/ 64 w 242"/>
              <a:gd name="T3" fmla="*/ 226 h 252"/>
              <a:gd name="T4" fmla="*/ 58 w 242"/>
              <a:gd name="T5" fmla="*/ 211 h 252"/>
              <a:gd name="T6" fmla="*/ 54 w 242"/>
              <a:gd name="T7" fmla="*/ 191 h 252"/>
              <a:gd name="T8" fmla="*/ 50 w 242"/>
              <a:gd name="T9" fmla="*/ 176 h 252"/>
              <a:gd name="T10" fmla="*/ 45 w 242"/>
              <a:gd name="T11" fmla="*/ 144 h 252"/>
              <a:gd name="T12" fmla="*/ 46 w 242"/>
              <a:gd name="T13" fmla="*/ 119 h 252"/>
              <a:gd name="T14" fmla="*/ 44 w 242"/>
              <a:gd name="T15" fmla="*/ 108 h 252"/>
              <a:gd name="T16" fmla="*/ 37 w 242"/>
              <a:gd name="T17" fmla="*/ 99 h 252"/>
              <a:gd name="T18" fmla="*/ 28 w 242"/>
              <a:gd name="T19" fmla="*/ 82 h 252"/>
              <a:gd name="T20" fmla="*/ 19 w 242"/>
              <a:gd name="T21" fmla="*/ 57 h 252"/>
              <a:gd name="T22" fmla="*/ 15 w 242"/>
              <a:gd name="T23" fmla="*/ 44 h 252"/>
              <a:gd name="T24" fmla="*/ 1 w 242"/>
              <a:gd name="T25" fmla="*/ 24 h 252"/>
              <a:gd name="T26" fmla="*/ 0 w 242"/>
              <a:gd name="T27" fmla="*/ 8 h 252"/>
              <a:gd name="T28" fmla="*/ 9 w 242"/>
              <a:gd name="T29" fmla="*/ 4 h 252"/>
              <a:gd name="T30" fmla="*/ 20 w 242"/>
              <a:gd name="T31" fmla="*/ 0 h 252"/>
              <a:gd name="T32" fmla="*/ 32 w 242"/>
              <a:gd name="T33" fmla="*/ 1 h 252"/>
              <a:gd name="T34" fmla="*/ 42 w 242"/>
              <a:gd name="T35" fmla="*/ 10 h 252"/>
              <a:gd name="T36" fmla="*/ 45 w 242"/>
              <a:gd name="T37" fmla="*/ 9 h 252"/>
              <a:gd name="T38" fmla="*/ 119 w 242"/>
              <a:gd name="T39" fmla="*/ 8 h 252"/>
              <a:gd name="T40" fmla="*/ 131 w 242"/>
              <a:gd name="T41" fmla="*/ 18 h 252"/>
              <a:gd name="T42" fmla="*/ 175 w 242"/>
              <a:gd name="T43" fmla="*/ 21 h 252"/>
              <a:gd name="T44" fmla="*/ 208 w 242"/>
              <a:gd name="T45" fmla="*/ 13 h 252"/>
              <a:gd name="T46" fmla="*/ 223 w 242"/>
              <a:gd name="T47" fmla="*/ 8 h 252"/>
              <a:gd name="T48" fmla="*/ 235 w 242"/>
              <a:gd name="T49" fmla="*/ 9 h 252"/>
              <a:gd name="T50" fmla="*/ 242 w 242"/>
              <a:gd name="T51" fmla="*/ 14 h 252"/>
              <a:gd name="T52" fmla="*/ 242 w 242"/>
              <a:gd name="T53" fmla="*/ 15 h 252"/>
              <a:gd name="T54" fmla="*/ 232 w 242"/>
              <a:gd name="T55" fmla="*/ 20 h 252"/>
              <a:gd name="T56" fmla="*/ 226 w 242"/>
              <a:gd name="T57" fmla="*/ 20 h 252"/>
              <a:gd name="T58" fmla="*/ 214 w 242"/>
              <a:gd name="T59" fmla="*/ 28 h 252"/>
              <a:gd name="T60" fmla="*/ 208 w 242"/>
              <a:gd name="T61" fmla="*/ 20 h 252"/>
              <a:gd name="T62" fmla="*/ 179 w 242"/>
              <a:gd name="T63" fmla="*/ 27 h 252"/>
              <a:gd name="T64" fmla="*/ 166 w 242"/>
              <a:gd name="T65" fmla="*/ 28 h 252"/>
              <a:gd name="T66" fmla="*/ 163 w 242"/>
              <a:gd name="T67" fmla="*/ 102 h 252"/>
              <a:gd name="T68" fmla="*/ 145 w 242"/>
              <a:gd name="T69" fmla="*/ 102 h 252"/>
              <a:gd name="T70" fmla="*/ 143 w 242"/>
              <a:gd name="T71" fmla="*/ 163 h 252"/>
              <a:gd name="T72" fmla="*/ 139 w 242"/>
              <a:gd name="T73" fmla="*/ 240 h 252"/>
              <a:gd name="T74" fmla="*/ 123 w 242"/>
              <a:gd name="T75" fmla="*/ 250 h 252"/>
              <a:gd name="T76" fmla="*/ 114 w 242"/>
              <a:gd name="T77" fmla="*/ 252 h 252"/>
              <a:gd name="T78" fmla="*/ 103 w 242"/>
              <a:gd name="T79" fmla="*/ 248 h 252"/>
              <a:gd name="T80" fmla="*/ 95 w 242"/>
              <a:gd name="T81" fmla="*/ 246 h 252"/>
              <a:gd name="T82" fmla="*/ 92 w 242"/>
              <a:gd name="T83" fmla="*/ 238 h 252"/>
              <a:gd name="T84" fmla="*/ 85 w 242"/>
              <a:gd name="T85" fmla="*/ 232 h 252"/>
              <a:gd name="T86" fmla="*/ 76 w 242"/>
              <a:gd name="T87" fmla="*/ 242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2" h="252">
                <a:moveTo>
                  <a:pt x="76" y="242"/>
                </a:moveTo>
                <a:lnTo>
                  <a:pt x="64" y="226"/>
                </a:lnTo>
                <a:lnTo>
                  <a:pt x="58" y="211"/>
                </a:lnTo>
                <a:lnTo>
                  <a:pt x="54" y="191"/>
                </a:lnTo>
                <a:lnTo>
                  <a:pt x="50" y="176"/>
                </a:lnTo>
                <a:lnTo>
                  <a:pt x="45" y="144"/>
                </a:lnTo>
                <a:lnTo>
                  <a:pt x="46" y="119"/>
                </a:lnTo>
                <a:lnTo>
                  <a:pt x="44" y="108"/>
                </a:lnTo>
                <a:lnTo>
                  <a:pt x="37" y="99"/>
                </a:lnTo>
                <a:lnTo>
                  <a:pt x="28" y="82"/>
                </a:lnTo>
                <a:lnTo>
                  <a:pt x="19" y="57"/>
                </a:lnTo>
                <a:lnTo>
                  <a:pt x="15" y="44"/>
                </a:lnTo>
                <a:lnTo>
                  <a:pt x="1" y="24"/>
                </a:lnTo>
                <a:lnTo>
                  <a:pt x="0" y="8"/>
                </a:lnTo>
                <a:lnTo>
                  <a:pt x="9" y="4"/>
                </a:lnTo>
                <a:lnTo>
                  <a:pt x="20" y="0"/>
                </a:lnTo>
                <a:lnTo>
                  <a:pt x="32" y="1"/>
                </a:lnTo>
                <a:lnTo>
                  <a:pt x="42" y="10"/>
                </a:lnTo>
                <a:lnTo>
                  <a:pt x="45" y="9"/>
                </a:lnTo>
                <a:lnTo>
                  <a:pt x="119" y="8"/>
                </a:lnTo>
                <a:lnTo>
                  <a:pt x="131" y="18"/>
                </a:lnTo>
                <a:lnTo>
                  <a:pt x="175" y="21"/>
                </a:lnTo>
                <a:lnTo>
                  <a:pt x="208" y="13"/>
                </a:lnTo>
                <a:lnTo>
                  <a:pt x="223" y="8"/>
                </a:lnTo>
                <a:lnTo>
                  <a:pt x="235" y="9"/>
                </a:lnTo>
                <a:lnTo>
                  <a:pt x="242" y="14"/>
                </a:lnTo>
                <a:lnTo>
                  <a:pt x="242" y="15"/>
                </a:lnTo>
                <a:lnTo>
                  <a:pt x="232" y="20"/>
                </a:lnTo>
                <a:lnTo>
                  <a:pt x="226" y="20"/>
                </a:lnTo>
                <a:lnTo>
                  <a:pt x="214" y="28"/>
                </a:lnTo>
                <a:lnTo>
                  <a:pt x="208" y="20"/>
                </a:lnTo>
                <a:lnTo>
                  <a:pt x="179" y="27"/>
                </a:lnTo>
                <a:lnTo>
                  <a:pt x="166" y="28"/>
                </a:lnTo>
                <a:lnTo>
                  <a:pt x="163" y="102"/>
                </a:lnTo>
                <a:lnTo>
                  <a:pt x="145" y="102"/>
                </a:lnTo>
                <a:lnTo>
                  <a:pt x="143" y="163"/>
                </a:lnTo>
                <a:lnTo>
                  <a:pt x="139" y="240"/>
                </a:lnTo>
                <a:lnTo>
                  <a:pt x="123" y="250"/>
                </a:lnTo>
                <a:lnTo>
                  <a:pt x="114" y="252"/>
                </a:lnTo>
                <a:lnTo>
                  <a:pt x="103" y="248"/>
                </a:lnTo>
                <a:lnTo>
                  <a:pt x="95" y="246"/>
                </a:lnTo>
                <a:lnTo>
                  <a:pt x="92" y="238"/>
                </a:lnTo>
                <a:lnTo>
                  <a:pt x="85" y="232"/>
                </a:lnTo>
                <a:lnTo>
                  <a:pt x="76" y="242"/>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99" name="Freeform 131"/>
          <p:cNvSpPr>
            <a:spLocks/>
          </p:cNvSpPr>
          <p:nvPr/>
        </p:nvSpPr>
        <p:spPr bwMode="auto">
          <a:xfrm>
            <a:off x="9446278" y="4342758"/>
            <a:ext cx="55061" cy="61464"/>
          </a:xfrm>
          <a:custGeom>
            <a:avLst/>
            <a:gdLst>
              <a:gd name="T0" fmla="*/ 26 w 43"/>
              <a:gd name="T1" fmla="*/ 20 h 48"/>
              <a:gd name="T2" fmla="*/ 37 w 43"/>
              <a:gd name="T3" fmla="*/ 33 h 48"/>
              <a:gd name="T4" fmla="*/ 43 w 43"/>
              <a:gd name="T5" fmla="*/ 43 h 48"/>
              <a:gd name="T6" fmla="*/ 35 w 43"/>
              <a:gd name="T7" fmla="*/ 48 h 48"/>
              <a:gd name="T8" fmla="*/ 27 w 43"/>
              <a:gd name="T9" fmla="*/ 42 h 48"/>
              <a:gd name="T10" fmla="*/ 17 w 43"/>
              <a:gd name="T11" fmla="*/ 33 h 48"/>
              <a:gd name="T12" fmla="*/ 8 w 43"/>
              <a:gd name="T13" fmla="*/ 22 h 48"/>
              <a:gd name="T14" fmla="*/ 0 w 43"/>
              <a:gd name="T15" fmla="*/ 7 h 48"/>
              <a:gd name="T16" fmla="*/ 0 w 43"/>
              <a:gd name="T17" fmla="*/ 0 h 48"/>
              <a:gd name="T18" fmla="*/ 7 w 43"/>
              <a:gd name="T19" fmla="*/ 0 h 48"/>
              <a:gd name="T20" fmla="*/ 16 w 43"/>
              <a:gd name="T21" fmla="*/ 8 h 48"/>
              <a:gd name="T22" fmla="*/ 22 w 43"/>
              <a:gd name="T23" fmla="*/ 15 h 48"/>
              <a:gd name="T24" fmla="*/ 26 w 43"/>
              <a:gd name="T25"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48">
                <a:moveTo>
                  <a:pt x="26" y="20"/>
                </a:moveTo>
                <a:lnTo>
                  <a:pt x="37" y="33"/>
                </a:lnTo>
                <a:lnTo>
                  <a:pt x="43" y="43"/>
                </a:lnTo>
                <a:lnTo>
                  <a:pt x="35" y="48"/>
                </a:lnTo>
                <a:lnTo>
                  <a:pt x="27" y="42"/>
                </a:lnTo>
                <a:lnTo>
                  <a:pt x="17" y="33"/>
                </a:lnTo>
                <a:lnTo>
                  <a:pt x="8" y="22"/>
                </a:lnTo>
                <a:lnTo>
                  <a:pt x="0" y="7"/>
                </a:lnTo>
                <a:lnTo>
                  <a:pt x="0" y="0"/>
                </a:lnTo>
                <a:lnTo>
                  <a:pt x="7" y="0"/>
                </a:lnTo>
                <a:lnTo>
                  <a:pt x="16" y="8"/>
                </a:lnTo>
                <a:lnTo>
                  <a:pt x="22" y="15"/>
                </a:lnTo>
                <a:lnTo>
                  <a:pt x="26" y="20"/>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00" name="Freeform 132"/>
          <p:cNvSpPr>
            <a:spLocks/>
          </p:cNvSpPr>
          <p:nvPr/>
        </p:nvSpPr>
        <p:spPr bwMode="auto">
          <a:xfrm>
            <a:off x="5662429" y="3183915"/>
            <a:ext cx="359818" cy="313720"/>
          </a:xfrm>
          <a:custGeom>
            <a:avLst/>
            <a:gdLst>
              <a:gd name="T0" fmla="*/ 34 w 281"/>
              <a:gd name="T1" fmla="*/ 239 h 245"/>
              <a:gd name="T2" fmla="*/ 34 w 281"/>
              <a:gd name="T3" fmla="*/ 225 h 245"/>
              <a:gd name="T4" fmla="*/ 13 w 281"/>
              <a:gd name="T5" fmla="*/ 220 h 245"/>
              <a:gd name="T6" fmla="*/ 12 w 281"/>
              <a:gd name="T7" fmla="*/ 210 h 245"/>
              <a:gd name="T8" fmla="*/ 2 w 281"/>
              <a:gd name="T9" fmla="*/ 197 h 245"/>
              <a:gd name="T10" fmla="*/ 0 w 281"/>
              <a:gd name="T11" fmla="*/ 187 h 245"/>
              <a:gd name="T12" fmla="*/ 1 w 281"/>
              <a:gd name="T13" fmla="*/ 177 h 245"/>
              <a:gd name="T14" fmla="*/ 13 w 281"/>
              <a:gd name="T15" fmla="*/ 176 h 245"/>
              <a:gd name="T16" fmla="*/ 19 w 281"/>
              <a:gd name="T17" fmla="*/ 169 h 245"/>
              <a:gd name="T18" fmla="*/ 44 w 281"/>
              <a:gd name="T19" fmla="*/ 167 h 245"/>
              <a:gd name="T20" fmla="*/ 60 w 281"/>
              <a:gd name="T21" fmla="*/ 164 h 245"/>
              <a:gd name="T22" fmla="*/ 62 w 281"/>
              <a:gd name="T23" fmla="*/ 151 h 245"/>
              <a:gd name="T24" fmla="*/ 72 w 281"/>
              <a:gd name="T25" fmla="*/ 137 h 245"/>
              <a:gd name="T26" fmla="*/ 71 w 281"/>
              <a:gd name="T27" fmla="*/ 89 h 245"/>
              <a:gd name="T28" fmla="*/ 97 w 281"/>
              <a:gd name="T29" fmla="*/ 80 h 245"/>
              <a:gd name="T30" fmla="*/ 149 w 281"/>
              <a:gd name="T31" fmla="*/ 39 h 245"/>
              <a:gd name="T32" fmla="*/ 209 w 281"/>
              <a:gd name="T33" fmla="*/ 0 h 245"/>
              <a:gd name="T34" fmla="*/ 238 w 281"/>
              <a:gd name="T35" fmla="*/ 9 h 245"/>
              <a:gd name="T36" fmla="*/ 248 w 281"/>
              <a:gd name="T37" fmla="*/ 20 h 245"/>
              <a:gd name="T38" fmla="*/ 261 w 281"/>
              <a:gd name="T39" fmla="*/ 12 h 245"/>
              <a:gd name="T40" fmla="*/ 266 w 281"/>
              <a:gd name="T41" fmla="*/ 45 h 245"/>
              <a:gd name="T42" fmla="*/ 273 w 281"/>
              <a:gd name="T43" fmla="*/ 50 h 245"/>
              <a:gd name="T44" fmla="*/ 274 w 281"/>
              <a:gd name="T45" fmla="*/ 57 h 245"/>
              <a:gd name="T46" fmla="*/ 281 w 281"/>
              <a:gd name="T47" fmla="*/ 64 h 245"/>
              <a:gd name="T48" fmla="*/ 278 w 281"/>
              <a:gd name="T49" fmla="*/ 73 h 245"/>
              <a:gd name="T50" fmla="*/ 271 w 281"/>
              <a:gd name="T51" fmla="*/ 115 h 245"/>
              <a:gd name="T52" fmla="*/ 271 w 281"/>
              <a:gd name="T53" fmla="*/ 142 h 245"/>
              <a:gd name="T54" fmla="*/ 248 w 281"/>
              <a:gd name="T55" fmla="*/ 162 h 245"/>
              <a:gd name="T56" fmla="*/ 241 w 281"/>
              <a:gd name="T57" fmla="*/ 189 h 245"/>
              <a:gd name="T58" fmla="*/ 249 w 281"/>
              <a:gd name="T59" fmla="*/ 197 h 245"/>
              <a:gd name="T60" fmla="*/ 249 w 281"/>
              <a:gd name="T61" fmla="*/ 210 h 245"/>
              <a:gd name="T62" fmla="*/ 260 w 281"/>
              <a:gd name="T63" fmla="*/ 210 h 245"/>
              <a:gd name="T64" fmla="*/ 259 w 281"/>
              <a:gd name="T65" fmla="*/ 220 h 245"/>
              <a:gd name="T66" fmla="*/ 254 w 281"/>
              <a:gd name="T67" fmla="*/ 221 h 245"/>
              <a:gd name="T68" fmla="*/ 253 w 281"/>
              <a:gd name="T69" fmla="*/ 228 h 245"/>
              <a:gd name="T70" fmla="*/ 250 w 281"/>
              <a:gd name="T71" fmla="*/ 228 h 245"/>
              <a:gd name="T72" fmla="*/ 237 w 281"/>
              <a:gd name="T73" fmla="*/ 206 h 245"/>
              <a:gd name="T74" fmla="*/ 233 w 281"/>
              <a:gd name="T75" fmla="*/ 205 h 245"/>
              <a:gd name="T76" fmla="*/ 219 w 281"/>
              <a:gd name="T77" fmla="*/ 216 h 245"/>
              <a:gd name="T78" fmla="*/ 205 w 281"/>
              <a:gd name="T79" fmla="*/ 210 h 245"/>
              <a:gd name="T80" fmla="*/ 195 w 281"/>
              <a:gd name="T81" fmla="*/ 209 h 245"/>
              <a:gd name="T82" fmla="*/ 189 w 281"/>
              <a:gd name="T83" fmla="*/ 212 h 245"/>
              <a:gd name="T84" fmla="*/ 179 w 281"/>
              <a:gd name="T85" fmla="*/ 212 h 245"/>
              <a:gd name="T86" fmla="*/ 168 w 281"/>
              <a:gd name="T87" fmla="*/ 220 h 245"/>
              <a:gd name="T88" fmla="*/ 159 w 281"/>
              <a:gd name="T89" fmla="*/ 221 h 245"/>
              <a:gd name="T90" fmla="*/ 137 w 281"/>
              <a:gd name="T91" fmla="*/ 210 h 245"/>
              <a:gd name="T92" fmla="*/ 128 w 281"/>
              <a:gd name="T93" fmla="*/ 215 h 245"/>
              <a:gd name="T94" fmla="*/ 119 w 281"/>
              <a:gd name="T95" fmla="*/ 215 h 245"/>
              <a:gd name="T96" fmla="*/ 112 w 281"/>
              <a:gd name="T97" fmla="*/ 207 h 245"/>
              <a:gd name="T98" fmla="*/ 93 w 281"/>
              <a:gd name="T99" fmla="*/ 199 h 245"/>
              <a:gd name="T100" fmla="*/ 74 w 281"/>
              <a:gd name="T101" fmla="*/ 202 h 245"/>
              <a:gd name="T102" fmla="*/ 69 w 281"/>
              <a:gd name="T103" fmla="*/ 206 h 245"/>
              <a:gd name="T104" fmla="*/ 67 w 281"/>
              <a:gd name="T105" fmla="*/ 218 h 245"/>
              <a:gd name="T106" fmla="*/ 61 w 281"/>
              <a:gd name="T107" fmla="*/ 227 h 245"/>
              <a:gd name="T108" fmla="*/ 60 w 281"/>
              <a:gd name="T109" fmla="*/ 245 h 245"/>
              <a:gd name="T110" fmla="*/ 46 w 281"/>
              <a:gd name="T111" fmla="*/ 233 h 245"/>
              <a:gd name="T112" fmla="*/ 40 w 281"/>
              <a:gd name="T113" fmla="*/ 233 h 245"/>
              <a:gd name="T114" fmla="*/ 34 w 281"/>
              <a:gd name="T115" fmla="*/ 239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81" h="245">
                <a:moveTo>
                  <a:pt x="34" y="239"/>
                </a:moveTo>
                <a:lnTo>
                  <a:pt x="34" y="225"/>
                </a:lnTo>
                <a:lnTo>
                  <a:pt x="13" y="220"/>
                </a:lnTo>
                <a:lnTo>
                  <a:pt x="12" y="210"/>
                </a:lnTo>
                <a:lnTo>
                  <a:pt x="2" y="197"/>
                </a:lnTo>
                <a:lnTo>
                  <a:pt x="0" y="187"/>
                </a:lnTo>
                <a:lnTo>
                  <a:pt x="1" y="177"/>
                </a:lnTo>
                <a:lnTo>
                  <a:pt x="13" y="176"/>
                </a:lnTo>
                <a:lnTo>
                  <a:pt x="19" y="169"/>
                </a:lnTo>
                <a:lnTo>
                  <a:pt x="44" y="167"/>
                </a:lnTo>
                <a:lnTo>
                  <a:pt x="60" y="164"/>
                </a:lnTo>
                <a:lnTo>
                  <a:pt x="62" y="151"/>
                </a:lnTo>
                <a:lnTo>
                  <a:pt x="72" y="137"/>
                </a:lnTo>
                <a:lnTo>
                  <a:pt x="71" y="89"/>
                </a:lnTo>
                <a:lnTo>
                  <a:pt x="97" y="80"/>
                </a:lnTo>
                <a:lnTo>
                  <a:pt x="149" y="39"/>
                </a:lnTo>
                <a:lnTo>
                  <a:pt x="209" y="0"/>
                </a:lnTo>
                <a:lnTo>
                  <a:pt x="238" y="9"/>
                </a:lnTo>
                <a:lnTo>
                  <a:pt x="248" y="20"/>
                </a:lnTo>
                <a:lnTo>
                  <a:pt x="261" y="12"/>
                </a:lnTo>
                <a:lnTo>
                  <a:pt x="266" y="45"/>
                </a:lnTo>
                <a:lnTo>
                  <a:pt x="273" y="50"/>
                </a:lnTo>
                <a:lnTo>
                  <a:pt x="274" y="57"/>
                </a:lnTo>
                <a:lnTo>
                  <a:pt x="281" y="64"/>
                </a:lnTo>
                <a:lnTo>
                  <a:pt x="278" y="73"/>
                </a:lnTo>
                <a:lnTo>
                  <a:pt x="271" y="115"/>
                </a:lnTo>
                <a:lnTo>
                  <a:pt x="271" y="142"/>
                </a:lnTo>
                <a:lnTo>
                  <a:pt x="248" y="162"/>
                </a:lnTo>
                <a:lnTo>
                  <a:pt x="241" y="189"/>
                </a:lnTo>
                <a:lnTo>
                  <a:pt x="249" y="197"/>
                </a:lnTo>
                <a:lnTo>
                  <a:pt x="249" y="210"/>
                </a:lnTo>
                <a:lnTo>
                  <a:pt x="260" y="210"/>
                </a:lnTo>
                <a:lnTo>
                  <a:pt x="259" y="220"/>
                </a:lnTo>
                <a:lnTo>
                  <a:pt x="254" y="221"/>
                </a:lnTo>
                <a:lnTo>
                  <a:pt x="253" y="228"/>
                </a:lnTo>
                <a:lnTo>
                  <a:pt x="250" y="228"/>
                </a:lnTo>
                <a:lnTo>
                  <a:pt x="237" y="206"/>
                </a:lnTo>
                <a:lnTo>
                  <a:pt x="233" y="205"/>
                </a:lnTo>
                <a:lnTo>
                  <a:pt x="219" y="216"/>
                </a:lnTo>
                <a:lnTo>
                  <a:pt x="205" y="210"/>
                </a:lnTo>
                <a:lnTo>
                  <a:pt x="195" y="209"/>
                </a:lnTo>
                <a:lnTo>
                  <a:pt x="189" y="212"/>
                </a:lnTo>
                <a:lnTo>
                  <a:pt x="179" y="212"/>
                </a:lnTo>
                <a:lnTo>
                  <a:pt x="168" y="220"/>
                </a:lnTo>
                <a:lnTo>
                  <a:pt x="159" y="221"/>
                </a:lnTo>
                <a:lnTo>
                  <a:pt x="137" y="210"/>
                </a:lnTo>
                <a:lnTo>
                  <a:pt x="128" y="215"/>
                </a:lnTo>
                <a:lnTo>
                  <a:pt x="119" y="215"/>
                </a:lnTo>
                <a:lnTo>
                  <a:pt x="112" y="207"/>
                </a:lnTo>
                <a:lnTo>
                  <a:pt x="93" y="199"/>
                </a:lnTo>
                <a:lnTo>
                  <a:pt x="74" y="202"/>
                </a:lnTo>
                <a:lnTo>
                  <a:pt x="69" y="206"/>
                </a:lnTo>
                <a:lnTo>
                  <a:pt x="67" y="218"/>
                </a:lnTo>
                <a:lnTo>
                  <a:pt x="61" y="227"/>
                </a:lnTo>
                <a:lnTo>
                  <a:pt x="60" y="245"/>
                </a:lnTo>
                <a:lnTo>
                  <a:pt x="46" y="233"/>
                </a:lnTo>
                <a:lnTo>
                  <a:pt x="40" y="233"/>
                </a:lnTo>
                <a:lnTo>
                  <a:pt x="34" y="239"/>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01" name="Freeform 133"/>
          <p:cNvSpPr>
            <a:spLocks/>
          </p:cNvSpPr>
          <p:nvPr/>
        </p:nvSpPr>
        <p:spPr bwMode="auto">
          <a:xfrm>
            <a:off x="5718771" y="3438733"/>
            <a:ext cx="276586" cy="256098"/>
          </a:xfrm>
          <a:custGeom>
            <a:avLst/>
            <a:gdLst>
              <a:gd name="T0" fmla="*/ 106 w 216"/>
              <a:gd name="T1" fmla="*/ 189 h 200"/>
              <a:gd name="T2" fmla="*/ 87 w 216"/>
              <a:gd name="T3" fmla="*/ 197 h 200"/>
              <a:gd name="T4" fmla="*/ 80 w 216"/>
              <a:gd name="T5" fmla="*/ 196 h 200"/>
              <a:gd name="T6" fmla="*/ 73 w 216"/>
              <a:gd name="T7" fmla="*/ 200 h 200"/>
              <a:gd name="T8" fmla="*/ 59 w 216"/>
              <a:gd name="T9" fmla="*/ 200 h 200"/>
              <a:gd name="T10" fmla="*/ 49 w 216"/>
              <a:gd name="T11" fmla="*/ 187 h 200"/>
              <a:gd name="T12" fmla="*/ 43 w 216"/>
              <a:gd name="T13" fmla="*/ 172 h 200"/>
              <a:gd name="T14" fmla="*/ 30 w 216"/>
              <a:gd name="T15" fmla="*/ 158 h 200"/>
              <a:gd name="T16" fmla="*/ 16 w 216"/>
              <a:gd name="T17" fmla="*/ 158 h 200"/>
              <a:gd name="T18" fmla="*/ 0 w 216"/>
              <a:gd name="T19" fmla="*/ 158 h 200"/>
              <a:gd name="T20" fmla="*/ 1 w 216"/>
              <a:gd name="T21" fmla="*/ 125 h 200"/>
              <a:gd name="T22" fmla="*/ 0 w 216"/>
              <a:gd name="T23" fmla="*/ 112 h 200"/>
              <a:gd name="T24" fmla="*/ 4 w 216"/>
              <a:gd name="T25" fmla="*/ 98 h 200"/>
              <a:gd name="T26" fmla="*/ 9 w 216"/>
              <a:gd name="T27" fmla="*/ 92 h 200"/>
              <a:gd name="T28" fmla="*/ 18 w 216"/>
              <a:gd name="T29" fmla="*/ 79 h 200"/>
              <a:gd name="T30" fmla="*/ 16 w 216"/>
              <a:gd name="T31" fmla="*/ 74 h 200"/>
              <a:gd name="T32" fmla="*/ 20 w 216"/>
              <a:gd name="T33" fmla="*/ 65 h 200"/>
              <a:gd name="T34" fmla="*/ 16 w 216"/>
              <a:gd name="T35" fmla="*/ 53 h 200"/>
              <a:gd name="T36" fmla="*/ 16 w 216"/>
              <a:gd name="T37" fmla="*/ 46 h 200"/>
              <a:gd name="T38" fmla="*/ 17 w 216"/>
              <a:gd name="T39" fmla="*/ 28 h 200"/>
              <a:gd name="T40" fmla="*/ 23 w 216"/>
              <a:gd name="T41" fmla="*/ 19 h 200"/>
              <a:gd name="T42" fmla="*/ 25 w 216"/>
              <a:gd name="T43" fmla="*/ 7 h 200"/>
              <a:gd name="T44" fmla="*/ 30 w 216"/>
              <a:gd name="T45" fmla="*/ 3 h 200"/>
              <a:gd name="T46" fmla="*/ 49 w 216"/>
              <a:gd name="T47" fmla="*/ 0 h 200"/>
              <a:gd name="T48" fmla="*/ 68 w 216"/>
              <a:gd name="T49" fmla="*/ 8 h 200"/>
              <a:gd name="T50" fmla="*/ 75 w 216"/>
              <a:gd name="T51" fmla="*/ 16 h 200"/>
              <a:gd name="T52" fmla="*/ 84 w 216"/>
              <a:gd name="T53" fmla="*/ 16 h 200"/>
              <a:gd name="T54" fmla="*/ 93 w 216"/>
              <a:gd name="T55" fmla="*/ 11 h 200"/>
              <a:gd name="T56" fmla="*/ 115 w 216"/>
              <a:gd name="T57" fmla="*/ 22 h 200"/>
              <a:gd name="T58" fmla="*/ 124 w 216"/>
              <a:gd name="T59" fmla="*/ 21 h 200"/>
              <a:gd name="T60" fmla="*/ 135 w 216"/>
              <a:gd name="T61" fmla="*/ 13 h 200"/>
              <a:gd name="T62" fmla="*/ 145 w 216"/>
              <a:gd name="T63" fmla="*/ 13 h 200"/>
              <a:gd name="T64" fmla="*/ 151 w 216"/>
              <a:gd name="T65" fmla="*/ 10 h 200"/>
              <a:gd name="T66" fmla="*/ 161 w 216"/>
              <a:gd name="T67" fmla="*/ 11 h 200"/>
              <a:gd name="T68" fmla="*/ 175 w 216"/>
              <a:gd name="T69" fmla="*/ 17 h 200"/>
              <a:gd name="T70" fmla="*/ 189 w 216"/>
              <a:gd name="T71" fmla="*/ 6 h 200"/>
              <a:gd name="T72" fmla="*/ 193 w 216"/>
              <a:gd name="T73" fmla="*/ 7 h 200"/>
              <a:gd name="T74" fmla="*/ 206 w 216"/>
              <a:gd name="T75" fmla="*/ 29 h 200"/>
              <a:gd name="T76" fmla="*/ 209 w 216"/>
              <a:gd name="T77" fmla="*/ 29 h 200"/>
              <a:gd name="T78" fmla="*/ 216 w 216"/>
              <a:gd name="T79" fmla="*/ 37 h 200"/>
              <a:gd name="T80" fmla="*/ 214 w 216"/>
              <a:gd name="T81" fmla="*/ 41 h 200"/>
              <a:gd name="T82" fmla="*/ 214 w 216"/>
              <a:gd name="T83" fmla="*/ 48 h 200"/>
              <a:gd name="T84" fmla="*/ 199 w 216"/>
              <a:gd name="T85" fmla="*/ 64 h 200"/>
              <a:gd name="T86" fmla="*/ 194 w 216"/>
              <a:gd name="T87" fmla="*/ 77 h 200"/>
              <a:gd name="T88" fmla="*/ 191 w 216"/>
              <a:gd name="T89" fmla="*/ 88 h 200"/>
              <a:gd name="T90" fmla="*/ 187 w 216"/>
              <a:gd name="T91" fmla="*/ 93 h 200"/>
              <a:gd name="T92" fmla="*/ 184 w 216"/>
              <a:gd name="T93" fmla="*/ 107 h 200"/>
              <a:gd name="T94" fmla="*/ 174 w 216"/>
              <a:gd name="T95" fmla="*/ 116 h 200"/>
              <a:gd name="T96" fmla="*/ 172 w 216"/>
              <a:gd name="T97" fmla="*/ 126 h 200"/>
              <a:gd name="T98" fmla="*/ 167 w 216"/>
              <a:gd name="T99" fmla="*/ 135 h 200"/>
              <a:gd name="T100" fmla="*/ 166 w 216"/>
              <a:gd name="T101" fmla="*/ 143 h 200"/>
              <a:gd name="T102" fmla="*/ 153 w 216"/>
              <a:gd name="T103" fmla="*/ 150 h 200"/>
              <a:gd name="T104" fmla="*/ 143 w 216"/>
              <a:gd name="T105" fmla="*/ 142 h 200"/>
              <a:gd name="T106" fmla="*/ 136 w 216"/>
              <a:gd name="T107" fmla="*/ 142 h 200"/>
              <a:gd name="T108" fmla="*/ 125 w 216"/>
              <a:gd name="T109" fmla="*/ 154 h 200"/>
              <a:gd name="T110" fmla="*/ 120 w 216"/>
              <a:gd name="T111" fmla="*/ 155 h 200"/>
              <a:gd name="T112" fmla="*/ 111 w 216"/>
              <a:gd name="T113" fmla="*/ 175 h 200"/>
              <a:gd name="T114" fmla="*/ 106 w 216"/>
              <a:gd name="T115" fmla="*/ 189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 h="200">
                <a:moveTo>
                  <a:pt x="106" y="189"/>
                </a:moveTo>
                <a:lnTo>
                  <a:pt x="87" y="197"/>
                </a:lnTo>
                <a:lnTo>
                  <a:pt x="80" y="196"/>
                </a:lnTo>
                <a:lnTo>
                  <a:pt x="73" y="200"/>
                </a:lnTo>
                <a:lnTo>
                  <a:pt x="59" y="200"/>
                </a:lnTo>
                <a:lnTo>
                  <a:pt x="49" y="187"/>
                </a:lnTo>
                <a:lnTo>
                  <a:pt x="43" y="172"/>
                </a:lnTo>
                <a:lnTo>
                  <a:pt x="30" y="158"/>
                </a:lnTo>
                <a:lnTo>
                  <a:pt x="16" y="158"/>
                </a:lnTo>
                <a:lnTo>
                  <a:pt x="0" y="158"/>
                </a:lnTo>
                <a:lnTo>
                  <a:pt x="1" y="125"/>
                </a:lnTo>
                <a:lnTo>
                  <a:pt x="0" y="112"/>
                </a:lnTo>
                <a:lnTo>
                  <a:pt x="4" y="98"/>
                </a:lnTo>
                <a:lnTo>
                  <a:pt x="9" y="92"/>
                </a:lnTo>
                <a:lnTo>
                  <a:pt x="18" y="79"/>
                </a:lnTo>
                <a:lnTo>
                  <a:pt x="16" y="74"/>
                </a:lnTo>
                <a:lnTo>
                  <a:pt x="20" y="65"/>
                </a:lnTo>
                <a:lnTo>
                  <a:pt x="16" y="53"/>
                </a:lnTo>
                <a:lnTo>
                  <a:pt x="16" y="46"/>
                </a:lnTo>
                <a:lnTo>
                  <a:pt x="17" y="28"/>
                </a:lnTo>
                <a:lnTo>
                  <a:pt x="23" y="19"/>
                </a:lnTo>
                <a:lnTo>
                  <a:pt x="25" y="7"/>
                </a:lnTo>
                <a:lnTo>
                  <a:pt x="30" y="3"/>
                </a:lnTo>
                <a:lnTo>
                  <a:pt x="49" y="0"/>
                </a:lnTo>
                <a:lnTo>
                  <a:pt x="68" y="8"/>
                </a:lnTo>
                <a:lnTo>
                  <a:pt x="75" y="16"/>
                </a:lnTo>
                <a:lnTo>
                  <a:pt x="84" y="16"/>
                </a:lnTo>
                <a:lnTo>
                  <a:pt x="93" y="11"/>
                </a:lnTo>
                <a:lnTo>
                  <a:pt x="115" y="22"/>
                </a:lnTo>
                <a:lnTo>
                  <a:pt x="124" y="21"/>
                </a:lnTo>
                <a:lnTo>
                  <a:pt x="135" y="13"/>
                </a:lnTo>
                <a:lnTo>
                  <a:pt x="145" y="13"/>
                </a:lnTo>
                <a:lnTo>
                  <a:pt x="151" y="10"/>
                </a:lnTo>
                <a:lnTo>
                  <a:pt x="161" y="11"/>
                </a:lnTo>
                <a:lnTo>
                  <a:pt x="175" y="17"/>
                </a:lnTo>
                <a:lnTo>
                  <a:pt x="189" y="6"/>
                </a:lnTo>
                <a:lnTo>
                  <a:pt x="193" y="7"/>
                </a:lnTo>
                <a:lnTo>
                  <a:pt x="206" y="29"/>
                </a:lnTo>
                <a:lnTo>
                  <a:pt x="209" y="29"/>
                </a:lnTo>
                <a:lnTo>
                  <a:pt x="216" y="37"/>
                </a:lnTo>
                <a:lnTo>
                  <a:pt x="214" y="41"/>
                </a:lnTo>
                <a:lnTo>
                  <a:pt x="214" y="48"/>
                </a:lnTo>
                <a:lnTo>
                  <a:pt x="199" y="64"/>
                </a:lnTo>
                <a:lnTo>
                  <a:pt x="194" y="77"/>
                </a:lnTo>
                <a:lnTo>
                  <a:pt x="191" y="88"/>
                </a:lnTo>
                <a:lnTo>
                  <a:pt x="187" y="93"/>
                </a:lnTo>
                <a:lnTo>
                  <a:pt x="184" y="107"/>
                </a:lnTo>
                <a:lnTo>
                  <a:pt x="174" y="116"/>
                </a:lnTo>
                <a:lnTo>
                  <a:pt x="172" y="126"/>
                </a:lnTo>
                <a:lnTo>
                  <a:pt x="167" y="135"/>
                </a:lnTo>
                <a:lnTo>
                  <a:pt x="166" y="143"/>
                </a:lnTo>
                <a:lnTo>
                  <a:pt x="153" y="150"/>
                </a:lnTo>
                <a:lnTo>
                  <a:pt x="143" y="142"/>
                </a:lnTo>
                <a:lnTo>
                  <a:pt x="136" y="142"/>
                </a:lnTo>
                <a:lnTo>
                  <a:pt x="125" y="154"/>
                </a:lnTo>
                <a:lnTo>
                  <a:pt x="120" y="155"/>
                </a:lnTo>
                <a:lnTo>
                  <a:pt x="111" y="175"/>
                </a:lnTo>
                <a:lnTo>
                  <a:pt x="106" y="189"/>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02" name="Freeform 134"/>
          <p:cNvSpPr>
            <a:spLocks/>
          </p:cNvSpPr>
          <p:nvPr/>
        </p:nvSpPr>
        <p:spPr bwMode="auto">
          <a:xfrm>
            <a:off x="3607243" y="3408001"/>
            <a:ext cx="110122" cy="115244"/>
          </a:xfrm>
          <a:custGeom>
            <a:avLst/>
            <a:gdLst>
              <a:gd name="T0" fmla="*/ 33 w 86"/>
              <a:gd name="T1" fmla="*/ 82 h 90"/>
              <a:gd name="T2" fmla="*/ 27 w 86"/>
              <a:gd name="T3" fmla="*/ 75 h 90"/>
              <a:gd name="T4" fmla="*/ 19 w 86"/>
              <a:gd name="T5" fmla="*/ 67 h 90"/>
              <a:gd name="T6" fmla="*/ 15 w 86"/>
              <a:gd name="T7" fmla="*/ 60 h 90"/>
              <a:gd name="T8" fmla="*/ 8 w 86"/>
              <a:gd name="T9" fmla="*/ 54 h 90"/>
              <a:gd name="T10" fmla="*/ 0 w 86"/>
              <a:gd name="T11" fmla="*/ 44 h 90"/>
              <a:gd name="T12" fmla="*/ 2 w 86"/>
              <a:gd name="T13" fmla="*/ 41 h 90"/>
              <a:gd name="T14" fmla="*/ 5 w 86"/>
              <a:gd name="T15" fmla="*/ 44 h 90"/>
              <a:gd name="T16" fmla="*/ 6 w 86"/>
              <a:gd name="T17" fmla="*/ 43 h 90"/>
              <a:gd name="T18" fmla="*/ 12 w 86"/>
              <a:gd name="T19" fmla="*/ 42 h 90"/>
              <a:gd name="T20" fmla="*/ 15 w 86"/>
              <a:gd name="T21" fmla="*/ 37 h 90"/>
              <a:gd name="T22" fmla="*/ 18 w 86"/>
              <a:gd name="T23" fmla="*/ 37 h 90"/>
              <a:gd name="T24" fmla="*/ 18 w 86"/>
              <a:gd name="T25" fmla="*/ 27 h 90"/>
              <a:gd name="T26" fmla="*/ 23 w 86"/>
              <a:gd name="T27" fmla="*/ 26 h 90"/>
              <a:gd name="T28" fmla="*/ 26 w 86"/>
              <a:gd name="T29" fmla="*/ 26 h 90"/>
              <a:gd name="T30" fmla="*/ 31 w 86"/>
              <a:gd name="T31" fmla="*/ 21 h 90"/>
              <a:gd name="T32" fmla="*/ 36 w 86"/>
              <a:gd name="T33" fmla="*/ 25 h 90"/>
              <a:gd name="T34" fmla="*/ 38 w 86"/>
              <a:gd name="T35" fmla="*/ 22 h 90"/>
              <a:gd name="T36" fmla="*/ 41 w 86"/>
              <a:gd name="T37" fmla="*/ 20 h 90"/>
              <a:gd name="T38" fmla="*/ 48 w 86"/>
              <a:gd name="T39" fmla="*/ 14 h 90"/>
              <a:gd name="T40" fmla="*/ 49 w 86"/>
              <a:gd name="T41" fmla="*/ 10 h 90"/>
              <a:gd name="T42" fmla="*/ 51 w 86"/>
              <a:gd name="T43" fmla="*/ 10 h 90"/>
              <a:gd name="T44" fmla="*/ 54 w 86"/>
              <a:gd name="T45" fmla="*/ 5 h 90"/>
              <a:gd name="T46" fmla="*/ 56 w 86"/>
              <a:gd name="T47" fmla="*/ 5 h 90"/>
              <a:gd name="T48" fmla="*/ 58 w 86"/>
              <a:gd name="T49" fmla="*/ 8 h 90"/>
              <a:gd name="T50" fmla="*/ 62 w 86"/>
              <a:gd name="T51" fmla="*/ 9 h 90"/>
              <a:gd name="T52" fmla="*/ 66 w 86"/>
              <a:gd name="T53" fmla="*/ 6 h 90"/>
              <a:gd name="T54" fmla="*/ 71 w 86"/>
              <a:gd name="T55" fmla="*/ 6 h 90"/>
              <a:gd name="T56" fmla="*/ 77 w 86"/>
              <a:gd name="T57" fmla="*/ 3 h 90"/>
              <a:gd name="T58" fmla="*/ 80 w 86"/>
              <a:gd name="T59" fmla="*/ 0 h 90"/>
              <a:gd name="T60" fmla="*/ 86 w 86"/>
              <a:gd name="T61" fmla="*/ 1 h 90"/>
              <a:gd name="T62" fmla="*/ 85 w 86"/>
              <a:gd name="T63" fmla="*/ 3 h 90"/>
              <a:gd name="T64" fmla="*/ 83 w 86"/>
              <a:gd name="T65" fmla="*/ 8 h 90"/>
              <a:gd name="T66" fmla="*/ 84 w 86"/>
              <a:gd name="T67" fmla="*/ 15 h 90"/>
              <a:gd name="T68" fmla="*/ 79 w 86"/>
              <a:gd name="T69" fmla="*/ 22 h 90"/>
              <a:gd name="T70" fmla="*/ 77 w 86"/>
              <a:gd name="T71" fmla="*/ 30 h 90"/>
              <a:gd name="T72" fmla="*/ 76 w 86"/>
              <a:gd name="T73" fmla="*/ 40 h 90"/>
              <a:gd name="T74" fmla="*/ 76 w 86"/>
              <a:gd name="T75" fmla="*/ 45 h 90"/>
              <a:gd name="T76" fmla="*/ 76 w 86"/>
              <a:gd name="T77" fmla="*/ 54 h 90"/>
              <a:gd name="T78" fmla="*/ 73 w 86"/>
              <a:gd name="T79" fmla="*/ 56 h 90"/>
              <a:gd name="T80" fmla="*/ 70 w 86"/>
              <a:gd name="T81" fmla="*/ 65 h 90"/>
              <a:gd name="T82" fmla="*/ 71 w 86"/>
              <a:gd name="T83" fmla="*/ 71 h 90"/>
              <a:gd name="T84" fmla="*/ 67 w 86"/>
              <a:gd name="T85" fmla="*/ 76 h 90"/>
              <a:gd name="T86" fmla="*/ 67 w 86"/>
              <a:gd name="T87" fmla="*/ 82 h 90"/>
              <a:gd name="T88" fmla="*/ 70 w 86"/>
              <a:gd name="T89" fmla="*/ 85 h 90"/>
              <a:gd name="T90" fmla="*/ 65 w 86"/>
              <a:gd name="T91" fmla="*/ 90 h 90"/>
              <a:gd name="T92" fmla="*/ 60 w 86"/>
              <a:gd name="T93" fmla="*/ 88 h 90"/>
              <a:gd name="T94" fmla="*/ 57 w 86"/>
              <a:gd name="T95" fmla="*/ 84 h 90"/>
              <a:gd name="T96" fmla="*/ 52 w 86"/>
              <a:gd name="T97" fmla="*/ 82 h 90"/>
              <a:gd name="T98" fmla="*/ 47 w 86"/>
              <a:gd name="T99" fmla="*/ 85 h 90"/>
              <a:gd name="T100" fmla="*/ 36 w 86"/>
              <a:gd name="T101" fmla="*/ 79 h 90"/>
              <a:gd name="T102" fmla="*/ 33 w 86"/>
              <a:gd name="T103" fmla="*/ 8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6" h="90">
                <a:moveTo>
                  <a:pt x="33" y="82"/>
                </a:moveTo>
                <a:lnTo>
                  <a:pt x="27" y="75"/>
                </a:lnTo>
                <a:lnTo>
                  <a:pt x="19" y="67"/>
                </a:lnTo>
                <a:lnTo>
                  <a:pt x="15" y="60"/>
                </a:lnTo>
                <a:lnTo>
                  <a:pt x="8" y="54"/>
                </a:lnTo>
                <a:lnTo>
                  <a:pt x="0" y="44"/>
                </a:lnTo>
                <a:lnTo>
                  <a:pt x="2" y="41"/>
                </a:lnTo>
                <a:lnTo>
                  <a:pt x="5" y="44"/>
                </a:lnTo>
                <a:lnTo>
                  <a:pt x="6" y="43"/>
                </a:lnTo>
                <a:lnTo>
                  <a:pt x="12" y="42"/>
                </a:lnTo>
                <a:lnTo>
                  <a:pt x="15" y="37"/>
                </a:lnTo>
                <a:lnTo>
                  <a:pt x="18" y="37"/>
                </a:lnTo>
                <a:lnTo>
                  <a:pt x="18" y="27"/>
                </a:lnTo>
                <a:lnTo>
                  <a:pt x="23" y="26"/>
                </a:lnTo>
                <a:lnTo>
                  <a:pt x="26" y="26"/>
                </a:lnTo>
                <a:lnTo>
                  <a:pt x="31" y="21"/>
                </a:lnTo>
                <a:lnTo>
                  <a:pt x="36" y="25"/>
                </a:lnTo>
                <a:lnTo>
                  <a:pt x="38" y="22"/>
                </a:lnTo>
                <a:lnTo>
                  <a:pt x="41" y="20"/>
                </a:lnTo>
                <a:lnTo>
                  <a:pt x="48" y="14"/>
                </a:lnTo>
                <a:lnTo>
                  <a:pt x="49" y="10"/>
                </a:lnTo>
                <a:lnTo>
                  <a:pt x="51" y="10"/>
                </a:lnTo>
                <a:lnTo>
                  <a:pt x="54" y="5"/>
                </a:lnTo>
                <a:lnTo>
                  <a:pt x="56" y="5"/>
                </a:lnTo>
                <a:lnTo>
                  <a:pt x="58" y="8"/>
                </a:lnTo>
                <a:lnTo>
                  <a:pt x="62" y="9"/>
                </a:lnTo>
                <a:lnTo>
                  <a:pt x="66" y="6"/>
                </a:lnTo>
                <a:lnTo>
                  <a:pt x="71" y="6"/>
                </a:lnTo>
                <a:lnTo>
                  <a:pt x="77" y="3"/>
                </a:lnTo>
                <a:lnTo>
                  <a:pt x="80" y="0"/>
                </a:lnTo>
                <a:lnTo>
                  <a:pt x="86" y="1"/>
                </a:lnTo>
                <a:lnTo>
                  <a:pt x="85" y="3"/>
                </a:lnTo>
                <a:lnTo>
                  <a:pt x="83" y="8"/>
                </a:lnTo>
                <a:lnTo>
                  <a:pt x="84" y="15"/>
                </a:lnTo>
                <a:lnTo>
                  <a:pt x="79" y="22"/>
                </a:lnTo>
                <a:lnTo>
                  <a:pt x="77" y="30"/>
                </a:lnTo>
                <a:lnTo>
                  <a:pt x="76" y="40"/>
                </a:lnTo>
                <a:lnTo>
                  <a:pt x="76" y="45"/>
                </a:lnTo>
                <a:lnTo>
                  <a:pt x="76" y="54"/>
                </a:lnTo>
                <a:lnTo>
                  <a:pt x="73" y="56"/>
                </a:lnTo>
                <a:lnTo>
                  <a:pt x="70" y="65"/>
                </a:lnTo>
                <a:lnTo>
                  <a:pt x="71" y="71"/>
                </a:lnTo>
                <a:lnTo>
                  <a:pt x="67" y="76"/>
                </a:lnTo>
                <a:lnTo>
                  <a:pt x="67" y="82"/>
                </a:lnTo>
                <a:lnTo>
                  <a:pt x="70" y="85"/>
                </a:lnTo>
                <a:lnTo>
                  <a:pt x="65" y="90"/>
                </a:lnTo>
                <a:lnTo>
                  <a:pt x="60" y="88"/>
                </a:lnTo>
                <a:lnTo>
                  <a:pt x="57" y="84"/>
                </a:lnTo>
                <a:lnTo>
                  <a:pt x="52" y="82"/>
                </a:lnTo>
                <a:lnTo>
                  <a:pt x="47" y="85"/>
                </a:lnTo>
                <a:lnTo>
                  <a:pt x="36" y="79"/>
                </a:lnTo>
                <a:lnTo>
                  <a:pt x="33" y="82"/>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03" name="Freeform 135"/>
          <p:cNvSpPr>
            <a:spLocks/>
          </p:cNvSpPr>
          <p:nvPr/>
        </p:nvSpPr>
        <p:spPr bwMode="auto">
          <a:xfrm>
            <a:off x="5722612" y="2393853"/>
            <a:ext cx="74268" cy="69146"/>
          </a:xfrm>
          <a:custGeom>
            <a:avLst/>
            <a:gdLst>
              <a:gd name="T0" fmla="*/ 42 w 58"/>
              <a:gd name="T1" fmla="*/ 0 h 54"/>
              <a:gd name="T2" fmla="*/ 55 w 58"/>
              <a:gd name="T3" fmla="*/ 0 h 54"/>
              <a:gd name="T4" fmla="*/ 58 w 58"/>
              <a:gd name="T5" fmla="*/ 7 h 54"/>
              <a:gd name="T6" fmla="*/ 55 w 58"/>
              <a:gd name="T7" fmla="*/ 25 h 54"/>
              <a:gd name="T8" fmla="*/ 51 w 58"/>
              <a:gd name="T9" fmla="*/ 33 h 54"/>
              <a:gd name="T10" fmla="*/ 42 w 58"/>
              <a:gd name="T11" fmla="*/ 33 h 54"/>
              <a:gd name="T12" fmla="*/ 45 w 58"/>
              <a:gd name="T13" fmla="*/ 54 h 54"/>
              <a:gd name="T14" fmla="*/ 36 w 58"/>
              <a:gd name="T15" fmla="*/ 49 h 54"/>
              <a:gd name="T16" fmla="*/ 26 w 58"/>
              <a:gd name="T17" fmla="*/ 40 h 54"/>
              <a:gd name="T18" fmla="*/ 11 w 58"/>
              <a:gd name="T19" fmla="*/ 44 h 54"/>
              <a:gd name="T20" fmla="*/ 0 w 58"/>
              <a:gd name="T21" fmla="*/ 43 h 54"/>
              <a:gd name="T22" fmla="*/ 8 w 58"/>
              <a:gd name="T23" fmla="*/ 37 h 54"/>
              <a:gd name="T24" fmla="*/ 21 w 58"/>
              <a:gd name="T25" fmla="*/ 8 h 54"/>
              <a:gd name="T26" fmla="*/ 42 w 58"/>
              <a:gd name="T27"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8" h="54">
                <a:moveTo>
                  <a:pt x="42" y="0"/>
                </a:moveTo>
                <a:lnTo>
                  <a:pt x="55" y="0"/>
                </a:lnTo>
                <a:lnTo>
                  <a:pt x="58" y="7"/>
                </a:lnTo>
                <a:lnTo>
                  <a:pt x="55" y="25"/>
                </a:lnTo>
                <a:lnTo>
                  <a:pt x="51" y="33"/>
                </a:lnTo>
                <a:lnTo>
                  <a:pt x="42" y="33"/>
                </a:lnTo>
                <a:lnTo>
                  <a:pt x="45" y="54"/>
                </a:lnTo>
                <a:lnTo>
                  <a:pt x="36" y="49"/>
                </a:lnTo>
                <a:lnTo>
                  <a:pt x="26" y="40"/>
                </a:lnTo>
                <a:lnTo>
                  <a:pt x="11" y="44"/>
                </a:lnTo>
                <a:lnTo>
                  <a:pt x="0" y="43"/>
                </a:lnTo>
                <a:lnTo>
                  <a:pt x="8" y="37"/>
                </a:lnTo>
                <a:lnTo>
                  <a:pt x="21" y="8"/>
                </a:lnTo>
                <a:lnTo>
                  <a:pt x="42" y="0"/>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04" name="Freeform 136"/>
          <p:cNvSpPr>
            <a:spLocks/>
          </p:cNvSpPr>
          <p:nvPr/>
        </p:nvSpPr>
        <p:spPr bwMode="auto">
          <a:xfrm>
            <a:off x="5746943" y="1968730"/>
            <a:ext cx="435367" cy="308598"/>
          </a:xfrm>
          <a:custGeom>
            <a:avLst/>
            <a:gdLst>
              <a:gd name="T0" fmla="*/ 294 w 340"/>
              <a:gd name="T1" fmla="*/ 0 h 241"/>
              <a:gd name="T2" fmla="*/ 338 w 340"/>
              <a:gd name="T3" fmla="*/ 13 h 241"/>
              <a:gd name="T4" fmla="*/ 322 w 340"/>
              <a:gd name="T5" fmla="*/ 17 h 241"/>
              <a:gd name="T6" fmla="*/ 340 w 340"/>
              <a:gd name="T7" fmla="*/ 28 h 241"/>
              <a:gd name="T8" fmla="*/ 319 w 340"/>
              <a:gd name="T9" fmla="*/ 35 h 241"/>
              <a:gd name="T10" fmla="*/ 309 w 340"/>
              <a:gd name="T11" fmla="*/ 37 h 241"/>
              <a:gd name="T12" fmla="*/ 311 w 340"/>
              <a:gd name="T13" fmla="*/ 24 h 241"/>
              <a:gd name="T14" fmla="*/ 293 w 340"/>
              <a:gd name="T15" fmla="*/ 18 h 241"/>
              <a:gd name="T16" fmla="*/ 274 w 340"/>
              <a:gd name="T17" fmla="*/ 23 h 241"/>
              <a:gd name="T18" fmla="*/ 270 w 340"/>
              <a:gd name="T19" fmla="*/ 36 h 241"/>
              <a:gd name="T20" fmla="*/ 259 w 340"/>
              <a:gd name="T21" fmla="*/ 44 h 241"/>
              <a:gd name="T22" fmla="*/ 244 w 340"/>
              <a:gd name="T23" fmla="*/ 40 h 241"/>
              <a:gd name="T24" fmla="*/ 227 w 340"/>
              <a:gd name="T25" fmla="*/ 40 h 241"/>
              <a:gd name="T26" fmla="*/ 210 w 340"/>
              <a:gd name="T27" fmla="*/ 31 h 241"/>
              <a:gd name="T28" fmla="*/ 203 w 340"/>
              <a:gd name="T29" fmla="*/ 36 h 241"/>
              <a:gd name="T30" fmla="*/ 195 w 340"/>
              <a:gd name="T31" fmla="*/ 37 h 241"/>
              <a:gd name="T32" fmla="*/ 195 w 340"/>
              <a:gd name="T33" fmla="*/ 48 h 241"/>
              <a:gd name="T34" fmla="*/ 170 w 340"/>
              <a:gd name="T35" fmla="*/ 45 h 241"/>
              <a:gd name="T36" fmla="*/ 168 w 340"/>
              <a:gd name="T37" fmla="*/ 55 h 241"/>
              <a:gd name="T38" fmla="*/ 155 w 340"/>
              <a:gd name="T39" fmla="*/ 55 h 241"/>
              <a:gd name="T40" fmla="*/ 148 w 340"/>
              <a:gd name="T41" fmla="*/ 68 h 241"/>
              <a:gd name="T42" fmla="*/ 137 w 340"/>
              <a:gd name="T43" fmla="*/ 88 h 241"/>
              <a:gd name="T44" fmla="*/ 118 w 340"/>
              <a:gd name="T45" fmla="*/ 114 h 241"/>
              <a:gd name="T46" fmla="*/ 124 w 340"/>
              <a:gd name="T47" fmla="*/ 120 h 241"/>
              <a:gd name="T48" fmla="*/ 120 w 340"/>
              <a:gd name="T49" fmla="*/ 127 h 241"/>
              <a:gd name="T50" fmla="*/ 106 w 340"/>
              <a:gd name="T51" fmla="*/ 127 h 241"/>
              <a:gd name="T52" fmla="*/ 98 w 340"/>
              <a:gd name="T53" fmla="*/ 145 h 241"/>
              <a:gd name="T54" fmla="*/ 102 w 340"/>
              <a:gd name="T55" fmla="*/ 170 h 241"/>
              <a:gd name="T56" fmla="*/ 112 w 340"/>
              <a:gd name="T57" fmla="*/ 179 h 241"/>
              <a:gd name="T58" fmla="*/ 109 w 340"/>
              <a:gd name="T59" fmla="*/ 202 h 241"/>
              <a:gd name="T60" fmla="*/ 98 w 340"/>
              <a:gd name="T61" fmla="*/ 215 h 241"/>
              <a:gd name="T62" fmla="*/ 92 w 340"/>
              <a:gd name="T63" fmla="*/ 226 h 241"/>
              <a:gd name="T64" fmla="*/ 81 w 340"/>
              <a:gd name="T65" fmla="*/ 214 h 241"/>
              <a:gd name="T66" fmla="*/ 54 w 340"/>
              <a:gd name="T67" fmla="*/ 237 h 241"/>
              <a:gd name="T68" fmla="*/ 34 w 340"/>
              <a:gd name="T69" fmla="*/ 241 h 241"/>
              <a:gd name="T70" fmla="*/ 13 w 340"/>
              <a:gd name="T71" fmla="*/ 231 h 241"/>
              <a:gd name="T72" fmla="*/ 7 w 340"/>
              <a:gd name="T73" fmla="*/ 211 h 241"/>
              <a:gd name="T74" fmla="*/ 0 w 340"/>
              <a:gd name="T75" fmla="*/ 166 h 241"/>
              <a:gd name="T76" fmla="*/ 13 w 340"/>
              <a:gd name="T77" fmla="*/ 154 h 241"/>
              <a:gd name="T78" fmla="*/ 50 w 340"/>
              <a:gd name="T79" fmla="*/ 139 h 241"/>
              <a:gd name="T80" fmla="*/ 76 w 340"/>
              <a:gd name="T81" fmla="*/ 119 h 241"/>
              <a:gd name="T82" fmla="*/ 99 w 340"/>
              <a:gd name="T83" fmla="*/ 94 h 241"/>
              <a:gd name="T84" fmla="*/ 128 w 340"/>
              <a:gd name="T85" fmla="*/ 59 h 241"/>
              <a:gd name="T86" fmla="*/ 149 w 340"/>
              <a:gd name="T87" fmla="*/ 45 h 241"/>
              <a:gd name="T88" fmla="*/ 182 w 340"/>
              <a:gd name="T89" fmla="*/ 24 h 241"/>
              <a:gd name="T90" fmla="*/ 209 w 340"/>
              <a:gd name="T91" fmla="*/ 16 h 241"/>
              <a:gd name="T92" fmla="*/ 231 w 340"/>
              <a:gd name="T93" fmla="*/ 17 h 241"/>
              <a:gd name="T94" fmla="*/ 247 w 340"/>
              <a:gd name="T95" fmla="*/ 3 h 241"/>
              <a:gd name="T96" fmla="*/ 271 w 340"/>
              <a:gd name="T97" fmla="*/ 3 h 241"/>
              <a:gd name="T98" fmla="*/ 294 w 340"/>
              <a:gd name="T99"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40" h="241">
                <a:moveTo>
                  <a:pt x="294" y="0"/>
                </a:moveTo>
                <a:lnTo>
                  <a:pt x="338" y="13"/>
                </a:lnTo>
                <a:lnTo>
                  <a:pt x="322" y="17"/>
                </a:lnTo>
                <a:lnTo>
                  <a:pt x="340" y="28"/>
                </a:lnTo>
                <a:lnTo>
                  <a:pt x="319" y="35"/>
                </a:lnTo>
                <a:lnTo>
                  <a:pt x="309" y="37"/>
                </a:lnTo>
                <a:lnTo>
                  <a:pt x="311" y="24"/>
                </a:lnTo>
                <a:lnTo>
                  <a:pt x="293" y="18"/>
                </a:lnTo>
                <a:lnTo>
                  <a:pt x="274" y="23"/>
                </a:lnTo>
                <a:lnTo>
                  <a:pt x="270" y="36"/>
                </a:lnTo>
                <a:lnTo>
                  <a:pt x="259" y="44"/>
                </a:lnTo>
                <a:lnTo>
                  <a:pt x="244" y="40"/>
                </a:lnTo>
                <a:lnTo>
                  <a:pt x="227" y="40"/>
                </a:lnTo>
                <a:lnTo>
                  <a:pt x="210" y="31"/>
                </a:lnTo>
                <a:lnTo>
                  <a:pt x="203" y="36"/>
                </a:lnTo>
                <a:lnTo>
                  <a:pt x="195" y="37"/>
                </a:lnTo>
                <a:lnTo>
                  <a:pt x="195" y="48"/>
                </a:lnTo>
                <a:lnTo>
                  <a:pt x="170" y="45"/>
                </a:lnTo>
                <a:lnTo>
                  <a:pt x="168" y="55"/>
                </a:lnTo>
                <a:lnTo>
                  <a:pt x="155" y="55"/>
                </a:lnTo>
                <a:lnTo>
                  <a:pt x="148" y="68"/>
                </a:lnTo>
                <a:lnTo>
                  <a:pt x="137" y="88"/>
                </a:lnTo>
                <a:lnTo>
                  <a:pt x="118" y="114"/>
                </a:lnTo>
                <a:lnTo>
                  <a:pt x="124" y="120"/>
                </a:lnTo>
                <a:lnTo>
                  <a:pt x="120" y="127"/>
                </a:lnTo>
                <a:lnTo>
                  <a:pt x="106" y="127"/>
                </a:lnTo>
                <a:lnTo>
                  <a:pt x="98" y="145"/>
                </a:lnTo>
                <a:lnTo>
                  <a:pt x="102" y="170"/>
                </a:lnTo>
                <a:lnTo>
                  <a:pt x="112" y="179"/>
                </a:lnTo>
                <a:lnTo>
                  <a:pt x="109" y="202"/>
                </a:lnTo>
                <a:lnTo>
                  <a:pt x="98" y="215"/>
                </a:lnTo>
                <a:lnTo>
                  <a:pt x="92" y="226"/>
                </a:lnTo>
                <a:lnTo>
                  <a:pt x="81" y="214"/>
                </a:lnTo>
                <a:lnTo>
                  <a:pt x="54" y="237"/>
                </a:lnTo>
                <a:lnTo>
                  <a:pt x="34" y="241"/>
                </a:lnTo>
                <a:lnTo>
                  <a:pt x="13" y="231"/>
                </a:lnTo>
                <a:lnTo>
                  <a:pt x="7" y="211"/>
                </a:lnTo>
                <a:lnTo>
                  <a:pt x="0" y="166"/>
                </a:lnTo>
                <a:lnTo>
                  <a:pt x="13" y="154"/>
                </a:lnTo>
                <a:lnTo>
                  <a:pt x="50" y="139"/>
                </a:lnTo>
                <a:lnTo>
                  <a:pt x="76" y="119"/>
                </a:lnTo>
                <a:lnTo>
                  <a:pt x="99" y="94"/>
                </a:lnTo>
                <a:lnTo>
                  <a:pt x="128" y="59"/>
                </a:lnTo>
                <a:lnTo>
                  <a:pt x="149" y="45"/>
                </a:lnTo>
                <a:lnTo>
                  <a:pt x="182" y="24"/>
                </a:lnTo>
                <a:lnTo>
                  <a:pt x="209" y="16"/>
                </a:lnTo>
                <a:lnTo>
                  <a:pt x="231" y="17"/>
                </a:lnTo>
                <a:lnTo>
                  <a:pt x="247" y="3"/>
                </a:lnTo>
                <a:lnTo>
                  <a:pt x="271" y="3"/>
                </a:lnTo>
                <a:lnTo>
                  <a:pt x="294" y="0"/>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05" name="Freeform 137"/>
          <p:cNvSpPr>
            <a:spLocks/>
          </p:cNvSpPr>
          <p:nvPr/>
        </p:nvSpPr>
        <p:spPr bwMode="auto">
          <a:xfrm>
            <a:off x="5968466" y="1822754"/>
            <a:ext cx="61464" cy="19208"/>
          </a:xfrm>
          <a:custGeom>
            <a:avLst/>
            <a:gdLst>
              <a:gd name="T0" fmla="*/ 48 w 48"/>
              <a:gd name="T1" fmla="*/ 9 h 15"/>
              <a:gd name="T2" fmla="*/ 23 w 48"/>
              <a:gd name="T3" fmla="*/ 15 h 15"/>
              <a:gd name="T4" fmla="*/ 1 w 48"/>
              <a:gd name="T5" fmla="*/ 11 h 15"/>
              <a:gd name="T6" fmla="*/ 8 w 48"/>
              <a:gd name="T7" fmla="*/ 8 h 15"/>
              <a:gd name="T8" fmla="*/ 0 w 48"/>
              <a:gd name="T9" fmla="*/ 3 h 15"/>
              <a:gd name="T10" fmla="*/ 24 w 48"/>
              <a:gd name="T11" fmla="*/ 0 h 15"/>
              <a:gd name="T12" fmla="*/ 30 w 48"/>
              <a:gd name="T13" fmla="*/ 5 h 15"/>
              <a:gd name="T14" fmla="*/ 48 w 48"/>
              <a:gd name="T15" fmla="*/ 9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5">
                <a:moveTo>
                  <a:pt x="48" y="9"/>
                </a:moveTo>
                <a:lnTo>
                  <a:pt x="23" y="15"/>
                </a:lnTo>
                <a:lnTo>
                  <a:pt x="1" y="11"/>
                </a:lnTo>
                <a:lnTo>
                  <a:pt x="8" y="8"/>
                </a:lnTo>
                <a:lnTo>
                  <a:pt x="0" y="3"/>
                </a:lnTo>
                <a:lnTo>
                  <a:pt x="24" y="0"/>
                </a:lnTo>
                <a:lnTo>
                  <a:pt x="30" y="5"/>
                </a:lnTo>
                <a:lnTo>
                  <a:pt x="48" y="9"/>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06" name="Freeform 138"/>
          <p:cNvSpPr>
            <a:spLocks/>
          </p:cNvSpPr>
          <p:nvPr/>
        </p:nvSpPr>
        <p:spPr bwMode="auto">
          <a:xfrm>
            <a:off x="5809685" y="1794584"/>
            <a:ext cx="166464" cy="60183"/>
          </a:xfrm>
          <a:custGeom>
            <a:avLst/>
            <a:gdLst>
              <a:gd name="T0" fmla="*/ 89 w 130"/>
              <a:gd name="T1" fmla="*/ 4 h 47"/>
              <a:gd name="T2" fmla="*/ 130 w 130"/>
              <a:gd name="T3" fmla="*/ 15 h 47"/>
              <a:gd name="T4" fmla="*/ 102 w 130"/>
              <a:gd name="T5" fmla="*/ 21 h 47"/>
              <a:gd name="T6" fmla="*/ 98 w 130"/>
              <a:gd name="T7" fmla="*/ 31 h 47"/>
              <a:gd name="T8" fmla="*/ 88 w 130"/>
              <a:gd name="T9" fmla="*/ 34 h 47"/>
              <a:gd name="T10" fmla="*/ 85 w 130"/>
              <a:gd name="T11" fmla="*/ 46 h 47"/>
              <a:gd name="T12" fmla="*/ 70 w 130"/>
              <a:gd name="T13" fmla="*/ 47 h 47"/>
              <a:gd name="T14" fmla="*/ 43 w 130"/>
              <a:gd name="T15" fmla="*/ 38 h 47"/>
              <a:gd name="T16" fmla="*/ 53 w 130"/>
              <a:gd name="T17" fmla="*/ 32 h 47"/>
              <a:gd name="T18" fmla="*/ 35 w 130"/>
              <a:gd name="T19" fmla="*/ 28 h 47"/>
              <a:gd name="T20" fmla="*/ 10 w 130"/>
              <a:gd name="T21" fmla="*/ 16 h 47"/>
              <a:gd name="T22" fmla="*/ 0 w 130"/>
              <a:gd name="T23" fmla="*/ 5 h 47"/>
              <a:gd name="T24" fmla="*/ 30 w 130"/>
              <a:gd name="T25" fmla="*/ 0 h 47"/>
              <a:gd name="T26" fmla="*/ 37 w 130"/>
              <a:gd name="T27" fmla="*/ 5 h 47"/>
              <a:gd name="T28" fmla="*/ 54 w 130"/>
              <a:gd name="T29" fmla="*/ 5 h 47"/>
              <a:gd name="T30" fmla="*/ 57 w 130"/>
              <a:gd name="T31" fmla="*/ 0 h 47"/>
              <a:gd name="T32" fmla="*/ 74 w 130"/>
              <a:gd name="T33" fmla="*/ 0 h 47"/>
              <a:gd name="T34" fmla="*/ 89 w 130"/>
              <a:gd name="T35" fmla="*/ 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0" h="47">
                <a:moveTo>
                  <a:pt x="89" y="4"/>
                </a:moveTo>
                <a:lnTo>
                  <a:pt x="130" y="15"/>
                </a:lnTo>
                <a:lnTo>
                  <a:pt x="102" y="21"/>
                </a:lnTo>
                <a:lnTo>
                  <a:pt x="98" y="31"/>
                </a:lnTo>
                <a:lnTo>
                  <a:pt x="88" y="34"/>
                </a:lnTo>
                <a:lnTo>
                  <a:pt x="85" y="46"/>
                </a:lnTo>
                <a:lnTo>
                  <a:pt x="70" y="47"/>
                </a:lnTo>
                <a:lnTo>
                  <a:pt x="43" y="38"/>
                </a:lnTo>
                <a:lnTo>
                  <a:pt x="53" y="32"/>
                </a:lnTo>
                <a:lnTo>
                  <a:pt x="35" y="28"/>
                </a:lnTo>
                <a:lnTo>
                  <a:pt x="10" y="16"/>
                </a:lnTo>
                <a:lnTo>
                  <a:pt x="0" y="5"/>
                </a:lnTo>
                <a:lnTo>
                  <a:pt x="30" y="0"/>
                </a:lnTo>
                <a:lnTo>
                  <a:pt x="37" y="5"/>
                </a:lnTo>
                <a:lnTo>
                  <a:pt x="54" y="5"/>
                </a:lnTo>
                <a:lnTo>
                  <a:pt x="57" y="0"/>
                </a:lnTo>
                <a:lnTo>
                  <a:pt x="74" y="0"/>
                </a:lnTo>
                <a:lnTo>
                  <a:pt x="89" y="4"/>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07" name="Freeform 139"/>
          <p:cNvSpPr>
            <a:spLocks/>
          </p:cNvSpPr>
          <p:nvPr/>
        </p:nvSpPr>
        <p:spPr bwMode="auto">
          <a:xfrm>
            <a:off x="5908285" y="1784341"/>
            <a:ext cx="148537" cy="21769"/>
          </a:xfrm>
          <a:custGeom>
            <a:avLst/>
            <a:gdLst>
              <a:gd name="T0" fmla="*/ 92 w 116"/>
              <a:gd name="T1" fmla="*/ 3 h 17"/>
              <a:gd name="T2" fmla="*/ 116 w 116"/>
              <a:gd name="T3" fmla="*/ 8 h 17"/>
              <a:gd name="T4" fmla="*/ 101 w 116"/>
              <a:gd name="T5" fmla="*/ 15 h 17"/>
              <a:gd name="T6" fmla="*/ 68 w 116"/>
              <a:gd name="T7" fmla="*/ 17 h 17"/>
              <a:gd name="T8" fmla="*/ 34 w 116"/>
              <a:gd name="T9" fmla="*/ 14 h 17"/>
              <a:gd name="T10" fmla="*/ 31 w 116"/>
              <a:gd name="T11" fmla="*/ 11 h 17"/>
              <a:gd name="T12" fmla="*/ 14 w 116"/>
              <a:gd name="T13" fmla="*/ 11 h 17"/>
              <a:gd name="T14" fmla="*/ 0 w 116"/>
              <a:gd name="T15" fmla="*/ 4 h 17"/>
              <a:gd name="T16" fmla="*/ 35 w 116"/>
              <a:gd name="T17" fmla="*/ 1 h 17"/>
              <a:gd name="T18" fmla="*/ 52 w 116"/>
              <a:gd name="T19" fmla="*/ 4 h 17"/>
              <a:gd name="T20" fmla="*/ 62 w 116"/>
              <a:gd name="T21" fmla="*/ 0 h 17"/>
              <a:gd name="T22" fmla="*/ 92 w 116"/>
              <a:gd name="T23" fmla="*/ 3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7">
                <a:moveTo>
                  <a:pt x="92" y="3"/>
                </a:moveTo>
                <a:lnTo>
                  <a:pt x="116" y="8"/>
                </a:lnTo>
                <a:lnTo>
                  <a:pt x="101" y="15"/>
                </a:lnTo>
                <a:lnTo>
                  <a:pt x="68" y="17"/>
                </a:lnTo>
                <a:lnTo>
                  <a:pt x="34" y="14"/>
                </a:lnTo>
                <a:lnTo>
                  <a:pt x="31" y="11"/>
                </a:lnTo>
                <a:lnTo>
                  <a:pt x="14" y="11"/>
                </a:lnTo>
                <a:lnTo>
                  <a:pt x="0" y="4"/>
                </a:lnTo>
                <a:lnTo>
                  <a:pt x="35" y="1"/>
                </a:lnTo>
                <a:lnTo>
                  <a:pt x="52" y="4"/>
                </a:lnTo>
                <a:lnTo>
                  <a:pt x="62" y="0"/>
                </a:lnTo>
                <a:lnTo>
                  <a:pt x="92" y="3"/>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08" name="Freeform 140"/>
          <p:cNvSpPr>
            <a:spLocks/>
          </p:cNvSpPr>
          <p:nvPr/>
        </p:nvSpPr>
        <p:spPr bwMode="auto">
          <a:xfrm>
            <a:off x="7467920" y="2999525"/>
            <a:ext cx="194634" cy="106281"/>
          </a:xfrm>
          <a:custGeom>
            <a:avLst/>
            <a:gdLst>
              <a:gd name="T0" fmla="*/ 146 w 152"/>
              <a:gd name="T1" fmla="*/ 52 h 83"/>
              <a:gd name="T2" fmla="*/ 146 w 152"/>
              <a:gd name="T3" fmla="*/ 61 h 83"/>
              <a:gd name="T4" fmla="*/ 152 w 152"/>
              <a:gd name="T5" fmla="*/ 75 h 83"/>
              <a:gd name="T6" fmla="*/ 151 w 152"/>
              <a:gd name="T7" fmla="*/ 83 h 83"/>
              <a:gd name="T8" fmla="*/ 136 w 152"/>
              <a:gd name="T9" fmla="*/ 83 h 83"/>
              <a:gd name="T10" fmla="*/ 114 w 152"/>
              <a:gd name="T11" fmla="*/ 78 h 83"/>
              <a:gd name="T12" fmla="*/ 100 w 152"/>
              <a:gd name="T13" fmla="*/ 76 h 83"/>
              <a:gd name="T14" fmla="*/ 88 w 152"/>
              <a:gd name="T15" fmla="*/ 66 h 83"/>
              <a:gd name="T16" fmla="*/ 63 w 152"/>
              <a:gd name="T17" fmla="*/ 63 h 83"/>
              <a:gd name="T18" fmla="*/ 37 w 152"/>
              <a:gd name="T19" fmla="*/ 51 h 83"/>
              <a:gd name="T20" fmla="*/ 18 w 152"/>
              <a:gd name="T21" fmla="*/ 41 h 83"/>
              <a:gd name="T22" fmla="*/ 0 w 152"/>
              <a:gd name="T23" fmla="*/ 33 h 83"/>
              <a:gd name="T24" fmla="*/ 3 w 152"/>
              <a:gd name="T25" fmla="*/ 14 h 83"/>
              <a:gd name="T26" fmla="*/ 12 w 152"/>
              <a:gd name="T27" fmla="*/ 4 h 83"/>
              <a:gd name="T28" fmla="*/ 18 w 152"/>
              <a:gd name="T29" fmla="*/ 0 h 83"/>
              <a:gd name="T30" fmla="*/ 34 w 152"/>
              <a:gd name="T31" fmla="*/ 6 h 83"/>
              <a:gd name="T32" fmla="*/ 54 w 152"/>
              <a:gd name="T33" fmla="*/ 19 h 83"/>
              <a:gd name="T34" fmla="*/ 65 w 152"/>
              <a:gd name="T35" fmla="*/ 22 h 83"/>
              <a:gd name="T36" fmla="*/ 73 w 152"/>
              <a:gd name="T37" fmla="*/ 32 h 83"/>
              <a:gd name="T38" fmla="*/ 88 w 152"/>
              <a:gd name="T39" fmla="*/ 36 h 83"/>
              <a:gd name="T40" fmla="*/ 104 w 152"/>
              <a:gd name="T41" fmla="*/ 45 h 83"/>
              <a:gd name="T42" fmla="*/ 125 w 152"/>
              <a:gd name="T43" fmla="*/ 50 h 83"/>
              <a:gd name="T44" fmla="*/ 146 w 152"/>
              <a:gd name="T45" fmla="*/ 52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2" h="83">
                <a:moveTo>
                  <a:pt x="146" y="52"/>
                </a:moveTo>
                <a:lnTo>
                  <a:pt x="146" y="61"/>
                </a:lnTo>
                <a:lnTo>
                  <a:pt x="152" y="75"/>
                </a:lnTo>
                <a:lnTo>
                  <a:pt x="151" y="83"/>
                </a:lnTo>
                <a:lnTo>
                  <a:pt x="136" y="83"/>
                </a:lnTo>
                <a:lnTo>
                  <a:pt x="114" y="78"/>
                </a:lnTo>
                <a:lnTo>
                  <a:pt x="100" y="76"/>
                </a:lnTo>
                <a:lnTo>
                  <a:pt x="88" y="66"/>
                </a:lnTo>
                <a:lnTo>
                  <a:pt x="63" y="63"/>
                </a:lnTo>
                <a:lnTo>
                  <a:pt x="37" y="51"/>
                </a:lnTo>
                <a:lnTo>
                  <a:pt x="18" y="41"/>
                </a:lnTo>
                <a:lnTo>
                  <a:pt x="0" y="33"/>
                </a:lnTo>
                <a:lnTo>
                  <a:pt x="3" y="14"/>
                </a:lnTo>
                <a:lnTo>
                  <a:pt x="12" y="4"/>
                </a:lnTo>
                <a:lnTo>
                  <a:pt x="18" y="0"/>
                </a:lnTo>
                <a:lnTo>
                  <a:pt x="34" y="6"/>
                </a:lnTo>
                <a:lnTo>
                  <a:pt x="54" y="19"/>
                </a:lnTo>
                <a:lnTo>
                  <a:pt x="65" y="22"/>
                </a:lnTo>
                <a:lnTo>
                  <a:pt x="73" y="32"/>
                </a:lnTo>
                <a:lnTo>
                  <a:pt x="88" y="36"/>
                </a:lnTo>
                <a:lnTo>
                  <a:pt x="104" y="45"/>
                </a:lnTo>
                <a:lnTo>
                  <a:pt x="125" y="50"/>
                </a:lnTo>
                <a:lnTo>
                  <a:pt x="146" y="52"/>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09" name="Freeform 141"/>
          <p:cNvSpPr>
            <a:spLocks noEditPoints="1"/>
          </p:cNvSpPr>
          <p:nvPr/>
        </p:nvSpPr>
        <p:spPr bwMode="auto">
          <a:xfrm>
            <a:off x="9147923" y="4724345"/>
            <a:ext cx="417440" cy="321403"/>
          </a:xfrm>
          <a:custGeom>
            <a:avLst/>
            <a:gdLst>
              <a:gd name="T0" fmla="*/ 1141 w 1337"/>
              <a:gd name="T1" fmla="*/ 233 h 1028"/>
              <a:gd name="T2" fmla="*/ 1195 w 1337"/>
              <a:gd name="T3" fmla="*/ 199 h 1028"/>
              <a:gd name="T4" fmla="*/ 1204 w 1337"/>
              <a:gd name="T5" fmla="*/ 290 h 1028"/>
              <a:gd name="T6" fmla="*/ 1308 w 1337"/>
              <a:gd name="T7" fmla="*/ 265 h 1028"/>
              <a:gd name="T8" fmla="*/ 1271 w 1337"/>
              <a:gd name="T9" fmla="*/ 350 h 1028"/>
              <a:gd name="T10" fmla="*/ 1164 w 1337"/>
              <a:gd name="T11" fmla="*/ 397 h 1028"/>
              <a:gd name="T12" fmla="*/ 1109 w 1337"/>
              <a:gd name="T13" fmla="*/ 459 h 1028"/>
              <a:gd name="T14" fmla="*/ 1030 w 1337"/>
              <a:gd name="T15" fmla="*/ 521 h 1028"/>
              <a:gd name="T16" fmla="*/ 876 w 1337"/>
              <a:gd name="T17" fmla="*/ 612 h 1028"/>
              <a:gd name="T18" fmla="*/ 861 w 1337"/>
              <a:gd name="T19" fmla="*/ 578 h 1028"/>
              <a:gd name="T20" fmla="*/ 960 w 1337"/>
              <a:gd name="T21" fmla="*/ 462 h 1028"/>
              <a:gd name="T22" fmla="*/ 931 w 1337"/>
              <a:gd name="T23" fmla="*/ 397 h 1028"/>
              <a:gd name="T24" fmla="*/ 1055 w 1337"/>
              <a:gd name="T25" fmla="*/ 303 h 1028"/>
              <a:gd name="T26" fmla="*/ 1093 w 1337"/>
              <a:gd name="T27" fmla="*/ 191 h 1028"/>
              <a:gd name="T28" fmla="*/ 1092 w 1337"/>
              <a:gd name="T29" fmla="*/ 141 h 1028"/>
              <a:gd name="T30" fmla="*/ 1084 w 1337"/>
              <a:gd name="T31" fmla="*/ 6 h 1028"/>
              <a:gd name="T32" fmla="*/ 1126 w 1337"/>
              <a:gd name="T33" fmla="*/ 47 h 1028"/>
              <a:gd name="T34" fmla="*/ 1144 w 1337"/>
              <a:gd name="T35" fmla="*/ 144 h 1028"/>
              <a:gd name="T36" fmla="*/ 761 w 1337"/>
              <a:gd name="T37" fmla="*/ 582 h 1028"/>
              <a:gd name="T38" fmla="*/ 829 w 1337"/>
              <a:gd name="T39" fmla="*/ 583 h 1028"/>
              <a:gd name="T40" fmla="*/ 749 w 1337"/>
              <a:gd name="T41" fmla="*/ 658 h 1028"/>
              <a:gd name="T42" fmla="*/ 597 w 1337"/>
              <a:gd name="T43" fmla="*/ 754 h 1028"/>
              <a:gd name="T44" fmla="*/ 537 w 1337"/>
              <a:gd name="T45" fmla="*/ 795 h 1028"/>
              <a:gd name="T46" fmla="*/ 393 w 1337"/>
              <a:gd name="T47" fmla="*/ 882 h 1028"/>
              <a:gd name="T48" fmla="*/ 202 w 1337"/>
              <a:gd name="T49" fmla="*/ 1004 h 1028"/>
              <a:gd name="T50" fmla="*/ 88 w 1337"/>
              <a:gd name="T51" fmla="*/ 1026 h 1028"/>
              <a:gd name="T52" fmla="*/ 0 w 1337"/>
              <a:gd name="T53" fmla="*/ 993 h 1028"/>
              <a:gd name="T54" fmla="*/ 99 w 1337"/>
              <a:gd name="T55" fmla="*/ 900 h 1028"/>
              <a:gd name="T56" fmla="*/ 304 w 1337"/>
              <a:gd name="T57" fmla="*/ 801 h 1028"/>
              <a:gd name="T58" fmla="*/ 469 w 1337"/>
              <a:gd name="T59" fmla="*/ 725 h 1028"/>
              <a:gd name="T60" fmla="*/ 619 w 1337"/>
              <a:gd name="T61" fmla="*/ 619 h 1028"/>
              <a:gd name="T62" fmla="*/ 704 w 1337"/>
              <a:gd name="T63" fmla="*/ 550 h 1028"/>
              <a:gd name="T64" fmla="*/ 770 w 1337"/>
              <a:gd name="T65" fmla="*/ 547 h 1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37" h="1028">
                <a:moveTo>
                  <a:pt x="1144" y="144"/>
                </a:moveTo>
                <a:lnTo>
                  <a:pt x="1141" y="233"/>
                </a:lnTo>
                <a:lnTo>
                  <a:pt x="1178" y="176"/>
                </a:lnTo>
                <a:lnTo>
                  <a:pt x="1195" y="199"/>
                </a:lnTo>
                <a:lnTo>
                  <a:pt x="1166" y="263"/>
                </a:lnTo>
                <a:lnTo>
                  <a:pt x="1204" y="290"/>
                </a:lnTo>
                <a:lnTo>
                  <a:pt x="1247" y="297"/>
                </a:lnTo>
                <a:lnTo>
                  <a:pt x="1308" y="265"/>
                </a:lnTo>
                <a:lnTo>
                  <a:pt x="1337" y="275"/>
                </a:lnTo>
                <a:lnTo>
                  <a:pt x="1271" y="350"/>
                </a:lnTo>
                <a:lnTo>
                  <a:pt x="1216" y="399"/>
                </a:lnTo>
                <a:lnTo>
                  <a:pt x="1164" y="397"/>
                </a:lnTo>
                <a:lnTo>
                  <a:pt x="1128" y="423"/>
                </a:lnTo>
                <a:lnTo>
                  <a:pt x="1109" y="459"/>
                </a:lnTo>
                <a:lnTo>
                  <a:pt x="1088" y="475"/>
                </a:lnTo>
                <a:lnTo>
                  <a:pt x="1030" y="521"/>
                </a:lnTo>
                <a:lnTo>
                  <a:pt x="954" y="578"/>
                </a:lnTo>
                <a:lnTo>
                  <a:pt x="876" y="612"/>
                </a:lnTo>
                <a:lnTo>
                  <a:pt x="881" y="590"/>
                </a:lnTo>
                <a:lnTo>
                  <a:pt x="861" y="578"/>
                </a:lnTo>
                <a:lnTo>
                  <a:pt x="950" y="508"/>
                </a:lnTo>
                <a:lnTo>
                  <a:pt x="960" y="462"/>
                </a:lnTo>
                <a:lnTo>
                  <a:pt x="908" y="428"/>
                </a:lnTo>
                <a:lnTo>
                  <a:pt x="931" y="397"/>
                </a:lnTo>
                <a:lnTo>
                  <a:pt x="1001" y="368"/>
                </a:lnTo>
                <a:lnTo>
                  <a:pt x="1055" y="303"/>
                </a:lnTo>
                <a:lnTo>
                  <a:pt x="1087" y="248"/>
                </a:lnTo>
                <a:lnTo>
                  <a:pt x="1093" y="191"/>
                </a:lnTo>
                <a:lnTo>
                  <a:pt x="1104" y="176"/>
                </a:lnTo>
                <a:lnTo>
                  <a:pt x="1092" y="141"/>
                </a:lnTo>
                <a:lnTo>
                  <a:pt x="1080" y="66"/>
                </a:lnTo>
                <a:lnTo>
                  <a:pt x="1084" y="6"/>
                </a:lnTo>
                <a:lnTo>
                  <a:pt x="1114" y="0"/>
                </a:lnTo>
                <a:lnTo>
                  <a:pt x="1126" y="47"/>
                </a:lnTo>
                <a:lnTo>
                  <a:pt x="1169" y="69"/>
                </a:lnTo>
                <a:lnTo>
                  <a:pt x="1144" y="144"/>
                </a:lnTo>
                <a:moveTo>
                  <a:pt x="770" y="547"/>
                </a:moveTo>
                <a:lnTo>
                  <a:pt x="761" y="582"/>
                </a:lnTo>
                <a:lnTo>
                  <a:pt x="834" y="548"/>
                </a:lnTo>
                <a:lnTo>
                  <a:pt x="829" y="583"/>
                </a:lnTo>
                <a:lnTo>
                  <a:pt x="803" y="619"/>
                </a:lnTo>
                <a:lnTo>
                  <a:pt x="749" y="658"/>
                </a:lnTo>
                <a:lnTo>
                  <a:pt x="657" y="720"/>
                </a:lnTo>
                <a:lnTo>
                  <a:pt x="597" y="754"/>
                </a:lnTo>
                <a:lnTo>
                  <a:pt x="590" y="794"/>
                </a:lnTo>
                <a:lnTo>
                  <a:pt x="537" y="795"/>
                </a:lnTo>
                <a:lnTo>
                  <a:pt x="454" y="827"/>
                </a:lnTo>
                <a:lnTo>
                  <a:pt x="393" y="882"/>
                </a:lnTo>
                <a:lnTo>
                  <a:pt x="285" y="966"/>
                </a:lnTo>
                <a:lnTo>
                  <a:pt x="202" y="1004"/>
                </a:lnTo>
                <a:lnTo>
                  <a:pt x="148" y="1028"/>
                </a:lnTo>
                <a:lnTo>
                  <a:pt x="88" y="1026"/>
                </a:lnTo>
                <a:lnTo>
                  <a:pt x="68" y="998"/>
                </a:lnTo>
                <a:lnTo>
                  <a:pt x="0" y="993"/>
                </a:lnTo>
                <a:lnTo>
                  <a:pt x="13" y="962"/>
                </a:lnTo>
                <a:lnTo>
                  <a:pt x="99" y="900"/>
                </a:lnTo>
                <a:lnTo>
                  <a:pt x="248" y="817"/>
                </a:lnTo>
                <a:lnTo>
                  <a:pt x="304" y="801"/>
                </a:lnTo>
                <a:lnTo>
                  <a:pt x="378" y="769"/>
                </a:lnTo>
                <a:lnTo>
                  <a:pt x="469" y="725"/>
                </a:lnTo>
                <a:lnTo>
                  <a:pt x="543" y="681"/>
                </a:lnTo>
                <a:lnTo>
                  <a:pt x="619" y="619"/>
                </a:lnTo>
                <a:lnTo>
                  <a:pt x="661" y="597"/>
                </a:lnTo>
                <a:lnTo>
                  <a:pt x="704" y="550"/>
                </a:lnTo>
                <a:lnTo>
                  <a:pt x="780" y="511"/>
                </a:lnTo>
                <a:lnTo>
                  <a:pt x="770" y="547"/>
                </a:lnTo>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10" name="Freeform 142"/>
          <p:cNvSpPr>
            <a:spLocks/>
          </p:cNvSpPr>
          <p:nvPr/>
        </p:nvSpPr>
        <p:spPr bwMode="auto">
          <a:xfrm>
            <a:off x="6859687" y="3145500"/>
            <a:ext cx="171586" cy="220244"/>
          </a:xfrm>
          <a:custGeom>
            <a:avLst/>
            <a:gdLst>
              <a:gd name="T0" fmla="*/ 120 w 134"/>
              <a:gd name="T1" fmla="*/ 79 h 172"/>
              <a:gd name="T2" fmla="*/ 114 w 134"/>
              <a:gd name="T3" fmla="*/ 93 h 172"/>
              <a:gd name="T4" fmla="*/ 106 w 134"/>
              <a:gd name="T5" fmla="*/ 92 h 172"/>
              <a:gd name="T6" fmla="*/ 103 w 134"/>
              <a:gd name="T7" fmla="*/ 97 h 172"/>
              <a:gd name="T8" fmla="*/ 101 w 134"/>
              <a:gd name="T9" fmla="*/ 107 h 172"/>
              <a:gd name="T10" fmla="*/ 104 w 134"/>
              <a:gd name="T11" fmla="*/ 121 h 172"/>
              <a:gd name="T12" fmla="*/ 103 w 134"/>
              <a:gd name="T13" fmla="*/ 124 h 172"/>
              <a:gd name="T14" fmla="*/ 95 w 134"/>
              <a:gd name="T15" fmla="*/ 124 h 172"/>
              <a:gd name="T16" fmla="*/ 84 w 134"/>
              <a:gd name="T17" fmla="*/ 132 h 172"/>
              <a:gd name="T18" fmla="*/ 83 w 134"/>
              <a:gd name="T19" fmla="*/ 142 h 172"/>
              <a:gd name="T20" fmla="*/ 79 w 134"/>
              <a:gd name="T21" fmla="*/ 146 h 172"/>
              <a:gd name="T22" fmla="*/ 68 w 134"/>
              <a:gd name="T23" fmla="*/ 146 h 172"/>
              <a:gd name="T24" fmla="*/ 61 w 134"/>
              <a:gd name="T25" fmla="*/ 151 h 172"/>
              <a:gd name="T26" fmla="*/ 62 w 134"/>
              <a:gd name="T27" fmla="*/ 159 h 172"/>
              <a:gd name="T28" fmla="*/ 54 w 134"/>
              <a:gd name="T29" fmla="*/ 165 h 172"/>
              <a:gd name="T30" fmla="*/ 43 w 134"/>
              <a:gd name="T31" fmla="*/ 163 h 172"/>
              <a:gd name="T32" fmla="*/ 32 w 134"/>
              <a:gd name="T33" fmla="*/ 170 h 172"/>
              <a:gd name="T34" fmla="*/ 23 w 134"/>
              <a:gd name="T35" fmla="*/ 172 h 172"/>
              <a:gd name="T36" fmla="*/ 16 w 134"/>
              <a:gd name="T37" fmla="*/ 157 h 172"/>
              <a:gd name="T38" fmla="*/ 0 w 134"/>
              <a:gd name="T39" fmla="*/ 123 h 172"/>
              <a:gd name="T40" fmla="*/ 52 w 134"/>
              <a:gd name="T41" fmla="*/ 102 h 172"/>
              <a:gd name="T42" fmla="*/ 60 w 134"/>
              <a:gd name="T43" fmla="*/ 60 h 172"/>
              <a:gd name="T44" fmla="*/ 51 w 134"/>
              <a:gd name="T45" fmla="*/ 46 h 172"/>
              <a:gd name="T46" fmla="*/ 50 w 134"/>
              <a:gd name="T47" fmla="*/ 37 h 172"/>
              <a:gd name="T48" fmla="*/ 54 w 134"/>
              <a:gd name="T49" fmla="*/ 29 h 172"/>
              <a:gd name="T50" fmla="*/ 54 w 134"/>
              <a:gd name="T51" fmla="*/ 20 h 172"/>
              <a:gd name="T52" fmla="*/ 61 w 134"/>
              <a:gd name="T53" fmla="*/ 16 h 172"/>
              <a:gd name="T54" fmla="*/ 58 w 134"/>
              <a:gd name="T55" fmla="*/ 13 h 172"/>
              <a:gd name="T56" fmla="*/ 57 w 134"/>
              <a:gd name="T57" fmla="*/ 0 h 172"/>
              <a:gd name="T58" fmla="*/ 67 w 134"/>
              <a:gd name="T59" fmla="*/ 0 h 172"/>
              <a:gd name="T60" fmla="*/ 76 w 134"/>
              <a:gd name="T61" fmla="*/ 14 h 172"/>
              <a:gd name="T62" fmla="*/ 87 w 134"/>
              <a:gd name="T63" fmla="*/ 21 h 172"/>
              <a:gd name="T64" fmla="*/ 101 w 134"/>
              <a:gd name="T65" fmla="*/ 24 h 172"/>
              <a:gd name="T66" fmla="*/ 112 w 134"/>
              <a:gd name="T67" fmla="*/ 28 h 172"/>
              <a:gd name="T68" fmla="*/ 121 w 134"/>
              <a:gd name="T69" fmla="*/ 40 h 172"/>
              <a:gd name="T70" fmla="*/ 127 w 134"/>
              <a:gd name="T71" fmla="*/ 47 h 172"/>
              <a:gd name="T72" fmla="*/ 134 w 134"/>
              <a:gd name="T73" fmla="*/ 49 h 172"/>
              <a:gd name="T74" fmla="*/ 134 w 134"/>
              <a:gd name="T75" fmla="*/ 54 h 172"/>
              <a:gd name="T76" fmla="*/ 129 w 134"/>
              <a:gd name="T77" fmla="*/ 66 h 172"/>
              <a:gd name="T78" fmla="*/ 127 w 134"/>
              <a:gd name="T79" fmla="*/ 72 h 172"/>
              <a:gd name="T80" fmla="*/ 120 w 134"/>
              <a:gd name="T81" fmla="*/ 7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4" h="172">
                <a:moveTo>
                  <a:pt x="120" y="79"/>
                </a:moveTo>
                <a:lnTo>
                  <a:pt x="114" y="93"/>
                </a:lnTo>
                <a:lnTo>
                  <a:pt x="106" y="92"/>
                </a:lnTo>
                <a:lnTo>
                  <a:pt x="103" y="97"/>
                </a:lnTo>
                <a:lnTo>
                  <a:pt x="101" y="107"/>
                </a:lnTo>
                <a:lnTo>
                  <a:pt x="104" y="121"/>
                </a:lnTo>
                <a:lnTo>
                  <a:pt x="103" y="124"/>
                </a:lnTo>
                <a:lnTo>
                  <a:pt x="95" y="124"/>
                </a:lnTo>
                <a:lnTo>
                  <a:pt x="84" y="132"/>
                </a:lnTo>
                <a:lnTo>
                  <a:pt x="83" y="142"/>
                </a:lnTo>
                <a:lnTo>
                  <a:pt x="79" y="146"/>
                </a:lnTo>
                <a:lnTo>
                  <a:pt x="68" y="146"/>
                </a:lnTo>
                <a:lnTo>
                  <a:pt x="61" y="151"/>
                </a:lnTo>
                <a:lnTo>
                  <a:pt x="62" y="159"/>
                </a:lnTo>
                <a:lnTo>
                  <a:pt x="54" y="165"/>
                </a:lnTo>
                <a:lnTo>
                  <a:pt x="43" y="163"/>
                </a:lnTo>
                <a:lnTo>
                  <a:pt x="32" y="170"/>
                </a:lnTo>
                <a:lnTo>
                  <a:pt x="23" y="172"/>
                </a:lnTo>
                <a:lnTo>
                  <a:pt x="16" y="157"/>
                </a:lnTo>
                <a:lnTo>
                  <a:pt x="0" y="123"/>
                </a:lnTo>
                <a:lnTo>
                  <a:pt x="52" y="102"/>
                </a:lnTo>
                <a:lnTo>
                  <a:pt x="60" y="60"/>
                </a:lnTo>
                <a:lnTo>
                  <a:pt x="51" y="46"/>
                </a:lnTo>
                <a:lnTo>
                  <a:pt x="50" y="37"/>
                </a:lnTo>
                <a:lnTo>
                  <a:pt x="54" y="29"/>
                </a:lnTo>
                <a:lnTo>
                  <a:pt x="54" y="20"/>
                </a:lnTo>
                <a:lnTo>
                  <a:pt x="61" y="16"/>
                </a:lnTo>
                <a:lnTo>
                  <a:pt x="58" y="13"/>
                </a:lnTo>
                <a:lnTo>
                  <a:pt x="57" y="0"/>
                </a:lnTo>
                <a:lnTo>
                  <a:pt x="67" y="0"/>
                </a:lnTo>
                <a:lnTo>
                  <a:pt x="76" y="14"/>
                </a:lnTo>
                <a:lnTo>
                  <a:pt x="87" y="21"/>
                </a:lnTo>
                <a:lnTo>
                  <a:pt x="101" y="24"/>
                </a:lnTo>
                <a:lnTo>
                  <a:pt x="112" y="28"/>
                </a:lnTo>
                <a:lnTo>
                  <a:pt x="121" y="40"/>
                </a:lnTo>
                <a:lnTo>
                  <a:pt x="127" y="47"/>
                </a:lnTo>
                <a:lnTo>
                  <a:pt x="134" y="49"/>
                </a:lnTo>
                <a:lnTo>
                  <a:pt x="134" y="54"/>
                </a:lnTo>
                <a:lnTo>
                  <a:pt x="129" y="66"/>
                </a:lnTo>
                <a:lnTo>
                  <a:pt x="127" y="72"/>
                </a:lnTo>
                <a:lnTo>
                  <a:pt x="120" y="79"/>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11" name="Freeform 143"/>
          <p:cNvSpPr>
            <a:spLocks/>
          </p:cNvSpPr>
          <p:nvPr/>
        </p:nvSpPr>
        <p:spPr bwMode="auto">
          <a:xfrm>
            <a:off x="7028713" y="2821536"/>
            <a:ext cx="347013" cy="355976"/>
          </a:xfrm>
          <a:custGeom>
            <a:avLst/>
            <a:gdLst>
              <a:gd name="T0" fmla="*/ 232 w 271"/>
              <a:gd name="T1" fmla="*/ 9 h 278"/>
              <a:gd name="T2" fmla="*/ 271 w 271"/>
              <a:gd name="T3" fmla="*/ 33 h 278"/>
              <a:gd name="T4" fmla="*/ 241 w 271"/>
              <a:gd name="T5" fmla="*/ 54 h 278"/>
              <a:gd name="T6" fmla="*/ 207 w 271"/>
              <a:gd name="T7" fmla="*/ 58 h 278"/>
              <a:gd name="T8" fmla="*/ 226 w 271"/>
              <a:gd name="T9" fmla="*/ 90 h 278"/>
              <a:gd name="T10" fmla="*/ 230 w 271"/>
              <a:gd name="T11" fmla="*/ 112 h 278"/>
              <a:gd name="T12" fmla="*/ 221 w 271"/>
              <a:gd name="T13" fmla="*/ 148 h 278"/>
              <a:gd name="T14" fmla="*/ 199 w 271"/>
              <a:gd name="T15" fmla="*/ 191 h 278"/>
              <a:gd name="T16" fmla="*/ 162 w 271"/>
              <a:gd name="T17" fmla="*/ 211 h 278"/>
              <a:gd name="T18" fmla="*/ 180 w 271"/>
              <a:gd name="T19" fmla="*/ 236 h 278"/>
              <a:gd name="T20" fmla="*/ 198 w 271"/>
              <a:gd name="T21" fmla="*/ 265 h 278"/>
              <a:gd name="T22" fmla="*/ 149 w 271"/>
              <a:gd name="T23" fmla="*/ 278 h 278"/>
              <a:gd name="T24" fmla="*/ 127 w 271"/>
              <a:gd name="T25" fmla="*/ 258 h 278"/>
              <a:gd name="T26" fmla="*/ 79 w 271"/>
              <a:gd name="T27" fmla="*/ 246 h 278"/>
              <a:gd name="T28" fmla="*/ 25 w 271"/>
              <a:gd name="T29" fmla="*/ 249 h 278"/>
              <a:gd name="T30" fmla="*/ 53 w 271"/>
              <a:gd name="T31" fmla="*/ 214 h 278"/>
              <a:gd name="T32" fmla="*/ 41 w 271"/>
              <a:gd name="T33" fmla="*/ 202 h 278"/>
              <a:gd name="T34" fmla="*/ 19 w 271"/>
              <a:gd name="T35" fmla="*/ 174 h 278"/>
              <a:gd name="T36" fmla="*/ 0 w 271"/>
              <a:gd name="T37" fmla="*/ 151 h 278"/>
              <a:gd name="T38" fmla="*/ 48 w 271"/>
              <a:gd name="T39" fmla="*/ 158 h 278"/>
              <a:gd name="T40" fmla="*/ 62 w 271"/>
              <a:gd name="T41" fmla="*/ 156 h 278"/>
              <a:gd name="T42" fmla="*/ 96 w 271"/>
              <a:gd name="T43" fmla="*/ 150 h 278"/>
              <a:gd name="T44" fmla="*/ 101 w 271"/>
              <a:gd name="T45" fmla="*/ 120 h 278"/>
              <a:gd name="T46" fmla="*/ 115 w 271"/>
              <a:gd name="T47" fmla="*/ 114 h 278"/>
              <a:gd name="T48" fmla="*/ 135 w 271"/>
              <a:gd name="T49" fmla="*/ 114 h 278"/>
              <a:gd name="T50" fmla="*/ 137 w 271"/>
              <a:gd name="T51" fmla="*/ 95 h 278"/>
              <a:gd name="T52" fmla="*/ 152 w 271"/>
              <a:gd name="T53" fmla="*/ 78 h 278"/>
              <a:gd name="T54" fmla="*/ 158 w 271"/>
              <a:gd name="T55" fmla="*/ 65 h 278"/>
              <a:gd name="T56" fmla="*/ 159 w 271"/>
              <a:gd name="T57" fmla="*/ 49 h 278"/>
              <a:gd name="T58" fmla="*/ 161 w 271"/>
              <a:gd name="T59" fmla="*/ 30 h 278"/>
              <a:gd name="T60" fmla="*/ 163 w 271"/>
              <a:gd name="T61" fmla="*/ 12 h 278"/>
              <a:gd name="T62" fmla="*/ 199 w 271"/>
              <a:gd name="T63" fmla="*/ 6 h 278"/>
              <a:gd name="T64" fmla="*/ 216 w 271"/>
              <a:gd name="T65" fmla="*/ 0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71" h="278">
                <a:moveTo>
                  <a:pt x="216" y="0"/>
                </a:moveTo>
                <a:lnTo>
                  <a:pt x="232" y="9"/>
                </a:lnTo>
                <a:lnTo>
                  <a:pt x="241" y="25"/>
                </a:lnTo>
                <a:lnTo>
                  <a:pt x="271" y="33"/>
                </a:lnTo>
                <a:lnTo>
                  <a:pt x="259" y="51"/>
                </a:lnTo>
                <a:lnTo>
                  <a:pt x="241" y="54"/>
                </a:lnTo>
                <a:lnTo>
                  <a:pt x="213" y="49"/>
                </a:lnTo>
                <a:lnTo>
                  <a:pt x="207" y="58"/>
                </a:lnTo>
                <a:lnTo>
                  <a:pt x="217" y="76"/>
                </a:lnTo>
                <a:lnTo>
                  <a:pt x="226" y="90"/>
                </a:lnTo>
                <a:lnTo>
                  <a:pt x="243" y="100"/>
                </a:lnTo>
                <a:lnTo>
                  <a:pt x="230" y="112"/>
                </a:lnTo>
                <a:lnTo>
                  <a:pt x="234" y="127"/>
                </a:lnTo>
                <a:lnTo>
                  <a:pt x="221" y="148"/>
                </a:lnTo>
                <a:lnTo>
                  <a:pt x="214" y="169"/>
                </a:lnTo>
                <a:lnTo>
                  <a:pt x="199" y="191"/>
                </a:lnTo>
                <a:lnTo>
                  <a:pt x="178" y="189"/>
                </a:lnTo>
                <a:lnTo>
                  <a:pt x="162" y="211"/>
                </a:lnTo>
                <a:lnTo>
                  <a:pt x="176" y="220"/>
                </a:lnTo>
                <a:lnTo>
                  <a:pt x="180" y="236"/>
                </a:lnTo>
                <a:lnTo>
                  <a:pt x="192" y="246"/>
                </a:lnTo>
                <a:lnTo>
                  <a:pt x="198" y="265"/>
                </a:lnTo>
                <a:lnTo>
                  <a:pt x="159" y="264"/>
                </a:lnTo>
                <a:lnTo>
                  <a:pt x="149" y="278"/>
                </a:lnTo>
                <a:lnTo>
                  <a:pt x="135" y="273"/>
                </a:lnTo>
                <a:lnTo>
                  <a:pt x="127" y="258"/>
                </a:lnTo>
                <a:lnTo>
                  <a:pt x="111" y="242"/>
                </a:lnTo>
                <a:lnTo>
                  <a:pt x="79" y="246"/>
                </a:lnTo>
                <a:lnTo>
                  <a:pt x="50" y="246"/>
                </a:lnTo>
                <a:lnTo>
                  <a:pt x="25" y="249"/>
                </a:lnTo>
                <a:lnTo>
                  <a:pt x="29" y="225"/>
                </a:lnTo>
                <a:lnTo>
                  <a:pt x="53" y="214"/>
                </a:lnTo>
                <a:lnTo>
                  <a:pt x="50" y="205"/>
                </a:lnTo>
                <a:lnTo>
                  <a:pt x="41" y="202"/>
                </a:lnTo>
                <a:lnTo>
                  <a:pt x="38" y="183"/>
                </a:lnTo>
                <a:lnTo>
                  <a:pt x="19" y="174"/>
                </a:lnTo>
                <a:lnTo>
                  <a:pt x="10" y="162"/>
                </a:lnTo>
                <a:lnTo>
                  <a:pt x="0" y="151"/>
                </a:lnTo>
                <a:lnTo>
                  <a:pt x="31" y="161"/>
                </a:lnTo>
                <a:lnTo>
                  <a:pt x="48" y="158"/>
                </a:lnTo>
                <a:lnTo>
                  <a:pt x="59" y="161"/>
                </a:lnTo>
                <a:lnTo>
                  <a:pt x="62" y="156"/>
                </a:lnTo>
                <a:lnTo>
                  <a:pt x="75" y="158"/>
                </a:lnTo>
                <a:lnTo>
                  <a:pt x="96" y="150"/>
                </a:lnTo>
                <a:lnTo>
                  <a:pt x="93" y="132"/>
                </a:lnTo>
                <a:lnTo>
                  <a:pt x="101" y="120"/>
                </a:lnTo>
                <a:lnTo>
                  <a:pt x="114" y="120"/>
                </a:lnTo>
                <a:lnTo>
                  <a:pt x="115" y="114"/>
                </a:lnTo>
                <a:lnTo>
                  <a:pt x="128" y="112"/>
                </a:lnTo>
                <a:lnTo>
                  <a:pt x="135" y="114"/>
                </a:lnTo>
                <a:lnTo>
                  <a:pt x="140" y="108"/>
                </a:lnTo>
                <a:lnTo>
                  <a:pt x="137" y="95"/>
                </a:lnTo>
                <a:lnTo>
                  <a:pt x="142" y="83"/>
                </a:lnTo>
                <a:lnTo>
                  <a:pt x="152" y="78"/>
                </a:lnTo>
                <a:lnTo>
                  <a:pt x="142" y="64"/>
                </a:lnTo>
                <a:lnTo>
                  <a:pt x="158" y="65"/>
                </a:lnTo>
                <a:lnTo>
                  <a:pt x="162" y="57"/>
                </a:lnTo>
                <a:lnTo>
                  <a:pt x="159" y="49"/>
                </a:lnTo>
                <a:lnTo>
                  <a:pt x="165" y="41"/>
                </a:lnTo>
                <a:lnTo>
                  <a:pt x="161" y="30"/>
                </a:lnTo>
                <a:lnTo>
                  <a:pt x="155" y="22"/>
                </a:lnTo>
                <a:lnTo>
                  <a:pt x="163" y="12"/>
                </a:lnTo>
                <a:lnTo>
                  <a:pt x="180" y="8"/>
                </a:lnTo>
                <a:lnTo>
                  <a:pt x="199" y="6"/>
                </a:lnTo>
                <a:lnTo>
                  <a:pt x="207" y="2"/>
                </a:lnTo>
                <a:lnTo>
                  <a:pt x="216" y="0"/>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12" name="Freeform 144"/>
          <p:cNvSpPr>
            <a:spLocks/>
          </p:cNvSpPr>
          <p:nvPr/>
        </p:nvSpPr>
        <p:spPr bwMode="auto">
          <a:xfrm>
            <a:off x="3708402" y="3552697"/>
            <a:ext cx="134452" cy="62744"/>
          </a:xfrm>
          <a:custGeom>
            <a:avLst/>
            <a:gdLst>
              <a:gd name="T0" fmla="*/ 92 w 105"/>
              <a:gd name="T1" fmla="*/ 49 h 49"/>
              <a:gd name="T2" fmla="*/ 87 w 105"/>
              <a:gd name="T3" fmla="*/ 43 h 49"/>
              <a:gd name="T4" fmla="*/ 83 w 105"/>
              <a:gd name="T5" fmla="*/ 32 h 49"/>
              <a:gd name="T6" fmla="*/ 88 w 105"/>
              <a:gd name="T7" fmla="*/ 27 h 49"/>
              <a:gd name="T8" fmla="*/ 83 w 105"/>
              <a:gd name="T9" fmla="*/ 25 h 49"/>
              <a:gd name="T10" fmla="*/ 80 w 105"/>
              <a:gd name="T11" fmla="*/ 18 h 49"/>
              <a:gd name="T12" fmla="*/ 72 w 105"/>
              <a:gd name="T13" fmla="*/ 12 h 49"/>
              <a:gd name="T14" fmla="*/ 63 w 105"/>
              <a:gd name="T15" fmla="*/ 14 h 49"/>
              <a:gd name="T16" fmla="*/ 59 w 105"/>
              <a:gd name="T17" fmla="*/ 21 h 49"/>
              <a:gd name="T18" fmla="*/ 52 w 105"/>
              <a:gd name="T19" fmla="*/ 26 h 49"/>
              <a:gd name="T20" fmla="*/ 48 w 105"/>
              <a:gd name="T21" fmla="*/ 27 h 49"/>
              <a:gd name="T22" fmla="*/ 46 w 105"/>
              <a:gd name="T23" fmla="*/ 31 h 49"/>
              <a:gd name="T24" fmla="*/ 54 w 105"/>
              <a:gd name="T25" fmla="*/ 43 h 49"/>
              <a:gd name="T26" fmla="*/ 49 w 105"/>
              <a:gd name="T27" fmla="*/ 45 h 49"/>
              <a:gd name="T28" fmla="*/ 46 w 105"/>
              <a:gd name="T29" fmla="*/ 48 h 49"/>
              <a:gd name="T30" fmla="*/ 37 w 105"/>
              <a:gd name="T31" fmla="*/ 49 h 49"/>
              <a:gd name="T32" fmla="*/ 35 w 105"/>
              <a:gd name="T33" fmla="*/ 37 h 49"/>
              <a:gd name="T34" fmla="*/ 32 w 105"/>
              <a:gd name="T35" fmla="*/ 40 h 49"/>
              <a:gd name="T36" fmla="*/ 26 w 105"/>
              <a:gd name="T37" fmla="*/ 39 h 49"/>
              <a:gd name="T38" fmla="*/ 23 w 105"/>
              <a:gd name="T39" fmla="*/ 31 h 49"/>
              <a:gd name="T40" fmla="*/ 16 w 105"/>
              <a:gd name="T41" fmla="*/ 29 h 49"/>
              <a:gd name="T42" fmla="*/ 11 w 105"/>
              <a:gd name="T43" fmla="*/ 27 h 49"/>
              <a:gd name="T44" fmla="*/ 3 w 105"/>
              <a:gd name="T45" fmla="*/ 27 h 49"/>
              <a:gd name="T46" fmla="*/ 2 w 105"/>
              <a:gd name="T47" fmla="*/ 32 h 49"/>
              <a:gd name="T48" fmla="*/ 0 w 105"/>
              <a:gd name="T49" fmla="*/ 29 h 49"/>
              <a:gd name="T50" fmla="*/ 1 w 105"/>
              <a:gd name="T51" fmla="*/ 24 h 49"/>
              <a:gd name="T52" fmla="*/ 3 w 105"/>
              <a:gd name="T53" fmla="*/ 20 h 49"/>
              <a:gd name="T54" fmla="*/ 3 w 105"/>
              <a:gd name="T55" fmla="*/ 16 h 49"/>
              <a:gd name="T56" fmla="*/ 6 w 105"/>
              <a:gd name="T57" fmla="*/ 14 h 49"/>
              <a:gd name="T58" fmla="*/ 2 w 105"/>
              <a:gd name="T59" fmla="*/ 11 h 49"/>
              <a:gd name="T60" fmla="*/ 2 w 105"/>
              <a:gd name="T61" fmla="*/ 2 h 49"/>
              <a:gd name="T62" fmla="*/ 9 w 105"/>
              <a:gd name="T63" fmla="*/ 1 h 49"/>
              <a:gd name="T64" fmla="*/ 16 w 105"/>
              <a:gd name="T65" fmla="*/ 8 h 49"/>
              <a:gd name="T66" fmla="*/ 15 w 105"/>
              <a:gd name="T67" fmla="*/ 12 h 49"/>
              <a:gd name="T68" fmla="*/ 22 w 105"/>
              <a:gd name="T69" fmla="*/ 13 h 49"/>
              <a:gd name="T70" fmla="*/ 24 w 105"/>
              <a:gd name="T71" fmla="*/ 12 h 49"/>
              <a:gd name="T72" fmla="*/ 29 w 105"/>
              <a:gd name="T73" fmla="*/ 17 h 49"/>
              <a:gd name="T74" fmla="*/ 38 w 105"/>
              <a:gd name="T75" fmla="*/ 15 h 49"/>
              <a:gd name="T76" fmla="*/ 46 w 105"/>
              <a:gd name="T77" fmla="*/ 10 h 49"/>
              <a:gd name="T78" fmla="*/ 57 w 105"/>
              <a:gd name="T79" fmla="*/ 6 h 49"/>
              <a:gd name="T80" fmla="*/ 64 w 105"/>
              <a:gd name="T81" fmla="*/ 0 h 49"/>
              <a:gd name="T82" fmla="*/ 74 w 105"/>
              <a:gd name="T83" fmla="*/ 1 h 49"/>
              <a:gd name="T84" fmla="*/ 73 w 105"/>
              <a:gd name="T85" fmla="*/ 3 h 49"/>
              <a:gd name="T86" fmla="*/ 83 w 105"/>
              <a:gd name="T87" fmla="*/ 4 h 49"/>
              <a:gd name="T88" fmla="*/ 91 w 105"/>
              <a:gd name="T89" fmla="*/ 7 h 49"/>
              <a:gd name="T90" fmla="*/ 97 w 105"/>
              <a:gd name="T91" fmla="*/ 14 h 49"/>
              <a:gd name="T92" fmla="*/ 103 w 105"/>
              <a:gd name="T93" fmla="*/ 19 h 49"/>
              <a:gd name="T94" fmla="*/ 101 w 105"/>
              <a:gd name="T95" fmla="*/ 22 h 49"/>
              <a:gd name="T96" fmla="*/ 105 w 105"/>
              <a:gd name="T97" fmla="*/ 35 h 49"/>
              <a:gd name="T98" fmla="*/ 101 w 105"/>
              <a:gd name="T99" fmla="*/ 41 h 49"/>
              <a:gd name="T100" fmla="*/ 95 w 105"/>
              <a:gd name="T101" fmla="*/ 39 h 49"/>
              <a:gd name="T102" fmla="*/ 92 w 105"/>
              <a:gd name="T10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 h="49">
                <a:moveTo>
                  <a:pt x="92" y="49"/>
                </a:moveTo>
                <a:lnTo>
                  <a:pt x="87" y="43"/>
                </a:lnTo>
                <a:lnTo>
                  <a:pt x="83" y="32"/>
                </a:lnTo>
                <a:lnTo>
                  <a:pt x="88" y="27"/>
                </a:lnTo>
                <a:lnTo>
                  <a:pt x="83" y="25"/>
                </a:lnTo>
                <a:lnTo>
                  <a:pt x="80" y="18"/>
                </a:lnTo>
                <a:lnTo>
                  <a:pt x="72" y="12"/>
                </a:lnTo>
                <a:lnTo>
                  <a:pt x="63" y="14"/>
                </a:lnTo>
                <a:lnTo>
                  <a:pt x="59" y="21"/>
                </a:lnTo>
                <a:lnTo>
                  <a:pt x="52" y="26"/>
                </a:lnTo>
                <a:lnTo>
                  <a:pt x="48" y="27"/>
                </a:lnTo>
                <a:lnTo>
                  <a:pt x="46" y="31"/>
                </a:lnTo>
                <a:lnTo>
                  <a:pt x="54" y="43"/>
                </a:lnTo>
                <a:lnTo>
                  <a:pt x="49" y="45"/>
                </a:lnTo>
                <a:lnTo>
                  <a:pt x="46" y="48"/>
                </a:lnTo>
                <a:lnTo>
                  <a:pt x="37" y="49"/>
                </a:lnTo>
                <a:lnTo>
                  <a:pt x="35" y="37"/>
                </a:lnTo>
                <a:lnTo>
                  <a:pt x="32" y="40"/>
                </a:lnTo>
                <a:lnTo>
                  <a:pt x="26" y="39"/>
                </a:lnTo>
                <a:lnTo>
                  <a:pt x="23" y="31"/>
                </a:lnTo>
                <a:lnTo>
                  <a:pt x="16" y="29"/>
                </a:lnTo>
                <a:lnTo>
                  <a:pt x="11" y="27"/>
                </a:lnTo>
                <a:lnTo>
                  <a:pt x="3" y="27"/>
                </a:lnTo>
                <a:lnTo>
                  <a:pt x="2" y="32"/>
                </a:lnTo>
                <a:lnTo>
                  <a:pt x="0" y="29"/>
                </a:lnTo>
                <a:lnTo>
                  <a:pt x="1" y="24"/>
                </a:lnTo>
                <a:lnTo>
                  <a:pt x="3" y="20"/>
                </a:lnTo>
                <a:lnTo>
                  <a:pt x="3" y="16"/>
                </a:lnTo>
                <a:lnTo>
                  <a:pt x="6" y="14"/>
                </a:lnTo>
                <a:lnTo>
                  <a:pt x="2" y="11"/>
                </a:lnTo>
                <a:lnTo>
                  <a:pt x="2" y="2"/>
                </a:lnTo>
                <a:lnTo>
                  <a:pt x="9" y="1"/>
                </a:lnTo>
                <a:lnTo>
                  <a:pt x="16" y="8"/>
                </a:lnTo>
                <a:lnTo>
                  <a:pt x="15" y="12"/>
                </a:lnTo>
                <a:lnTo>
                  <a:pt x="22" y="13"/>
                </a:lnTo>
                <a:lnTo>
                  <a:pt x="24" y="12"/>
                </a:lnTo>
                <a:lnTo>
                  <a:pt x="29" y="17"/>
                </a:lnTo>
                <a:lnTo>
                  <a:pt x="38" y="15"/>
                </a:lnTo>
                <a:lnTo>
                  <a:pt x="46" y="10"/>
                </a:lnTo>
                <a:lnTo>
                  <a:pt x="57" y="6"/>
                </a:lnTo>
                <a:lnTo>
                  <a:pt x="64" y="0"/>
                </a:lnTo>
                <a:lnTo>
                  <a:pt x="74" y="1"/>
                </a:lnTo>
                <a:lnTo>
                  <a:pt x="73" y="3"/>
                </a:lnTo>
                <a:lnTo>
                  <a:pt x="83" y="4"/>
                </a:lnTo>
                <a:lnTo>
                  <a:pt x="91" y="7"/>
                </a:lnTo>
                <a:lnTo>
                  <a:pt x="97" y="14"/>
                </a:lnTo>
                <a:lnTo>
                  <a:pt x="103" y="19"/>
                </a:lnTo>
                <a:lnTo>
                  <a:pt x="101" y="22"/>
                </a:lnTo>
                <a:lnTo>
                  <a:pt x="105" y="35"/>
                </a:lnTo>
                <a:lnTo>
                  <a:pt x="101" y="41"/>
                </a:lnTo>
                <a:lnTo>
                  <a:pt x="95" y="39"/>
                </a:lnTo>
                <a:lnTo>
                  <a:pt x="92" y="49"/>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13" name="Freeform 145"/>
          <p:cNvSpPr>
            <a:spLocks/>
          </p:cNvSpPr>
          <p:nvPr/>
        </p:nvSpPr>
        <p:spPr bwMode="auto">
          <a:xfrm>
            <a:off x="3741695" y="3810075"/>
            <a:ext cx="309879" cy="486586"/>
          </a:xfrm>
          <a:custGeom>
            <a:avLst/>
            <a:gdLst>
              <a:gd name="T0" fmla="*/ 229 w 242"/>
              <a:gd name="T1" fmla="*/ 374 h 380"/>
              <a:gd name="T2" fmla="*/ 201 w 242"/>
              <a:gd name="T3" fmla="*/ 368 h 380"/>
              <a:gd name="T4" fmla="*/ 160 w 242"/>
              <a:gd name="T5" fmla="*/ 338 h 380"/>
              <a:gd name="T6" fmla="*/ 111 w 242"/>
              <a:gd name="T7" fmla="*/ 303 h 380"/>
              <a:gd name="T8" fmla="*/ 104 w 242"/>
              <a:gd name="T9" fmla="*/ 280 h 380"/>
              <a:gd name="T10" fmla="*/ 66 w 242"/>
              <a:gd name="T11" fmla="*/ 214 h 380"/>
              <a:gd name="T12" fmla="*/ 38 w 242"/>
              <a:gd name="T13" fmla="*/ 163 h 380"/>
              <a:gd name="T14" fmla="*/ 17 w 242"/>
              <a:gd name="T15" fmla="*/ 134 h 380"/>
              <a:gd name="T16" fmla="*/ 9 w 242"/>
              <a:gd name="T17" fmla="*/ 117 h 380"/>
              <a:gd name="T18" fmla="*/ 5 w 242"/>
              <a:gd name="T19" fmla="*/ 82 h 380"/>
              <a:gd name="T20" fmla="*/ 22 w 242"/>
              <a:gd name="T21" fmla="*/ 78 h 380"/>
              <a:gd name="T22" fmla="*/ 17 w 242"/>
              <a:gd name="T23" fmla="*/ 90 h 380"/>
              <a:gd name="T24" fmla="*/ 33 w 242"/>
              <a:gd name="T25" fmla="*/ 91 h 380"/>
              <a:gd name="T26" fmla="*/ 51 w 242"/>
              <a:gd name="T27" fmla="*/ 93 h 380"/>
              <a:gd name="T28" fmla="*/ 65 w 242"/>
              <a:gd name="T29" fmla="*/ 61 h 380"/>
              <a:gd name="T30" fmla="*/ 106 w 242"/>
              <a:gd name="T31" fmla="*/ 31 h 380"/>
              <a:gd name="T32" fmla="*/ 109 w 242"/>
              <a:gd name="T33" fmla="*/ 1 h 380"/>
              <a:gd name="T34" fmla="*/ 127 w 242"/>
              <a:gd name="T35" fmla="*/ 10 h 380"/>
              <a:gd name="T36" fmla="*/ 141 w 242"/>
              <a:gd name="T37" fmla="*/ 25 h 380"/>
              <a:gd name="T38" fmla="*/ 166 w 242"/>
              <a:gd name="T39" fmla="*/ 49 h 380"/>
              <a:gd name="T40" fmla="*/ 182 w 242"/>
              <a:gd name="T41" fmla="*/ 47 h 380"/>
              <a:gd name="T42" fmla="*/ 208 w 242"/>
              <a:gd name="T43" fmla="*/ 55 h 380"/>
              <a:gd name="T44" fmla="*/ 202 w 242"/>
              <a:gd name="T45" fmla="*/ 77 h 380"/>
              <a:gd name="T46" fmla="*/ 194 w 242"/>
              <a:gd name="T47" fmla="*/ 87 h 380"/>
              <a:gd name="T48" fmla="*/ 177 w 242"/>
              <a:gd name="T49" fmla="*/ 94 h 380"/>
              <a:gd name="T50" fmla="*/ 156 w 242"/>
              <a:gd name="T51" fmla="*/ 118 h 380"/>
              <a:gd name="T52" fmla="*/ 153 w 242"/>
              <a:gd name="T53" fmla="*/ 136 h 380"/>
              <a:gd name="T54" fmla="*/ 143 w 242"/>
              <a:gd name="T55" fmla="*/ 151 h 380"/>
              <a:gd name="T56" fmla="*/ 147 w 242"/>
              <a:gd name="T57" fmla="*/ 173 h 380"/>
              <a:gd name="T58" fmla="*/ 154 w 242"/>
              <a:gd name="T59" fmla="*/ 195 h 380"/>
              <a:gd name="T60" fmla="*/ 174 w 242"/>
              <a:gd name="T61" fmla="*/ 207 h 380"/>
              <a:gd name="T62" fmla="*/ 204 w 242"/>
              <a:gd name="T63" fmla="*/ 196 h 380"/>
              <a:gd name="T64" fmla="*/ 213 w 242"/>
              <a:gd name="T65" fmla="*/ 230 h 380"/>
              <a:gd name="T66" fmla="*/ 241 w 242"/>
              <a:gd name="T67" fmla="*/ 259 h 380"/>
              <a:gd name="T68" fmla="*/ 238 w 242"/>
              <a:gd name="T69" fmla="*/ 281 h 380"/>
              <a:gd name="T70" fmla="*/ 233 w 242"/>
              <a:gd name="T71" fmla="*/ 309 h 380"/>
              <a:gd name="T72" fmla="*/ 233 w 242"/>
              <a:gd name="T73" fmla="*/ 324 h 380"/>
              <a:gd name="T74" fmla="*/ 233 w 242"/>
              <a:gd name="T75" fmla="*/ 364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42" h="380">
                <a:moveTo>
                  <a:pt x="233" y="364"/>
                </a:moveTo>
                <a:lnTo>
                  <a:pt x="229" y="374"/>
                </a:lnTo>
                <a:lnTo>
                  <a:pt x="220" y="380"/>
                </a:lnTo>
                <a:lnTo>
                  <a:pt x="201" y="368"/>
                </a:lnTo>
                <a:lnTo>
                  <a:pt x="199" y="359"/>
                </a:lnTo>
                <a:lnTo>
                  <a:pt x="160" y="338"/>
                </a:lnTo>
                <a:lnTo>
                  <a:pt x="126" y="315"/>
                </a:lnTo>
                <a:lnTo>
                  <a:pt x="111" y="303"/>
                </a:lnTo>
                <a:lnTo>
                  <a:pt x="102" y="286"/>
                </a:lnTo>
                <a:lnTo>
                  <a:pt x="104" y="280"/>
                </a:lnTo>
                <a:lnTo>
                  <a:pt x="87" y="252"/>
                </a:lnTo>
                <a:lnTo>
                  <a:pt x="66" y="214"/>
                </a:lnTo>
                <a:lnTo>
                  <a:pt x="46" y="173"/>
                </a:lnTo>
                <a:lnTo>
                  <a:pt x="38" y="163"/>
                </a:lnTo>
                <a:lnTo>
                  <a:pt x="32" y="148"/>
                </a:lnTo>
                <a:lnTo>
                  <a:pt x="17" y="134"/>
                </a:lnTo>
                <a:lnTo>
                  <a:pt x="4" y="126"/>
                </a:lnTo>
                <a:lnTo>
                  <a:pt x="9" y="117"/>
                </a:lnTo>
                <a:lnTo>
                  <a:pt x="0" y="97"/>
                </a:lnTo>
                <a:lnTo>
                  <a:pt x="5" y="82"/>
                </a:lnTo>
                <a:lnTo>
                  <a:pt x="20" y="69"/>
                </a:lnTo>
                <a:lnTo>
                  <a:pt x="22" y="78"/>
                </a:lnTo>
                <a:lnTo>
                  <a:pt x="17" y="83"/>
                </a:lnTo>
                <a:lnTo>
                  <a:pt x="17" y="90"/>
                </a:lnTo>
                <a:lnTo>
                  <a:pt x="25" y="89"/>
                </a:lnTo>
                <a:lnTo>
                  <a:pt x="33" y="91"/>
                </a:lnTo>
                <a:lnTo>
                  <a:pt x="41" y="101"/>
                </a:lnTo>
                <a:lnTo>
                  <a:pt x="51" y="93"/>
                </a:lnTo>
                <a:lnTo>
                  <a:pt x="54" y="79"/>
                </a:lnTo>
                <a:lnTo>
                  <a:pt x="65" y="61"/>
                </a:lnTo>
                <a:lnTo>
                  <a:pt x="87" y="53"/>
                </a:lnTo>
                <a:lnTo>
                  <a:pt x="106" y="31"/>
                </a:lnTo>
                <a:lnTo>
                  <a:pt x="112" y="17"/>
                </a:lnTo>
                <a:lnTo>
                  <a:pt x="109" y="1"/>
                </a:lnTo>
                <a:lnTo>
                  <a:pt x="114" y="0"/>
                </a:lnTo>
                <a:lnTo>
                  <a:pt x="127" y="10"/>
                </a:lnTo>
                <a:lnTo>
                  <a:pt x="132" y="19"/>
                </a:lnTo>
                <a:lnTo>
                  <a:pt x="141" y="25"/>
                </a:lnTo>
                <a:lnTo>
                  <a:pt x="152" y="46"/>
                </a:lnTo>
                <a:lnTo>
                  <a:pt x="166" y="49"/>
                </a:lnTo>
                <a:lnTo>
                  <a:pt x="176" y="43"/>
                </a:lnTo>
                <a:lnTo>
                  <a:pt x="182" y="47"/>
                </a:lnTo>
                <a:lnTo>
                  <a:pt x="193" y="45"/>
                </a:lnTo>
                <a:lnTo>
                  <a:pt x="208" y="55"/>
                </a:lnTo>
                <a:lnTo>
                  <a:pt x="196" y="76"/>
                </a:lnTo>
                <a:lnTo>
                  <a:pt x="202" y="77"/>
                </a:lnTo>
                <a:lnTo>
                  <a:pt x="211" y="88"/>
                </a:lnTo>
                <a:lnTo>
                  <a:pt x="194" y="87"/>
                </a:lnTo>
                <a:lnTo>
                  <a:pt x="192" y="90"/>
                </a:lnTo>
                <a:lnTo>
                  <a:pt x="177" y="94"/>
                </a:lnTo>
                <a:lnTo>
                  <a:pt x="157" y="108"/>
                </a:lnTo>
                <a:lnTo>
                  <a:pt x="156" y="118"/>
                </a:lnTo>
                <a:lnTo>
                  <a:pt x="151" y="125"/>
                </a:lnTo>
                <a:lnTo>
                  <a:pt x="153" y="136"/>
                </a:lnTo>
                <a:lnTo>
                  <a:pt x="142" y="142"/>
                </a:lnTo>
                <a:lnTo>
                  <a:pt x="143" y="151"/>
                </a:lnTo>
                <a:lnTo>
                  <a:pt x="138" y="155"/>
                </a:lnTo>
                <a:lnTo>
                  <a:pt x="147" y="173"/>
                </a:lnTo>
                <a:lnTo>
                  <a:pt x="157" y="186"/>
                </a:lnTo>
                <a:lnTo>
                  <a:pt x="154" y="195"/>
                </a:lnTo>
                <a:lnTo>
                  <a:pt x="166" y="196"/>
                </a:lnTo>
                <a:lnTo>
                  <a:pt x="174" y="207"/>
                </a:lnTo>
                <a:lnTo>
                  <a:pt x="190" y="208"/>
                </a:lnTo>
                <a:lnTo>
                  <a:pt x="204" y="196"/>
                </a:lnTo>
                <a:lnTo>
                  <a:pt x="205" y="227"/>
                </a:lnTo>
                <a:lnTo>
                  <a:pt x="213" y="230"/>
                </a:lnTo>
                <a:lnTo>
                  <a:pt x="223" y="226"/>
                </a:lnTo>
                <a:lnTo>
                  <a:pt x="241" y="259"/>
                </a:lnTo>
                <a:lnTo>
                  <a:pt x="238" y="266"/>
                </a:lnTo>
                <a:lnTo>
                  <a:pt x="238" y="281"/>
                </a:lnTo>
                <a:lnTo>
                  <a:pt x="239" y="299"/>
                </a:lnTo>
                <a:lnTo>
                  <a:pt x="233" y="309"/>
                </a:lnTo>
                <a:lnTo>
                  <a:pt x="236" y="317"/>
                </a:lnTo>
                <a:lnTo>
                  <a:pt x="233" y="324"/>
                </a:lnTo>
                <a:lnTo>
                  <a:pt x="242" y="341"/>
                </a:lnTo>
                <a:lnTo>
                  <a:pt x="233" y="364"/>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14" name="Freeform 146"/>
          <p:cNvSpPr>
            <a:spLocks noEditPoints="1"/>
          </p:cNvSpPr>
          <p:nvPr/>
        </p:nvSpPr>
        <p:spPr bwMode="auto">
          <a:xfrm>
            <a:off x="8403959" y="3315806"/>
            <a:ext cx="221525" cy="343171"/>
          </a:xfrm>
          <a:custGeom>
            <a:avLst/>
            <a:gdLst>
              <a:gd name="T0" fmla="*/ 252 w 710"/>
              <a:gd name="T1" fmla="*/ 24 h 1100"/>
              <a:gd name="T2" fmla="*/ 282 w 710"/>
              <a:gd name="T3" fmla="*/ 24 h 1100"/>
              <a:gd name="T4" fmla="*/ 311 w 710"/>
              <a:gd name="T5" fmla="*/ 120 h 1100"/>
              <a:gd name="T6" fmla="*/ 264 w 710"/>
              <a:gd name="T7" fmla="*/ 219 h 1100"/>
              <a:gd name="T8" fmla="*/ 288 w 710"/>
              <a:gd name="T9" fmla="*/ 355 h 1100"/>
              <a:gd name="T10" fmla="*/ 361 w 710"/>
              <a:gd name="T11" fmla="*/ 355 h 1100"/>
              <a:gd name="T12" fmla="*/ 459 w 710"/>
              <a:gd name="T13" fmla="*/ 448 h 1100"/>
              <a:gd name="T14" fmla="*/ 483 w 710"/>
              <a:gd name="T15" fmla="*/ 508 h 1100"/>
              <a:gd name="T16" fmla="*/ 387 w 710"/>
              <a:gd name="T17" fmla="*/ 421 h 1100"/>
              <a:gd name="T18" fmla="*/ 317 w 710"/>
              <a:gd name="T19" fmla="*/ 402 h 1100"/>
              <a:gd name="T20" fmla="*/ 212 w 710"/>
              <a:gd name="T21" fmla="*/ 395 h 1100"/>
              <a:gd name="T22" fmla="*/ 231 w 710"/>
              <a:gd name="T23" fmla="*/ 339 h 1100"/>
              <a:gd name="T24" fmla="*/ 201 w 710"/>
              <a:gd name="T25" fmla="*/ 350 h 1100"/>
              <a:gd name="T26" fmla="*/ 141 w 710"/>
              <a:gd name="T27" fmla="*/ 264 h 1100"/>
              <a:gd name="T28" fmla="*/ 160 w 710"/>
              <a:gd name="T29" fmla="*/ 210 h 1100"/>
              <a:gd name="T30" fmla="*/ 157 w 710"/>
              <a:gd name="T31" fmla="*/ 0 h 1100"/>
              <a:gd name="T32" fmla="*/ 287 w 710"/>
              <a:gd name="T33" fmla="*/ 463 h 1100"/>
              <a:gd name="T34" fmla="*/ 239 w 710"/>
              <a:gd name="T35" fmla="*/ 494 h 1100"/>
              <a:gd name="T36" fmla="*/ 257 w 710"/>
              <a:gd name="T37" fmla="*/ 432 h 1100"/>
              <a:gd name="T38" fmla="*/ 594 w 710"/>
              <a:gd name="T39" fmla="*/ 540 h 1100"/>
              <a:gd name="T40" fmla="*/ 565 w 710"/>
              <a:gd name="T41" fmla="*/ 612 h 1100"/>
              <a:gd name="T42" fmla="*/ 593 w 710"/>
              <a:gd name="T43" fmla="*/ 693 h 1100"/>
              <a:gd name="T44" fmla="*/ 550 w 710"/>
              <a:gd name="T45" fmla="*/ 653 h 1100"/>
              <a:gd name="T46" fmla="*/ 510 w 710"/>
              <a:gd name="T47" fmla="*/ 597 h 1100"/>
              <a:gd name="T48" fmla="*/ 550 w 710"/>
              <a:gd name="T49" fmla="*/ 571 h 1100"/>
              <a:gd name="T50" fmla="*/ 569 w 710"/>
              <a:gd name="T51" fmla="*/ 508 h 1100"/>
              <a:gd name="T52" fmla="*/ 325 w 710"/>
              <a:gd name="T53" fmla="*/ 563 h 1100"/>
              <a:gd name="T54" fmla="*/ 421 w 710"/>
              <a:gd name="T55" fmla="*/ 589 h 1100"/>
              <a:gd name="T56" fmla="*/ 392 w 710"/>
              <a:gd name="T57" fmla="*/ 661 h 1100"/>
              <a:gd name="T58" fmla="*/ 341 w 710"/>
              <a:gd name="T59" fmla="*/ 647 h 1100"/>
              <a:gd name="T60" fmla="*/ 325 w 710"/>
              <a:gd name="T61" fmla="*/ 563 h 1100"/>
              <a:gd name="T62" fmla="*/ 0 w 710"/>
              <a:gd name="T63" fmla="*/ 863 h 1100"/>
              <a:gd name="T64" fmla="*/ 82 w 710"/>
              <a:gd name="T65" fmla="*/ 751 h 1100"/>
              <a:gd name="T66" fmla="*/ 153 w 710"/>
              <a:gd name="T67" fmla="*/ 607 h 1100"/>
              <a:gd name="T68" fmla="*/ 128 w 710"/>
              <a:gd name="T69" fmla="*/ 724 h 1100"/>
              <a:gd name="T70" fmla="*/ 497 w 710"/>
              <a:gd name="T71" fmla="*/ 700 h 1100"/>
              <a:gd name="T72" fmla="*/ 454 w 710"/>
              <a:gd name="T73" fmla="*/ 782 h 1100"/>
              <a:gd name="T74" fmla="*/ 381 w 710"/>
              <a:gd name="T75" fmla="*/ 748 h 1100"/>
              <a:gd name="T76" fmla="*/ 411 w 710"/>
              <a:gd name="T77" fmla="*/ 702 h 1100"/>
              <a:gd name="T78" fmla="*/ 455 w 710"/>
              <a:gd name="T79" fmla="*/ 644 h 1100"/>
              <a:gd name="T80" fmla="*/ 496 w 710"/>
              <a:gd name="T81" fmla="*/ 619 h 1100"/>
              <a:gd name="T82" fmla="*/ 690 w 710"/>
              <a:gd name="T83" fmla="*/ 859 h 1100"/>
              <a:gd name="T84" fmla="*/ 710 w 710"/>
              <a:gd name="T85" fmla="*/ 963 h 1100"/>
              <a:gd name="T86" fmla="*/ 657 w 710"/>
              <a:gd name="T87" fmla="*/ 954 h 1100"/>
              <a:gd name="T88" fmla="*/ 652 w 710"/>
              <a:gd name="T89" fmla="*/ 1060 h 1100"/>
              <a:gd name="T90" fmla="*/ 542 w 710"/>
              <a:gd name="T91" fmla="*/ 1051 h 1100"/>
              <a:gd name="T92" fmla="*/ 537 w 710"/>
              <a:gd name="T93" fmla="*/ 949 h 1100"/>
              <a:gd name="T94" fmla="*/ 466 w 710"/>
              <a:gd name="T95" fmla="*/ 944 h 1100"/>
              <a:gd name="T96" fmla="*/ 378 w 710"/>
              <a:gd name="T97" fmla="*/ 988 h 1100"/>
              <a:gd name="T98" fmla="*/ 388 w 710"/>
              <a:gd name="T99" fmla="*/ 891 h 1100"/>
              <a:gd name="T100" fmla="*/ 472 w 710"/>
              <a:gd name="T101" fmla="*/ 835 h 1100"/>
              <a:gd name="T102" fmla="*/ 557 w 710"/>
              <a:gd name="T103" fmla="*/ 850 h 1100"/>
              <a:gd name="T104" fmla="*/ 619 w 710"/>
              <a:gd name="T105" fmla="*/ 810 h 1100"/>
              <a:gd name="T106" fmla="*/ 673 w 710"/>
              <a:gd name="T107" fmla="*/ 785 h 1100"/>
              <a:gd name="T108" fmla="*/ 690 w 710"/>
              <a:gd name="T109" fmla="*/ 859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10" h="1100">
                <a:moveTo>
                  <a:pt x="202" y="0"/>
                </a:moveTo>
                <a:lnTo>
                  <a:pt x="252" y="24"/>
                </a:lnTo>
                <a:lnTo>
                  <a:pt x="271" y="2"/>
                </a:lnTo>
                <a:lnTo>
                  <a:pt x="282" y="24"/>
                </a:lnTo>
                <a:lnTo>
                  <a:pt x="276" y="59"/>
                </a:lnTo>
                <a:lnTo>
                  <a:pt x="311" y="120"/>
                </a:lnTo>
                <a:lnTo>
                  <a:pt x="303" y="191"/>
                </a:lnTo>
                <a:lnTo>
                  <a:pt x="264" y="219"/>
                </a:lnTo>
                <a:lnTo>
                  <a:pt x="262" y="288"/>
                </a:lnTo>
                <a:lnTo>
                  <a:pt x="288" y="355"/>
                </a:lnTo>
                <a:lnTo>
                  <a:pt x="329" y="365"/>
                </a:lnTo>
                <a:lnTo>
                  <a:pt x="361" y="355"/>
                </a:lnTo>
                <a:lnTo>
                  <a:pt x="460" y="402"/>
                </a:lnTo>
                <a:lnTo>
                  <a:pt x="459" y="448"/>
                </a:lnTo>
                <a:lnTo>
                  <a:pt x="486" y="469"/>
                </a:lnTo>
                <a:lnTo>
                  <a:pt x="483" y="508"/>
                </a:lnTo>
                <a:lnTo>
                  <a:pt x="420" y="466"/>
                </a:lnTo>
                <a:lnTo>
                  <a:pt x="387" y="421"/>
                </a:lnTo>
                <a:lnTo>
                  <a:pt x="371" y="453"/>
                </a:lnTo>
                <a:lnTo>
                  <a:pt x="317" y="402"/>
                </a:lnTo>
                <a:lnTo>
                  <a:pt x="251" y="414"/>
                </a:lnTo>
                <a:lnTo>
                  <a:pt x="212" y="395"/>
                </a:lnTo>
                <a:lnTo>
                  <a:pt x="211" y="360"/>
                </a:lnTo>
                <a:lnTo>
                  <a:pt x="231" y="339"/>
                </a:lnTo>
                <a:lnTo>
                  <a:pt x="206" y="319"/>
                </a:lnTo>
                <a:lnTo>
                  <a:pt x="201" y="350"/>
                </a:lnTo>
                <a:lnTo>
                  <a:pt x="157" y="301"/>
                </a:lnTo>
                <a:lnTo>
                  <a:pt x="141" y="264"/>
                </a:lnTo>
                <a:lnTo>
                  <a:pt x="126" y="182"/>
                </a:lnTo>
                <a:lnTo>
                  <a:pt x="160" y="210"/>
                </a:lnTo>
                <a:lnTo>
                  <a:pt x="146" y="77"/>
                </a:lnTo>
                <a:lnTo>
                  <a:pt x="157" y="0"/>
                </a:lnTo>
                <a:lnTo>
                  <a:pt x="202" y="0"/>
                </a:lnTo>
                <a:moveTo>
                  <a:pt x="287" y="463"/>
                </a:moveTo>
                <a:lnTo>
                  <a:pt x="276" y="536"/>
                </a:lnTo>
                <a:lnTo>
                  <a:pt x="239" y="494"/>
                </a:lnTo>
                <a:lnTo>
                  <a:pt x="193" y="429"/>
                </a:lnTo>
                <a:lnTo>
                  <a:pt x="257" y="432"/>
                </a:lnTo>
                <a:lnTo>
                  <a:pt x="287" y="463"/>
                </a:lnTo>
                <a:moveTo>
                  <a:pt x="594" y="540"/>
                </a:moveTo>
                <a:lnTo>
                  <a:pt x="625" y="635"/>
                </a:lnTo>
                <a:lnTo>
                  <a:pt x="565" y="612"/>
                </a:lnTo>
                <a:lnTo>
                  <a:pt x="570" y="641"/>
                </a:lnTo>
                <a:lnTo>
                  <a:pt x="593" y="693"/>
                </a:lnTo>
                <a:lnTo>
                  <a:pt x="559" y="712"/>
                </a:lnTo>
                <a:lnTo>
                  <a:pt x="550" y="653"/>
                </a:lnTo>
                <a:lnTo>
                  <a:pt x="527" y="648"/>
                </a:lnTo>
                <a:lnTo>
                  <a:pt x="510" y="597"/>
                </a:lnTo>
                <a:lnTo>
                  <a:pt x="555" y="603"/>
                </a:lnTo>
                <a:lnTo>
                  <a:pt x="550" y="571"/>
                </a:lnTo>
                <a:lnTo>
                  <a:pt x="497" y="506"/>
                </a:lnTo>
                <a:lnTo>
                  <a:pt x="569" y="508"/>
                </a:lnTo>
                <a:lnTo>
                  <a:pt x="594" y="540"/>
                </a:lnTo>
                <a:moveTo>
                  <a:pt x="325" y="563"/>
                </a:moveTo>
                <a:lnTo>
                  <a:pt x="373" y="589"/>
                </a:lnTo>
                <a:lnTo>
                  <a:pt x="421" y="589"/>
                </a:lnTo>
                <a:lnTo>
                  <a:pt x="423" y="625"/>
                </a:lnTo>
                <a:lnTo>
                  <a:pt x="392" y="661"/>
                </a:lnTo>
                <a:lnTo>
                  <a:pt x="347" y="686"/>
                </a:lnTo>
                <a:lnTo>
                  <a:pt x="341" y="647"/>
                </a:lnTo>
                <a:lnTo>
                  <a:pt x="341" y="603"/>
                </a:lnTo>
                <a:lnTo>
                  <a:pt x="325" y="563"/>
                </a:lnTo>
                <a:moveTo>
                  <a:pt x="94" y="782"/>
                </a:moveTo>
                <a:lnTo>
                  <a:pt x="0" y="863"/>
                </a:lnTo>
                <a:lnTo>
                  <a:pt x="32" y="803"/>
                </a:lnTo>
                <a:lnTo>
                  <a:pt x="82" y="751"/>
                </a:lnTo>
                <a:lnTo>
                  <a:pt x="122" y="692"/>
                </a:lnTo>
                <a:lnTo>
                  <a:pt x="153" y="607"/>
                </a:lnTo>
                <a:lnTo>
                  <a:pt x="173" y="677"/>
                </a:lnTo>
                <a:lnTo>
                  <a:pt x="128" y="724"/>
                </a:lnTo>
                <a:lnTo>
                  <a:pt x="94" y="782"/>
                </a:lnTo>
                <a:moveTo>
                  <a:pt x="497" y="700"/>
                </a:moveTo>
                <a:lnTo>
                  <a:pt x="473" y="728"/>
                </a:lnTo>
                <a:lnTo>
                  <a:pt x="454" y="782"/>
                </a:lnTo>
                <a:lnTo>
                  <a:pt x="433" y="807"/>
                </a:lnTo>
                <a:lnTo>
                  <a:pt x="381" y="748"/>
                </a:lnTo>
                <a:lnTo>
                  <a:pt x="395" y="726"/>
                </a:lnTo>
                <a:lnTo>
                  <a:pt x="411" y="702"/>
                </a:lnTo>
                <a:lnTo>
                  <a:pt x="414" y="649"/>
                </a:lnTo>
                <a:lnTo>
                  <a:pt x="455" y="644"/>
                </a:lnTo>
                <a:lnTo>
                  <a:pt x="449" y="701"/>
                </a:lnTo>
                <a:lnTo>
                  <a:pt x="496" y="619"/>
                </a:lnTo>
                <a:lnTo>
                  <a:pt x="497" y="700"/>
                </a:lnTo>
                <a:moveTo>
                  <a:pt x="690" y="859"/>
                </a:moveTo>
                <a:lnTo>
                  <a:pt x="702" y="916"/>
                </a:lnTo>
                <a:lnTo>
                  <a:pt x="710" y="963"/>
                </a:lnTo>
                <a:lnTo>
                  <a:pt x="690" y="1041"/>
                </a:lnTo>
                <a:lnTo>
                  <a:pt x="657" y="954"/>
                </a:lnTo>
                <a:lnTo>
                  <a:pt x="624" y="998"/>
                </a:lnTo>
                <a:lnTo>
                  <a:pt x="652" y="1060"/>
                </a:lnTo>
                <a:lnTo>
                  <a:pt x="633" y="1100"/>
                </a:lnTo>
                <a:lnTo>
                  <a:pt x="542" y="1051"/>
                </a:lnTo>
                <a:lnTo>
                  <a:pt x="517" y="989"/>
                </a:lnTo>
                <a:lnTo>
                  <a:pt x="537" y="949"/>
                </a:lnTo>
                <a:lnTo>
                  <a:pt x="487" y="908"/>
                </a:lnTo>
                <a:lnTo>
                  <a:pt x="466" y="944"/>
                </a:lnTo>
                <a:lnTo>
                  <a:pt x="430" y="940"/>
                </a:lnTo>
                <a:lnTo>
                  <a:pt x="378" y="988"/>
                </a:lnTo>
                <a:lnTo>
                  <a:pt x="364" y="963"/>
                </a:lnTo>
                <a:lnTo>
                  <a:pt x="388" y="891"/>
                </a:lnTo>
                <a:lnTo>
                  <a:pt x="433" y="867"/>
                </a:lnTo>
                <a:lnTo>
                  <a:pt x="472" y="835"/>
                </a:lnTo>
                <a:lnTo>
                  <a:pt x="501" y="874"/>
                </a:lnTo>
                <a:lnTo>
                  <a:pt x="557" y="850"/>
                </a:lnTo>
                <a:lnTo>
                  <a:pt x="566" y="812"/>
                </a:lnTo>
                <a:lnTo>
                  <a:pt x="619" y="810"/>
                </a:lnTo>
                <a:lnTo>
                  <a:pt x="608" y="744"/>
                </a:lnTo>
                <a:lnTo>
                  <a:pt x="673" y="785"/>
                </a:lnTo>
                <a:lnTo>
                  <a:pt x="683" y="828"/>
                </a:lnTo>
                <a:lnTo>
                  <a:pt x="690" y="859"/>
                </a:lnTo>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15" name="Freeform 147"/>
          <p:cNvSpPr>
            <a:spLocks/>
          </p:cNvSpPr>
          <p:nvPr/>
        </p:nvSpPr>
        <p:spPr bwMode="auto">
          <a:xfrm>
            <a:off x="9286217" y="3941965"/>
            <a:ext cx="33293" cy="49940"/>
          </a:xfrm>
          <a:custGeom>
            <a:avLst/>
            <a:gdLst>
              <a:gd name="T0" fmla="*/ 23 w 26"/>
              <a:gd name="T1" fmla="*/ 37 h 39"/>
              <a:gd name="T2" fmla="*/ 18 w 26"/>
              <a:gd name="T3" fmla="*/ 39 h 39"/>
              <a:gd name="T4" fmla="*/ 10 w 26"/>
              <a:gd name="T5" fmla="*/ 31 h 39"/>
              <a:gd name="T6" fmla="*/ 3 w 26"/>
              <a:gd name="T7" fmla="*/ 18 h 39"/>
              <a:gd name="T8" fmla="*/ 0 w 26"/>
              <a:gd name="T9" fmla="*/ 2 h 39"/>
              <a:gd name="T10" fmla="*/ 3 w 26"/>
              <a:gd name="T11" fmla="*/ 0 h 39"/>
              <a:gd name="T12" fmla="*/ 5 w 26"/>
              <a:gd name="T13" fmla="*/ 6 h 39"/>
              <a:gd name="T14" fmla="*/ 10 w 26"/>
              <a:gd name="T15" fmla="*/ 11 h 39"/>
              <a:gd name="T16" fmla="*/ 18 w 26"/>
              <a:gd name="T17" fmla="*/ 24 h 39"/>
              <a:gd name="T18" fmla="*/ 26 w 26"/>
              <a:gd name="T19" fmla="*/ 31 h 39"/>
              <a:gd name="T20" fmla="*/ 23 w 26"/>
              <a:gd name="T21" fmla="*/ 3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9">
                <a:moveTo>
                  <a:pt x="23" y="37"/>
                </a:moveTo>
                <a:lnTo>
                  <a:pt x="18" y="39"/>
                </a:lnTo>
                <a:lnTo>
                  <a:pt x="10" y="31"/>
                </a:lnTo>
                <a:lnTo>
                  <a:pt x="3" y="18"/>
                </a:lnTo>
                <a:lnTo>
                  <a:pt x="0" y="2"/>
                </a:lnTo>
                <a:lnTo>
                  <a:pt x="3" y="0"/>
                </a:lnTo>
                <a:lnTo>
                  <a:pt x="5" y="6"/>
                </a:lnTo>
                <a:lnTo>
                  <a:pt x="10" y="11"/>
                </a:lnTo>
                <a:lnTo>
                  <a:pt x="18" y="24"/>
                </a:lnTo>
                <a:lnTo>
                  <a:pt x="26" y="31"/>
                </a:lnTo>
                <a:lnTo>
                  <a:pt x="23" y="37"/>
                </a:lnTo>
                <a:close/>
              </a:path>
            </a:pathLst>
          </a:custGeom>
          <a:solidFill>
            <a:srgbClr val="67ABFF"/>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16" name="Freeform 148"/>
          <p:cNvSpPr>
            <a:spLocks/>
          </p:cNvSpPr>
          <p:nvPr/>
        </p:nvSpPr>
        <p:spPr bwMode="auto">
          <a:xfrm>
            <a:off x="9140241" y="3918917"/>
            <a:ext cx="96037" cy="57622"/>
          </a:xfrm>
          <a:custGeom>
            <a:avLst/>
            <a:gdLst>
              <a:gd name="T0" fmla="*/ 68 w 75"/>
              <a:gd name="T1" fmla="*/ 27 h 45"/>
              <a:gd name="T2" fmla="*/ 58 w 75"/>
              <a:gd name="T3" fmla="*/ 29 h 45"/>
              <a:gd name="T4" fmla="*/ 54 w 75"/>
              <a:gd name="T5" fmla="*/ 35 h 45"/>
              <a:gd name="T6" fmla="*/ 44 w 75"/>
              <a:gd name="T7" fmla="*/ 40 h 45"/>
              <a:gd name="T8" fmla="*/ 34 w 75"/>
              <a:gd name="T9" fmla="*/ 45 h 45"/>
              <a:gd name="T10" fmla="*/ 25 w 75"/>
              <a:gd name="T11" fmla="*/ 45 h 45"/>
              <a:gd name="T12" fmla="*/ 10 w 75"/>
              <a:gd name="T13" fmla="*/ 39 h 45"/>
              <a:gd name="T14" fmla="*/ 0 w 75"/>
              <a:gd name="T15" fmla="*/ 33 h 45"/>
              <a:gd name="T16" fmla="*/ 2 w 75"/>
              <a:gd name="T17" fmla="*/ 26 h 45"/>
              <a:gd name="T18" fmla="*/ 18 w 75"/>
              <a:gd name="T19" fmla="*/ 29 h 45"/>
              <a:gd name="T20" fmla="*/ 28 w 75"/>
              <a:gd name="T21" fmla="*/ 28 h 45"/>
              <a:gd name="T22" fmla="*/ 31 w 75"/>
              <a:gd name="T23" fmla="*/ 18 h 45"/>
              <a:gd name="T24" fmla="*/ 34 w 75"/>
              <a:gd name="T25" fmla="*/ 17 h 45"/>
              <a:gd name="T26" fmla="*/ 35 w 75"/>
              <a:gd name="T27" fmla="*/ 28 h 45"/>
              <a:gd name="T28" fmla="*/ 46 w 75"/>
              <a:gd name="T29" fmla="*/ 27 h 45"/>
              <a:gd name="T30" fmla="*/ 51 w 75"/>
              <a:gd name="T31" fmla="*/ 20 h 45"/>
              <a:gd name="T32" fmla="*/ 62 w 75"/>
              <a:gd name="T33" fmla="*/ 12 h 45"/>
              <a:gd name="T34" fmla="*/ 61 w 75"/>
              <a:gd name="T35" fmla="*/ 0 h 45"/>
              <a:gd name="T36" fmla="*/ 72 w 75"/>
              <a:gd name="T37" fmla="*/ 0 h 45"/>
              <a:gd name="T38" fmla="*/ 75 w 75"/>
              <a:gd name="T39" fmla="*/ 3 h 45"/>
              <a:gd name="T40" fmla="*/ 74 w 75"/>
              <a:gd name="T41" fmla="*/ 15 h 45"/>
              <a:gd name="T42" fmla="*/ 68 w 75"/>
              <a:gd name="T43" fmla="*/ 2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45">
                <a:moveTo>
                  <a:pt x="68" y="27"/>
                </a:moveTo>
                <a:lnTo>
                  <a:pt x="58" y="29"/>
                </a:lnTo>
                <a:lnTo>
                  <a:pt x="54" y="35"/>
                </a:lnTo>
                <a:lnTo>
                  <a:pt x="44" y="40"/>
                </a:lnTo>
                <a:lnTo>
                  <a:pt x="34" y="45"/>
                </a:lnTo>
                <a:lnTo>
                  <a:pt x="25" y="45"/>
                </a:lnTo>
                <a:lnTo>
                  <a:pt x="10" y="39"/>
                </a:lnTo>
                <a:lnTo>
                  <a:pt x="0" y="33"/>
                </a:lnTo>
                <a:lnTo>
                  <a:pt x="2" y="26"/>
                </a:lnTo>
                <a:lnTo>
                  <a:pt x="18" y="29"/>
                </a:lnTo>
                <a:lnTo>
                  <a:pt x="28" y="28"/>
                </a:lnTo>
                <a:lnTo>
                  <a:pt x="31" y="18"/>
                </a:lnTo>
                <a:lnTo>
                  <a:pt x="34" y="17"/>
                </a:lnTo>
                <a:lnTo>
                  <a:pt x="35" y="28"/>
                </a:lnTo>
                <a:lnTo>
                  <a:pt x="46" y="27"/>
                </a:lnTo>
                <a:lnTo>
                  <a:pt x="51" y="20"/>
                </a:lnTo>
                <a:lnTo>
                  <a:pt x="62" y="12"/>
                </a:lnTo>
                <a:lnTo>
                  <a:pt x="61" y="0"/>
                </a:lnTo>
                <a:lnTo>
                  <a:pt x="72" y="0"/>
                </a:lnTo>
                <a:lnTo>
                  <a:pt x="75" y="3"/>
                </a:lnTo>
                <a:lnTo>
                  <a:pt x="74" y="15"/>
                </a:lnTo>
                <a:lnTo>
                  <a:pt x="68" y="27"/>
                </a:lnTo>
                <a:close/>
              </a:path>
            </a:pathLst>
          </a:custGeom>
          <a:solidFill>
            <a:srgbClr val="67ABFF"/>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17" name="Freeform 149"/>
          <p:cNvSpPr>
            <a:spLocks/>
          </p:cNvSpPr>
          <p:nvPr/>
        </p:nvSpPr>
        <p:spPr bwMode="auto">
          <a:xfrm>
            <a:off x="8962252" y="3876660"/>
            <a:ext cx="225366" cy="215122"/>
          </a:xfrm>
          <a:custGeom>
            <a:avLst/>
            <a:gdLst>
              <a:gd name="T0" fmla="*/ 116 w 176"/>
              <a:gd name="T1" fmla="*/ 100 h 168"/>
              <a:gd name="T2" fmla="*/ 131 w 176"/>
              <a:gd name="T3" fmla="*/ 114 h 168"/>
              <a:gd name="T4" fmla="*/ 141 w 176"/>
              <a:gd name="T5" fmla="*/ 136 h 168"/>
              <a:gd name="T6" fmla="*/ 151 w 176"/>
              <a:gd name="T7" fmla="*/ 135 h 168"/>
              <a:gd name="T8" fmla="*/ 149 w 176"/>
              <a:gd name="T9" fmla="*/ 144 h 168"/>
              <a:gd name="T10" fmla="*/ 163 w 176"/>
              <a:gd name="T11" fmla="*/ 148 h 168"/>
              <a:gd name="T12" fmla="*/ 157 w 176"/>
              <a:gd name="T13" fmla="*/ 151 h 168"/>
              <a:gd name="T14" fmla="*/ 176 w 176"/>
              <a:gd name="T15" fmla="*/ 160 h 168"/>
              <a:gd name="T16" fmla="*/ 173 w 176"/>
              <a:gd name="T17" fmla="*/ 166 h 168"/>
              <a:gd name="T18" fmla="*/ 161 w 176"/>
              <a:gd name="T19" fmla="*/ 168 h 168"/>
              <a:gd name="T20" fmla="*/ 157 w 176"/>
              <a:gd name="T21" fmla="*/ 162 h 168"/>
              <a:gd name="T22" fmla="*/ 141 w 176"/>
              <a:gd name="T23" fmla="*/ 160 h 168"/>
              <a:gd name="T24" fmla="*/ 123 w 176"/>
              <a:gd name="T25" fmla="*/ 157 h 168"/>
              <a:gd name="T26" fmla="*/ 111 w 176"/>
              <a:gd name="T27" fmla="*/ 144 h 168"/>
              <a:gd name="T28" fmla="*/ 101 w 176"/>
              <a:gd name="T29" fmla="*/ 132 h 168"/>
              <a:gd name="T30" fmla="*/ 93 w 176"/>
              <a:gd name="T31" fmla="*/ 114 h 168"/>
              <a:gd name="T32" fmla="*/ 70 w 176"/>
              <a:gd name="T33" fmla="*/ 105 h 168"/>
              <a:gd name="T34" fmla="*/ 54 w 176"/>
              <a:gd name="T35" fmla="*/ 111 h 168"/>
              <a:gd name="T36" fmla="*/ 43 w 176"/>
              <a:gd name="T37" fmla="*/ 118 h 168"/>
              <a:gd name="T38" fmla="*/ 43 w 176"/>
              <a:gd name="T39" fmla="*/ 133 h 168"/>
              <a:gd name="T40" fmla="*/ 28 w 176"/>
              <a:gd name="T41" fmla="*/ 140 h 168"/>
              <a:gd name="T42" fmla="*/ 19 w 176"/>
              <a:gd name="T43" fmla="*/ 137 h 168"/>
              <a:gd name="T44" fmla="*/ 0 w 176"/>
              <a:gd name="T45" fmla="*/ 136 h 168"/>
              <a:gd name="T46" fmla="*/ 5 w 176"/>
              <a:gd name="T47" fmla="*/ 68 h 168"/>
              <a:gd name="T48" fmla="*/ 7 w 176"/>
              <a:gd name="T49" fmla="*/ 0 h 168"/>
              <a:gd name="T50" fmla="*/ 39 w 176"/>
              <a:gd name="T51" fmla="*/ 15 h 168"/>
              <a:gd name="T52" fmla="*/ 72 w 176"/>
              <a:gd name="T53" fmla="*/ 27 h 168"/>
              <a:gd name="T54" fmla="*/ 84 w 176"/>
              <a:gd name="T55" fmla="*/ 37 h 168"/>
              <a:gd name="T56" fmla="*/ 94 w 176"/>
              <a:gd name="T57" fmla="*/ 48 h 168"/>
              <a:gd name="T58" fmla="*/ 96 w 176"/>
              <a:gd name="T59" fmla="*/ 60 h 168"/>
              <a:gd name="T60" fmla="*/ 126 w 176"/>
              <a:gd name="T61" fmla="*/ 73 h 168"/>
              <a:gd name="T62" fmla="*/ 130 w 176"/>
              <a:gd name="T63" fmla="*/ 84 h 168"/>
              <a:gd name="T64" fmla="*/ 113 w 176"/>
              <a:gd name="T65" fmla="*/ 86 h 168"/>
              <a:gd name="T66" fmla="*/ 116 w 176"/>
              <a:gd name="T67" fmla="*/ 10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68">
                <a:moveTo>
                  <a:pt x="116" y="100"/>
                </a:moveTo>
                <a:lnTo>
                  <a:pt x="131" y="114"/>
                </a:lnTo>
                <a:lnTo>
                  <a:pt x="141" y="136"/>
                </a:lnTo>
                <a:lnTo>
                  <a:pt x="151" y="135"/>
                </a:lnTo>
                <a:lnTo>
                  <a:pt x="149" y="144"/>
                </a:lnTo>
                <a:lnTo>
                  <a:pt x="163" y="148"/>
                </a:lnTo>
                <a:lnTo>
                  <a:pt x="157" y="151"/>
                </a:lnTo>
                <a:lnTo>
                  <a:pt x="176" y="160"/>
                </a:lnTo>
                <a:lnTo>
                  <a:pt x="173" y="166"/>
                </a:lnTo>
                <a:lnTo>
                  <a:pt x="161" y="168"/>
                </a:lnTo>
                <a:lnTo>
                  <a:pt x="157" y="162"/>
                </a:lnTo>
                <a:lnTo>
                  <a:pt x="141" y="160"/>
                </a:lnTo>
                <a:lnTo>
                  <a:pt x="123" y="157"/>
                </a:lnTo>
                <a:lnTo>
                  <a:pt x="111" y="144"/>
                </a:lnTo>
                <a:lnTo>
                  <a:pt x="101" y="132"/>
                </a:lnTo>
                <a:lnTo>
                  <a:pt x="93" y="114"/>
                </a:lnTo>
                <a:lnTo>
                  <a:pt x="70" y="105"/>
                </a:lnTo>
                <a:lnTo>
                  <a:pt x="54" y="111"/>
                </a:lnTo>
                <a:lnTo>
                  <a:pt x="43" y="118"/>
                </a:lnTo>
                <a:lnTo>
                  <a:pt x="43" y="133"/>
                </a:lnTo>
                <a:lnTo>
                  <a:pt x="28" y="140"/>
                </a:lnTo>
                <a:lnTo>
                  <a:pt x="19" y="137"/>
                </a:lnTo>
                <a:lnTo>
                  <a:pt x="0" y="136"/>
                </a:lnTo>
                <a:lnTo>
                  <a:pt x="5" y="68"/>
                </a:lnTo>
                <a:lnTo>
                  <a:pt x="7" y="0"/>
                </a:lnTo>
                <a:lnTo>
                  <a:pt x="39" y="15"/>
                </a:lnTo>
                <a:lnTo>
                  <a:pt x="72" y="27"/>
                </a:lnTo>
                <a:lnTo>
                  <a:pt x="84" y="37"/>
                </a:lnTo>
                <a:lnTo>
                  <a:pt x="94" y="48"/>
                </a:lnTo>
                <a:lnTo>
                  <a:pt x="96" y="60"/>
                </a:lnTo>
                <a:lnTo>
                  <a:pt x="126" y="73"/>
                </a:lnTo>
                <a:lnTo>
                  <a:pt x="130" y="84"/>
                </a:lnTo>
                <a:lnTo>
                  <a:pt x="113" y="86"/>
                </a:lnTo>
                <a:lnTo>
                  <a:pt x="116" y="100"/>
                </a:lnTo>
                <a:close/>
              </a:path>
            </a:pathLst>
          </a:custGeom>
          <a:solidFill>
            <a:srgbClr val="67ABFF"/>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18" name="Freeform 150"/>
          <p:cNvSpPr>
            <a:spLocks/>
          </p:cNvSpPr>
          <p:nvPr/>
        </p:nvSpPr>
        <p:spPr bwMode="auto">
          <a:xfrm>
            <a:off x="9199143" y="3874100"/>
            <a:ext cx="56342" cy="60183"/>
          </a:xfrm>
          <a:custGeom>
            <a:avLst/>
            <a:gdLst>
              <a:gd name="T0" fmla="*/ 44 w 44"/>
              <a:gd name="T1" fmla="*/ 42 h 47"/>
              <a:gd name="T2" fmla="*/ 38 w 44"/>
              <a:gd name="T3" fmla="*/ 47 h 47"/>
              <a:gd name="T4" fmla="*/ 35 w 44"/>
              <a:gd name="T5" fmla="*/ 35 h 47"/>
              <a:gd name="T6" fmla="*/ 31 w 44"/>
              <a:gd name="T7" fmla="*/ 27 h 47"/>
              <a:gd name="T8" fmla="*/ 23 w 44"/>
              <a:gd name="T9" fmla="*/ 20 h 47"/>
              <a:gd name="T10" fmla="*/ 13 w 44"/>
              <a:gd name="T11" fmla="*/ 11 h 47"/>
              <a:gd name="T12" fmla="*/ 0 w 44"/>
              <a:gd name="T13" fmla="*/ 5 h 47"/>
              <a:gd name="T14" fmla="*/ 5 w 44"/>
              <a:gd name="T15" fmla="*/ 0 h 47"/>
              <a:gd name="T16" fmla="*/ 15 w 44"/>
              <a:gd name="T17" fmla="*/ 6 h 47"/>
              <a:gd name="T18" fmla="*/ 21 w 44"/>
              <a:gd name="T19" fmla="*/ 11 h 47"/>
              <a:gd name="T20" fmla="*/ 28 w 44"/>
              <a:gd name="T21" fmla="*/ 16 h 47"/>
              <a:gd name="T22" fmla="*/ 35 w 44"/>
              <a:gd name="T23" fmla="*/ 24 h 47"/>
              <a:gd name="T24" fmla="*/ 42 w 44"/>
              <a:gd name="T25" fmla="*/ 31 h 47"/>
              <a:gd name="T26" fmla="*/ 44 w 44"/>
              <a:gd name="T27" fmla="*/ 4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47">
                <a:moveTo>
                  <a:pt x="44" y="42"/>
                </a:moveTo>
                <a:lnTo>
                  <a:pt x="38" y="47"/>
                </a:lnTo>
                <a:lnTo>
                  <a:pt x="35" y="35"/>
                </a:lnTo>
                <a:lnTo>
                  <a:pt x="31" y="27"/>
                </a:lnTo>
                <a:lnTo>
                  <a:pt x="23" y="20"/>
                </a:lnTo>
                <a:lnTo>
                  <a:pt x="13" y="11"/>
                </a:lnTo>
                <a:lnTo>
                  <a:pt x="0" y="5"/>
                </a:lnTo>
                <a:lnTo>
                  <a:pt x="5" y="0"/>
                </a:lnTo>
                <a:lnTo>
                  <a:pt x="15" y="6"/>
                </a:lnTo>
                <a:lnTo>
                  <a:pt x="21" y="11"/>
                </a:lnTo>
                <a:lnTo>
                  <a:pt x="28" y="16"/>
                </a:lnTo>
                <a:lnTo>
                  <a:pt x="35" y="24"/>
                </a:lnTo>
                <a:lnTo>
                  <a:pt x="42" y="31"/>
                </a:lnTo>
                <a:lnTo>
                  <a:pt x="44" y="42"/>
                </a:lnTo>
                <a:close/>
              </a:path>
            </a:pathLst>
          </a:custGeom>
          <a:solidFill>
            <a:srgbClr val="67ABFF"/>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19" name="Freeform 151"/>
          <p:cNvSpPr>
            <a:spLocks/>
          </p:cNvSpPr>
          <p:nvPr/>
        </p:nvSpPr>
        <p:spPr bwMode="auto">
          <a:xfrm>
            <a:off x="5936455" y="2359279"/>
            <a:ext cx="207439" cy="149818"/>
          </a:xfrm>
          <a:custGeom>
            <a:avLst/>
            <a:gdLst>
              <a:gd name="T0" fmla="*/ 18 w 162"/>
              <a:gd name="T1" fmla="*/ 75 h 117"/>
              <a:gd name="T2" fmla="*/ 11 w 162"/>
              <a:gd name="T3" fmla="*/ 62 h 117"/>
              <a:gd name="T4" fmla="*/ 11 w 162"/>
              <a:gd name="T5" fmla="*/ 55 h 117"/>
              <a:gd name="T6" fmla="*/ 6 w 162"/>
              <a:gd name="T7" fmla="*/ 44 h 117"/>
              <a:gd name="T8" fmla="*/ 0 w 162"/>
              <a:gd name="T9" fmla="*/ 37 h 117"/>
              <a:gd name="T10" fmla="*/ 4 w 162"/>
              <a:gd name="T11" fmla="*/ 32 h 117"/>
              <a:gd name="T12" fmla="*/ 0 w 162"/>
              <a:gd name="T13" fmla="*/ 22 h 117"/>
              <a:gd name="T14" fmla="*/ 10 w 162"/>
              <a:gd name="T15" fmla="*/ 16 h 117"/>
              <a:gd name="T16" fmla="*/ 33 w 162"/>
              <a:gd name="T17" fmla="*/ 7 h 117"/>
              <a:gd name="T18" fmla="*/ 52 w 162"/>
              <a:gd name="T19" fmla="*/ 0 h 117"/>
              <a:gd name="T20" fmla="*/ 67 w 162"/>
              <a:gd name="T21" fmla="*/ 3 h 117"/>
              <a:gd name="T22" fmla="*/ 69 w 162"/>
              <a:gd name="T23" fmla="*/ 8 h 117"/>
              <a:gd name="T24" fmla="*/ 84 w 162"/>
              <a:gd name="T25" fmla="*/ 8 h 117"/>
              <a:gd name="T26" fmla="*/ 103 w 162"/>
              <a:gd name="T27" fmla="*/ 10 h 117"/>
              <a:gd name="T28" fmla="*/ 132 w 162"/>
              <a:gd name="T29" fmla="*/ 10 h 117"/>
              <a:gd name="T30" fmla="*/ 140 w 162"/>
              <a:gd name="T31" fmla="*/ 12 h 117"/>
              <a:gd name="T32" fmla="*/ 145 w 162"/>
              <a:gd name="T33" fmla="*/ 18 h 117"/>
              <a:gd name="T34" fmla="*/ 147 w 162"/>
              <a:gd name="T35" fmla="*/ 27 h 117"/>
              <a:gd name="T36" fmla="*/ 152 w 162"/>
              <a:gd name="T37" fmla="*/ 35 h 117"/>
              <a:gd name="T38" fmla="*/ 153 w 162"/>
              <a:gd name="T39" fmla="*/ 43 h 117"/>
              <a:gd name="T40" fmla="*/ 144 w 162"/>
              <a:gd name="T41" fmla="*/ 47 h 117"/>
              <a:gd name="T42" fmla="*/ 150 w 162"/>
              <a:gd name="T43" fmla="*/ 56 h 117"/>
              <a:gd name="T44" fmla="*/ 152 w 162"/>
              <a:gd name="T45" fmla="*/ 65 h 117"/>
              <a:gd name="T46" fmla="*/ 162 w 162"/>
              <a:gd name="T47" fmla="*/ 83 h 117"/>
              <a:gd name="T48" fmla="*/ 161 w 162"/>
              <a:gd name="T49" fmla="*/ 89 h 117"/>
              <a:gd name="T50" fmla="*/ 154 w 162"/>
              <a:gd name="T51" fmla="*/ 91 h 117"/>
              <a:gd name="T52" fmla="*/ 141 w 162"/>
              <a:gd name="T53" fmla="*/ 108 h 117"/>
              <a:gd name="T54" fmla="*/ 146 w 162"/>
              <a:gd name="T55" fmla="*/ 117 h 117"/>
              <a:gd name="T56" fmla="*/ 143 w 162"/>
              <a:gd name="T57" fmla="*/ 116 h 117"/>
              <a:gd name="T58" fmla="*/ 127 w 162"/>
              <a:gd name="T59" fmla="*/ 108 h 117"/>
              <a:gd name="T60" fmla="*/ 115 w 162"/>
              <a:gd name="T61" fmla="*/ 110 h 117"/>
              <a:gd name="T62" fmla="*/ 107 w 162"/>
              <a:gd name="T63" fmla="*/ 109 h 117"/>
              <a:gd name="T64" fmla="*/ 98 w 162"/>
              <a:gd name="T65" fmla="*/ 113 h 117"/>
              <a:gd name="T66" fmla="*/ 90 w 162"/>
              <a:gd name="T67" fmla="*/ 106 h 117"/>
              <a:gd name="T68" fmla="*/ 83 w 162"/>
              <a:gd name="T69" fmla="*/ 109 h 117"/>
              <a:gd name="T70" fmla="*/ 82 w 162"/>
              <a:gd name="T71" fmla="*/ 107 h 117"/>
              <a:gd name="T72" fmla="*/ 74 w 162"/>
              <a:gd name="T73" fmla="*/ 97 h 117"/>
              <a:gd name="T74" fmla="*/ 62 w 162"/>
              <a:gd name="T75" fmla="*/ 96 h 117"/>
              <a:gd name="T76" fmla="*/ 60 w 162"/>
              <a:gd name="T77" fmla="*/ 90 h 117"/>
              <a:gd name="T78" fmla="*/ 49 w 162"/>
              <a:gd name="T79" fmla="*/ 88 h 117"/>
              <a:gd name="T80" fmla="*/ 47 w 162"/>
              <a:gd name="T81" fmla="*/ 93 h 117"/>
              <a:gd name="T82" fmla="*/ 38 w 162"/>
              <a:gd name="T83" fmla="*/ 89 h 117"/>
              <a:gd name="T84" fmla="*/ 38 w 162"/>
              <a:gd name="T85" fmla="*/ 83 h 117"/>
              <a:gd name="T86" fmla="*/ 26 w 162"/>
              <a:gd name="T87" fmla="*/ 81 h 117"/>
              <a:gd name="T88" fmla="*/ 18 w 162"/>
              <a:gd name="T89" fmla="*/ 75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2" h="117">
                <a:moveTo>
                  <a:pt x="18" y="75"/>
                </a:moveTo>
                <a:lnTo>
                  <a:pt x="11" y="62"/>
                </a:lnTo>
                <a:lnTo>
                  <a:pt x="11" y="55"/>
                </a:lnTo>
                <a:lnTo>
                  <a:pt x="6" y="44"/>
                </a:lnTo>
                <a:lnTo>
                  <a:pt x="0" y="37"/>
                </a:lnTo>
                <a:lnTo>
                  <a:pt x="4" y="32"/>
                </a:lnTo>
                <a:lnTo>
                  <a:pt x="0" y="22"/>
                </a:lnTo>
                <a:lnTo>
                  <a:pt x="10" y="16"/>
                </a:lnTo>
                <a:lnTo>
                  <a:pt x="33" y="7"/>
                </a:lnTo>
                <a:lnTo>
                  <a:pt x="52" y="0"/>
                </a:lnTo>
                <a:lnTo>
                  <a:pt x="67" y="3"/>
                </a:lnTo>
                <a:lnTo>
                  <a:pt x="69" y="8"/>
                </a:lnTo>
                <a:lnTo>
                  <a:pt x="84" y="8"/>
                </a:lnTo>
                <a:lnTo>
                  <a:pt x="103" y="10"/>
                </a:lnTo>
                <a:lnTo>
                  <a:pt x="132" y="10"/>
                </a:lnTo>
                <a:lnTo>
                  <a:pt x="140" y="12"/>
                </a:lnTo>
                <a:lnTo>
                  <a:pt x="145" y="18"/>
                </a:lnTo>
                <a:lnTo>
                  <a:pt x="147" y="27"/>
                </a:lnTo>
                <a:lnTo>
                  <a:pt x="152" y="35"/>
                </a:lnTo>
                <a:lnTo>
                  <a:pt x="153" y="43"/>
                </a:lnTo>
                <a:lnTo>
                  <a:pt x="144" y="47"/>
                </a:lnTo>
                <a:lnTo>
                  <a:pt x="150" y="56"/>
                </a:lnTo>
                <a:lnTo>
                  <a:pt x="152" y="65"/>
                </a:lnTo>
                <a:lnTo>
                  <a:pt x="162" y="83"/>
                </a:lnTo>
                <a:lnTo>
                  <a:pt x="161" y="89"/>
                </a:lnTo>
                <a:lnTo>
                  <a:pt x="154" y="91"/>
                </a:lnTo>
                <a:lnTo>
                  <a:pt x="141" y="108"/>
                </a:lnTo>
                <a:lnTo>
                  <a:pt x="146" y="117"/>
                </a:lnTo>
                <a:lnTo>
                  <a:pt x="143" y="116"/>
                </a:lnTo>
                <a:lnTo>
                  <a:pt x="127" y="108"/>
                </a:lnTo>
                <a:lnTo>
                  <a:pt x="115" y="110"/>
                </a:lnTo>
                <a:lnTo>
                  <a:pt x="107" y="109"/>
                </a:lnTo>
                <a:lnTo>
                  <a:pt x="98" y="113"/>
                </a:lnTo>
                <a:lnTo>
                  <a:pt x="90" y="106"/>
                </a:lnTo>
                <a:lnTo>
                  <a:pt x="83" y="109"/>
                </a:lnTo>
                <a:lnTo>
                  <a:pt x="82" y="107"/>
                </a:lnTo>
                <a:lnTo>
                  <a:pt x="74" y="97"/>
                </a:lnTo>
                <a:lnTo>
                  <a:pt x="62" y="96"/>
                </a:lnTo>
                <a:lnTo>
                  <a:pt x="60" y="90"/>
                </a:lnTo>
                <a:lnTo>
                  <a:pt x="49" y="88"/>
                </a:lnTo>
                <a:lnTo>
                  <a:pt x="47" y="93"/>
                </a:lnTo>
                <a:lnTo>
                  <a:pt x="38" y="89"/>
                </a:lnTo>
                <a:lnTo>
                  <a:pt x="38" y="83"/>
                </a:lnTo>
                <a:lnTo>
                  <a:pt x="26" y="81"/>
                </a:lnTo>
                <a:lnTo>
                  <a:pt x="18" y="75"/>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20" name="Freeform 152"/>
          <p:cNvSpPr>
            <a:spLocks/>
          </p:cNvSpPr>
          <p:nvPr/>
        </p:nvSpPr>
        <p:spPr bwMode="auto">
          <a:xfrm>
            <a:off x="4096391" y="3315805"/>
            <a:ext cx="38415" cy="14086"/>
          </a:xfrm>
          <a:custGeom>
            <a:avLst/>
            <a:gdLst>
              <a:gd name="T0" fmla="*/ 18 w 30"/>
              <a:gd name="T1" fmla="*/ 0 h 11"/>
              <a:gd name="T2" fmla="*/ 27 w 30"/>
              <a:gd name="T3" fmla="*/ 1 h 11"/>
              <a:gd name="T4" fmla="*/ 30 w 30"/>
              <a:gd name="T5" fmla="*/ 6 h 11"/>
              <a:gd name="T6" fmla="*/ 24 w 30"/>
              <a:gd name="T7" fmla="*/ 11 h 11"/>
              <a:gd name="T8" fmla="*/ 11 w 30"/>
              <a:gd name="T9" fmla="*/ 11 h 11"/>
              <a:gd name="T10" fmla="*/ 0 w 30"/>
              <a:gd name="T11" fmla="*/ 11 h 11"/>
              <a:gd name="T12" fmla="*/ 0 w 30"/>
              <a:gd name="T13" fmla="*/ 3 h 11"/>
              <a:gd name="T14" fmla="*/ 3 w 30"/>
              <a:gd name="T15" fmla="*/ 0 h 11"/>
              <a:gd name="T16" fmla="*/ 18 w 30"/>
              <a:gd name="T1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1">
                <a:moveTo>
                  <a:pt x="18" y="0"/>
                </a:moveTo>
                <a:lnTo>
                  <a:pt x="27" y="1"/>
                </a:lnTo>
                <a:lnTo>
                  <a:pt x="30" y="6"/>
                </a:lnTo>
                <a:lnTo>
                  <a:pt x="24" y="11"/>
                </a:lnTo>
                <a:lnTo>
                  <a:pt x="11" y="11"/>
                </a:lnTo>
                <a:lnTo>
                  <a:pt x="0" y="11"/>
                </a:lnTo>
                <a:lnTo>
                  <a:pt x="0" y="3"/>
                </a:lnTo>
                <a:lnTo>
                  <a:pt x="3" y="0"/>
                </a:lnTo>
                <a:lnTo>
                  <a:pt x="18" y="0"/>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21" name="Freeform 153"/>
          <p:cNvSpPr>
            <a:spLocks/>
          </p:cNvSpPr>
          <p:nvPr/>
        </p:nvSpPr>
        <p:spPr bwMode="auto">
          <a:xfrm>
            <a:off x="8348897" y="2666597"/>
            <a:ext cx="108842" cy="140854"/>
          </a:xfrm>
          <a:custGeom>
            <a:avLst/>
            <a:gdLst>
              <a:gd name="T0" fmla="*/ 81 w 85"/>
              <a:gd name="T1" fmla="*/ 12 h 110"/>
              <a:gd name="T2" fmla="*/ 85 w 85"/>
              <a:gd name="T3" fmla="*/ 16 h 110"/>
              <a:gd name="T4" fmla="*/ 78 w 85"/>
              <a:gd name="T5" fmla="*/ 14 h 110"/>
              <a:gd name="T6" fmla="*/ 75 w 85"/>
              <a:gd name="T7" fmla="*/ 21 h 110"/>
              <a:gd name="T8" fmla="*/ 74 w 85"/>
              <a:gd name="T9" fmla="*/ 28 h 110"/>
              <a:gd name="T10" fmla="*/ 82 w 85"/>
              <a:gd name="T11" fmla="*/ 43 h 110"/>
              <a:gd name="T12" fmla="*/ 76 w 85"/>
              <a:gd name="T13" fmla="*/ 48 h 110"/>
              <a:gd name="T14" fmla="*/ 75 w 85"/>
              <a:gd name="T15" fmla="*/ 52 h 110"/>
              <a:gd name="T16" fmla="*/ 72 w 85"/>
              <a:gd name="T17" fmla="*/ 58 h 110"/>
              <a:gd name="T18" fmla="*/ 62 w 85"/>
              <a:gd name="T19" fmla="*/ 61 h 110"/>
              <a:gd name="T20" fmla="*/ 58 w 85"/>
              <a:gd name="T21" fmla="*/ 66 h 110"/>
              <a:gd name="T22" fmla="*/ 61 w 85"/>
              <a:gd name="T23" fmla="*/ 75 h 110"/>
              <a:gd name="T24" fmla="*/ 61 w 85"/>
              <a:gd name="T25" fmla="*/ 78 h 110"/>
              <a:gd name="T26" fmla="*/ 69 w 85"/>
              <a:gd name="T27" fmla="*/ 81 h 110"/>
              <a:gd name="T28" fmla="*/ 83 w 85"/>
              <a:gd name="T29" fmla="*/ 90 h 110"/>
              <a:gd name="T30" fmla="*/ 83 w 85"/>
              <a:gd name="T31" fmla="*/ 95 h 110"/>
              <a:gd name="T32" fmla="*/ 76 w 85"/>
              <a:gd name="T33" fmla="*/ 96 h 110"/>
              <a:gd name="T34" fmla="*/ 65 w 85"/>
              <a:gd name="T35" fmla="*/ 97 h 110"/>
              <a:gd name="T36" fmla="*/ 62 w 85"/>
              <a:gd name="T37" fmla="*/ 107 h 110"/>
              <a:gd name="T38" fmla="*/ 55 w 85"/>
              <a:gd name="T39" fmla="*/ 106 h 110"/>
              <a:gd name="T40" fmla="*/ 54 w 85"/>
              <a:gd name="T41" fmla="*/ 108 h 110"/>
              <a:gd name="T42" fmla="*/ 44 w 85"/>
              <a:gd name="T43" fmla="*/ 104 h 110"/>
              <a:gd name="T44" fmla="*/ 44 w 85"/>
              <a:gd name="T45" fmla="*/ 108 h 110"/>
              <a:gd name="T46" fmla="*/ 40 w 85"/>
              <a:gd name="T47" fmla="*/ 110 h 110"/>
              <a:gd name="T48" fmla="*/ 37 w 85"/>
              <a:gd name="T49" fmla="*/ 106 h 110"/>
              <a:gd name="T50" fmla="*/ 32 w 85"/>
              <a:gd name="T51" fmla="*/ 104 h 110"/>
              <a:gd name="T52" fmla="*/ 26 w 85"/>
              <a:gd name="T53" fmla="*/ 100 h 110"/>
              <a:gd name="T54" fmla="*/ 26 w 85"/>
              <a:gd name="T55" fmla="*/ 91 h 110"/>
              <a:gd name="T56" fmla="*/ 29 w 85"/>
              <a:gd name="T57" fmla="*/ 89 h 110"/>
              <a:gd name="T58" fmla="*/ 26 w 85"/>
              <a:gd name="T59" fmla="*/ 85 h 110"/>
              <a:gd name="T60" fmla="*/ 25 w 85"/>
              <a:gd name="T61" fmla="*/ 74 h 110"/>
              <a:gd name="T62" fmla="*/ 22 w 85"/>
              <a:gd name="T63" fmla="*/ 71 h 110"/>
              <a:gd name="T64" fmla="*/ 11 w 85"/>
              <a:gd name="T65" fmla="*/ 68 h 110"/>
              <a:gd name="T66" fmla="*/ 0 w 85"/>
              <a:gd name="T67" fmla="*/ 63 h 110"/>
              <a:gd name="T68" fmla="*/ 8 w 85"/>
              <a:gd name="T69" fmla="*/ 50 h 110"/>
              <a:gd name="T70" fmla="*/ 20 w 85"/>
              <a:gd name="T71" fmla="*/ 39 h 110"/>
              <a:gd name="T72" fmla="*/ 24 w 85"/>
              <a:gd name="T73" fmla="*/ 24 h 110"/>
              <a:gd name="T74" fmla="*/ 36 w 85"/>
              <a:gd name="T75" fmla="*/ 31 h 110"/>
              <a:gd name="T76" fmla="*/ 51 w 85"/>
              <a:gd name="T77" fmla="*/ 31 h 110"/>
              <a:gd name="T78" fmla="*/ 42 w 85"/>
              <a:gd name="T79" fmla="*/ 20 h 110"/>
              <a:gd name="T80" fmla="*/ 63 w 85"/>
              <a:gd name="T81" fmla="*/ 11 h 110"/>
              <a:gd name="T82" fmla="*/ 63 w 85"/>
              <a:gd name="T83" fmla="*/ 0 h 110"/>
              <a:gd name="T84" fmla="*/ 81 w 85"/>
              <a:gd name="T85" fmla="*/ 1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5" h="110">
                <a:moveTo>
                  <a:pt x="81" y="12"/>
                </a:moveTo>
                <a:lnTo>
                  <a:pt x="85" y="16"/>
                </a:lnTo>
                <a:lnTo>
                  <a:pt x="78" y="14"/>
                </a:lnTo>
                <a:lnTo>
                  <a:pt x="75" y="21"/>
                </a:lnTo>
                <a:lnTo>
                  <a:pt x="74" y="28"/>
                </a:lnTo>
                <a:lnTo>
                  <a:pt x="82" y="43"/>
                </a:lnTo>
                <a:lnTo>
                  <a:pt x="76" y="48"/>
                </a:lnTo>
                <a:lnTo>
                  <a:pt x="75" y="52"/>
                </a:lnTo>
                <a:lnTo>
                  <a:pt x="72" y="58"/>
                </a:lnTo>
                <a:lnTo>
                  <a:pt x="62" y="61"/>
                </a:lnTo>
                <a:lnTo>
                  <a:pt x="58" y="66"/>
                </a:lnTo>
                <a:lnTo>
                  <a:pt x="61" y="75"/>
                </a:lnTo>
                <a:lnTo>
                  <a:pt x="61" y="78"/>
                </a:lnTo>
                <a:lnTo>
                  <a:pt x="69" y="81"/>
                </a:lnTo>
                <a:lnTo>
                  <a:pt x="83" y="90"/>
                </a:lnTo>
                <a:lnTo>
                  <a:pt x="83" y="95"/>
                </a:lnTo>
                <a:lnTo>
                  <a:pt x="76" y="96"/>
                </a:lnTo>
                <a:lnTo>
                  <a:pt x="65" y="97"/>
                </a:lnTo>
                <a:lnTo>
                  <a:pt x="62" y="107"/>
                </a:lnTo>
                <a:lnTo>
                  <a:pt x="55" y="106"/>
                </a:lnTo>
                <a:lnTo>
                  <a:pt x="54" y="108"/>
                </a:lnTo>
                <a:lnTo>
                  <a:pt x="44" y="104"/>
                </a:lnTo>
                <a:lnTo>
                  <a:pt x="44" y="108"/>
                </a:lnTo>
                <a:lnTo>
                  <a:pt x="40" y="110"/>
                </a:lnTo>
                <a:lnTo>
                  <a:pt x="37" y="106"/>
                </a:lnTo>
                <a:lnTo>
                  <a:pt x="32" y="104"/>
                </a:lnTo>
                <a:lnTo>
                  <a:pt x="26" y="100"/>
                </a:lnTo>
                <a:lnTo>
                  <a:pt x="26" y="91"/>
                </a:lnTo>
                <a:lnTo>
                  <a:pt x="29" y="89"/>
                </a:lnTo>
                <a:lnTo>
                  <a:pt x="26" y="85"/>
                </a:lnTo>
                <a:lnTo>
                  <a:pt x="25" y="74"/>
                </a:lnTo>
                <a:lnTo>
                  <a:pt x="22" y="71"/>
                </a:lnTo>
                <a:lnTo>
                  <a:pt x="11" y="68"/>
                </a:lnTo>
                <a:lnTo>
                  <a:pt x="0" y="63"/>
                </a:lnTo>
                <a:lnTo>
                  <a:pt x="8" y="50"/>
                </a:lnTo>
                <a:lnTo>
                  <a:pt x="20" y="39"/>
                </a:lnTo>
                <a:lnTo>
                  <a:pt x="24" y="24"/>
                </a:lnTo>
                <a:lnTo>
                  <a:pt x="36" y="31"/>
                </a:lnTo>
                <a:lnTo>
                  <a:pt x="51" y="31"/>
                </a:lnTo>
                <a:lnTo>
                  <a:pt x="42" y="20"/>
                </a:lnTo>
                <a:lnTo>
                  <a:pt x="63" y="11"/>
                </a:lnTo>
                <a:lnTo>
                  <a:pt x="63" y="0"/>
                </a:lnTo>
                <a:lnTo>
                  <a:pt x="81" y="12"/>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22" name="Freeform 154"/>
          <p:cNvSpPr>
            <a:spLocks/>
          </p:cNvSpPr>
          <p:nvPr/>
        </p:nvSpPr>
        <p:spPr bwMode="auto">
          <a:xfrm>
            <a:off x="5447308" y="2684524"/>
            <a:ext cx="70427" cy="144696"/>
          </a:xfrm>
          <a:custGeom>
            <a:avLst/>
            <a:gdLst>
              <a:gd name="T0" fmla="*/ 11 w 55"/>
              <a:gd name="T1" fmla="*/ 9 h 113"/>
              <a:gd name="T2" fmla="*/ 17 w 55"/>
              <a:gd name="T3" fmla="*/ 3 h 113"/>
              <a:gd name="T4" fmla="*/ 24 w 55"/>
              <a:gd name="T5" fmla="*/ 0 h 113"/>
              <a:gd name="T6" fmla="*/ 28 w 55"/>
              <a:gd name="T7" fmla="*/ 10 h 113"/>
              <a:gd name="T8" fmla="*/ 38 w 55"/>
              <a:gd name="T9" fmla="*/ 10 h 113"/>
              <a:gd name="T10" fmla="*/ 41 w 55"/>
              <a:gd name="T11" fmla="*/ 8 h 113"/>
              <a:gd name="T12" fmla="*/ 50 w 55"/>
              <a:gd name="T13" fmla="*/ 9 h 113"/>
              <a:gd name="T14" fmla="*/ 55 w 55"/>
              <a:gd name="T15" fmla="*/ 19 h 113"/>
              <a:gd name="T16" fmla="*/ 47 w 55"/>
              <a:gd name="T17" fmla="*/ 25 h 113"/>
              <a:gd name="T18" fmla="*/ 46 w 55"/>
              <a:gd name="T19" fmla="*/ 41 h 113"/>
              <a:gd name="T20" fmla="*/ 43 w 55"/>
              <a:gd name="T21" fmla="*/ 44 h 113"/>
              <a:gd name="T22" fmla="*/ 43 w 55"/>
              <a:gd name="T23" fmla="*/ 53 h 113"/>
              <a:gd name="T24" fmla="*/ 35 w 55"/>
              <a:gd name="T25" fmla="*/ 55 h 113"/>
              <a:gd name="T26" fmla="*/ 42 w 55"/>
              <a:gd name="T27" fmla="*/ 67 h 113"/>
              <a:gd name="T28" fmla="*/ 37 w 55"/>
              <a:gd name="T29" fmla="*/ 81 h 113"/>
              <a:gd name="T30" fmla="*/ 42 w 55"/>
              <a:gd name="T31" fmla="*/ 87 h 113"/>
              <a:gd name="T32" fmla="*/ 40 w 55"/>
              <a:gd name="T33" fmla="*/ 93 h 113"/>
              <a:gd name="T34" fmla="*/ 33 w 55"/>
              <a:gd name="T35" fmla="*/ 100 h 113"/>
              <a:gd name="T36" fmla="*/ 35 w 55"/>
              <a:gd name="T37" fmla="*/ 107 h 113"/>
              <a:gd name="T38" fmla="*/ 28 w 55"/>
              <a:gd name="T39" fmla="*/ 113 h 113"/>
              <a:gd name="T40" fmla="*/ 19 w 55"/>
              <a:gd name="T41" fmla="*/ 110 h 113"/>
              <a:gd name="T42" fmla="*/ 9 w 55"/>
              <a:gd name="T43" fmla="*/ 112 h 113"/>
              <a:gd name="T44" fmla="*/ 13 w 55"/>
              <a:gd name="T45" fmla="*/ 96 h 113"/>
              <a:gd name="T46" fmla="*/ 11 w 55"/>
              <a:gd name="T47" fmla="*/ 83 h 113"/>
              <a:gd name="T48" fmla="*/ 4 w 55"/>
              <a:gd name="T49" fmla="*/ 81 h 113"/>
              <a:gd name="T50" fmla="*/ 0 w 55"/>
              <a:gd name="T51" fmla="*/ 73 h 113"/>
              <a:gd name="T52" fmla="*/ 2 w 55"/>
              <a:gd name="T53" fmla="*/ 60 h 113"/>
              <a:gd name="T54" fmla="*/ 9 w 55"/>
              <a:gd name="T55" fmla="*/ 52 h 113"/>
              <a:gd name="T56" fmla="*/ 10 w 55"/>
              <a:gd name="T57" fmla="*/ 44 h 113"/>
              <a:gd name="T58" fmla="*/ 14 w 55"/>
              <a:gd name="T59" fmla="*/ 32 h 113"/>
              <a:gd name="T60" fmla="*/ 14 w 55"/>
              <a:gd name="T61" fmla="*/ 23 h 113"/>
              <a:gd name="T62" fmla="*/ 11 w 55"/>
              <a:gd name="T63" fmla="*/ 16 h 113"/>
              <a:gd name="T64" fmla="*/ 11 w 55"/>
              <a:gd name="T65" fmla="*/ 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5" h="113">
                <a:moveTo>
                  <a:pt x="11" y="9"/>
                </a:moveTo>
                <a:lnTo>
                  <a:pt x="17" y="3"/>
                </a:lnTo>
                <a:lnTo>
                  <a:pt x="24" y="0"/>
                </a:lnTo>
                <a:lnTo>
                  <a:pt x="28" y="10"/>
                </a:lnTo>
                <a:lnTo>
                  <a:pt x="38" y="10"/>
                </a:lnTo>
                <a:lnTo>
                  <a:pt x="41" y="8"/>
                </a:lnTo>
                <a:lnTo>
                  <a:pt x="50" y="9"/>
                </a:lnTo>
                <a:lnTo>
                  <a:pt x="55" y="19"/>
                </a:lnTo>
                <a:lnTo>
                  <a:pt x="47" y="25"/>
                </a:lnTo>
                <a:lnTo>
                  <a:pt x="46" y="41"/>
                </a:lnTo>
                <a:lnTo>
                  <a:pt x="43" y="44"/>
                </a:lnTo>
                <a:lnTo>
                  <a:pt x="43" y="53"/>
                </a:lnTo>
                <a:lnTo>
                  <a:pt x="35" y="55"/>
                </a:lnTo>
                <a:lnTo>
                  <a:pt x="42" y="67"/>
                </a:lnTo>
                <a:lnTo>
                  <a:pt x="37" y="81"/>
                </a:lnTo>
                <a:lnTo>
                  <a:pt x="42" y="87"/>
                </a:lnTo>
                <a:lnTo>
                  <a:pt x="40" y="93"/>
                </a:lnTo>
                <a:lnTo>
                  <a:pt x="33" y="100"/>
                </a:lnTo>
                <a:lnTo>
                  <a:pt x="35" y="107"/>
                </a:lnTo>
                <a:lnTo>
                  <a:pt x="28" y="113"/>
                </a:lnTo>
                <a:lnTo>
                  <a:pt x="19" y="110"/>
                </a:lnTo>
                <a:lnTo>
                  <a:pt x="9" y="112"/>
                </a:lnTo>
                <a:lnTo>
                  <a:pt x="13" y="96"/>
                </a:lnTo>
                <a:lnTo>
                  <a:pt x="11" y="83"/>
                </a:lnTo>
                <a:lnTo>
                  <a:pt x="4" y="81"/>
                </a:lnTo>
                <a:lnTo>
                  <a:pt x="0" y="73"/>
                </a:lnTo>
                <a:lnTo>
                  <a:pt x="2" y="60"/>
                </a:lnTo>
                <a:lnTo>
                  <a:pt x="9" y="52"/>
                </a:lnTo>
                <a:lnTo>
                  <a:pt x="10" y="44"/>
                </a:lnTo>
                <a:lnTo>
                  <a:pt x="14" y="32"/>
                </a:lnTo>
                <a:lnTo>
                  <a:pt x="14" y="23"/>
                </a:lnTo>
                <a:lnTo>
                  <a:pt x="11" y="16"/>
                </a:lnTo>
                <a:lnTo>
                  <a:pt x="11" y="9"/>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23" name="Freeform 155"/>
          <p:cNvSpPr>
            <a:spLocks/>
          </p:cNvSpPr>
          <p:nvPr/>
        </p:nvSpPr>
        <p:spPr bwMode="auto">
          <a:xfrm>
            <a:off x="4212915" y="4322271"/>
            <a:ext cx="199756" cy="218964"/>
          </a:xfrm>
          <a:custGeom>
            <a:avLst/>
            <a:gdLst>
              <a:gd name="T0" fmla="*/ 0 w 156"/>
              <a:gd name="T1" fmla="*/ 61 h 171"/>
              <a:gd name="T2" fmla="*/ 4 w 156"/>
              <a:gd name="T3" fmla="*/ 36 h 171"/>
              <a:gd name="T4" fmla="*/ 3 w 156"/>
              <a:gd name="T5" fmla="*/ 25 h 171"/>
              <a:gd name="T6" fmla="*/ 10 w 156"/>
              <a:gd name="T7" fmla="*/ 6 h 171"/>
              <a:gd name="T8" fmla="*/ 41 w 156"/>
              <a:gd name="T9" fmla="*/ 0 h 171"/>
              <a:gd name="T10" fmla="*/ 58 w 156"/>
              <a:gd name="T11" fmla="*/ 1 h 171"/>
              <a:gd name="T12" fmla="*/ 76 w 156"/>
              <a:gd name="T13" fmla="*/ 11 h 171"/>
              <a:gd name="T14" fmla="*/ 77 w 156"/>
              <a:gd name="T15" fmla="*/ 18 h 171"/>
              <a:gd name="T16" fmla="*/ 83 w 156"/>
              <a:gd name="T17" fmla="*/ 29 h 171"/>
              <a:gd name="T18" fmla="*/ 85 w 156"/>
              <a:gd name="T19" fmla="*/ 57 h 171"/>
              <a:gd name="T20" fmla="*/ 104 w 156"/>
              <a:gd name="T21" fmla="*/ 61 h 171"/>
              <a:gd name="T22" fmla="*/ 111 w 156"/>
              <a:gd name="T23" fmla="*/ 57 h 171"/>
              <a:gd name="T24" fmla="*/ 124 w 156"/>
              <a:gd name="T25" fmla="*/ 63 h 171"/>
              <a:gd name="T26" fmla="*/ 128 w 156"/>
              <a:gd name="T27" fmla="*/ 69 h 171"/>
              <a:gd name="T28" fmla="*/ 132 w 156"/>
              <a:gd name="T29" fmla="*/ 88 h 171"/>
              <a:gd name="T30" fmla="*/ 135 w 156"/>
              <a:gd name="T31" fmla="*/ 96 h 171"/>
              <a:gd name="T32" fmla="*/ 141 w 156"/>
              <a:gd name="T33" fmla="*/ 97 h 171"/>
              <a:gd name="T34" fmla="*/ 148 w 156"/>
              <a:gd name="T35" fmla="*/ 94 h 171"/>
              <a:gd name="T36" fmla="*/ 155 w 156"/>
              <a:gd name="T37" fmla="*/ 97 h 171"/>
              <a:gd name="T38" fmla="*/ 156 w 156"/>
              <a:gd name="T39" fmla="*/ 109 h 171"/>
              <a:gd name="T40" fmla="*/ 155 w 156"/>
              <a:gd name="T41" fmla="*/ 121 h 171"/>
              <a:gd name="T42" fmla="*/ 153 w 156"/>
              <a:gd name="T43" fmla="*/ 133 h 171"/>
              <a:gd name="T44" fmla="*/ 152 w 156"/>
              <a:gd name="T45" fmla="*/ 151 h 171"/>
              <a:gd name="T46" fmla="*/ 138 w 156"/>
              <a:gd name="T47" fmla="*/ 167 h 171"/>
              <a:gd name="T48" fmla="*/ 124 w 156"/>
              <a:gd name="T49" fmla="*/ 171 h 171"/>
              <a:gd name="T50" fmla="*/ 104 w 156"/>
              <a:gd name="T51" fmla="*/ 167 h 171"/>
              <a:gd name="T52" fmla="*/ 85 w 156"/>
              <a:gd name="T53" fmla="*/ 162 h 171"/>
              <a:gd name="T54" fmla="*/ 99 w 156"/>
              <a:gd name="T55" fmla="*/ 130 h 171"/>
              <a:gd name="T56" fmla="*/ 95 w 156"/>
              <a:gd name="T57" fmla="*/ 121 h 171"/>
              <a:gd name="T58" fmla="*/ 76 w 156"/>
              <a:gd name="T59" fmla="*/ 113 h 171"/>
              <a:gd name="T60" fmla="*/ 52 w 156"/>
              <a:gd name="T61" fmla="*/ 98 h 171"/>
              <a:gd name="T62" fmla="*/ 37 w 156"/>
              <a:gd name="T63" fmla="*/ 95 h 171"/>
              <a:gd name="T64" fmla="*/ 0 w 156"/>
              <a:gd name="T65" fmla="*/ 61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6" h="171">
                <a:moveTo>
                  <a:pt x="0" y="61"/>
                </a:moveTo>
                <a:lnTo>
                  <a:pt x="4" y="36"/>
                </a:lnTo>
                <a:lnTo>
                  <a:pt x="3" y="25"/>
                </a:lnTo>
                <a:lnTo>
                  <a:pt x="10" y="6"/>
                </a:lnTo>
                <a:lnTo>
                  <a:pt x="41" y="0"/>
                </a:lnTo>
                <a:lnTo>
                  <a:pt x="58" y="1"/>
                </a:lnTo>
                <a:lnTo>
                  <a:pt x="76" y="11"/>
                </a:lnTo>
                <a:lnTo>
                  <a:pt x="77" y="18"/>
                </a:lnTo>
                <a:lnTo>
                  <a:pt x="83" y="29"/>
                </a:lnTo>
                <a:lnTo>
                  <a:pt x="85" y="57"/>
                </a:lnTo>
                <a:lnTo>
                  <a:pt x="104" y="61"/>
                </a:lnTo>
                <a:lnTo>
                  <a:pt x="111" y="57"/>
                </a:lnTo>
                <a:lnTo>
                  <a:pt x="124" y="63"/>
                </a:lnTo>
                <a:lnTo>
                  <a:pt x="128" y="69"/>
                </a:lnTo>
                <a:lnTo>
                  <a:pt x="132" y="88"/>
                </a:lnTo>
                <a:lnTo>
                  <a:pt x="135" y="96"/>
                </a:lnTo>
                <a:lnTo>
                  <a:pt x="141" y="97"/>
                </a:lnTo>
                <a:lnTo>
                  <a:pt x="148" y="94"/>
                </a:lnTo>
                <a:lnTo>
                  <a:pt x="155" y="97"/>
                </a:lnTo>
                <a:lnTo>
                  <a:pt x="156" y="109"/>
                </a:lnTo>
                <a:lnTo>
                  <a:pt x="155" y="121"/>
                </a:lnTo>
                <a:lnTo>
                  <a:pt x="153" y="133"/>
                </a:lnTo>
                <a:lnTo>
                  <a:pt x="152" y="151"/>
                </a:lnTo>
                <a:lnTo>
                  <a:pt x="138" y="167"/>
                </a:lnTo>
                <a:lnTo>
                  <a:pt x="124" y="171"/>
                </a:lnTo>
                <a:lnTo>
                  <a:pt x="104" y="167"/>
                </a:lnTo>
                <a:lnTo>
                  <a:pt x="85" y="162"/>
                </a:lnTo>
                <a:lnTo>
                  <a:pt x="99" y="130"/>
                </a:lnTo>
                <a:lnTo>
                  <a:pt x="95" y="121"/>
                </a:lnTo>
                <a:lnTo>
                  <a:pt x="76" y="113"/>
                </a:lnTo>
                <a:lnTo>
                  <a:pt x="52" y="98"/>
                </a:lnTo>
                <a:lnTo>
                  <a:pt x="37" y="95"/>
                </a:lnTo>
                <a:lnTo>
                  <a:pt x="0" y="61"/>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24" name="Freeform 156"/>
          <p:cNvSpPr>
            <a:spLocks/>
          </p:cNvSpPr>
          <p:nvPr/>
        </p:nvSpPr>
        <p:spPr bwMode="auto">
          <a:xfrm>
            <a:off x="6438406" y="2943183"/>
            <a:ext cx="14086" cy="30732"/>
          </a:xfrm>
          <a:custGeom>
            <a:avLst/>
            <a:gdLst>
              <a:gd name="T0" fmla="*/ 9 w 11"/>
              <a:gd name="T1" fmla="*/ 3 h 24"/>
              <a:gd name="T2" fmla="*/ 11 w 11"/>
              <a:gd name="T3" fmla="*/ 15 h 24"/>
              <a:gd name="T4" fmla="*/ 9 w 11"/>
              <a:gd name="T5" fmla="*/ 21 h 24"/>
              <a:gd name="T6" fmla="*/ 1 w 11"/>
              <a:gd name="T7" fmla="*/ 24 h 24"/>
              <a:gd name="T8" fmla="*/ 1 w 11"/>
              <a:gd name="T9" fmla="*/ 19 h 24"/>
              <a:gd name="T10" fmla="*/ 5 w 11"/>
              <a:gd name="T11" fmla="*/ 16 h 24"/>
              <a:gd name="T12" fmla="*/ 0 w 11"/>
              <a:gd name="T13" fmla="*/ 14 h 24"/>
              <a:gd name="T14" fmla="*/ 3 w 11"/>
              <a:gd name="T15" fmla="*/ 0 h 24"/>
              <a:gd name="T16" fmla="*/ 9 w 11"/>
              <a:gd name="T1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24">
                <a:moveTo>
                  <a:pt x="9" y="3"/>
                </a:moveTo>
                <a:lnTo>
                  <a:pt x="11" y="15"/>
                </a:lnTo>
                <a:lnTo>
                  <a:pt x="9" y="21"/>
                </a:lnTo>
                <a:lnTo>
                  <a:pt x="1" y="24"/>
                </a:lnTo>
                <a:lnTo>
                  <a:pt x="1" y="19"/>
                </a:lnTo>
                <a:lnTo>
                  <a:pt x="5" y="16"/>
                </a:lnTo>
                <a:lnTo>
                  <a:pt x="0" y="14"/>
                </a:lnTo>
                <a:lnTo>
                  <a:pt x="3" y="0"/>
                </a:lnTo>
                <a:lnTo>
                  <a:pt x="9" y="3"/>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25" name="Freeform 157"/>
          <p:cNvSpPr>
            <a:spLocks/>
          </p:cNvSpPr>
          <p:nvPr/>
        </p:nvSpPr>
        <p:spPr bwMode="auto">
          <a:xfrm>
            <a:off x="6813591" y="3113488"/>
            <a:ext cx="21769" cy="40976"/>
          </a:xfrm>
          <a:custGeom>
            <a:avLst/>
            <a:gdLst>
              <a:gd name="T0" fmla="*/ 3 w 17"/>
              <a:gd name="T1" fmla="*/ 28 h 32"/>
              <a:gd name="T2" fmla="*/ 0 w 17"/>
              <a:gd name="T3" fmla="*/ 13 h 32"/>
              <a:gd name="T4" fmla="*/ 4 w 17"/>
              <a:gd name="T5" fmla="*/ 2 h 32"/>
              <a:gd name="T6" fmla="*/ 9 w 17"/>
              <a:gd name="T7" fmla="*/ 0 h 32"/>
              <a:gd name="T8" fmla="*/ 15 w 17"/>
              <a:gd name="T9" fmla="*/ 7 h 32"/>
              <a:gd name="T10" fmla="*/ 17 w 17"/>
              <a:gd name="T11" fmla="*/ 18 h 32"/>
              <a:gd name="T12" fmla="*/ 14 w 17"/>
              <a:gd name="T13" fmla="*/ 31 h 32"/>
              <a:gd name="T14" fmla="*/ 9 w 17"/>
              <a:gd name="T15" fmla="*/ 32 h 32"/>
              <a:gd name="T16" fmla="*/ 3 w 17"/>
              <a:gd name="T17"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32">
                <a:moveTo>
                  <a:pt x="3" y="28"/>
                </a:moveTo>
                <a:lnTo>
                  <a:pt x="0" y="13"/>
                </a:lnTo>
                <a:lnTo>
                  <a:pt x="4" y="2"/>
                </a:lnTo>
                <a:lnTo>
                  <a:pt x="9" y="0"/>
                </a:lnTo>
                <a:lnTo>
                  <a:pt x="15" y="7"/>
                </a:lnTo>
                <a:lnTo>
                  <a:pt x="17" y="18"/>
                </a:lnTo>
                <a:lnTo>
                  <a:pt x="14" y="31"/>
                </a:lnTo>
                <a:lnTo>
                  <a:pt x="9" y="32"/>
                </a:lnTo>
                <a:lnTo>
                  <a:pt x="3" y="28"/>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26" name="Freeform 158"/>
          <p:cNvSpPr>
            <a:spLocks/>
          </p:cNvSpPr>
          <p:nvPr/>
        </p:nvSpPr>
        <p:spPr bwMode="auto">
          <a:xfrm>
            <a:off x="6078589" y="2529585"/>
            <a:ext cx="202317" cy="119086"/>
          </a:xfrm>
          <a:custGeom>
            <a:avLst/>
            <a:gdLst>
              <a:gd name="T0" fmla="*/ 37 w 158"/>
              <a:gd name="T1" fmla="*/ 7 h 93"/>
              <a:gd name="T2" fmla="*/ 44 w 158"/>
              <a:gd name="T3" fmla="*/ 3 h 93"/>
              <a:gd name="T4" fmla="*/ 54 w 158"/>
              <a:gd name="T5" fmla="*/ 5 h 93"/>
              <a:gd name="T6" fmla="*/ 64 w 158"/>
              <a:gd name="T7" fmla="*/ 5 h 93"/>
              <a:gd name="T8" fmla="*/ 72 w 158"/>
              <a:gd name="T9" fmla="*/ 10 h 93"/>
              <a:gd name="T10" fmla="*/ 78 w 158"/>
              <a:gd name="T11" fmla="*/ 7 h 93"/>
              <a:gd name="T12" fmla="*/ 89 w 158"/>
              <a:gd name="T13" fmla="*/ 5 h 93"/>
              <a:gd name="T14" fmla="*/ 93 w 158"/>
              <a:gd name="T15" fmla="*/ 0 h 93"/>
              <a:gd name="T16" fmla="*/ 100 w 158"/>
              <a:gd name="T17" fmla="*/ 0 h 93"/>
              <a:gd name="T18" fmla="*/ 105 w 158"/>
              <a:gd name="T19" fmla="*/ 2 h 93"/>
              <a:gd name="T20" fmla="*/ 110 w 158"/>
              <a:gd name="T21" fmla="*/ 8 h 93"/>
              <a:gd name="T22" fmla="*/ 117 w 158"/>
              <a:gd name="T23" fmla="*/ 17 h 93"/>
              <a:gd name="T24" fmla="*/ 128 w 158"/>
              <a:gd name="T25" fmla="*/ 29 h 93"/>
              <a:gd name="T26" fmla="*/ 130 w 158"/>
              <a:gd name="T27" fmla="*/ 38 h 93"/>
              <a:gd name="T28" fmla="*/ 129 w 158"/>
              <a:gd name="T29" fmla="*/ 47 h 93"/>
              <a:gd name="T30" fmla="*/ 133 w 158"/>
              <a:gd name="T31" fmla="*/ 56 h 93"/>
              <a:gd name="T32" fmla="*/ 141 w 158"/>
              <a:gd name="T33" fmla="*/ 59 h 93"/>
              <a:gd name="T34" fmla="*/ 149 w 158"/>
              <a:gd name="T35" fmla="*/ 56 h 93"/>
              <a:gd name="T36" fmla="*/ 156 w 158"/>
              <a:gd name="T37" fmla="*/ 60 h 93"/>
              <a:gd name="T38" fmla="*/ 158 w 158"/>
              <a:gd name="T39" fmla="*/ 65 h 93"/>
              <a:gd name="T40" fmla="*/ 150 w 158"/>
              <a:gd name="T41" fmla="*/ 69 h 93"/>
              <a:gd name="T42" fmla="*/ 145 w 158"/>
              <a:gd name="T43" fmla="*/ 67 h 93"/>
              <a:gd name="T44" fmla="*/ 143 w 158"/>
              <a:gd name="T45" fmla="*/ 92 h 93"/>
              <a:gd name="T46" fmla="*/ 133 w 158"/>
              <a:gd name="T47" fmla="*/ 90 h 93"/>
              <a:gd name="T48" fmla="*/ 121 w 158"/>
              <a:gd name="T49" fmla="*/ 83 h 93"/>
              <a:gd name="T50" fmla="*/ 101 w 158"/>
              <a:gd name="T51" fmla="*/ 87 h 93"/>
              <a:gd name="T52" fmla="*/ 94 w 158"/>
              <a:gd name="T53" fmla="*/ 93 h 93"/>
              <a:gd name="T54" fmla="*/ 69 w 158"/>
              <a:gd name="T55" fmla="*/ 91 h 93"/>
              <a:gd name="T56" fmla="*/ 56 w 158"/>
              <a:gd name="T57" fmla="*/ 88 h 93"/>
              <a:gd name="T58" fmla="*/ 50 w 158"/>
              <a:gd name="T59" fmla="*/ 90 h 93"/>
              <a:gd name="T60" fmla="*/ 44 w 158"/>
              <a:gd name="T61" fmla="*/ 81 h 93"/>
              <a:gd name="T62" fmla="*/ 41 w 158"/>
              <a:gd name="T63" fmla="*/ 78 h 93"/>
              <a:gd name="T64" fmla="*/ 45 w 158"/>
              <a:gd name="T65" fmla="*/ 74 h 93"/>
              <a:gd name="T66" fmla="*/ 40 w 158"/>
              <a:gd name="T67" fmla="*/ 72 h 93"/>
              <a:gd name="T68" fmla="*/ 36 w 158"/>
              <a:gd name="T69" fmla="*/ 76 h 93"/>
              <a:gd name="T70" fmla="*/ 25 w 158"/>
              <a:gd name="T71" fmla="*/ 70 h 93"/>
              <a:gd name="T72" fmla="*/ 23 w 158"/>
              <a:gd name="T73" fmla="*/ 62 h 93"/>
              <a:gd name="T74" fmla="*/ 13 w 158"/>
              <a:gd name="T75" fmla="*/ 57 h 93"/>
              <a:gd name="T76" fmla="*/ 10 w 158"/>
              <a:gd name="T77" fmla="*/ 51 h 93"/>
              <a:gd name="T78" fmla="*/ 0 w 158"/>
              <a:gd name="T79" fmla="*/ 43 h 93"/>
              <a:gd name="T80" fmla="*/ 13 w 158"/>
              <a:gd name="T81" fmla="*/ 39 h 93"/>
              <a:gd name="T82" fmla="*/ 22 w 158"/>
              <a:gd name="T83" fmla="*/ 25 h 93"/>
              <a:gd name="T84" fmla="*/ 28 w 158"/>
              <a:gd name="T85" fmla="*/ 11 h 93"/>
              <a:gd name="T86" fmla="*/ 37 w 158"/>
              <a:gd name="T87"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8" h="93">
                <a:moveTo>
                  <a:pt x="37" y="7"/>
                </a:moveTo>
                <a:lnTo>
                  <a:pt x="44" y="3"/>
                </a:lnTo>
                <a:lnTo>
                  <a:pt x="54" y="5"/>
                </a:lnTo>
                <a:lnTo>
                  <a:pt x="64" y="5"/>
                </a:lnTo>
                <a:lnTo>
                  <a:pt x="72" y="10"/>
                </a:lnTo>
                <a:lnTo>
                  <a:pt x="78" y="7"/>
                </a:lnTo>
                <a:lnTo>
                  <a:pt x="89" y="5"/>
                </a:lnTo>
                <a:lnTo>
                  <a:pt x="93" y="0"/>
                </a:lnTo>
                <a:lnTo>
                  <a:pt x="100" y="0"/>
                </a:lnTo>
                <a:lnTo>
                  <a:pt x="105" y="2"/>
                </a:lnTo>
                <a:lnTo>
                  <a:pt x="110" y="8"/>
                </a:lnTo>
                <a:lnTo>
                  <a:pt x="117" y="17"/>
                </a:lnTo>
                <a:lnTo>
                  <a:pt x="128" y="29"/>
                </a:lnTo>
                <a:lnTo>
                  <a:pt x="130" y="38"/>
                </a:lnTo>
                <a:lnTo>
                  <a:pt x="129" y="47"/>
                </a:lnTo>
                <a:lnTo>
                  <a:pt x="133" y="56"/>
                </a:lnTo>
                <a:lnTo>
                  <a:pt x="141" y="59"/>
                </a:lnTo>
                <a:lnTo>
                  <a:pt x="149" y="56"/>
                </a:lnTo>
                <a:lnTo>
                  <a:pt x="156" y="60"/>
                </a:lnTo>
                <a:lnTo>
                  <a:pt x="158" y="65"/>
                </a:lnTo>
                <a:lnTo>
                  <a:pt x="150" y="69"/>
                </a:lnTo>
                <a:lnTo>
                  <a:pt x="145" y="67"/>
                </a:lnTo>
                <a:lnTo>
                  <a:pt x="143" y="92"/>
                </a:lnTo>
                <a:lnTo>
                  <a:pt x="133" y="90"/>
                </a:lnTo>
                <a:lnTo>
                  <a:pt x="121" y="83"/>
                </a:lnTo>
                <a:lnTo>
                  <a:pt x="101" y="87"/>
                </a:lnTo>
                <a:lnTo>
                  <a:pt x="94" y="93"/>
                </a:lnTo>
                <a:lnTo>
                  <a:pt x="69" y="91"/>
                </a:lnTo>
                <a:lnTo>
                  <a:pt x="56" y="88"/>
                </a:lnTo>
                <a:lnTo>
                  <a:pt x="50" y="90"/>
                </a:lnTo>
                <a:lnTo>
                  <a:pt x="44" y="81"/>
                </a:lnTo>
                <a:lnTo>
                  <a:pt x="41" y="78"/>
                </a:lnTo>
                <a:lnTo>
                  <a:pt x="45" y="74"/>
                </a:lnTo>
                <a:lnTo>
                  <a:pt x="40" y="72"/>
                </a:lnTo>
                <a:lnTo>
                  <a:pt x="36" y="76"/>
                </a:lnTo>
                <a:lnTo>
                  <a:pt x="25" y="70"/>
                </a:lnTo>
                <a:lnTo>
                  <a:pt x="23" y="62"/>
                </a:lnTo>
                <a:lnTo>
                  <a:pt x="13" y="57"/>
                </a:lnTo>
                <a:lnTo>
                  <a:pt x="10" y="51"/>
                </a:lnTo>
                <a:lnTo>
                  <a:pt x="0" y="43"/>
                </a:lnTo>
                <a:lnTo>
                  <a:pt x="13" y="39"/>
                </a:lnTo>
                <a:lnTo>
                  <a:pt x="22" y="25"/>
                </a:lnTo>
                <a:lnTo>
                  <a:pt x="28" y="11"/>
                </a:lnTo>
                <a:lnTo>
                  <a:pt x="37" y="7"/>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27" name="Freeform 159"/>
          <p:cNvSpPr>
            <a:spLocks/>
          </p:cNvSpPr>
          <p:nvPr/>
        </p:nvSpPr>
        <p:spPr bwMode="auto">
          <a:xfrm>
            <a:off x="8471825" y="2370805"/>
            <a:ext cx="192074" cy="217683"/>
          </a:xfrm>
          <a:custGeom>
            <a:avLst/>
            <a:gdLst>
              <a:gd name="T0" fmla="*/ 81 w 150"/>
              <a:gd name="T1" fmla="*/ 73 h 170"/>
              <a:gd name="T2" fmla="*/ 126 w 150"/>
              <a:gd name="T3" fmla="*/ 109 h 170"/>
              <a:gd name="T4" fmla="*/ 97 w 150"/>
              <a:gd name="T5" fmla="*/ 102 h 170"/>
              <a:gd name="T6" fmla="*/ 109 w 150"/>
              <a:gd name="T7" fmla="*/ 131 h 170"/>
              <a:gd name="T8" fmla="*/ 140 w 150"/>
              <a:gd name="T9" fmla="*/ 152 h 170"/>
              <a:gd name="T10" fmla="*/ 150 w 150"/>
              <a:gd name="T11" fmla="*/ 166 h 170"/>
              <a:gd name="T12" fmla="*/ 129 w 150"/>
              <a:gd name="T13" fmla="*/ 154 h 170"/>
              <a:gd name="T14" fmla="*/ 129 w 150"/>
              <a:gd name="T15" fmla="*/ 170 h 170"/>
              <a:gd name="T16" fmla="*/ 114 w 150"/>
              <a:gd name="T17" fmla="*/ 153 h 170"/>
              <a:gd name="T18" fmla="*/ 101 w 150"/>
              <a:gd name="T19" fmla="*/ 133 h 170"/>
              <a:gd name="T20" fmla="*/ 83 w 150"/>
              <a:gd name="T21" fmla="*/ 111 h 170"/>
              <a:gd name="T22" fmla="*/ 76 w 150"/>
              <a:gd name="T23" fmla="*/ 96 h 170"/>
              <a:gd name="T24" fmla="*/ 55 w 150"/>
              <a:gd name="T25" fmla="*/ 69 h 170"/>
              <a:gd name="T26" fmla="*/ 29 w 150"/>
              <a:gd name="T27" fmla="*/ 49 h 170"/>
              <a:gd name="T28" fmla="*/ 8 w 150"/>
              <a:gd name="T29" fmla="*/ 22 h 170"/>
              <a:gd name="T30" fmla="*/ 14 w 150"/>
              <a:gd name="T31" fmla="*/ 12 h 170"/>
              <a:gd name="T32" fmla="*/ 0 w 150"/>
              <a:gd name="T33" fmla="*/ 3 h 170"/>
              <a:gd name="T34" fmla="*/ 4 w 150"/>
              <a:gd name="T35" fmla="*/ 0 h 170"/>
              <a:gd name="T36" fmla="*/ 20 w 150"/>
              <a:gd name="T37" fmla="*/ 14 h 170"/>
              <a:gd name="T38" fmla="*/ 42 w 150"/>
              <a:gd name="T39" fmla="*/ 33 h 170"/>
              <a:gd name="T40" fmla="*/ 58 w 150"/>
              <a:gd name="T41" fmla="*/ 53 h 170"/>
              <a:gd name="T42" fmla="*/ 81 w 150"/>
              <a:gd name="T43" fmla="*/ 7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0" h="170">
                <a:moveTo>
                  <a:pt x="81" y="73"/>
                </a:moveTo>
                <a:lnTo>
                  <a:pt x="126" y="109"/>
                </a:lnTo>
                <a:lnTo>
                  <a:pt x="97" y="102"/>
                </a:lnTo>
                <a:lnTo>
                  <a:pt x="109" y="131"/>
                </a:lnTo>
                <a:lnTo>
                  <a:pt x="140" y="152"/>
                </a:lnTo>
                <a:lnTo>
                  <a:pt x="150" y="166"/>
                </a:lnTo>
                <a:lnTo>
                  <a:pt x="129" y="154"/>
                </a:lnTo>
                <a:lnTo>
                  <a:pt x="129" y="170"/>
                </a:lnTo>
                <a:lnTo>
                  <a:pt x="114" y="153"/>
                </a:lnTo>
                <a:lnTo>
                  <a:pt x="101" y="133"/>
                </a:lnTo>
                <a:lnTo>
                  <a:pt x="83" y="111"/>
                </a:lnTo>
                <a:lnTo>
                  <a:pt x="76" y="96"/>
                </a:lnTo>
                <a:lnTo>
                  <a:pt x="55" y="69"/>
                </a:lnTo>
                <a:lnTo>
                  <a:pt x="29" y="49"/>
                </a:lnTo>
                <a:lnTo>
                  <a:pt x="8" y="22"/>
                </a:lnTo>
                <a:lnTo>
                  <a:pt x="14" y="12"/>
                </a:lnTo>
                <a:lnTo>
                  <a:pt x="0" y="3"/>
                </a:lnTo>
                <a:lnTo>
                  <a:pt x="4" y="0"/>
                </a:lnTo>
                <a:lnTo>
                  <a:pt x="20" y="14"/>
                </a:lnTo>
                <a:lnTo>
                  <a:pt x="42" y="33"/>
                </a:lnTo>
                <a:lnTo>
                  <a:pt x="58" y="53"/>
                </a:lnTo>
                <a:lnTo>
                  <a:pt x="81" y="73"/>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28" name="Freeform 160"/>
          <p:cNvSpPr>
            <a:spLocks/>
          </p:cNvSpPr>
          <p:nvPr/>
        </p:nvSpPr>
        <p:spPr bwMode="auto">
          <a:xfrm>
            <a:off x="6044015" y="2350317"/>
            <a:ext cx="61464" cy="21769"/>
          </a:xfrm>
          <a:custGeom>
            <a:avLst/>
            <a:gdLst>
              <a:gd name="T0" fmla="*/ 48 w 48"/>
              <a:gd name="T1" fmla="*/ 17 h 17"/>
              <a:gd name="T2" fmla="*/ 19 w 48"/>
              <a:gd name="T3" fmla="*/ 17 h 17"/>
              <a:gd name="T4" fmla="*/ 0 w 48"/>
              <a:gd name="T5" fmla="*/ 15 h 17"/>
              <a:gd name="T6" fmla="*/ 2 w 48"/>
              <a:gd name="T7" fmla="*/ 6 h 17"/>
              <a:gd name="T8" fmla="*/ 23 w 48"/>
              <a:gd name="T9" fmla="*/ 0 h 17"/>
              <a:gd name="T10" fmla="*/ 39 w 48"/>
              <a:gd name="T11" fmla="*/ 4 h 17"/>
              <a:gd name="T12" fmla="*/ 47 w 48"/>
              <a:gd name="T13" fmla="*/ 7 h 17"/>
              <a:gd name="T14" fmla="*/ 46 w 48"/>
              <a:gd name="T15" fmla="*/ 12 h 17"/>
              <a:gd name="T16" fmla="*/ 48 w 48"/>
              <a:gd name="T1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7">
                <a:moveTo>
                  <a:pt x="48" y="17"/>
                </a:moveTo>
                <a:lnTo>
                  <a:pt x="19" y="17"/>
                </a:lnTo>
                <a:lnTo>
                  <a:pt x="0" y="15"/>
                </a:lnTo>
                <a:lnTo>
                  <a:pt x="2" y="6"/>
                </a:lnTo>
                <a:lnTo>
                  <a:pt x="23" y="0"/>
                </a:lnTo>
                <a:lnTo>
                  <a:pt x="39" y="4"/>
                </a:lnTo>
                <a:lnTo>
                  <a:pt x="47" y="7"/>
                </a:lnTo>
                <a:lnTo>
                  <a:pt x="46" y="12"/>
                </a:lnTo>
                <a:lnTo>
                  <a:pt x="48" y="17"/>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29" name="Freeform 161"/>
          <p:cNvSpPr>
            <a:spLocks/>
          </p:cNvSpPr>
          <p:nvPr/>
        </p:nvSpPr>
        <p:spPr bwMode="auto">
          <a:xfrm>
            <a:off x="7912251" y="1912389"/>
            <a:ext cx="65305" cy="14086"/>
          </a:xfrm>
          <a:custGeom>
            <a:avLst/>
            <a:gdLst>
              <a:gd name="T0" fmla="*/ 51 w 51"/>
              <a:gd name="T1" fmla="*/ 10 h 11"/>
              <a:gd name="T2" fmla="*/ 32 w 51"/>
              <a:gd name="T3" fmla="*/ 11 h 11"/>
              <a:gd name="T4" fmla="*/ 3 w 51"/>
              <a:gd name="T5" fmla="*/ 9 h 11"/>
              <a:gd name="T6" fmla="*/ 0 w 51"/>
              <a:gd name="T7" fmla="*/ 8 h 11"/>
              <a:gd name="T8" fmla="*/ 2 w 51"/>
              <a:gd name="T9" fmla="*/ 2 h 11"/>
              <a:gd name="T10" fmla="*/ 15 w 51"/>
              <a:gd name="T11" fmla="*/ 0 h 11"/>
              <a:gd name="T12" fmla="*/ 43 w 51"/>
              <a:gd name="T13" fmla="*/ 6 h 11"/>
              <a:gd name="T14" fmla="*/ 51 w 51"/>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 h="11">
                <a:moveTo>
                  <a:pt x="51" y="10"/>
                </a:moveTo>
                <a:lnTo>
                  <a:pt x="32" y="11"/>
                </a:lnTo>
                <a:lnTo>
                  <a:pt x="3" y="9"/>
                </a:lnTo>
                <a:lnTo>
                  <a:pt x="0" y="8"/>
                </a:lnTo>
                <a:lnTo>
                  <a:pt x="2" y="2"/>
                </a:lnTo>
                <a:lnTo>
                  <a:pt x="15" y="0"/>
                </a:lnTo>
                <a:lnTo>
                  <a:pt x="43" y="6"/>
                </a:lnTo>
                <a:lnTo>
                  <a:pt x="51" y="10"/>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30" name="Freeform 162"/>
          <p:cNvSpPr>
            <a:spLocks/>
          </p:cNvSpPr>
          <p:nvPr/>
        </p:nvSpPr>
        <p:spPr bwMode="auto">
          <a:xfrm>
            <a:off x="7948105" y="1879097"/>
            <a:ext cx="81951" cy="16647"/>
          </a:xfrm>
          <a:custGeom>
            <a:avLst/>
            <a:gdLst>
              <a:gd name="T0" fmla="*/ 64 w 64"/>
              <a:gd name="T1" fmla="*/ 7 h 13"/>
              <a:gd name="T2" fmla="*/ 60 w 64"/>
              <a:gd name="T3" fmla="*/ 13 h 13"/>
              <a:gd name="T4" fmla="*/ 38 w 64"/>
              <a:gd name="T5" fmla="*/ 11 h 13"/>
              <a:gd name="T6" fmla="*/ 5 w 64"/>
              <a:gd name="T7" fmla="*/ 5 h 13"/>
              <a:gd name="T8" fmla="*/ 0 w 64"/>
              <a:gd name="T9" fmla="*/ 0 h 13"/>
              <a:gd name="T10" fmla="*/ 27 w 64"/>
              <a:gd name="T11" fmla="*/ 2 h 13"/>
              <a:gd name="T12" fmla="*/ 64 w 64"/>
              <a:gd name="T13" fmla="*/ 7 h 13"/>
            </a:gdLst>
            <a:ahLst/>
            <a:cxnLst>
              <a:cxn ang="0">
                <a:pos x="T0" y="T1"/>
              </a:cxn>
              <a:cxn ang="0">
                <a:pos x="T2" y="T3"/>
              </a:cxn>
              <a:cxn ang="0">
                <a:pos x="T4" y="T5"/>
              </a:cxn>
              <a:cxn ang="0">
                <a:pos x="T6" y="T7"/>
              </a:cxn>
              <a:cxn ang="0">
                <a:pos x="T8" y="T9"/>
              </a:cxn>
              <a:cxn ang="0">
                <a:pos x="T10" y="T11"/>
              </a:cxn>
              <a:cxn ang="0">
                <a:pos x="T12" y="T13"/>
              </a:cxn>
            </a:cxnLst>
            <a:rect l="0" t="0" r="r" b="b"/>
            <a:pathLst>
              <a:path w="64" h="13">
                <a:moveTo>
                  <a:pt x="64" y="7"/>
                </a:moveTo>
                <a:lnTo>
                  <a:pt x="60" y="13"/>
                </a:lnTo>
                <a:lnTo>
                  <a:pt x="38" y="11"/>
                </a:lnTo>
                <a:lnTo>
                  <a:pt x="5" y="5"/>
                </a:lnTo>
                <a:lnTo>
                  <a:pt x="0" y="0"/>
                </a:lnTo>
                <a:lnTo>
                  <a:pt x="27" y="2"/>
                </a:lnTo>
                <a:lnTo>
                  <a:pt x="64" y="7"/>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31" name="Freeform 163"/>
          <p:cNvSpPr>
            <a:spLocks/>
          </p:cNvSpPr>
          <p:nvPr/>
        </p:nvSpPr>
        <p:spPr bwMode="auto">
          <a:xfrm>
            <a:off x="7795727" y="1866291"/>
            <a:ext cx="142135" cy="30732"/>
          </a:xfrm>
          <a:custGeom>
            <a:avLst/>
            <a:gdLst>
              <a:gd name="T0" fmla="*/ 102 w 111"/>
              <a:gd name="T1" fmla="*/ 9 h 24"/>
              <a:gd name="T2" fmla="*/ 111 w 111"/>
              <a:gd name="T3" fmla="*/ 21 h 24"/>
              <a:gd name="T4" fmla="*/ 64 w 111"/>
              <a:gd name="T5" fmla="*/ 20 h 24"/>
              <a:gd name="T6" fmla="*/ 50 w 111"/>
              <a:gd name="T7" fmla="*/ 24 h 24"/>
              <a:gd name="T8" fmla="*/ 10 w 111"/>
              <a:gd name="T9" fmla="*/ 14 h 24"/>
              <a:gd name="T10" fmla="*/ 0 w 111"/>
              <a:gd name="T11" fmla="*/ 3 h 24"/>
              <a:gd name="T12" fmla="*/ 12 w 111"/>
              <a:gd name="T13" fmla="*/ 0 h 24"/>
              <a:gd name="T14" fmla="*/ 45 w 111"/>
              <a:gd name="T15" fmla="*/ 1 h 24"/>
              <a:gd name="T16" fmla="*/ 102 w 111"/>
              <a:gd name="T17" fmla="*/ 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1" h="24">
                <a:moveTo>
                  <a:pt x="102" y="9"/>
                </a:moveTo>
                <a:lnTo>
                  <a:pt x="111" y="21"/>
                </a:lnTo>
                <a:lnTo>
                  <a:pt x="64" y="20"/>
                </a:lnTo>
                <a:lnTo>
                  <a:pt x="50" y="24"/>
                </a:lnTo>
                <a:lnTo>
                  <a:pt x="10" y="14"/>
                </a:lnTo>
                <a:lnTo>
                  <a:pt x="0" y="3"/>
                </a:lnTo>
                <a:lnTo>
                  <a:pt x="12" y="0"/>
                </a:lnTo>
                <a:lnTo>
                  <a:pt x="45" y="1"/>
                </a:lnTo>
                <a:lnTo>
                  <a:pt x="102" y="9"/>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32" name="Freeform 164"/>
          <p:cNvSpPr>
            <a:spLocks/>
          </p:cNvSpPr>
          <p:nvPr/>
        </p:nvSpPr>
        <p:spPr bwMode="auto">
          <a:xfrm>
            <a:off x="6501151" y="1850925"/>
            <a:ext cx="216403" cy="129330"/>
          </a:xfrm>
          <a:custGeom>
            <a:avLst/>
            <a:gdLst>
              <a:gd name="T0" fmla="*/ 90 w 169"/>
              <a:gd name="T1" fmla="*/ 100 h 101"/>
              <a:gd name="T2" fmla="*/ 83 w 169"/>
              <a:gd name="T3" fmla="*/ 101 h 101"/>
              <a:gd name="T4" fmla="*/ 39 w 169"/>
              <a:gd name="T5" fmla="*/ 99 h 101"/>
              <a:gd name="T6" fmla="*/ 32 w 169"/>
              <a:gd name="T7" fmla="*/ 92 h 101"/>
              <a:gd name="T8" fmla="*/ 6 w 169"/>
              <a:gd name="T9" fmla="*/ 87 h 101"/>
              <a:gd name="T10" fmla="*/ 0 w 169"/>
              <a:gd name="T11" fmla="*/ 78 h 101"/>
              <a:gd name="T12" fmla="*/ 11 w 169"/>
              <a:gd name="T13" fmla="*/ 75 h 101"/>
              <a:gd name="T14" fmla="*/ 5 w 169"/>
              <a:gd name="T15" fmla="*/ 66 h 101"/>
              <a:gd name="T16" fmla="*/ 23 w 169"/>
              <a:gd name="T17" fmla="*/ 52 h 101"/>
              <a:gd name="T18" fmla="*/ 10 w 169"/>
              <a:gd name="T19" fmla="*/ 50 h 101"/>
              <a:gd name="T20" fmla="*/ 32 w 169"/>
              <a:gd name="T21" fmla="*/ 36 h 101"/>
              <a:gd name="T22" fmla="*/ 24 w 169"/>
              <a:gd name="T23" fmla="*/ 29 h 101"/>
              <a:gd name="T24" fmla="*/ 46 w 169"/>
              <a:gd name="T25" fmla="*/ 20 h 101"/>
              <a:gd name="T26" fmla="*/ 80 w 169"/>
              <a:gd name="T27" fmla="*/ 10 h 101"/>
              <a:gd name="T28" fmla="*/ 118 w 169"/>
              <a:gd name="T29" fmla="*/ 8 h 101"/>
              <a:gd name="T30" fmla="*/ 134 w 169"/>
              <a:gd name="T31" fmla="*/ 2 h 101"/>
              <a:gd name="T32" fmla="*/ 156 w 169"/>
              <a:gd name="T33" fmla="*/ 0 h 101"/>
              <a:gd name="T34" fmla="*/ 169 w 169"/>
              <a:gd name="T35" fmla="*/ 6 h 101"/>
              <a:gd name="T36" fmla="*/ 165 w 169"/>
              <a:gd name="T37" fmla="*/ 11 h 101"/>
              <a:gd name="T38" fmla="*/ 127 w 169"/>
              <a:gd name="T39" fmla="*/ 18 h 101"/>
              <a:gd name="T40" fmla="*/ 95 w 169"/>
              <a:gd name="T41" fmla="*/ 26 h 101"/>
              <a:gd name="T42" fmla="*/ 67 w 169"/>
              <a:gd name="T43" fmla="*/ 41 h 101"/>
              <a:gd name="T44" fmla="*/ 58 w 169"/>
              <a:gd name="T45" fmla="*/ 56 h 101"/>
              <a:gd name="T46" fmla="*/ 47 w 169"/>
              <a:gd name="T47" fmla="*/ 72 h 101"/>
              <a:gd name="T48" fmla="*/ 57 w 169"/>
              <a:gd name="T49" fmla="*/ 86 h 101"/>
              <a:gd name="T50" fmla="*/ 90 w 169"/>
              <a:gd name="T51" fmla="*/ 10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69" h="101">
                <a:moveTo>
                  <a:pt x="90" y="100"/>
                </a:moveTo>
                <a:lnTo>
                  <a:pt x="83" y="101"/>
                </a:lnTo>
                <a:lnTo>
                  <a:pt x="39" y="99"/>
                </a:lnTo>
                <a:lnTo>
                  <a:pt x="32" y="92"/>
                </a:lnTo>
                <a:lnTo>
                  <a:pt x="6" y="87"/>
                </a:lnTo>
                <a:lnTo>
                  <a:pt x="0" y="78"/>
                </a:lnTo>
                <a:lnTo>
                  <a:pt x="11" y="75"/>
                </a:lnTo>
                <a:lnTo>
                  <a:pt x="5" y="66"/>
                </a:lnTo>
                <a:lnTo>
                  <a:pt x="23" y="52"/>
                </a:lnTo>
                <a:lnTo>
                  <a:pt x="10" y="50"/>
                </a:lnTo>
                <a:lnTo>
                  <a:pt x="32" y="36"/>
                </a:lnTo>
                <a:lnTo>
                  <a:pt x="24" y="29"/>
                </a:lnTo>
                <a:lnTo>
                  <a:pt x="46" y="20"/>
                </a:lnTo>
                <a:lnTo>
                  <a:pt x="80" y="10"/>
                </a:lnTo>
                <a:lnTo>
                  <a:pt x="118" y="8"/>
                </a:lnTo>
                <a:lnTo>
                  <a:pt x="134" y="2"/>
                </a:lnTo>
                <a:lnTo>
                  <a:pt x="156" y="0"/>
                </a:lnTo>
                <a:lnTo>
                  <a:pt x="169" y="6"/>
                </a:lnTo>
                <a:lnTo>
                  <a:pt x="165" y="11"/>
                </a:lnTo>
                <a:lnTo>
                  <a:pt x="127" y="18"/>
                </a:lnTo>
                <a:lnTo>
                  <a:pt x="95" y="26"/>
                </a:lnTo>
                <a:lnTo>
                  <a:pt x="67" y="41"/>
                </a:lnTo>
                <a:lnTo>
                  <a:pt x="58" y="56"/>
                </a:lnTo>
                <a:lnTo>
                  <a:pt x="47" y="72"/>
                </a:lnTo>
                <a:lnTo>
                  <a:pt x="57" y="86"/>
                </a:lnTo>
                <a:lnTo>
                  <a:pt x="90" y="100"/>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33" name="Freeform 165"/>
          <p:cNvSpPr>
            <a:spLocks/>
          </p:cNvSpPr>
          <p:nvPr/>
        </p:nvSpPr>
        <p:spPr bwMode="auto">
          <a:xfrm>
            <a:off x="7156761" y="1806108"/>
            <a:ext cx="79390" cy="26891"/>
          </a:xfrm>
          <a:custGeom>
            <a:avLst/>
            <a:gdLst>
              <a:gd name="T0" fmla="*/ 62 w 62"/>
              <a:gd name="T1" fmla="*/ 15 h 21"/>
              <a:gd name="T2" fmla="*/ 2 w 62"/>
              <a:gd name="T3" fmla="*/ 21 h 21"/>
              <a:gd name="T4" fmla="*/ 0 w 62"/>
              <a:gd name="T5" fmla="*/ 2 h 21"/>
              <a:gd name="T6" fmla="*/ 8 w 62"/>
              <a:gd name="T7" fmla="*/ 0 h 21"/>
              <a:gd name="T8" fmla="*/ 18 w 62"/>
              <a:gd name="T9" fmla="*/ 1 h 21"/>
              <a:gd name="T10" fmla="*/ 58 w 62"/>
              <a:gd name="T11" fmla="*/ 9 h 21"/>
              <a:gd name="T12" fmla="*/ 62 w 62"/>
              <a:gd name="T13" fmla="*/ 15 h 21"/>
            </a:gdLst>
            <a:ahLst/>
            <a:cxnLst>
              <a:cxn ang="0">
                <a:pos x="T0" y="T1"/>
              </a:cxn>
              <a:cxn ang="0">
                <a:pos x="T2" y="T3"/>
              </a:cxn>
              <a:cxn ang="0">
                <a:pos x="T4" y="T5"/>
              </a:cxn>
              <a:cxn ang="0">
                <a:pos x="T6" y="T7"/>
              </a:cxn>
              <a:cxn ang="0">
                <a:pos x="T8" y="T9"/>
              </a:cxn>
              <a:cxn ang="0">
                <a:pos x="T10" y="T11"/>
              </a:cxn>
              <a:cxn ang="0">
                <a:pos x="T12" y="T13"/>
              </a:cxn>
            </a:cxnLst>
            <a:rect l="0" t="0" r="r" b="b"/>
            <a:pathLst>
              <a:path w="62" h="21">
                <a:moveTo>
                  <a:pt x="62" y="15"/>
                </a:moveTo>
                <a:lnTo>
                  <a:pt x="2" y="21"/>
                </a:lnTo>
                <a:lnTo>
                  <a:pt x="0" y="2"/>
                </a:lnTo>
                <a:lnTo>
                  <a:pt x="8" y="0"/>
                </a:lnTo>
                <a:lnTo>
                  <a:pt x="18" y="1"/>
                </a:lnTo>
                <a:lnTo>
                  <a:pt x="58" y="9"/>
                </a:lnTo>
                <a:lnTo>
                  <a:pt x="62" y="15"/>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34" name="Freeform 166"/>
          <p:cNvSpPr>
            <a:spLocks/>
          </p:cNvSpPr>
          <p:nvPr/>
        </p:nvSpPr>
        <p:spPr bwMode="auto">
          <a:xfrm>
            <a:off x="6306517" y="1779218"/>
            <a:ext cx="96037" cy="15366"/>
          </a:xfrm>
          <a:custGeom>
            <a:avLst/>
            <a:gdLst>
              <a:gd name="T0" fmla="*/ 72 w 75"/>
              <a:gd name="T1" fmla="*/ 5 h 12"/>
              <a:gd name="T2" fmla="*/ 58 w 75"/>
              <a:gd name="T3" fmla="*/ 7 h 12"/>
              <a:gd name="T4" fmla="*/ 48 w 75"/>
              <a:gd name="T5" fmla="*/ 8 h 12"/>
              <a:gd name="T6" fmla="*/ 48 w 75"/>
              <a:gd name="T7" fmla="*/ 10 h 12"/>
              <a:gd name="T8" fmla="*/ 36 w 75"/>
              <a:gd name="T9" fmla="*/ 12 h 12"/>
              <a:gd name="T10" fmla="*/ 22 w 75"/>
              <a:gd name="T11" fmla="*/ 9 h 12"/>
              <a:gd name="T12" fmla="*/ 26 w 75"/>
              <a:gd name="T13" fmla="*/ 5 h 12"/>
              <a:gd name="T14" fmla="*/ 0 w 75"/>
              <a:gd name="T15" fmla="*/ 5 h 12"/>
              <a:gd name="T16" fmla="*/ 21 w 75"/>
              <a:gd name="T17" fmla="*/ 2 h 12"/>
              <a:gd name="T18" fmla="*/ 38 w 75"/>
              <a:gd name="T19" fmla="*/ 2 h 12"/>
              <a:gd name="T20" fmla="*/ 43 w 75"/>
              <a:gd name="T21" fmla="*/ 5 h 12"/>
              <a:gd name="T22" fmla="*/ 47 w 75"/>
              <a:gd name="T23" fmla="*/ 2 h 12"/>
              <a:gd name="T24" fmla="*/ 56 w 75"/>
              <a:gd name="T25" fmla="*/ 0 h 12"/>
              <a:gd name="T26" fmla="*/ 75 w 75"/>
              <a:gd name="T27" fmla="*/ 3 h 12"/>
              <a:gd name="T28" fmla="*/ 72 w 75"/>
              <a:gd name="T29"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2">
                <a:moveTo>
                  <a:pt x="72" y="5"/>
                </a:moveTo>
                <a:lnTo>
                  <a:pt x="58" y="7"/>
                </a:lnTo>
                <a:lnTo>
                  <a:pt x="48" y="8"/>
                </a:lnTo>
                <a:lnTo>
                  <a:pt x="48" y="10"/>
                </a:lnTo>
                <a:lnTo>
                  <a:pt x="36" y="12"/>
                </a:lnTo>
                <a:lnTo>
                  <a:pt x="22" y="9"/>
                </a:lnTo>
                <a:lnTo>
                  <a:pt x="26" y="5"/>
                </a:lnTo>
                <a:lnTo>
                  <a:pt x="0" y="5"/>
                </a:lnTo>
                <a:lnTo>
                  <a:pt x="21" y="2"/>
                </a:lnTo>
                <a:lnTo>
                  <a:pt x="38" y="2"/>
                </a:lnTo>
                <a:lnTo>
                  <a:pt x="43" y="5"/>
                </a:lnTo>
                <a:lnTo>
                  <a:pt x="47" y="2"/>
                </a:lnTo>
                <a:lnTo>
                  <a:pt x="56" y="0"/>
                </a:lnTo>
                <a:lnTo>
                  <a:pt x="75" y="3"/>
                </a:lnTo>
                <a:lnTo>
                  <a:pt x="72" y="5"/>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35" name="Freeform 167"/>
          <p:cNvSpPr>
            <a:spLocks/>
          </p:cNvSpPr>
          <p:nvPr/>
        </p:nvSpPr>
        <p:spPr bwMode="auto">
          <a:xfrm>
            <a:off x="6985175" y="1774097"/>
            <a:ext cx="160062" cy="43537"/>
          </a:xfrm>
          <a:custGeom>
            <a:avLst/>
            <a:gdLst>
              <a:gd name="T0" fmla="*/ 125 w 125"/>
              <a:gd name="T1" fmla="*/ 32 h 34"/>
              <a:gd name="T2" fmla="*/ 102 w 125"/>
              <a:gd name="T3" fmla="*/ 34 h 34"/>
              <a:gd name="T4" fmla="*/ 65 w 125"/>
              <a:gd name="T5" fmla="*/ 30 h 34"/>
              <a:gd name="T6" fmla="*/ 39 w 125"/>
              <a:gd name="T7" fmla="*/ 24 h 34"/>
              <a:gd name="T8" fmla="*/ 19 w 125"/>
              <a:gd name="T9" fmla="*/ 15 h 34"/>
              <a:gd name="T10" fmla="*/ 0 w 125"/>
              <a:gd name="T11" fmla="*/ 12 h 34"/>
              <a:gd name="T12" fmla="*/ 19 w 125"/>
              <a:gd name="T13" fmla="*/ 3 h 34"/>
              <a:gd name="T14" fmla="*/ 39 w 125"/>
              <a:gd name="T15" fmla="*/ 0 h 34"/>
              <a:gd name="T16" fmla="*/ 70 w 125"/>
              <a:gd name="T17" fmla="*/ 7 h 34"/>
              <a:gd name="T18" fmla="*/ 113 w 125"/>
              <a:gd name="T19" fmla="*/ 19 h 34"/>
              <a:gd name="T20" fmla="*/ 125 w 125"/>
              <a:gd name="T21"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5" h="34">
                <a:moveTo>
                  <a:pt x="125" y="32"/>
                </a:moveTo>
                <a:lnTo>
                  <a:pt x="102" y="34"/>
                </a:lnTo>
                <a:lnTo>
                  <a:pt x="65" y="30"/>
                </a:lnTo>
                <a:lnTo>
                  <a:pt x="39" y="24"/>
                </a:lnTo>
                <a:lnTo>
                  <a:pt x="19" y="15"/>
                </a:lnTo>
                <a:lnTo>
                  <a:pt x="0" y="12"/>
                </a:lnTo>
                <a:lnTo>
                  <a:pt x="19" y="3"/>
                </a:lnTo>
                <a:lnTo>
                  <a:pt x="39" y="0"/>
                </a:lnTo>
                <a:lnTo>
                  <a:pt x="70" y="7"/>
                </a:lnTo>
                <a:lnTo>
                  <a:pt x="113" y="19"/>
                </a:lnTo>
                <a:lnTo>
                  <a:pt x="125" y="32"/>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36" name="Freeform 168"/>
          <p:cNvSpPr>
            <a:spLocks/>
          </p:cNvSpPr>
          <p:nvPr/>
        </p:nvSpPr>
        <p:spPr bwMode="auto">
          <a:xfrm>
            <a:off x="6338529" y="3838246"/>
            <a:ext cx="42257" cy="47379"/>
          </a:xfrm>
          <a:custGeom>
            <a:avLst/>
            <a:gdLst>
              <a:gd name="T0" fmla="*/ 25 w 33"/>
              <a:gd name="T1" fmla="*/ 0 h 37"/>
              <a:gd name="T2" fmla="*/ 33 w 33"/>
              <a:gd name="T3" fmla="*/ 12 h 37"/>
              <a:gd name="T4" fmla="*/ 31 w 33"/>
              <a:gd name="T5" fmla="*/ 24 h 37"/>
              <a:gd name="T6" fmla="*/ 26 w 33"/>
              <a:gd name="T7" fmla="*/ 27 h 37"/>
              <a:gd name="T8" fmla="*/ 16 w 33"/>
              <a:gd name="T9" fmla="*/ 25 h 37"/>
              <a:gd name="T10" fmla="*/ 11 w 33"/>
              <a:gd name="T11" fmla="*/ 37 h 37"/>
              <a:gd name="T12" fmla="*/ 0 w 33"/>
              <a:gd name="T13" fmla="*/ 35 h 37"/>
              <a:gd name="T14" fmla="*/ 1 w 33"/>
              <a:gd name="T15" fmla="*/ 24 h 37"/>
              <a:gd name="T16" fmla="*/ 4 w 33"/>
              <a:gd name="T17" fmla="*/ 22 h 37"/>
              <a:gd name="T18" fmla="*/ 4 w 33"/>
              <a:gd name="T19" fmla="*/ 10 h 37"/>
              <a:gd name="T20" fmla="*/ 10 w 33"/>
              <a:gd name="T21" fmla="*/ 4 h 37"/>
              <a:gd name="T22" fmla="*/ 14 w 33"/>
              <a:gd name="T23" fmla="*/ 6 h 37"/>
              <a:gd name="T24" fmla="*/ 25 w 33"/>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7">
                <a:moveTo>
                  <a:pt x="25" y="0"/>
                </a:moveTo>
                <a:lnTo>
                  <a:pt x="33" y="12"/>
                </a:lnTo>
                <a:lnTo>
                  <a:pt x="31" y="24"/>
                </a:lnTo>
                <a:lnTo>
                  <a:pt x="26" y="27"/>
                </a:lnTo>
                <a:lnTo>
                  <a:pt x="16" y="25"/>
                </a:lnTo>
                <a:lnTo>
                  <a:pt x="11" y="37"/>
                </a:lnTo>
                <a:lnTo>
                  <a:pt x="0" y="35"/>
                </a:lnTo>
                <a:lnTo>
                  <a:pt x="1" y="24"/>
                </a:lnTo>
                <a:lnTo>
                  <a:pt x="4" y="22"/>
                </a:lnTo>
                <a:lnTo>
                  <a:pt x="4" y="10"/>
                </a:lnTo>
                <a:lnTo>
                  <a:pt x="10" y="4"/>
                </a:lnTo>
                <a:lnTo>
                  <a:pt x="14" y="6"/>
                </a:lnTo>
                <a:lnTo>
                  <a:pt x="25" y="0"/>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37" name="Freeform 169"/>
          <p:cNvSpPr>
            <a:spLocks/>
          </p:cNvSpPr>
          <p:nvPr/>
        </p:nvSpPr>
        <p:spPr bwMode="auto">
          <a:xfrm>
            <a:off x="5261637" y="3072512"/>
            <a:ext cx="197195" cy="176708"/>
          </a:xfrm>
          <a:custGeom>
            <a:avLst/>
            <a:gdLst>
              <a:gd name="T0" fmla="*/ 151 w 154"/>
              <a:gd name="T1" fmla="*/ 11 h 138"/>
              <a:gd name="T2" fmla="*/ 151 w 154"/>
              <a:gd name="T3" fmla="*/ 0 h 138"/>
              <a:gd name="T4" fmla="*/ 154 w 154"/>
              <a:gd name="T5" fmla="*/ 0 h 138"/>
              <a:gd name="T6" fmla="*/ 154 w 154"/>
              <a:gd name="T7" fmla="*/ 1 h 138"/>
              <a:gd name="T8" fmla="*/ 153 w 154"/>
              <a:gd name="T9" fmla="*/ 5 h 138"/>
              <a:gd name="T10" fmla="*/ 153 w 154"/>
              <a:gd name="T11" fmla="*/ 37 h 138"/>
              <a:gd name="T12" fmla="*/ 94 w 154"/>
              <a:gd name="T13" fmla="*/ 36 h 138"/>
              <a:gd name="T14" fmla="*/ 93 w 154"/>
              <a:gd name="T15" fmla="*/ 89 h 138"/>
              <a:gd name="T16" fmla="*/ 77 w 154"/>
              <a:gd name="T17" fmla="*/ 91 h 138"/>
              <a:gd name="T18" fmla="*/ 72 w 154"/>
              <a:gd name="T19" fmla="*/ 101 h 138"/>
              <a:gd name="T20" fmla="*/ 75 w 154"/>
              <a:gd name="T21" fmla="*/ 131 h 138"/>
              <a:gd name="T22" fmla="*/ 4 w 154"/>
              <a:gd name="T23" fmla="*/ 131 h 138"/>
              <a:gd name="T24" fmla="*/ 0 w 154"/>
              <a:gd name="T25" fmla="*/ 138 h 138"/>
              <a:gd name="T26" fmla="*/ 1 w 154"/>
              <a:gd name="T27" fmla="*/ 129 h 138"/>
              <a:gd name="T28" fmla="*/ 1 w 154"/>
              <a:gd name="T29" fmla="*/ 129 h 138"/>
              <a:gd name="T30" fmla="*/ 42 w 154"/>
              <a:gd name="T31" fmla="*/ 128 h 138"/>
              <a:gd name="T32" fmla="*/ 44 w 154"/>
              <a:gd name="T33" fmla="*/ 120 h 138"/>
              <a:gd name="T34" fmla="*/ 52 w 154"/>
              <a:gd name="T35" fmla="*/ 111 h 138"/>
              <a:gd name="T36" fmla="*/ 59 w 154"/>
              <a:gd name="T37" fmla="*/ 82 h 138"/>
              <a:gd name="T38" fmla="*/ 84 w 154"/>
              <a:gd name="T39" fmla="*/ 60 h 138"/>
              <a:gd name="T40" fmla="*/ 93 w 154"/>
              <a:gd name="T41" fmla="*/ 34 h 138"/>
              <a:gd name="T42" fmla="*/ 99 w 154"/>
              <a:gd name="T43" fmla="*/ 32 h 138"/>
              <a:gd name="T44" fmla="*/ 105 w 154"/>
              <a:gd name="T45" fmla="*/ 16 h 138"/>
              <a:gd name="T46" fmla="*/ 120 w 154"/>
              <a:gd name="T47" fmla="*/ 14 h 138"/>
              <a:gd name="T48" fmla="*/ 126 w 154"/>
              <a:gd name="T49" fmla="*/ 16 h 138"/>
              <a:gd name="T50" fmla="*/ 134 w 154"/>
              <a:gd name="T51" fmla="*/ 16 h 138"/>
              <a:gd name="T52" fmla="*/ 140 w 154"/>
              <a:gd name="T53" fmla="*/ 12 h 138"/>
              <a:gd name="T54" fmla="*/ 151 w 154"/>
              <a:gd name="T55" fmla="*/ 1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138">
                <a:moveTo>
                  <a:pt x="151" y="11"/>
                </a:moveTo>
                <a:lnTo>
                  <a:pt x="151" y="0"/>
                </a:lnTo>
                <a:lnTo>
                  <a:pt x="154" y="0"/>
                </a:lnTo>
                <a:lnTo>
                  <a:pt x="154" y="1"/>
                </a:lnTo>
                <a:lnTo>
                  <a:pt x="153" y="5"/>
                </a:lnTo>
                <a:lnTo>
                  <a:pt x="153" y="37"/>
                </a:lnTo>
                <a:lnTo>
                  <a:pt x="94" y="36"/>
                </a:lnTo>
                <a:lnTo>
                  <a:pt x="93" y="89"/>
                </a:lnTo>
                <a:lnTo>
                  <a:pt x="77" y="91"/>
                </a:lnTo>
                <a:lnTo>
                  <a:pt x="72" y="101"/>
                </a:lnTo>
                <a:lnTo>
                  <a:pt x="75" y="131"/>
                </a:lnTo>
                <a:lnTo>
                  <a:pt x="4" y="131"/>
                </a:lnTo>
                <a:lnTo>
                  <a:pt x="0" y="138"/>
                </a:lnTo>
                <a:lnTo>
                  <a:pt x="1" y="129"/>
                </a:lnTo>
                <a:lnTo>
                  <a:pt x="1" y="129"/>
                </a:lnTo>
                <a:lnTo>
                  <a:pt x="42" y="128"/>
                </a:lnTo>
                <a:lnTo>
                  <a:pt x="44" y="120"/>
                </a:lnTo>
                <a:lnTo>
                  <a:pt x="52" y="111"/>
                </a:lnTo>
                <a:lnTo>
                  <a:pt x="59" y="82"/>
                </a:lnTo>
                <a:lnTo>
                  <a:pt x="84" y="60"/>
                </a:lnTo>
                <a:lnTo>
                  <a:pt x="93" y="34"/>
                </a:lnTo>
                <a:lnTo>
                  <a:pt x="99" y="32"/>
                </a:lnTo>
                <a:lnTo>
                  <a:pt x="105" y="16"/>
                </a:lnTo>
                <a:lnTo>
                  <a:pt x="120" y="14"/>
                </a:lnTo>
                <a:lnTo>
                  <a:pt x="126" y="16"/>
                </a:lnTo>
                <a:lnTo>
                  <a:pt x="134" y="16"/>
                </a:lnTo>
                <a:lnTo>
                  <a:pt x="140" y="12"/>
                </a:lnTo>
                <a:lnTo>
                  <a:pt x="151" y="11"/>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38" name="Freeform 170"/>
          <p:cNvSpPr>
            <a:spLocks/>
          </p:cNvSpPr>
          <p:nvPr/>
        </p:nvSpPr>
        <p:spPr bwMode="auto">
          <a:xfrm>
            <a:off x="6440967" y="2953427"/>
            <a:ext cx="495550" cy="420001"/>
          </a:xfrm>
          <a:custGeom>
            <a:avLst/>
            <a:gdLst>
              <a:gd name="T0" fmla="*/ 161 w 387"/>
              <a:gd name="T1" fmla="*/ 319 h 328"/>
              <a:gd name="T2" fmla="*/ 153 w 387"/>
              <a:gd name="T3" fmla="*/ 304 h 328"/>
              <a:gd name="T4" fmla="*/ 132 w 387"/>
              <a:gd name="T5" fmla="*/ 280 h 328"/>
              <a:gd name="T6" fmla="*/ 113 w 387"/>
              <a:gd name="T7" fmla="*/ 248 h 328"/>
              <a:gd name="T8" fmla="*/ 91 w 387"/>
              <a:gd name="T9" fmla="*/ 225 h 328"/>
              <a:gd name="T10" fmla="*/ 88 w 387"/>
              <a:gd name="T11" fmla="*/ 198 h 328"/>
              <a:gd name="T12" fmla="*/ 67 w 387"/>
              <a:gd name="T13" fmla="*/ 167 h 328"/>
              <a:gd name="T14" fmla="*/ 50 w 387"/>
              <a:gd name="T15" fmla="*/ 151 h 328"/>
              <a:gd name="T16" fmla="*/ 45 w 387"/>
              <a:gd name="T17" fmla="*/ 135 h 328"/>
              <a:gd name="T18" fmla="*/ 31 w 387"/>
              <a:gd name="T19" fmla="*/ 115 h 328"/>
              <a:gd name="T20" fmla="*/ 9 w 387"/>
              <a:gd name="T21" fmla="*/ 84 h 328"/>
              <a:gd name="T22" fmla="*/ 2 w 387"/>
              <a:gd name="T23" fmla="*/ 73 h 328"/>
              <a:gd name="T24" fmla="*/ 3 w 387"/>
              <a:gd name="T25" fmla="*/ 58 h 328"/>
              <a:gd name="T26" fmla="*/ 30 w 387"/>
              <a:gd name="T27" fmla="*/ 55 h 328"/>
              <a:gd name="T28" fmla="*/ 47 w 387"/>
              <a:gd name="T29" fmla="*/ 44 h 328"/>
              <a:gd name="T30" fmla="*/ 54 w 387"/>
              <a:gd name="T31" fmla="*/ 34 h 328"/>
              <a:gd name="T32" fmla="*/ 69 w 387"/>
              <a:gd name="T33" fmla="*/ 3 h 328"/>
              <a:gd name="T34" fmla="*/ 93 w 387"/>
              <a:gd name="T35" fmla="*/ 5 h 328"/>
              <a:gd name="T36" fmla="*/ 176 w 387"/>
              <a:gd name="T37" fmla="*/ 61 h 328"/>
              <a:gd name="T38" fmla="*/ 225 w 387"/>
              <a:gd name="T39" fmla="*/ 65 h 328"/>
              <a:gd name="T40" fmla="*/ 243 w 387"/>
              <a:gd name="T41" fmla="*/ 74 h 328"/>
              <a:gd name="T42" fmla="*/ 261 w 387"/>
              <a:gd name="T43" fmla="*/ 97 h 328"/>
              <a:gd name="T44" fmla="*/ 278 w 387"/>
              <a:gd name="T45" fmla="*/ 113 h 328"/>
              <a:gd name="T46" fmla="*/ 279 w 387"/>
              <a:gd name="T47" fmla="*/ 128 h 328"/>
              <a:gd name="T48" fmla="*/ 288 w 387"/>
              <a:gd name="T49" fmla="*/ 141 h 328"/>
              <a:gd name="T50" fmla="*/ 294 w 387"/>
              <a:gd name="T51" fmla="*/ 153 h 328"/>
              <a:gd name="T52" fmla="*/ 305 w 387"/>
              <a:gd name="T53" fmla="*/ 156 h 328"/>
              <a:gd name="T54" fmla="*/ 310 w 387"/>
              <a:gd name="T55" fmla="*/ 169 h 328"/>
              <a:gd name="T56" fmla="*/ 374 w 387"/>
              <a:gd name="T57" fmla="*/ 200 h 328"/>
              <a:gd name="T58" fmla="*/ 387 w 387"/>
              <a:gd name="T59" fmla="*/ 210 h 328"/>
              <a:gd name="T60" fmla="*/ 327 w 387"/>
              <a:gd name="T61" fmla="*/ 273 h 328"/>
              <a:gd name="T62" fmla="*/ 259 w 387"/>
              <a:gd name="T63" fmla="*/ 290 h 328"/>
              <a:gd name="T64" fmla="*/ 239 w 387"/>
              <a:gd name="T65" fmla="*/ 315 h 328"/>
              <a:gd name="T66" fmla="*/ 227 w 387"/>
              <a:gd name="T67" fmla="*/ 309 h 328"/>
              <a:gd name="T68" fmla="*/ 206 w 387"/>
              <a:gd name="T69" fmla="*/ 305 h 328"/>
              <a:gd name="T70" fmla="*/ 181 w 387"/>
              <a:gd name="T71" fmla="*/ 308 h 328"/>
              <a:gd name="T72" fmla="*/ 169 w 387"/>
              <a:gd name="T73" fmla="*/ 312 h 328"/>
              <a:gd name="T74" fmla="*/ 163 w 387"/>
              <a:gd name="T75" fmla="*/ 328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7" h="328">
                <a:moveTo>
                  <a:pt x="163" y="328"/>
                </a:moveTo>
                <a:lnTo>
                  <a:pt x="161" y="319"/>
                </a:lnTo>
                <a:lnTo>
                  <a:pt x="155" y="313"/>
                </a:lnTo>
                <a:lnTo>
                  <a:pt x="153" y="304"/>
                </a:lnTo>
                <a:lnTo>
                  <a:pt x="143" y="297"/>
                </a:lnTo>
                <a:lnTo>
                  <a:pt x="132" y="280"/>
                </a:lnTo>
                <a:lnTo>
                  <a:pt x="126" y="263"/>
                </a:lnTo>
                <a:lnTo>
                  <a:pt x="113" y="248"/>
                </a:lnTo>
                <a:lnTo>
                  <a:pt x="104" y="245"/>
                </a:lnTo>
                <a:lnTo>
                  <a:pt x="91" y="225"/>
                </a:lnTo>
                <a:lnTo>
                  <a:pt x="88" y="211"/>
                </a:lnTo>
                <a:lnTo>
                  <a:pt x="88" y="198"/>
                </a:lnTo>
                <a:lnTo>
                  <a:pt x="76" y="175"/>
                </a:lnTo>
                <a:lnTo>
                  <a:pt x="67" y="167"/>
                </a:lnTo>
                <a:lnTo>
                  <a:pt x="57" y="163"/>
                </a:lnTo>
                <a:lnTo>
                  <a:pt x="50" y="151"/>
                </a:lnTo>
                <a:lnTo>
                  <a:pt x="51" y="146"/>
                </a:lnTo>
                <a:lnTo>
                  <a:pt x="45" y="135"/>
                </a:lnTo>
                <a:lnTo>
                  <a:pt x="39" y="131"/>
                </a:lnTo>
                <a:lnTo>
                  <a:pt x="31" y="115"/>
                </a:lnTo>
                <a:lnTo>
                  <a:pt x="19" y="99"/>
                </a:lnTo>
                <a:lnTo>
                  <a:pt x="9" y="84"/>
                </a:lnTo>
                <a:lnTo>
                  <a:pt x="0" y="85"/>
                </a:lnTo>
                <a:lnTo>
                  <a:pt x="2" y="73"/>
                </a:lnTo>
                <a:lnTo>
                  <a:pt x="2" y="66"/>
                </a:lnTo>
                <a:lnTo>
                  <a:pt x="3" y="58"/>
                </a:lnTo>
                <a:lnTo>
                  <a:pt x="23" y="61"/>
                </a:lnTo>
                <a:lnTo>
                  <a:pt x="30" y="55"/>
                </a:lnTo>
                <a:lnTo>
                  <a:pt x="34" y="47"/>
                </a:lnTo>
                <a:lnTo>
                  <a:pt x="47" y="44"/>
                </a:lnTo>
                <a:lnTo>
                  <a:pt x="49" y="37"/>
                </a:lnTo>
                <a:lnTo>
                  <a:pt x="54" y="34"/>
                </a:lnTo>
                <a:lnTo>
                  <a:pt x="35" y="13"/>
                </a:lnTo>
                <a:lnTo>
                  <a:pt x="69" y="3"/>
                </a:lnTo>
                <a:lnTo>
                  <a:pt x="72" y="0"/>
                </a:lnTo>
                <a:lnTo>
                  <a:pt x="93" y="5"/>
                </a:lnTo>
                <a:lnTo>
                  <a:pt x="121" y="20"/>
                </a:lnTo>
                <a:lnTo>
                  <a:pt x="176" y="61"/>
                </a:lnTo>
                <a:lnTo>
                  <a:pt x="209" y="63"/>
                </a:lnTo>
                <a:lnTo>
                  <a:pt x="225" y="65"/>
                </a:lnTo>
                <a:lnTo>
                  <a:pt x="230" y="75"/>
                </a:lnTo>
                <a:lnTo>
                  <a:pt x="243" y="74"/>
                </a:lnTo>
                <a:lnTo>
                  <a:pt x="252" y="92"/>
                </a:lnTo>
                <a:lnTo>
                  <a:pt x="261" y="97"/>
                </a:lnTo>
                <a:lnTo>
                  <a:pt x="265" y="104"/>
                </a:lnTo>
                <a:lnTo>
                  <a:pt x="278" y="113"/>
                </a:lnTo>
                <a:lnTo>
                  <a:pt x="280" y="121"/>
                </a:lnTo>
                <a:lnTo>
                  <a:pt x="279" y="128"/>
                </a:lnTo>
                <a:lnTo>
                  <a:pt x="282" y="135"/>
                </a:lnTo>
                <a:lnTo>
                  <a:pt x="288" y="141"/>
                </a:lnTo>
                <a:lnTo>
                  <a:pt x="291" y="148"/>
                </a:lnTo>
                <a:lnTo>
                  <a:pt x="294" y="153"/>
                </a:lnTo>
                <a:lnTo>
                  <a:pt x="300" y="157"/>
                </a:lnTo>
                <a:lnTo>
                  <a:pt x="305" y="156"/>
                </a:lnTo>
                <a:lnTo>
                  <a:pt x="309" y="164"/>
                </a:lnTo>
                <a:lnTo>
                  <a:pt x="310" y="169"/>
                </a:lnTo>
                <a:lnTo>
                  <a:pt x="319" y="190"/>
                </a:lnTo>
                <a:lnTo>
                  <a:pt x="374" y="200"/>
                </a:lnTo>
                <a:lnTo>
                  <a:pt x="378" y="196"/>
                </a:lnTo>
                <a:lnTo>
                  <a:pt x="387" y="210"/>
                </a:lnTo>
                <a:lnTo>
                  <a:pt x="379" y="252"/>
                </a:lnTo>
                <a:lnTo>
                  <a:pt x="327" y="273"/>
                </a:lnTo>
                <a:lnTo>
                  <a:pt x="275" y="281"/>
                </a:lnTo>
                <a:lnTo>
                  <a:pt x="259" y="290"/>
                </a:lnTo>
                <a:lnTo>
                  <a:pt x="247" y="312"/>
                </a:lnTo>
                <a:lnTo>
                  <a:pt x="239" y="315"/>
                </a:lnTo>
                <a:lnTo>
                  <a:pt x="234" y="308"/>
                </a:lnTo>
                <a:lnTo>
                  <a:pt x="227" y="309"/>
                </a:lnTo>
                <a:lnTo>
                  <a:pt x="210" y="307"/>
                </a:lnTo>
                <a:lnTo>
                  <a:pt x="206" y="305"/>
                </a:lnTo>
                <a:lnTo>
                  <a:pt x="185" y="306"/>
                </a:lnTo>
                <a:lnTo>
                  <a:pt x="181" y="308"/>
                </a:lnTo>
                <a:lnTo>
                  <a:pt x="173" y="302"/>
                </a:lnTo>
                <a:lnTo>
                  <a:pt x="169" y="312"/>
                </a:lnTo>
                <a:lnTo>
                  <a:pt x="171" y="321"/>
                </a:lnTo>
                <a:lnTo>
                  <a:pt x="163" y="328"/>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39" name="Freeform 171"/>
          <p:cNvSpPr>
            <a:spLocks/>
          </p:cNvSpPr>
          <p:nvPr/>
        </p:nvSpPr>
        <p:spPr bwMode="auto">
          <a:xfrm>
            <a:off x="6168224" y="3222329"/>
            <a:ext cx="377745" cy="355976"/>
          </a:xfrm>
          <a:custGeom>
            <a:avLst/>
            <a:gdLst>
              <a:gd name="T0" fmla="*/ 218 w 295"/>
              <a:gd name="T1" fmla="*/ 260 h 278"/>
              <a:gd name="T2" fmla="*/ 216 w 295"/>
              <a:gd name="T3" fmla="*/ 243 h 278"/>
              <a:gd name="T4" fmla="*/ 204 w 295"/>
              <a:gd name="T5" fmla="*/ 220 h 278"/>
              <a:gd name="T6" fmla="*/ 197 w 295"/>
              <a:gd name="T7" fmla="*/ 203 h 278"/>
              <a:gd name="T8" fmla="*/ 185 w 295"/>
              <a:gd name="T9" fmla="*/ 209 h 278"/>
              <a:gd name="T10" fmla="*/ 192 w 295"/>
              <a:gd name="T11" fmla="*/ 227 h 278"/>
              <a:gd name="T12" fmla="*/ 173 w 295"/>
              <a:gd name="T13" fmla="*/ 254 h 278"/>
              <a:gd name="T14" fmla="*/ 148 w 295"/>
              <a:gd name="T15" fmla="*/ 244 h 278"/>
              <a:gd name="T16" fmla="*/ 139 w 295"/>
              <a:gd name="T17" fmla="*/ 254 h 278"/>
              <a:gd name="T18" fmla="*/ 130 w 295"/>
              <a:gd name="T19" fmla="*/ 262 h 278"/>
              <a:gd name="T20" fmla="*/ 109 w 295"/>
              <a:gd name="T21" fmla="*/ 258 h 278"/>
              <a:gd name="T22" fmla="*/ 89 w 295"/>
              <a:gd name="T23" fmla="*/ 261 h 278"/>
              <a:gd name="T24" fmla="*/ 74 w 295"/>
              <a:gd name="T25" fmla="*/ 247 h 278"/>
              <a:gd name="T26" fmla="*/ 58 w 295"/>
              <a:gd name="T27" fmla="*/ 244 h 278"/>
              <a:gd name="T28" fmla="*/ 49 w 295"/>
              <a:gd name="T29" fmla="*/ 272 h 278"/>
              <a:gd name="T30" fmla="*/ 37 w 295"/>
              <a:gd name="T31" fmla="*/ 278 h 278"/>
              <a:gd name="T32" fmla="*/ 29 w 295"/>
              <a:gd name="T33" fmla="*/ 271 h 278"/>
              <a:gd name="T34" fmla="*/ 30 w 295"/>
              <a:gd name="T35" fmla="*/ 256 h 278"/>
              <a:gd name="T36" fmla="*/ 20 w 295"/>
              <a:gd name="T37" fmla="*/ 235 h 278"/>
              <a:gd name="T38" fmla="*/ 17 w 295"/>
              <a:gd name="T39" fmla="*/ 221 h 278"/>
              <a:gd name="T40" fmla="*/ 10 w 295"/>
              <a:gd name="T41" fmla="*/ 203 h 278"/>
              <a:gd name="T42" fmla="*/ 0 w 295"/>
              <a:gd name="T43" fmla="*/ 196 h 278"/>
              <a:gd name="T44" fmla="*/ 6 w 295"/>
              <a:gd name="T45" fmla="*/ 180 h 278"/>
              <a:gd name="T46" fmla="*/ 9 w 295"/>
              <a:gd name="T47" fmla="*/ 165 h 278"/>
              <a:gd name="T48" fmla="*/ 10 w 295"/>
              <a:gd name="T49" fmla="*/ 147 h 278"/>
              <a:gd name="T50" fmla="*/ 34 w 295"/>
              <a:gd name="T51" fmla="*/ 133 h 278"/>
              <a:gd name="T52" fmla="*/ 30 w 295"/>
              <a:gd name="T53" fmla="*/ 42 h 278"/>
              <a:gd name="T54" fmla="*/ 49 w 295"/>
              <a:gd name="T55" fmla="*/ 0 h 278"/>
              <a:gd name="T56" fmla="*/ 191 w 295"/>
              <a:gd name="T57" fmla="*/ 0 h 278"/>
              <a:gd name="T58" fmla="*/ 269 w 295"/>
              <a:gd name="T59" fmla="*/ 21 h 278"/>
              <a:gd name="T60" fmla="*/ 270 w 295"/>
              <a:gd name="T61" fmla="*/ 46 h 278"/>
              <a:gd name="T62" fmla="*/ 285 w 295"/>
              <a:gd name="T63" fmla="*/ 76 h 278"/>
              <a:gd name="T64" fmla="*/ 287 w 295"/>
              <a:gd name="T65" fmla="*/ 95 h 278"/>
              <a:gd name="T66" fmla="*/ 268 w 295"/>
              <a:gd name="T67" fmla="*/ 105 h 278"/>
              <a:gd name="T68" fmla="*/ 260 w 295"/>
              <a:gd name="T69" fmla="*/ 149 h 278"/>
              <a:gd name="T70" fmla="*/ 260 w 295"/>
              <a:gd name="T71" fmla="*/ 175 h 278"/>
              <a:gd name="T72" fmla="*/ 243 w 295"/>
              <a:gd name="T73" fmla="*/ 206 h 278"/>
              <a:gd name="T74" fmla="*/ 234 w 295"/>
              <a:gd name="T75" fmla="*/ 231 h 278"/>
              <a:gd name="T76" fmla="*/ 221 w 295"/>
              <a:gd name="T77" fmla="*/ 25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5" h="278">
                <a:moveTo>
                  <a:pt x="221" y="261"/>
                </a:moveTo>
                <a:lnTo>
                  <a:pt x="218" y="260"/>
                </a:lnTo>
                <a:lnTo>
                  <a:pt x="218" y="250"/>
                </a:lnTo>
                <a:lnTo>
                  <a:pt x="216" y="243"/>
                </a:lnTo>
                <a:lnTo>
                  <a:pt x="207" y="235"/>
                </a:lnTo>
                <a:lnTo>
                  <a:pt x="204" y="220"/>
                </a:lnTo>
                <a:lnTo>
                  <a:pt x="206" y="204"/>
                </a:lnTo>
                <a:lnTo>
                  <a:pt x="197" y="203"/>
                </a:lnTo>
                <a:lnTo>
                  <a:pt x="196" y="208"/>
                </a:lnTo>
                <a:lnTo>
                  <a:pt x="185" y="209"/>
                </a:lnTo>
                <a:lnTo>
                  <a:pt x="190" y="215"/>
                </a:lnTo>
                <a:lnTo>
                  <a:pt x="192" y="227"/>
                </a:lnTo>
                <a:lnTo>
                  <a:pt x="182" y="239"/>
                </a:lnTo>
                <a:lnTo>
                  <a:pt x="173" y="254"/>
                </a:lnTo>
                <a:lnTo>
                  <a:pt x="164" y="256"/>
                </a:lnTo>
                <a:lnTo>
                  <a:pt x="148" y="244"/>
                </a:lnTo>
                <a:lnTo>
                  <a:pt x="141" y="248"/>
                </a:lnTo>
                <a:lnTo>
                  <a:pt x="139" y="254"/>
                </a:lnTo>
                <a:lnTo>
                  <a:pt x="130" y="258"/>
                </a:lnTo>
                <a:lnTo>
                  <a:pt x="130" y="262"/>
                </a:lnTo>
                <a:lnTo>
                  <a:pt x="111" y="262"/>
                </a:lnTo>
                <a:lnTo>
                  <a:pt x="109" y="258"/>
                </a:lnTo>
                <a:lnTo>
                  <a:pt x="95" y="257"/>
                </a:lnTo>
                <a:lnTo>
                  <a:pt x="89" y="261"/>
                </a:lnTo>
                <a:lnTo>
                  <a:pt x="84" y="259"/>
                </a:lnTo>
                <a:lnTo>
                  <a:pt x="74" y="247"/>
                </a:lnTo>
                <a:lnTo>
                  <a:pt x="71" y="241"/>
                </a:lnTo>
                <a:lnTo>
                  <a:pt x="58" y="244"/>
                </a:lnTo>
                <a:lnTo>
                  <a:pt x="53" y="254"/>
                </a:lnTo>
                <a:lnTo>
                  <a:pt x="49" y="272"/>
                </a:lnTo>
                <a:lnTo>
                  <a:pt x="42" y="276"/>
                </a:lnTo>
                <a:lnTo>
                  <a:pt x="37" y="278"/>
                </a:lnTo>
                <a:lnTo>
                  <a:pt x="35" y="277"/>
                </a:lnTo>
                <a:lnTo>
                  <a:pt x="29" y="271"/>
                </a:lnTo>
                <a:lnTo>
                  <a:pt x="28" y="265"/>
                </a:lnTo>
                <a:lnTo>
                  <a:pt x="30" y="256"/>
                </a:lnTo>
                <a:lnTo>
                  <a:pt x="30" y="248"/>
                </a:lnTo>
                <a:lnTo>
                  <a:pt x="20" y="235"/>
                </a:lnTo>
                <a:lnTo>
                  <a:pt x="17" y="226"/>
                </a:lnTo>
                <a:lnTo>
                  <a:pt x="17" y="221"/>
                </a:lnTo>
                <a:lnTo>
                  <a:pt x="10" y="215"/>
                </a:lnTo>
                <a:lnTo>
                  <a:pt x="10" y="203"/>
                </a:lnTo>
                <a:lnTo>
                  <a:pt x="6" y="195"/>
                </a:lnTo>
                <a:lnTo>
                  <a:pt x="0" y="196"/>
                </a:lnTo>
                <a:lnTo>
                  <a:pt x="1" y="188"/>
                </a:lnTo>
                <a:lnTo>
                  <a:pt x="6" y="180"/>
                </a:lnTo>
                <a:lnTo>
                  <a:pt x="4" y="171"/>
                </a:lnTo>
                <a:lnTo>
                  <a:pt x="9" y="165"/>
                </a:lnTo>
                <a:lnTo>
                  <a:pt x="6" y="160"/>
                </a:lnTo>
                <a:lnTo>
                  <a:pt x="10" y="147"/>
                </a:lnTo>
                <a:lnTo>
                  <a:pt x="18" y="132"/>
                </a:lnTo>
                <a:lnTo>
                  <a:pt x="34" y="133"/>
                </a:lnTo>
                <a:lnTo>
                  <a:pt x="30" y="51"/>
                </a:lnTo>
                <a:lnTo>
                  <a:pt x="30" y="42"/>
                </a:lnTo>
                <a:lnTo>
                  <a:pt x="51" y="42"/>
                </a:lnTo>
                <a:lnTo>
                  <a:pt x="49" y="0"/>
                </a:lnTo>
                <a:lnTo>
                  <a:pt x="121" y="0"/>
                </a:lnTo>
                <a:lnTo>
                  <a:pt x="191" y="0"/>
                </a:lnTo>
                <a:lnTo>
                  <a:pt x="262" y="0"/>
                </a:lnTo>
                <a:lnTo>
                  <a:pt x="269" y="21"/>
                </a:lnTo>
                <a:lnTo>
                  <a:pt x="266" y="24"/>
                </a:lnTo>
                <a:lnTo>
                  <a:pt x="270" y="46"/>
                </a:lnTo>
                <a:lnTo>
                  <a:pt x="278" y="71"/>
                </a:lnTo>
                <a:lnTo>
                  <a:pt x="285" y="76"/>
                </a:lnTo>
                <a:lnTo>
                  <a:pt x="295" y="84"/>
                </a:lnTo>
                <a:lnTo>
                  <a:pt x="287" y="95"/>
                </a:lnTo>
                <a:lnTo>
                  <a:pt x="273" y="99"/>
                </a:lnTo>
                <a:lnTo>
                  <a:pt x="268" y="105"/>
                </a:lnTo>
                <a:lnTo>
                  <a:pt x="267" y="119"/>
                </a:lnTo>
                <a:lnTo>
                  <a:pt x="260" y="149"/>
                </a:lnTo>
                <a:lnTo>
                  <a:pt x="263" y="158"/>
                </a:lnTo>
                <a:lnTo>
                  <a:pt x="260" y="175"/>
                </a:lnTo>
                <a:lnTo>
                  <a:pt x="254" y="196"/>
                </a:lnTo>
                <a:lnTo>
                  <a:pt x="243" y="206"/>
                </a:lnTo>
                <a:lnTo>
                  <a:pt x="236" y="222"/>
                </a:lnTo>
                <a:lnTo>
                  <a:pt x="234" y="231"/>
                </a:lnTo>
                <a:lnTo>
                  <a:pt x="226" y="236"/>
                </a:lnTo>
                <a:lnTo>
                  <a:pt x="221" y="258"/>
                </a:lnTo>
                <a:lnTo>
                  <a:pt x="221" y="261"/>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40" name="Freeform 172"/>
          <p:cNvSpPr>
            <a:spLocks/>
          </p:cNvSpPr>
          <p:nvPr/>
        </p:nvSpPr>
        <p:spPr bwMode="auto">
          <a:xfrm>
            <a:off x="6215602" y="3482270"/>
            <a:ext cx="268903" cy="233049"/>
          </a:xfrm>
          <a:custGeom>
            <a:avLst/>
            <a:gdLst>
              <a:gd name="T0" fmla="*/ 184 w 210"/>
              <a:gd name="T1" fmla="*/ 58 h 182"/>
              <a:gd name="T2" fmla="*/ 185 w 210"/>
              <a:gd name="T3" fmla="*/ 74 h 182"/>
              <a:gd name="T4" fmla="*/ 182 w 210"/>
              <a:gd name="T5" fmla="*/ 80 h 182"/>
              <a:gd name="T6" fmla="*/ 172 w 210"/>
              <a:gd name="T7" fmla="*/ 81 h 182"/>
              <a:gd name="T8" fmla="*/ 166 w 210"/>
              <a:gd name="T9" fmla="*/ 93 h 182"/>
              <a:gd name="T10" fmla="*/ 178 w 210"/>
              <a:gd name="T11" fmla="*/ 94 h 182"/>
              <a:gd name="T12" fmla="*/ 187 w 210"/>
              <a:gd name="T13" fmla="*/ 104 h 182"/>
              <a:gd name="T14" fmla="*/ 191 w 210"/>
              <a:gd name="T15" fmla="*/ 113 h 182"/>
              <a:gd name="T16" fmla="*/ 199 w 210"/>
              <a:gd name="T17" fmla="*/ 117 h 182"/>
              <a:gd name="T18" fmla="*/ 210 w 210"/>
              <a:gd name="T19" fmla="*/ 140 h 182"/>
              <a:gd name="T20" fmla="*/ 198 w 210"/>
              <a:gd name="T21" fmla="*/ 154 h 182"/>
              <a:gd name="T22" fmla="*/ 187 w 210"/>
              <a:gd name="T23" fmla="*/ 166 h 182"/>
              <a:gd name="T24" fmla="*/ 175 w 210"/>
              <a:gd name="T25" fmla="*/ 176 h 182"/>
              <a:gd name="T26" fmla="*/ 163 w 210"/>
              <a:gd name="T27" fmla="*/ 176 h 182"/>
              <a:gd name="T28" fmla="*/ 148 w 210"/>
              <a:gd name="T29" fmla="*/ 180 h 182"/>
              <a:gd name="T30" fmla="*/ 136 w 210"/>
              <a:gd name="T31" fmla="*/ 176 h 182"/>
              <a:gd name="T32" fmla="*/ 129 w 210"/>
              <a:gd name="T33" fmla="*/ 182 h 182"/>
              <a:gd name="T34" fmla="*/ 112 w 210"/>
              <a:gd name="T35" fmla="*/ 168 h 182"/>
              <a:gd name="T36" fmla="*/ 108 w 210"/>
              <a:gd name="T37" fmla="*/ 159 h 182"/>
              <a:gd name="T38" fmla="*/ 98 w 210"/>
              <a:gd name="T39" fmla="*/ 163 h 182"/>
              <a:gd name="T40" fmla="*/ 89 w 210"/>
              <a:gd name="T41" fmla="*/ 162 h 182"/>
              <a:gd name="T42" fmla="*/ 84 w 210"/>
              <a:gd name="T43" fmla="*/ 165 h 182"/>
              <a:gd name="T44" fmla="*/ 76 w 210"/>
              <a:gd name="T45" fmla="*/ 163 h 182"/>
              <a:gd name="T46" fmla="*/ 65 w 210"/>
              <a:gd name="T47" fmla="*/ 146 h 182"/>
              <a:gd name="T48" fmla="*/ 62 w 210"/>
              <a:gd name="T49" fmla="*/ 139 h 182"/>
              <a:gd name="T50" fmla="*/ 48 w 210"/>
              <a:gd name="T51" fmla="*/ 131 h 182"/>
              <a:gd name="T52" fmla="*/ 43 w 210"/>
              <a:gd name="T53" fmla="*/ 118 h 182"/>
              <a:gd name="T54" fmla="*/ 35 w 210"/>
              <a:gd name="T55" fmla="*/ 109 h 182"/>
              <a:gd name="T56" fmla="*/ 23 w 210"/>
              <a:gd name="T57" fmla="*/ 99 h 182"/>
              <a:gd name="T58" fmla="*/ 23 w 210"/>
              <a:gd name="T59" fmla="*/ 92 h 182"/>
              <a:gd name="T60" fmla="*/ 13 w 210"/>
              <a:gd name="T61" fmla="*/ 84 h 182"/>
              <a:gd name="T62" fmla="*/ 0 w 210"/>
              <a:gd name="T63" fmla="*/ 75 h 182"/>
              <a:gd name="T64" fmla="*/ 5 w 210"/>
              <a:gd name="T65" fmla="*/ 73 h 182"/>
              <a:gd name="T66" fmla="*/ 12 w 210"/>
              <a:gd name="T67" fmla="*/ 69 h 182"/>
              <a:gd name="T68" fmla="*/ 16 w 210"/>
              <a:gd name="T69" fmla="*/ 51 h 182"/>
              <a:gd name="T70" fmla="*/ 21 w 210"/>
              <a:gd name="T71" fmla="*/ 41 h 182"/>
              <a:gd name="T72" fmla="*/ 34 w 210"/>
              <a:gd name="T73" fmla="*/ 38 h 182"/>
              <a:gd name="T74" fmla="*/ 37 w 210"/>
              <a:gd name="T75" fmla="*/ 44 h 182"/>
              <a:gd name="T76" fmla="*/ 47 w 210"/>
              <a:gd name="T77" fmla="*/ 56 h 182"/>
              <a:gd name="T78" fmla="*/ 52 w 210"/>
              <a:gd name="T79" fmla="*/ 58 h 182"/>
              <a:gd name="T80" fmla="*/ 59 w 210"/>
              <a:gd name="T81" fmla="*/ 54 h 182"/>
              <a:gd name="T82" fmla="*/ 72 w 210"/>
              <a:gd name="T83" fmla="*/ 55 h 182"/>
              <a:gd name="T84" fmla="*/ 74 w 210"/>
              <a:gd name="T85" fmla="*/ 59 h 182"/>
              <a:gd name="T86" fmla="*/ 93 w 210"/>
              <a:gd name="T87" fmla="*/ 59 h 182"/>
              <a:gd name="T88" fmla="*/ 93 w 210"/>
              <a:gd name="T89" fmla="*/ 55 h 182"/>
              <a:gd name="T90" fmla="*/ 102 w 210"/>
              <a:gd name="T91" fmla="*/ 51 h 182"/>
              <a:gd name="T92" fmla="*/ 104 w 210"/>
              <a:gd name="T93" fmla="*/ 45 h 182"/>
              <a:gd name="T94" fmla="*/ 111 w 210"/>
              <a:gd name="T95" fmla="*/ 41 h 182"/>
              <a:gd name="T96" fmla="*/ 127 w 210"/>
              <a:gd name="T97" fmla="*/ 53 h 182"/>
              <a:gd name="T98" fmla="*/ 136 w 210"/>
              <a:gd name="T99" fmla="*/ 51 h 182"/>
              <a:gd name="T100" fmla="*/ 145 w 210"/>
              <a:gd name="T101" fmla="*/ 36 h 182"/>
              <a:gd name="T102" fmla="*/ 155 w 210"/>
              <a:gd name="T103" fmla="*/ 24 h 182"/>
              <a:gd name="T104" fmla="*/ 153 w 210"/>
              <a:gd name="T105" fmla="*/ 12 h 182"/>
              <a:gd name="T106" fmla="*/ 148 w 210"/>
              <a:gd name="T107" fmla="*/ 6 h 182"/>
              <a:gd name="T108" fmla="*/ 159 w 210"/>
              <a:gd name="T109" fmla="*/ 5 h 182"/>
              <a:gd name="T110" fmla="*/ 160 w 210"/>
              <a:gd name="T111" fmla="*/ 0 h 182"/>
              <a:gd name="T112" fmla="*/ 169 w 210"/>
              <a:gd name="T113" fmla="*/ 1 h 182"/>
              <a:gd name="T114" fmla="*/ 167 w 210"/>
              <a:gd name="T115" fmla="*/ 17 h 182"/>
              <a:gd name="T116" fmla="*/ 170 w 210"/>
              <a:gd name="T117" fmla="*/ 32 h 182"/>
              <a:gd name="T118" fmla="*/ 179 w 210"/>
              <a:gd name="T119" fmla="*/ 40 h 182"/>
              <a:gd name="T120" fmla="*/ 181 w 210"/>
              <a:gd name="T121" fmla="*/ 47 h 182"/>
              <a:gd name="T122" fmla="*/ 181 w 210"/>
              <a:gd name="T123" fmla="*/ 57 h 182"/>
              <a:gd name="T124" fmla="*/ 184 w 210"/>
              <a:gd name="T125" fmla="*/ 5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 h="182">
                <a:moveTo>
                  <a:pt x="184" y="58"/>
                </a:moveTo>
                <a:lnTo>
                  <a:pt x="185" y="74"/>
                </a:lnTo>
                <a:lnTo>
                  <a:pt x="182" y="80"/>
                </a:lnTo>
                <a:lnTo>
                  <a:pt x="172" y="81"/>
                </a:lnTo>
                <a:lnTo>
                  <a:pt x="166" y="93"/>
                </a:lnTo>
                <a:lnTo>
                  <a:pt x="178" y="94"/>
                </a:lnTo>
                <a:lnTo>
                  <a:pt x="187" y="104"/>
                </a:lnTo>
                <a:lnTo>
                  <a:pt x="191" y="113"/>
                </a:lnTo>
                <a:lnTo>
                  <a:pt x="199" y="117"/>
                </a:lnTo>
                <a:lnTo>
                  <a:pt x="210" y="140"/>
                </a:lnTo>
                <a:lnTo>
                  <a:pt x="198" y="154"/>
                </a:lnTo>
                <a:lnTo>
                  <a:pt x="187" y="166"/>
                </a:lnTo>
                <a:lnTo>
                  <a:pt x="175" y="176"/>
                </a:lnTo>
                <a:lnTo>
                  <a:pt x="163" y="176"/>
                </a:lnTo>
                <a:lnTo>
                  <a:pt x="148" y="180"/>
                </a:lnTo>
                <a:lnTo>
                  <a:pt x="136" y="176"/>
                </a:lnTo>
                <a:lnTo>
                  <a:pt x="129" y="182"/>
                </a:lnTo>
                <a:lnTo>
                  <a:pt x="112" y="168"/>
                </a:lnTo>
                <a:lnTo>
                  <a:pt x="108" y="159"/>
                </a:lnTo>
                <a:lnTo>
                  <a:pt x="98" y="163"/>
                </a:lnTo>
                <a:lnTo>
                  <a:pt x="89" y="162"/>
                </a:lnTo>
                <a:lnTo>
                  <a:pt x="84" y="165"/>
                </a:lnTo>
                <a:lnTo>
                  <a:pt x="76" y="163"/>
                </a:lnTo>
                <a:lnTo>
                  <a:pt x="65" y="146"/>
                </a:lnTo>
                <a:lnTo>
                  <a:pt x="62" y="139"/>
                </a:lnTo>
                <a:lnTo>
                  <a:pt x="48" y="131"/>
                </a:lnTo>
                <a:lnTo>
                  <a:pt x="43" y="118"/>
                </a:lnTo>
                <a:lnTo>
                  <a:pt x="35" y="109"/>
                </a:lnTo>
                <a:lnTo>
                  <a:pt x="23" y="99"/>
                </a:lnTo>
                <a:lnTo>
                  <a:pt x="23" y="92"/>
                </a:lnTo>
                <a:lnTo>
                  <a:pt x="13" y="84"/>
                </a:lnTo>
                <a:lnTo>
                  <a:pt x="0" y="75"/>
                </a:lnTo>
                <a:lnTo>
                  <a:pt x="5" y="73"/>
                </a:lnTo>
                <a:lnTo>
                  <a:pt x="12" y="69"/>
                </a:lnTo>
                <a:lnTo>
                  <a:pt x="16" y="51"/>
                </a:lnTo>
                <a:lnTo>
                  <a:pt x="21" y="41"/>
                </a:lnTo>
                <a:lnTo>
                  <a:pt x="34" y="38"/>
                </a:lnTo>
                <a:lnTo>
                  <a:pt x="37" y="44"/>
                </a:lnTo>
                <a:lnTo>
                  <a:pt x="47" y="56"/>
                </a:lnTo>
                <a:lnTo>
                  <a:pt x="52" y="58"/>
                </a:lnTo>
                <a:lnTo>
                  <a:pt x="59" y="54"/>
                </a:lnTo>
                <a:lnTo>
                  <a:pt x="72" y="55"/>
                </a:lnTo>
                <a:lnTo>
                  <a:pt x="74" y="59"/>
                </a:lnTo>
                <a:lnTo>
                  <a:pt x="93" y="59"/>
                </a:lnTo>
                <a:lnTo>
                  <a:pt x="93" y="55"/>
                </a:lnTo>
                <a:lnTo>
                  <a:pt x="102" y="51"/>
                </a:lnTo>
                <a:lnTo>
                  <a:pt x="104" y="45"/>
                </a:lnTo>
                <a:lnTo>
                  <a:pt x="111" y="41"/>
                </a:lnTo>
                <a:lnTo>
                  <a:pt x="127" y="53"/>
                </a:lnTo>
                <a:lnTo>
                  <a:pt x="136" y="51"/>
                </a:lnTo>
                <a:lnTo>
                  <a:pt x="145" y="36"/>
                </a:lnTo>
                <a:lnTo>
                  <a:pt x="155" y="24"/>
                </a:lnTo>
                <a:lnTo>
                  <a:pt x="153" y="12"/>
                </a:lnTo>
                <a:lnTo>
                  <a:pt x="148" y="6"/>
                </a:lnTo>
                <a:lnTo>
                  <a:pt x="159" y="5"/>
                </a:lnTo>
                <a:lnTo>
                  <a:pt x="160" y="0"/>
                </a:lnTo>
                <a:lnTo>
                  <a:pt x="169" y="1"/>
                </a:lnTo>
                <a:lnTo>
                  <a:pt x="167" y="17"/>
                </a:lnTo>
                <a:lnTo>
                  <a:pt x="170" y="32"/>
                </a:lnTo>
                <a:lnTo>
                  <a:pt x="179" y="40"/>
                </a:lnTo>
                <a:lnTo>
                  <a:pt x="181" y="47"/>
                </a:lnTo>
                <a:lnTo>
                  <a:pt x="181" y="57"/>
                </a:lnTo>
                <a:lnTo>
                  <a:pt x="184" y="58"/>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41" name="Freeform 173"/>
          <p:cNvSpPr>
            <a:spLocks/>
          </p:cNvSpPr>
          <p:nvPr/>
        </p:nvSpPr>
        <p:spPr bwMode="auto">
          <a:xfrm>
            <a:off x="5243710" y="3367026"/>
            <a:ext cx="143415" cy="112683"/>
          </a:xfrm>
          <a:custGeom>
            <a:avLst/>
            <a:gdLst>
              <a:gd name="T0" fmla="*/ 17 w 112"/>
              <a:gd name="T1" fmla="*/ 62 h 88"/>
              <a:gd name="T2" fmla="*/ 10 w 112"/>
              <a:gd name="T3" fmla="*/ 46 h 88"/>
              <a:gd name="T4" fmla="*/ 0 w 112"/>
              <a:gd name="T5" fmla="*/ 38 h 88"/>
              <a:gd name="T6" fmla="*/ 9 w 112"/>
              <a:gd name="T7" fmla="*/ 34 h 88"/>
              <a:gd name="T8" fmla="*/ 18 w 112"/>
              <a:gd name="T9" fmla="*/ 20 h 88"/>
              <a:gd name="T10" fmla="*/ 22 w 112"/>
              <a:gd name="T11" fmla="*/ 9 h 88"/>
              <a:gd name="T12" fmla="*/ 29 w 112"/>
              <a:gd name="T13" fmla="*/ 2 h 88"/>
              <a:gd name="T14" fmla="*/ 38 w 112"/>
              <a:gd name="T15" fmla="*/ 4 h 88"/>
              <a:gd name="T16" fmla="*/ 47 w 112"/>
              <a:gd name="T17" fmla="*/ 0 h 88"/>
              <a:gd name="T18" fmla="*/ 57 w 112"/>
              <a:gd name="T19" fmla="*/ 0 h 88"/>
              <a:gd name="T20" fmla="*/ 65 w 112"/>
              <a:gd name="T21" fmla="*/ 6 h 88"/>
              <a:gd name="T22" fmla="*/ 77 w 112"/>
              <a:gd name="T23" fmla="*/ 11 h 88"/>
              <a:gd name="T24" fmla="*/ 88 w 112"/>
              <a:gd name="T25" fmla="*/ 26 h 88"/>
              <a:gd name="T26" fmla="*/ 100 w 112"/>
              <a:gd name="T27" fmla="*/ 41 h 88"/>
              <a:gd name="T28" fmla="*/ 100 w 112"/>
              <a:gd name="T29" fmla="*/ 54 h 88"/>
              <a:gd name="T30" fmla="*/ 104 w 112"/>
              <a:gd name="T31" fmla="*/ 66 h 88"/>
              <a:gd name="T32" fmla="*/ 111 w 112"/>
              <a:gd name="T33" fmla="*/ 71 h 88"/>
              <a:gd name="T34" fmla="*/ 112 w 112"/>
              <a:gd name="T35" fmla="*/ 79 h 88"/>
              <a:gd name="T36" fmla="*/ 111 w 112"/>
              <a:gd name="T37" fmla="*/ 86 h 88"/>
              <a:gd name="T38" fmla="*/ 109 w 112"/>
              <a:gd name="T39" fmla="*/ 87 h 88"/>
              <a:gd name="T40" fmla="*/ 99 w 112"/>
              <a:gd name="T41" fmla="*/ 85 h 88"/>
              <a:gd name="T42" fmla="*/ 97 w 112"/>
              <a:gd name="T43" fmla="*/ 88 h 88"/>
              <a:gd name="T44" fmla="*/ 93 w 112"/>
              <a:gd name="T45" fmla="*/ 88 h 88"/>
              <a:gd name="T46" fmla="*/ 80 w 112"/>
              <a:gd name="T47" fmla="*/ 83 h 88"/>
              <a:gd name="T48" fmla="*/ 71 w 112"/>
              <a:gd name="T49" fmla="*/ 83 h 88"/>
              <a:gd name="T50" fmla="*/ 38 w 112"/>
              <a:gd name="T51" fmla="*/ 82 h 88"/>
              <a:gd name="T52" fmla="*/ 33 w 112"/>
              <a:gd name="T53" fmla="*/ 84 h 88"/>
              <a:gd name="T54" fmla="*/ 27 w 112"/>
              <a:gd name="T55" fmla="*/ 84 h 88"/>
              <a:gd name="T56" fmla="*/ 17 w 112"/>
              <a:gd name="T57" fmla="*/ 87 h 88"/>
              <a:gd name="T58" fmla="*/ 14 w 112"/>
              <a:gd name="T59" fmla="*/ 71 h 88"/>
              <a:gd name="T60" fmla="*/ 31 w 112"/>
              <a:gd name="T61" fmla="*/ 72 h 88"/>
              <a:gd name="T62" fmla="*/ 35 w 112"/>
              <a:gd name="T63" fmla="*/ 69 h 88"/>
              <a:gd name="T64" fmla="*/ 39 w 112"/>
              <a:gd name="T65" fmla="*/ 69 h 88"/>
              <a:gd name="T66" fmla="*/ 45 w 112"/>
              <a:gd name="T67" fmla="*/ 64 h 88"/>
              <a:gd name="T68" fmla="*/ 53 w 112"/>
              <a:gd name="T69" fmla="*/ 68 h 88"/>
              <a:gd name="T70" fmla="*/ 61 w 112"/>
              <a:gd name="T71" fmla="*/ 69 h 88"/>
              <a:gd name="T72" fmla="*/ 69 w 112"/>
              <a:gd name="T73" fmla="*/ 64 h 88"/>
              <a:gd name="T74" fmla="*/ 65 w 112"/>
              <a:gd name="T75" fmla="*/ 58 h 88"/>
              <a:gd name="T76" fmla="*/ 59 w 112"/>
              <a:gd name="T77" fmla="*/ 61 h 88"/>
              <a:gd name="T78" fmla="*/ 54 w 112"/>
              <a:gd name="T79" fmla="*/ 61 h 88"/>
              <a:gd name="T80" fmla="*/ 47 w 112"/>
              <a:gd name="T81" fmla="*/ 56 h 88"/>
              <a:gd name="T82" fmla="*/ 41 w 112"/>
              <a:gd name="T83" fmla="*/ 56 h 88"/>
              <a:gd name="T84" fmla="*/ 37 w 112"/>
              <a:gd name="T85" fmla="*/ 61 h 88"/>
              <a:gd name="T86" fmla="*/ 17 w 112"/>
              <a:gd name="T87" fmla="*/ 6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88">
                <a:moveTo>
                  <a:pt x="17" y="62"/>
                </a:moveTo>
                <a:lnTo>
                  <a:pt x="10" y="46"/>
                </a:lnTo>
                <a:lnTo>
                  <a:pt x="0" y="38"/>
                </a:lnTo>
                <a:lnTo>
                  <a:pt x="9" y="34"/>
                </a:lnTo>
                <a:lnTo>
                  <a:pt x="18" y="20"/>
                </a:lnTo>
                <a:lnTo>
                  <a:pt x="22" y="9"/>
                </a:lnTo>
                <a:lnTo>
                  <a:pt x="29" y="2"/>
                </a:lnTo>
                <a:lnTo>
                  <a:pt x="38" y="4"/>
                </a:lnTo>
                <a:lnTo>
                  <a:pt x="47" y="0"/>
                </a:lnTo>
                <a:lnTo>
                  <a:pt x="57" y="0"/>
                </a:lnTo>
                <a:lnTo>
                  <a:pt x="65" y="6"/>
                </a:lnTo>
                <a:lnTo>
                  <a:pt x="77" y="11"/>
                </a:lnTo>
                <a:lnTo>
                  <a:pt x="88" y="26"/>
                </a:lnTo>
                <a:lnTo>
                  <a:pt x="100" y="41"/>
                </a:lnTo>
                <a:lnTo>
                  <a:pt x="100" y="54"/>
                </a:lnTo>
                <a:lnTo>
                  <a:pt x="104" y="66"/>
                </a:lnTo>
                <a:lnTo>
                  <a:pt x="111" y="71"/>
                </a:lnTo>
                <a:lnTo>
                  <a:pt x="112" y="79"/>
                </a:lnTo>
                <a:lnTo>
                  <a:pt x="111" y="86"/>
                </a:lnTo>
                <a:lnTo>
                  <a:pt x="109" y="87"/>
                </a:lnTo>
                <a:lnTo>
                  <a:pt x="99" y="85"/>
                </a:lnTo>
                <a:lnTo>
                  <a:pt x="97" y="88"/>
                </a:lnTo>
                <a:lnTo>
                  <a:pt x="93" y="88"/>
                </a:lnTo>
                <a:lnTo>
                  <a:pt x="80" y="83"/>
                </a:lnTo>
                <a:lnTo>
                  <a:pt x="71" y="83"/>
                </a:lnTo>
                <a:lnTo>
                  <a:pt x="38" y="82"/>
                </a:lnTo>
                <a:lnTo>
                  <a:pt x="33" y="84"/>
                </a:lnTo>
                <a:lnTo>
                  <a:pt x="27" y="84"/>
                </a:lnTo>
                <a:lnTo>
                  <a:pt x="17" y="87"/>
                </a:lnTo>
                <a:lnTo>
                  <a:pt x="14" y="71"/>
                </a:lnTo>
                <a:lnTo>
                  <a:pt x="31" y="72"/>
                </a:lnTo>
                <a:lnTo>
                  <a:pt x="35" y="69"/>
                </a:lnTo>
                <a:lnTo>
                  <a:pt x="39" y="69"/>
                </a:lnTo>
                <a:lnTo>
                  <a:pt x="45" y="64"/>
                </a:lnTo>
                <a:lnTo>
                  <a:pt x="53" y="68"/>
                </a:lnTo>
                <a:lnTo>
                  <a:pt x="61" y="69"/>
                </a:lnTo>
                <a:lnTo>
                  <a:pt x="69" y="64"/>
                </a:lnTo>
                <a:lnTo>
                  <a:pt x="65" y="58"/>
                </a:lnTo>
                <a:lnTo>
                  <a:pt x="59" y="61"/>
                </a:lnTo>
                <a:lnTo>
                  <a:pt x="54" y="61"/>
                </a:lnTo>
                <a:lnTo>
                  <a:pt x="47" y="56"/>
                </a:lnTo>
                <a:lnTo>
                  <a:pt x="41" y="56"/>
                </a:lnTo>
                <a:lnTo>
                  <a:pt x="37" y="61"/>
                </a:lnTo>
                <a:lnTo>
                  <a:pt x="17" y="62"/>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42" name="Freeform 178"/>
          <p:cNvSpPr>
            <a:spLocks/>
          </p:cNvSpPr>
          <p:nvPr/>
        </p:nvSpPr>
        <p:spPr bwMode="auto">
          <a:xfrm>
            <a:off x="9329754" y="3982942"/>
            <a:ext cx="23049" cy="21769"/>
          </a:xfrm>
          <a:custGeom>
            <a:avLst/>
            <a:gdLst>
              <a:gd name="T0" fmla="*/ 18 w 18"/>
              <a:gd name="T1" fmla="*/ 16 h 17"/>
              <a:gd name="T2" fmla="*/ 15 w 18"/>
              <a:gd name="T3" fmla="*/ 17 h 17"/>
              <a:gd name="T4" fmla="*/ 7 w 18"/>
              <a:gd name="T5" fmla="*/ 13 h 17"/>
              <a:gd name="T6" fmla="*/ 0 w 18"/>
              <a:gd name="T7" fmla="*/ 4 h 17"/>
              <a:gd name="T8" fmla="*/ 2 w 18"/>
              <a:gd name="T9" fmla="*/ 0 h 17"/>
              <a:gd name="T10" fmla="*/ 12 w 18"/>
              <a:gd name="T11" fmla="*/ 9 h 17"/>
              <a:gd name="T12" fmla="*/ 18 w 18"/>
              <a:gd name="T13" fmla="*/ 16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18" y="16"/>
                </a:moveTo>
                <a:lnTo>
                  <a:pt x="15" y="17"/>
                </a:lnTo>
                <a:lnTo>
                  <a:pt x="7" y="13"/>
                </a:lnTo>
                <a:lnTo>
                  <a:pt x="0" y="4"/>
                </a:lnTo>
                <a:lnTo>
                  <a:pt x="2" y="0"/>
                </a:lnTo>
                <a:lnTo>
                  <a:pt x="12" y="9"/>
                </a:lnTo>
                <a:lnTo>
                  <a:pt x="18" y="16"/>
                </a:lnTo>
                <a:close/>
              </a:path>
            </a:pathLst>
          </a:custGeom>
          <a:solidFill>
            <a:srgbClr val="67ABFF"/>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43" name="Freeform 179"/>
          <p:cNvSpPr>
            <a:spLocks/>
          </p:cNvSpPr>
          <p:nvPr/>
        </p:nvSpPr>
        <p:spPr bwMode="auto">
          <a:xfrm>
            <a:off x="5344869" y="3541173"/>
            <a:ext cx="70427" cy="87073"/>
          </a:xfrm>
          <a:custGeom>
            <a:avLst/>
            <a:gdLst>
              <a:gd name="T0" fmla="*/ 33 w 55"/>
              <a:gd name="T1" fmla="*/ 68 h 68"/>
              <a:gd name="T2" fmla="*/ 28 w 55"/>
              <a:gd name="T3" fmla="*/ 66 h 68"/>
              <a:gd name="T4" fmla="*/ 15 w 55"/>
              <a:gd name="T5" fmla="*/ 58 h 68"/>
              <a:gd name="T6" fmla="*/ 5 w 55"/>
              <a:gd name="T7" fmla="*/ 46 h 68"/>
              <a:gd name="T8" fmla="*/ 2 w 55"/>
              <a:gd name="T9" fmla="*/ 39 h 68"/>
              <a:gd name="T10" fmla="*/ 0 w 55"/>
              <a:gd name="T11" fmla="*/ 23 h 68"/>
              <a:gd name="T12" fmla="*/ 10 w 55"/>
              <a:gd name="T13" fmla="*/ 14 h 68"/>
              <a:gd name="T14" fmla="*/ 12 w 55"/>
              <a:gd name="T15" fmla="*/ 8 h 68"/>
              <a:gd name="T16" fmla="*/ 15 w 55"/>
              <a:gd name="T17" fmla="*/ 4 h 68"/>
              <a:gd name="T18" fmla="*/ 20 w 55"/>
              <a:gd name="T19" fmla="*/ 4 h 68"/>
              <a:gd name="T20" fmla="*/ 24 w 55"/>
              <a:gd name="T21" fmla="*/ 0 h 68"/>
              <a:gd name="T22" fmla="*/ 39 w 55"/>
              <a:gd name="T23" fmla="*/ 0 h 68"/>
              <a:gd name="T24" fmla="*/ 44 w 55"/>
              <a:gd name="T25" fmla="*/ 7 h 68"/>
              <a:gd name="T26" fmla="*/ 48 w 55"/>
              <a:gd name="T27" fmla="*/ 16 h 68"/>
              <a:gd name="T28" fmla="*/ 47 w 55"/>
              <a:gd name="T29" fmla="*/ 22 h 68"/>
              <a:gd name="T30" fmla="*/ 50 w 55"/>
              <a:gd name="T31" fmla="*/ 27 h 68"/>
              <a:gd name="T32" fmla="*/ 50 w 55"/>
              <a:gd name="T33" fmla="*/ 35 h 68"/>
              <a:gd name="T34" fmla="*/ 55 w 55"/>
              <a:gd name="T35" fmla="*/ 34 h 68"/>
              <a:gd name="T36" fmla="*/ 46 w 55"/>
              <a:gd name="T37" fmla="*/ 43 h 68"/>
              <a:gd name="T38" fmla="*/ 38 w 55"/>
              <a:gd name="T39" fmla="*/ 55 h 68"/>
              <a:gd name="T40" fmla="*/ 37 w 55"/>
              <a:gd name="T41" fmla="*/ 61 h 68"/>
              <a:gd name="T42" fmla="*/ 33 w 55"/>
              <a:gd name="T43"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5" h="68">
                <a:moveTo>
                  <a:pt x="33" y="68"/>
                </a:moveTo>
                <a:lnTo>
                  <a:pt x="28" y="66"/>
                </a:lnTo>
                <a:lnTo>
                  <a:pt x="15" y="58"/>
                </a:lnTo>
                <a:lnTo>
                  <a:pt x="5" y="46"/>
                </a:lnTo>
                <a:lnTo>
                  <a:pt x="2" y="39"/>
                </a:lnTo>
                <a:lnTo>
                  <a:pt x="0" y="23"/>
                </a:lnTo>
                <a:lnTo>
                  <a:pt x="10" y="14"/>
                </a:lnTo>
                <a:lnTo>
                  <a:pt x="12" y="8"/>
                </a:lnTo>
                <a:lnTo>
                  <a:pt x="15" y="4"/>
                </a:lnTo>
                <a:lnTo>
                  <a:pt x="20" y="4"/>
                </a:lnTo>
                <a:lnTo>
                  <a:pt x="24" y="0"/>
                </a:lnTo>
                <a:lnTo>
                  <a:pt x="39" y="0"/>
                </a:lnTo>
                <a:lnTo>
                  <a:pt x="44" y="7"/>
                </a:lnTo>
                <a:lnTo>
                  <a:pt x="48" y="16"/>
                </a:lnTo>
                <a:lnTo>
                  <a:pt x="47" y="22"/>
                </a:lnTo>
                <a:lnTo>
                  <a:pt x="50" y="27"/>
                </a:lnTo>
                <a:lnTo>
                  <a:pt x="50" y="35"/>
                </a:lnTo>
                <a:lnTo>
                  <a:pt x="55" y="34"/>
                </a:lnTo>
                <a:lnTo>
                  <a:pt x="46" y="43"/>
                </a:lnTo>
                <a:lnTo>
                  <a:pt x="38" y="55"/>
                </a:lnTo>
                <a:lnTo>
                  <a:pt x="37" y="61"/>
                </a:lnTo>
                <a:lnTo>
                  <a:pt x="33" y="68"/>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44" name="Freeform 180"/>
          <p:cNvSpPr>
            <a:spLocks/>
          </p:cNvSpPr>
          <p:nvPr/>
        </p:nvSpPr>
        <p:spPr bwMode="auto">
          <a:xfrm>
            <a:off x="3552182" y="3424648"/>
            <a:ext cx="56342" cy="33293"/>
          </a:xfrm>
          <a:custGeom>
            <a:avLst/>
            <a:gdLst>
              <a:gd name="T0" fmla="*/ 42 w 44"/>
              <a:gd name="T1" fmla="*/ 21 h 26"/>
              <a:gd name="T2" fmla="*/ 39 w 44"/>
              <a:gd name="T3" fmla="*/ 26 h 26"/>
              <a:gd name="T4" fmla="*/ 29 w 44"/>
              <a:gd name="T5" fmla="*/ 26 h 26"/>
              <a:gd name="T6" fmla="*/ 22 w 44"/>
              <a:gd name="T7" fmla="*/ 24 h 26"/>
              <a:gd name="T8" fmla="*/ 15 w 44"/>
              <a:gd name="T9" fmla="*/ 20 h 26"/>
              <a:gd name="T10" fmla="*/ 5 w 44"/>
              <a:gd name="T11" fmla="*/ 18 h 26"/>
              <a:gd name="T12" fmla="*/ 0 w 44"/>
              <a:gd name="T13" fmla="*/ 14 h 26"/>
              <a:gd name="T14" fmla="*/ 1 w 44"/>
              <a:gd name="T15" fmla="*/ 11 h 26"/>
              <a:gd name="T16" fmla="*/ 8 w 44"/>
              <a:gd name="T17" fmla="*/ 6 h 26"/>
              <a:gd name="T18" fmla="*/ 12 w 44"/>
              <a:gd name="T19" fmla="*/ 3 h 26"/>
              <a:gd name="T20" fmla="*/ 11 w 44"/>
              <a:gd name="T21" fmla="*/ 1 h 26"/>
              <a:gd name="T22" fmla="*/ 15 w 44"/>
              <a:gd name="T23" fmla="*/ 0 h 26"/>
              <a:gd name="T24" fmla="*/ 20 w 44"/>
              <a:gd name="T25" fmla="*/ 1 h 26"/>
              <a:gd name="T26" fmla="*/ 24 w 44"/>
              <a:gd name="T27" fmla="*/ 6 h 26"/>
              <a:gd name="T28" fmla="*/ 29 w 44"/>
              <a:gd name="T29" fmla="*/ 9 h 26"/>
              <a:gd name="T30" fmla="*/ 29 w 44"/>
              <a:gd name="T31" fmla="*/ 12 h 26"/>
              <a:gd name="T32" fmla="*/ 38 w 44"/>
              <a:gd name="T33" fmla="*/ 9 h 26"/>
              <a:gd name="T34" fmla="*/ 41 w 44"/>
              <a:gd name="T35" fmla="*/ 11 h 26"/>
              <a:gd name="T36" fmla="*/ 44 w 44"/>
              <a:gd name="T37" fmla="*/ 13 h 26"/>
              <a:gd name="T38" fmla="*/ 42 w 44"/>
              <a:gd name="T39" fmla="*/ 21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6">
                <a:moveTo>
                  <a:pt x="42" y="21"/>
                </a:moveTo>
                <a:lnTo>
                  <a:pt x="39" y="26"/>
                </a:lnTo>
                <a:lnTo>
                  <a:pt x="29" y="26"/>
                </a:lnTo>
                <a:lnTo>
                  <a:pt x="22" y="24"/>
                </a:lnTo>
                <a:lnTo>
                  <a:pt x="15" y="20"/>
                </a:lnTo>
                <a:lnTo>
                  <a:pt x="5" y="18"/>
                </a:lnTo>
                <a:lnTo>
                  <a:pt x="0" y="14"/>
                </a:lnTo>
                <a:lnTo>
                  <a:pt x="1" y="11"/>
                </a:lnTo>
                <a:lnTo>
                  <a:pt x="8" y="6"/>
                </a:lnTo>
                <a:lnTo>
                  <a:pt x="12" y="3"/>
                </a:lnTo>
                <a:lnTo>
                  <a:pt x="11" y="1"/>
                </a:lnTo>
                <a:lnTo>
                  <a:pt x="15" y="0"/>
                </a:lnTo>
                <a:lnTo>
                  <a:pt x="20" y="1"/>
                </a:lnTo>
                <a:lnTo>
                  <a:pt x="24" y="6"/>
                </a:lnTo>
                <a:lnTo>
                  <a:pt x="29" y="9"/>
                </a:lnTo>
                <a:lnTo>
                  <a:pt x="29" y="12"/>
                </a:lnTo>
                <a:lnTo>
                  <a:pt x="38" y="9"/>
                </a:lnTo>
                <a:lnTo>
                  <a:pt x="41" y="11"/>
                </a:lnTo>
                <a:lnTo>
                  <a:pt x="44" y="13"/>
                </a:lnTo>
                <a:lnTo>
                  <a:pt x="42" y="21"/>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45" name="Freeform 181"/>
          <p:cNvSpPr>
            <a:spLocks/>
          </p:cNvSpPr>
          <p:nvPr/>
        </p:nvSpPr>
        <p:spPr bwMode="auto">
          <a:xfrm>
            <a:off x="6652248" y="3502758"/>
            <a:ext cx="149818" cy="92195"/>
          </a:xfrm>
          <a:custGeom>
            <a:avLst/>
            <a:gdLst>
              <a:gd name="T0" fmla="*/ 117 w 117"/>
              <a:gd name="T1" fmla="*/ 42 h 72"/>
              <a:gd name="T2" fmla="*/ 109 w 117"/>
              <a:gd name="T3" fmla="*/ 55 h 72"/>
              <a:gd name="T4" fmla="*/ 97 w 117"/>
              <a:gd name="T5" fmla="*/ 72 h 72"/>
              <a:gd name="T6" fmla="*/ 82 w 117"/>
              <a:gd name="T7" fmla="*/ 72 h 72"/>
              <a:gd name="T8" fmla="*/ 21 w 117"/>
              <a:gd name="T9" fmla="*/ 47 h 72"/>
              <a:gd name="T10" fmla="*/ 14 w 117"/>
              <a:gd name="T11" fmla="*/ 40 h 72"/>
              <a:gd name="T12" fmla="*/ 7 w 117"/>
              <a:gd name="T13" fmla="*/ 30 h 72"/>
              <a:gd name="T14" fmla="*/ 0 w 117"/>
              <a:gd name="T15" fmla="*/ 19 h 72"/>
              <a:gd name="T16" fmla="*/ 3 w 117"/>
              <a:gd name="T17" fmla="*/ 11 h 72"/>
              <a:gd name="T18" fmla="*/ 10 w 117"/>
              <a:gd name="T19" fmla="*/ 0 h 72"/>
              <a:gd name="T20" fmla="*/ 16 w 117"/>
              <a:gd name="T21" fmla="*/ 4 h 72"/>
              <a:gd name="T22" fmla="*/ 20 w 117"/>
              <a:gd name="T23" fmla="*/ 13 h 72"/>
              <a:gd name="T24" fmla="*/ 28 w 117"/>
              <a:gd name="T25" fmla="*/ 21 h 72"/>
              <a:gd name="T26" fmla="*/ 37 w 117"/>
              <a:gd name="T27" fmla="*/ 21 h 72"/>
              <a:gd name="T28" fmla="*/ 54 w 117"/>
              <a:gd name="T29" fmla="*/ 16 h 72"/>
              <a:gd name="T30" fmla="*/ 74 w 117"/>
              <a:gd name="T31" fmla="*/ 14 h 72"/>
              <a:gd name="T32" fmla="*/ 90 w 117"/>
              <a:gd name="T33" fmla="*/ 7 h 72"/>
              <a:gd name="T34" fmla="*/ 99 w 117"/>
              <a:gd name="T35" fmla="*/ 6 h 72"/>
              <a:gd name="T36" fmla="*/ 105 w 117"/>
              <a:gd name="T37" fmla="*/ 2 h 72"/>
              <a:gd name="T38" fmla="*/ 116 w 117"/>
              <a:gd name="T39" fmla="*/ 1 h 72"/>
              <a:gd name="T40" fmla="*/ 116 w 117"/>
              <a:gd name="T41" fmla="*/ 2 h 72"/>
              <a:gd name="T42" fmla="*/ 116 w 117"/>
              <a:gd name="T43" fmla="*/ 10 h 72"/>
              <a:gd name="T44" fmla="*/ 117 w 117"/>
              <a:gd name="T45" fmla="*/ 31 h 72"/>
              <a:gd name="T46" fmla="*/ 117 w 117"/>
              <a:gd name="T47" fmla="*/ 4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7" h="72">
                <a:moveTo>
                  <a:pt x="117" y="42"/>
                </a:moveTo>
                <a:lnTo>
                  <a:pt x="109" y="55"/>
                </a:lnTo>
                <a:lnTo>
                  <a:pt x="97" y="72"/>
                </a:lnTo>
                <a:lnTo>
                  <a:pt x="82" y="72"/>
                </a:lnTo>
                <a:lnTo>
                  <a:pt x="21" y="47"/>
                </a:lnTo>
                <a:lnTo>
                  <a:pt x="14" y="40"/>
                </a:lnTo>
                <a:lnTo>
                  <a:pt x="7" y="30"/>
                </a:lnTo>
                <a:lnTo>
                  <a:pt x="0" y="19"/>
                </a:lnTo>
                <a:lnTo>
                  <a:pt x="3" y="11"/>
                </a:lnTo>
                <a:lnTo>
                  <a:pt x="10" y="0"/>
                </a:lnTo>
                <a:lnTo>
                  <a:pt x="16" y="4"/>
                </a:lnTo>
                <a:lnTo>
                  <a:pt x="20" y="13"/>
                </a:lnTo>
                <a:lnTo>
                  <a:pt x="28" y="21"/>
                </a:lnTo>
                <a:lnTo>
                  <a:pt x="37" y="21"/>
                </a:lnTo>
                <a:lnTo>
                  <a:pt x="54" y="16"/>
                </a:lnTo>
                <a:lnTo>
                  <a:pt x="74" y="14"/>
                </a:lnTo>
                <a:lnTo>
                  <a:pt x="90" y="7"/>
                </a:lnTo>
                <a:lnTo>
                  <a:pt x="99" y="6"/>
                </a:lnTo>
                <a:lnTo>
                  <a:pt x="105" y="2"/>
                </a:lnTo>
                <a:lnTo>
                  <a:pt x="116" y="1"/>
                </a:lnTo>
                <a:lnTo>
                  <a:pt x="116" y="2"/>
                </a:lnTo>
                <a:lnTo>
                  <a:pt x="116" y="10"/>
                </a:lnTo>
                <a:lnTo>
                  <a:pt x="117" y="31"/>
                </a:lnTo>
                <a:lnTo>
                  <a:pt x="117" y="42"/>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46" name="Freeform 182"/>
          <p:cNvSpPr>
            <a:spLocks/>
          </p:cNvSpPr>
          <p:nvPr/>
        </p:nvSpPr>
        <p:spPr bwMode="auto">
          <a:xfrm>
            <a:off x="6618956" y="3488672"/>
            <a:ext cx="231769" cy="363659"/>
          </a:xfrm>
          <a:custGeom>
            <a:avLst/>
            <a:gdLst>
              <a:gd name="T0" fmla="*/ 156 w 181"/>
              <a:gd name="T1" fmla="*/ 9 h 284"/>
              <a:gd name="T2" fmla="*/ 166 w 181"/>
              <a:gd name="T3" fmla="*/ 7 h 284"/>
              <a:gd name="T4" fmla="*/ 174 w 181"/>
              <a:gd name="T5" fmla="*/ 0 h 284"/>
              <a:gd name="T6" fmla="*/ 181 w 181"/>
              <a:gd name="T7" fmla="*/ 0 h 284"/>
              <a:gd name="T8" fmla="*/ 181 w 181"/>
              <a:gd name="T9" fmla="*/ 5 h 284"/>
              <a:gd name="T10" fmla="*/ 180 w 181"/>
              <a:gd name="T11" fmla="*/ 18 h 284"/>
              <a:gd name="T12" fmla="*/ 181 w 181"/>
              <a:gd name="T13" fmla="*/ 28 h 284"/>
              <a:gd name="T14" fmla="*/ 177 w 181"/>
              <a:gd name="T15" fmla="*/ 36 h 284"/>
              <a:gd name="T16" fmla="*/ 173 w 181"/>
              <a:gd name="T17" fmla="*/ 58 h 284"/>
              <a:gd name="T18" fmla="*/ 165 w 181"/>
              <a:gd name="T19" fmla="*/ 81 h 284"/>
              <a:gd name="T20" fmla="*/ 154 w 181"/>
              <a:gd name="T21" fmla="*/ 108 h 284"/>
              <a:gd name="T22" fmla="*/ 139 w 181"/>
              <a:gd name="T23" fmla="*/ 139 h 284"/>
              <a:gd name="T24" fmla="*/ 124 w 181"/>
              <a:gd name="T25" fmla="*/ 162 h 284"/>
              <a:gd name="T26" fmla="*/ 103 w 181"/>
              <a:gd name="T27" fmla="*/ 190 h 284"/>
              <a:gd name="T28" fmla="*/ 85 w 181"/>
              <a:gd name="T29" fmla="*/ 207 h 284"/>
              <a:gd name="T30" fmla="*/ 57 w 181"/>
              <a:gd name="T31" fmla="*/ 228 h 284"/>
              <a:gd name="T32" fmla="*/ 40 w 181"/>
              <a:gd name="T33" fmla="*/ 243 h 284"/>
              <a:gd name="T34" fmla="*/ 20 w 181"/>
              <a:gd name="T35" fmla="*/ 269 h 284"/>
              <a:gd name="T36" fmla="*/ 15 w 181"/>
              <a:gd name="T37" fmla="*/ 280 h 284"/>
              <a:gd name="T38" fmla="*/ 11 w 181"/>
              <a:gd name="T39" fmla="*/ 284 h 284"/>
              <a:gd name="T40" fmla="*/ 1 w 181"/>
              <a:gd name="T41" fmla="*/ 267 h 284"/>
              <a:gd name="T42" fmla="*/ 0 w 181"/>
              <a:gd name="T43" fmla="*/ 191 h 284"/>
              <a:gd name="T44" fmla="*/ 16 w 181"/>
              <a:gd name="T45" fmla="*/ 168 h 284"/>
              <a:gd name="T46" fmla="*/ 21 w 181"/>
              <a:gd name="T47" fmla="*/ 161 h 284"/>
              <a:gd name="T48" fmla="*/ 33 w 181"/>
              <a:gd name="T49" fmla="*/ 161 h 284"/>
              <a:gd name="T50" fmla="*/ 49 w 181"/>
              <a:gd name="T51" fmla="*/ 146 h 284"/>
              <a:gd name="T52" fmla="*/ 73 w 181"/>
              <a:gd name="T53" fmla="*/ 146 h 284"/>
              <a:gd name="T54" fmla="*/ 123 w 181"/>
              <a:gd name="T55" fmla="*/ 83 h 284"/>
              <a:gd name="T56" fmla="*/ 135 w 181"/>
              <a:gd name="T57" fmla="*/ 66 h 284"/>
              <a:gd name="T58" fmla="*/ 143 w 181"/>
              <a:gd name="T59" fmla="*/ 53 h 284"/>
              <a:gd name="T60" fmla="*/ 143 w 181"/>
              <a:gd name="T61" fmla="*/ 42 h 284"/>
              <a:gd name="T62" fmla="*/ 142 w 181"/>
              <a:gd name="T63" fmla="*/ 21 h 284"/>
              <a:gd name="T64" fmla="*/ 142 w 181"/>
              <a:gd name="T65" fmla="*/ 13 h 284"/>
              <a:gd name="T66" fmla="*/ 142 w 181"/>
              <a:gd name="T67" fmla="*/ 12 h 284"/>
              <a:gd name="T68" fmla="*/ 148 w 181"/>
              <a:gd name="T69" fmla="*/ 12 h 284"/>
              <a:gd name="T70" fmla="*/ 156 w 181"/>
              <a:gd name="T71" fmla="*/ 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1" h="284">
                <a:moveTo>
                  <a:pt x="156" y="9"/>
                </a:moveTo>
                <a:lnTo>
                  <a:pt x="166" y="7"/>
                </a:lnTo>
                <a:lnTo>
                  <a:pt x="174" y="0"/>
                </a:lnTo>
                <a:lnTo>
                  <a:pt x="181" y="0"/>
                </a:lnTo>
                <a:lnTo>
                  <a:pt x="181" y="5"/>
                </a:lnTo>
                <a:lnTo>
                  <a:pt x="180" y="18"/>
                </a:lnTo>
                <a:lnTo>
                  <a:pt x="181" y="28"/>
                </a:lnTo>
                <a:lnTo>
                  <a:pt x="177" y="36"/>
                </a:lnTo>
                <a:lnTo>
                  <a:pt x="173" y="58"/>
                </a:lnTo>
                <a:lnTo>
                  <a:pt x="165" y="81"/>
                </a:lnTo>
                <a:lnTo>
                  <a:pt x="154" y="108"/>
                </a:lnTo>
                <a:lnTo>
                  <a:pt x="139" y="139"/>
                </a:lnTo>
                <a:lnTo>
                  <a:pt x="124" y="162"/>
                </a:lnTo>
                <a:lnTo>
                  <a:pt x="103" y="190"/>
                </a:lnTo>
                <a:lnTo>
                  <a:pt x="85" y="207"/>
                </a:lnTo>
                <a:lnTo>
                  <a:pt x="57" y="228"/>
                </a:lnTo>
                <a:lnTo>
                  <a:pt x="40" y="243"/>
                </a:lnTo>
                <a:lnTo>
                  <a:pt x="20" y="269"/>
                </a:lnTo>
                <a:lnTo>
                  <a:pt x="15" y="280"/>
                </a:lnTo>
                <a:lnTo>
                  <a:pt x="11" y="284"/>
                </a:lnTo>
                <a:lnTo>
                  <a:pt x="1" y="267"/>
                </a:lnTo>
                <a:lnTo>
                  <a:pt x="0" y="191"/>
                </a:lnTo>
                <a:lnTo>
                  <a:pt x="16" y="168"/>
                </a:lnTo>
                <a:lnTo>
                  <a:pt x="21" y="161"/>
                </a:lnTo>
                <a:lnTo>
                  <a:pt x="33" y="161"/>
                </a:lnTo>
                <a:lnTo>
                  <a:pt x="49" y="146"/>
                </a:lnTo>
                <a:lnTo>
                  <a:pt x="73" y="146"/>
                </a:lnTo>
                <a:lnTo>
                  <a:pt x="123" y="83"/>
                </a:lnTo>
                <a:lnTo>
                  <a:pt x="135" y="66"/>
                </a:lnTo>
                <a:lnTo>
                  <a:pt x="143" y="53"/>
                </a:lnTo>
                <a:lnTo>
                  <a:pt x="143" y="42"/>
                </a:lnTo>
                <a:lnTo>
                  <a:pt x="142" y="21"/>
                </a:lnTo>
                <a:lnTo>
                  <a:pt x="142" y="13"/>
                </a:lnTo>
                <a:lnTo>
                  <a:pt x="142" y="12"/>
                </a:lnTo>
                <a:lnTo>
                  <a:pt x="148" y="12"/>
                </a:lnTo>
                <a:lnTo>
                  <a:pt x="156" y="9"/>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47" name="Freeform 183"/>
          <p:cNvSpPr>
            <a:spLocks/>
          </p:cNvSpPr>
          <p:nvPr/>
        </p:nvSpPr>
        <p:spPr bwMode="auto">
          <a:xfrm>
            <a:off x="6050418" y="2583366"/>
            <a:ext cx="94756" cy="102439"/>
          </a:xfrm>
          <a:custGeom>
            <a:avLst/>
            <a:gdLst>
              <a:gd name="T0" fmla="*/ 35 w 74"/>
              <a:gd name="T1" fmla="*/ 15 h 80"/>
              <a:gd name="T2" fmla="*/ 45 w 74"/>
              <a:gd name="T3" fmla="*/ 20 h 80"/>
              <a:gd name="T4" fmla="*/ 47 w 74"/>
              <a:gd name="T5" fmla="*/ 28 h 80"/>
              <a:gd name="T6" fmla="*/ 58 w 74"/>
              <a:gd name="T7" fmla="*/ 34 h 80"/>
              <a:gd name="T8" fmla="*/ 62 w 74"/>
              <a:gd name="T9" fmla="*/ 30 h 80"/>
              <a:gd name="T10" fmla="*/ 67 w 74"/>
              <a:gd name="T11" fmla="*/ 32 h 80"/>
              <a:gd name="T12" fmla="*/ 63 w 74"/>
              <a:gd name="T13" fmla="*/ 36 h 80"/>
              <a:gd name="T14" fmla="*/ 66 w 74"/>
              <a:gd name="T15" fmla="*/ 39 h 80"/>
              <a:gd name="T16" fmla="*/ 63 w 74"/>
              <a:gd name="T17" fmla="*/ 44 h 80"/>
              <a:gd name="T18" fmla="*/ 65 w 74"/>
              <a:gd name="T19" fmla="*/ 52 h 80"/>
              <a:gd name="T20" fmla="*/ 74 w 74"/>
              <a:gd name="T21" fmla="*/ 60 h 80"/>
              <a:gd name="T22" fmla="*/ 68 w 74"/>
              <a:gd name="T23" fmla="*/ 67 h 80"/>
              <a:gd name="T24" fmla="*/ 66 w 74"/>
              <a:gd name="T25" fmla="*/ 73 h 80"/>
              <a:gd name="T26" fmla="*/ 68 w 74"/>
              <a:gd name="T27" fmla="*/ 76 h 80"/>
              <a:gd name="T28" fmla="*/ 66 w 74"/>
              <a:gd name="T29" fmla="*/ 79 h 80"/>
              <a:gd name="T30" fmla="*/ 58 w 74"/>
              <a:gd name="T31" fmla="*/ 79 h 80"/>
              <a:gd name="T32" fmla="*/ 52 w 74"/>
              <a:gd name="T33" fmla="*/ 80 h 80"/>
              <a:gd name="T34" fmla="*/ 52 w 74"/>
              <a:gd name="T35" fmla="*/ 79 h 80"/>
              <a:gd name="T36" fmla="*/ 54 w 74"/>
              <a:gd name="T37" fmla="*/ 76 h 80"/>
              <a:gd name="T38" fmla="*/ 55 w 74"/>
              <a:gd name="T39" fmla="*/ 71 h 80"/>
              <a:gd name="T40" fmla="*/ 53 w 74"/>
              <a:gd name="T41" fmla="*/ 71 h 80"/>
              <a:gd name="T42" fmla="*/ 49 w 74"/>
              <a:gd name="T43" fmla="*/ 67 h 80"/>
              <a:gd name="T44" fmla="*/ 46 w 74"/>
              <a:gd name="T45" fmla="*/ 66 h 80"/>
              <a:gd name="T46" fmla="*/ 44 w 74"/>
              <a:gd name="T47" fmla="*/ 63 h 80"/>
              <a:gd name="T48" fmla="*/ 40 w 74"/>
              <a:gd name="T49" fmla="*/ 62 h 80"/>
              <a:gd name="T50" fmla="*/ 38 w 74"/>
              <a:gd name="T51" fmla="*/ 59 h 80"/>
              <a:gd name="T52" fmla="*/ 35 w 74"/>
              <a:gd name="T53" fmla="*/ 60 h 80"/>
              <a:gd name="T54" fmla="*/ 33 w 74"/>
              <a:gd name="T55" fmla="*/ 67 h 80"/>
              <a:gd name="T56" fmla="*/ 29 w 74"/>
              <a:gd name="T57" fmla="*/ 68 h 80"/>
              <a:gd name="T58" fmla="*/ 31 w 74"/>
              <a:gd name="T59" fmla="*/ 67 h 80"/>
              <a:gd name="T60" fmla="*/ 24 w 74"/>
              <a:gd name="T61" fmla="*/ 63 h 80"/>
              <a:gd name="T62" fmla="*/ 18 w 74"/>
              <a:gd name="T63" fmla="*/ 60 h 80"/>
              <a:gd name="T64" fmla="*/ 16 w 74"/>
              <a:gd name="T65" fmla="*/ 57 h 80"/>
              <a:gd name="T66" fmla="*/ 11 w 74"/>
              <a:gd name="T67" fmla="*/ 54 h 80"/>
              <a:gd name="T68" fmla="*/ 15 w 74"/>
              <a:gd name="T69" fmla="*/ 53 h 80"/>
              <a:gd name="T70" fmla="*/ 16 w 74"/>
              <a:gd name="T71" fmla="*/ 43 h 80"/>
              <a:gd name="T72" fmla="*/ 7 w 74"/>
              <a:gd name="T73" fmla="*/ 35 h 80"/>
              <a:gd name="T74" fmla="*/ 11 w 74"/>
              <a:gd name="T75" fmla="*/ 26 h 80"/>
              <a:gd name="T76" fmla="*/ 5 w 74"/>
              <a:gd name="T77" fmla="*/ 26 h 80"/>
              <a:gd name="T78" fmla="*/ 10 w 74"/>
              <a:gd name="T79" fmla="*/ 19 h 80"/>
              <a:gd name="T80" fmla="*/ 5 w 74"/>
              <a:gd name="T81" fmla="*/ 13 h 80"/>
              <a:gd name="T82" fmla="*/ 0 w 74"/>
              <a:gd name="T83" fmla="*/ 5 h 80"/>
              <a:gd name="T84" fmla="*/ 12 w 74"/>
              <a:gd name="T85" fmla="*/ 0 h 80"/>
              <a:gd name="T86" fmla="*/ 22 w 74"/>
              <a:gd name="T87" fmla="*/ 1 h 80"/>
              <a:gd name="T88" fmla="*/ 32 w 74"/>
              <a:gd name="T89" fmla="*/ 9 h 80"/>
              <a:gd name="T90" fmla="*/ 35 w 74"/>
              <a:gd name="T91" fmla="*/ 1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4" h="80">
                <a:moveTo>
                  <a:pt x="35" y="15"/>
                </a:moveTo>
                <a:lnTo>
                  <a:pt x="45" y="20"/>
                </a:lnTo>
                <a:lnTo>
                  <a:pt x="47" y="28"/>
                </a:lnTo>
                <a:lnTo>
                  <a:pt x="58" y="34"/>
                </a:lnTo>
                <a:lnTo>
                  <a:pt x="62" y="30"/>
                </a:lnTo>
                <a:lnTo>
                  <a:pt x="67" y="32"/>
                </a:lnTo>
                <a:lnTo>
                  <a:pt x="63" y="36"/>
                </a:lnTo>
                <a:lnTo>
                  <a:pt x="66" y="39"/>
                </a:lnTo>
                <a:lnTo>
                  <a:pt x="63" y="44"/>
                </a:lnTo>
                <a:lnTo>
                  <a:pt x="65" y="52"/>
                </a:lnTo>
                <a:lnTo>
                  <a:pt x="74" y="60"/>
                </a:lnTo>
                <a:lnTo>
                  <a:pt x="68" y="67"/>
                </a:lnTo>
                <a:lnTo>
                  <a:pt x="66" y="73"/>
                </a:lnTo>
                <a:lnTo>
                  <a:pt x="68" y="76"/>
                </a:lnTo>
                <a:lnTo>
                  <a:pt x="66" y="79"/>
                </a:lnTo>
                <a:lnTo>
                  <a:pt x="58" y="79"/>
                </a:lnTo>
                <a:lnTo>
                  <a:pt x="52" y="80"/>
                </a:lnTo>
                <a:lnTo>
                  <a:pt x="52" y="79"/>
                </a:lnTo>
                <a:lnTo>
                  <a:pt x="54" y="76"/>
                </a:lnTo>
                <a:lnTo>
                  <a:pt x="55" y="71"/>
                </a:lnTo>
                <a:lnTo>
                  <a:pt x="53" y="71"/>
                </a:lnTo>
                <a:lnTo>
                  <a:pt x="49" y="67"/>
                </a:lnTo>
                <a:lnTo>
                  <a:pt x="46" y="66"/>
                </a:lnTo>
                <a:lnTo>
                  <a:pt x="44" y="63"/>
                </a:lnTo>
                <a:lnTo>
                  <a:pt x="40" y="62"/>
                </a:lnTo>
                <a:lnTo>
                  <a:pt x="38" y="59"/>
                </a:lnTo>
                <a:lnTo>
                  <a:pt x="35" y="60"/>
                </a:lnTo>
                <a:lnTo>
                  <a:pt x="33" y="67"/>
                </a:lnTo>
                <a:lnTo>
                  <a:pt x="29" y="68"/>
                </a:lnTo>
                <a:lnTo>
                  <a:pt x="31" y="67"/>
                </a:lnTo>
                <a:lnTo>
                  <a:pt x="24" y="63"/>
                </a:lnTo>
                <a:lnTo>
                  <a:pt x="18" y="60"/>
                </a:lnTo>
                <a:lnTo>
                  <a:pt x="16" y="57"/>
                </a:lnTo>
                <a:lnTo>
                  <a:pt x="11" y="54"/>
                </a:lnTo>
                <a:lnTo>
                  <a:pt x="15" y="53"/>
                </a:lnTo>
                <a:lnTo>
                  <a:pt x="16" y="43"/>
                </a:lnTo>
                <a:lnTo>
                  <a:pt x="7" y="35"/>
                </a:lnTo>
                <a:lnTo>
                  <a:pt x="11" y="26"/>
                </a:lnTo>
                <a:lnTo>
                  <a:pt x="5" y="26"/>
                </a:lnTo>
                <a:lnTo>
                  <a:pt x="10" y="19"/>
                </a:lnTo>
                <a:lnTo>
                  <a:pt x="5" y="13"/>
                </a:lnTo>
                <a:lnTo>
                  <a:pt x="0" y="5"/>
                </a:lnTo>
                <a:lnTo>
                  <a:pt x="12" y="0"/>
                </a:lnTo>
                <a:lnTo>
                  <a:pt x="22" y="1"/>
                </a:lnTo>
                <a:lnTo>
                  <a:pt x="32" y="9"/>
                </a:lnTo>
                <a:lnTo>
                  <a:pt x="35" y="15"/>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48" name="Freeform 184"/>
          <p:cNvSpPr>
            <a:spLocks/>
          </p:cNvSpPr>
          <p:nvPr/>
        </p:nvSpPr>
        <p:spPr bwMode="auto">
          <a:xfrm>
            <a:off x="4291025" y="3647454"/>
            <a:ext cx="96037" cy="112683"/>
          </a:xfrm>
          <a:custGeom>
            <a:avLst/>
            <a:gdLst>
              <a:gd name="T0" fmla="*/ 17 w 75"/>
              <a:gd name="T1" fmla="*/ 1 h 88"/>
              <a:gd name="T2" fmla="*/ 39 w 75"/>
              <a:gd name="T3" fmla="*/ 5 h 88"/>
              <a:gd name="T4" fmla="*/ 41 w 75"/>
              <a:gd name="T5" fmla="*/ 2 h 88"/>
              <a:gd name="T6" fmla="*/ 56 w 75"/>
              <a:gd name="T7" fmla="*/ 0 h 88"/>
              <a:gd name="T8" fmla="*/ 75 w 75"/>
              <a:gd name="T9" fmla="*/ 6 h 88"/>
              <a:gd name="T10" fmla="*/ 65 w 75"/>
              <a:gd name="T11" fmla="*/ 24 h 88"/>
              <a:gd name="T12" fmla="*/ 66 w 75"/>
              <a:gd name="T13" fmla="*/ 38 h 88"/>
              <a:gd name="T14" fmla="*/ 74 w 75"/>
              <a:gd name="T15" fmla="*/ 50 h 88"/>
              <a:gd name="T16" fmla="*/ 70 w 75"/>
              <a:gd name="T17" fmla="*/ 59 h 88"/>
              <a:gd name="T18" fmla="*/ 68 w 75"/>
              <a:gd name="T19" fmla="*/ 69 h 88"/>
              <a:gd name="T20" fmla="*/ 64 w 75"/>
              <a:gd name="T21" fmla="*/ 77 h 88"/>
              <a:gd name="T22" fmla="*/ 53 w 75"/>
              <a:gd name="T23" fmla="*/ 73 h 88"/>
              <a:gd name="T24" fmla="*/ 45 w 75"/>
              <a:gd name="T25" fmla="*/ 75 h 88"/>
              <a:gd name="T26" fmla="*/ 37 w 75"/>
              <a:gd name="T27" fmla="*/ 73 h 88"/>
              <a:gd name="T28" fmla="*/ 35 w 75"/>
              <a:gd name="T29" fmla="*/ 79 h 88"/>
              <a:gd name="T30" fmla="*/ 38 w 75"/>
              <a:gd name="T31" fmla="*/ 83 h 88"/>
              <a:gd name="T32" fmla="*/ 37 w 75"/>
              <a:gd name="T33" fmla="*/ 88 h 88"/>
              <a:gd name="T34" fmla="*/ 27 w 75"/>
              <a:gd name="T35" fmla="*/ 86 h 88"/>
              <a:gd name="T36" fmla="*/ 16 w 75"/>
              <a:gd name="T37" fmla="*/ 68 h 88"/>
              <a:gd name="T38" fmla="*/ 13 w 75"/>
              <a:gd name="T39" fmla="*/ 56 h 88"/>
              <a:gd name="T40" fmla="*/ 7 w 75"/>
              <a:gd name="T41" fmla="*/ 56 h 88"/>
              <a:gd name="T42" fmla="*/ 0 w 75"/>
              <a:gd name="T43" fmla="*/ 41 h 88"/>
              <a:gd name="T44" fmla="*/ 3 w 75"/>
              <a:gd name="T45" fmla="*/ 30 h 88"/>
              <a:gd name="T46" fmla="*/ 2 w 75"/>
              <a:gd name="T47" fmla="*/ 25 h 88"/>
              <a:gd name="T48" fmla="*/ 13 w 75"/>
              <a:gd name="T49" fmla="*/ 20 h 88"/>
              <a:gd name="T50" fmla="*/ 17 w 75"/>
              <a:gd name="T51" fmla="*/ 1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88">
                <a:moveTo>
                  <a:pt x="17" y="1"/>
                </a:moveTo>
                <a:lnTo>
                  <a:pt x="39" y="5"/>
                </a:lnTo>
                <a:lnTo>
                  <a:pt x="41" y="2"/>
                </a:lnTo>
                <a:lnTo>
                  <a:pt x="56" y="0"/>
                </a:lnTo>
                <a:lnTo>
                  <a:pt x="75" y="6"/>
                </a:lnTo>
                <a:lnTo>
                  <a:pt x="65" y="24"/>
                </a:lnTo>
                <a:lnTo>
                  <a:pt x="66" y="38"/>
                </a:lnTo>
                <a:lnTo>
                  <a:pt x="74" y="50"/>
                </a:lnTo>
                <a:lnTo>
                  <a:pt x="70" y="59"/>
                </a:lnTo>
                <a:lnTo>
                  <a:pt x="68" y="69"/>
                </a:lnTo>
                <a:lnTo>
                  <a:pt x="64" y="77"/>
                </a:lnTo>
                <a:lnTo>
                  <a:pt x="53" y="73"/>
                </a:lnTo>
                <a:lnTo>
                  <a:pt x="45" y="75"/>
                </a:lnTo>
                <a:lnTo>
                  <a:pt x="37" y="73"/>
                </a:lnTo>
                <a:lnTo>
                  <a:pt x="35" y="79"/>
                </a:lnTo>
                <a:lnTo>
                  <a:pt x="38" y="83"/>
                </a:lnTo>
                <a:lnTo>
                  <a:pt x="37" y="88"/>
                </a:lnTo>
                <a:lnTo>
                  <a:pt x="27" y="86"/>
                </a:lnTo>
                <a:lnTo>
                  <a:pt x="16" y="68"/>
                </a:lnTo>
                <a:lnTo>
                  <a:pt x="13" y="56"/>
                </a:lnTo>
                <a:lnTo>
                  <a:pt x="7" y="56"/>
                </a:lnTo>
                <a:lnTo>
                  <a:pt x="0" y="41"/>
                </a:lnTo>
                <a:lnTo>
                  <a:pt x="3" y="30"/>
                </a:lnTo>
                <a:lnTo>
                  <a:pt x="2" y="25"/>
                </a:lnTo>
                <a:lnTo>
                  <a:pt x="13" y="20"/>
                </a:lnTo>
                <a:lnTo>
                  <a:pt x="17" y="1"/>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49" name="Freeform 185"/>
          <p:cNvSpPr>
            <a:spLocks/>
          </p:cNvSpPr>
          <p:nvPr/>
        </p:nvSpPr>
        <p:spPr bwMode="auto">
          <a:xfrm>
            <a:off x="6004320" y="2495011"/>
            <a:ext cx="115244" cy="46098"/>
          </a:xfrm>
          <a:custGeom>
            <a:avLst/>
            <a:gdLst>
              <a:gd name="T0" fmla="*/ 29 w 90"/>
              <a:gd name="T1" fmla="*/ 1 h 36"/>
              <a:gd name="T2" fmla="*/ 30 w 90"/>
              <a:gd name="T3" fmla="*/ 3 h 36"/>
              <a:gd name="T4" fmla="*/ 37 w 90"/>
              <a:gd name="T5" fmla="*/ 0 h 36"/>
              <a:gd name="T6" fmla="*/ 45 w 90"/>
              <a:gd name="T7" fmla="*/ 7 h 36"/>
              <a:gd name="T8" fmla="*/ 54 w 90"/>
              <a:gd name="T9" fmla="*/ 3 h 36"/>
              <a:gd name="T10" fmla="*/ 62 w 90"/>
              <a:gd name="T11" fmla="*/ 4 h 36"/>
              <a:gd name="T12" fmla="*/ 74 w 90"/>
              <a:gd name="T13" fmla="*/ 2 h 36"/>
              <a:gd name="T14" fmla="*/ 90 w 90"/>
              <a:gd name="T15" fmla="*/ 10 h 36"/>
              <a:gd name="T16" fmla="*/ 86 w 90"/>
              <a:gd name="T17" fmla="*/ 15 h 36"/>
              <a:gd name="T18" fmla="*/ 84 w 90"/>
              <a:gd name="T19" fmla="*/ 23 h 36"/>
              <a:gd name="T20" fmla="*/ 81 w 90"/>
              <a:gd name="T21" fmla="*/ 25 h 36"/>
              <a:gd name="T22" fmla="*/ 63 w 90"/>
              <a:gd name="T23" fmla="*/ 19 h 36"/>
              <a:gd name="T24" fmla="*/ 57 w 90"/>
              <a:gd name="T25" fmla="*/ 20 h 36"/>
              <a:gd name="T26" fmla="*/ 54 w 90"/>
              <a:gd name="T27" fmla="*/ 25 h 36"/>
              <a:gd name="T28" fmla="*/ 47 w 90"/>
              <a:gd name="T29" fmla="*/ 27 h 36"/>
              <a:gd name="T30" fmla="*/ 45 w 90"/>
              <a:gd name="T31" fmla="*/ 26 h 36"/>
              <a:gd name="T32" fmla="*/ 37 w 90"/>
              <a:gd name="T33" fmla="*/ 29 h 36"/>
              <a:gd name="T34" fmla="*/ 31 w 90"/>
              <a:gd name="T35" fmla="*/ 30 h 36"/>
              <a:gd name="T36" fmla="*/ 30 w 90"/>
              <a:gd name="T37" fmla="*/ 34 h 36"/>
              <a:gd name="T38" fmla="*/ 17 w 90"/>
              <a:gd name="T39" fmla="*/ 36 h 36"/>
              <a:gd name="T40" fmla="*/ 11 w 90"/>
              <a:gd name="T41" fmla="*/ 34 h 36"/>
              <a:gd name="T42" fmla="*/ 2 w 90"/>
              <a:gd name="T43" fmla="*/ 29 h 36"/>
              <a:gd name="T44" fmla="*/ 0 w 90"/>
              <a:gd name="T45" fmla="*/ 22 h 36"/>
              <a:gd name="T46" fmla="*/ 1 w 90"/>
              <a:gd name="T47" fmla="*/ 19 h 36"/>
              <a:gd name="T48" fmla="*/ 2 w 90"/>
              <a:gd name="T49" fmla="*/ 15 h 36"/>
              <a:gd name="T50" fmla="*/ 10 w 90"/>
              <a:gd name="T51" fmla="*/ 15 h 36"/>
              <a:gd name="T52" fmla="*/ 15 w 90"/>
              <a:gd name="T53" fmla="*/ 13 h 36"/>
              <a:gd name="T54" fmla="*/ 15 w 90"/>
              <a:gd name="T55" fmla="*/ 11 h 36"/>
              <a:gd name="T56" fmla="*/ 18 w 90"/>
              <a:gd name="T57" fmla="*/ 10 h 36"/>
              <a:gd name="T58" fmla="*/ 19 w 90"/>
              <a:gd name="T59" fmla="*/ 6 h 36"/>
              <a:gd name="T60" fmla="*/ 22 w 90"/>
              <a:gd name="T61" fmla="*/ 5 h 36"/>
              <a:gd name="T62" fmla="*/ 25 w 90"/>
              <a:gd name="T63" fmla="*/ 1 h 36"/>
              <a:gd name="T64" fmla="*/ 29 w 90"/>
              <a:gd name="T6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36">
                <a:moveTo>
                  <a:pt x="29" y="1"/>
                </a:moveTo>
                <a:lnTo>
                  <a:pt x="30" y="3"/>
                </a:lnTo>
                <a:lnTo>
                  <a:pt x="37" y="0"/>
                </a:lnTo>
                <a:lnTo>
                  <a:pt x="45" y="7"/>
                </a:lnTo>
                <a:lnTo>
                  <a:pt x="54" y="3"/>
                </a:lnTo>
                <a:lnTo>
                  <a:pt x="62" y="4"/>
                </a:lnTo>
                <a:lnTo>
                  <a:pt x="74" y="2"/>
                </a:lnTo>
                <a:lnTo>
                  <a:pt x="90" y="10"/>
                </a:lnTo>
                <a:lnTo>
                  <a:pt x="86" y="15"/>
                </a:lnTo>
                <a:lnTo>
                  <a:pt x="84" y="23"/>
                </a:lnTo>
                <a:lnTo>
                  <a:pt x="81" y="25"/>
                </a:lnTo>
                <a:lnTo>
                  <a:pt x="63" y="19"/>
                </a:lnTo>
                <a:lnTo>
                  <a:pt x="57" y="20"/>
                </a:lnTo>
                <a:lnTo>
                  <a:pt x="54" y="25"/>
                </a:lnTo>
                <a:lnTo>
                  <a:pt x="47" y="27"/>
                </a:lnTo>
                <a:lnTo>
                  <a:pt x="45" y="26"/>
                </a:lnTo>
                <a:lnTo>
                  <a:pt x="37" y="29"/>
                </a:lnTo>
                <a:lnTo>
                  <a:pt x="31" y="30"/>
                </a:lnTo>
                <a:lnTo>
                  <a:pt x="30" y="34"/>
                </a:lnTo>
                <a:lnTo>
                  <a:pt x="17" y="36"/>
                </a:lnTo>
                <a:lnTo>
                  <a:pt x="11" y="34"/>
                </a:lnTo>
                <a:lnTo>
                  <a:pt x="2" y="29"/>
                </a:lnTo>
                <a:lnTo>
                  <a:pt x="0" y="22"/>
                </a:lnTo>
                <a:lnTo>
                  <a:pt x="1" y="19"/>
                </a:lnTo>
                <a:lnTo>
                  <a:pt x="2" y="15"/>
                </a:lnTo>
                <a:lnTo>
                  <a:pt x="10" y="15"/>
                </a:lnTo>
                <a:lnTo>
                  <a:pt x="15" y="13"/>
                </a:lnTo>
                <a:lnTo>
                  <a:pt x="15" y="11"/>
                </a:lnTo>
                <a:lnTo>
                  <a:pt x="18" y="10"/>
                </a:lnTo>
                <a:lnTo>
                  <a:pt x="19" y="6"/>
                </a:lnTo>
                <a:lnTo>
                  <a:pt x="22" y="5"/>
                </a:lnTo>
                <a:lnTo>
                  <a:pt x="25" y="1"/>
                </a:lnTo>
                <a:lnTo>
                  <a:pt x="29" y="1"/>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50" name="Freeform 186"/>
          <p:cNvSpPr>
            <a:spLocks/>
          </p:cNvSpPr>
          <p:nvPr/>
        </p:nvSpPr>
        <p:spPr bwMode="auto">
          <a:xfrm>
            <a:off x="5942857" y="2565439"/>
            <a:ext cx="58903" cy="37135"/>
          </a:xfrm>
          <a:custGeom>
            <a:avLst/>
            <a:gdLst>
              <a:gd name="T0" fmla="*/ 1 w 46"/>
              <a:gd name="T1" fmla="*/ 7 h 29"/>
              <a:gd name="T2" fmla="*/ 15 w 46"/>
              <a:gd name="T3" fmla="*/ 9 h 29"/>
              <a:gd name="T4" fmla="*/ 22 w 46"/>
              <a:gd name="T5" fmla="*/ 4 h 29"/>
              <a:gd name="T6" fmla="*/ 37 w 46"/>
              <a:gd name="T7" fmla="*/ 3 h 29"/>
              <a:gd name="T8" fmla="*/ 39 w 46"/>
              <a:gd name="T9" fmla="*/ 0 h 29"/>
              <a:gd name="T10" fmla="*/ 42 w 46"/>
              <a:gd name="T11" fmla="*/ 0 h 29"/>
              <a:gd name="T12" fmla="*/ 46 w 46"/>
              <a:gd name="T13" fmla="*/ 7 h 29"/>
              <a:gd name="T14" fmla="*/ 33 w 46"/>
              <a:gd name="T15" fmla="*/ 12 h 29"/>
              <a:gd name="T16" fmla="*/ 32 w 46"/>
              <a:gd name="T17" fmla="*/ 21 h 29"/>
              <a:gd name="T18" fmla="*/ 27 w 46"/>
              <a:gd name="T19" fmla="*/ 23 h 29"/>
              <a:gd name="T20" fmla="*/ 27 w 46"/>
              <a:gd name="T21" fmla="*/ 29 h 29"/>
              <a:gd name="T22" fmla="*/ 21 w 46"/>
              <a:gd name="T23" fmla="*/ 28 h 29"/>
              <a:gd name="T24" fmla="*/ 15 w 46"/>
              <a:gd name="T25" fmla="*/ 25 h 29"/>
              <a:gd name="T26" fmla="*/ 12 w 46"/>
              <a:gd name="T27" fmla="*/ 28 h 29"/>
              <a:gd name="T28" fmla="*/ 1 w 46"/>
              <a:gd name="T29" fmla="*/ 28 h 29"/>
              <a:gd name="T30" fmla="*/ 4 w 46"/>
              <a:gd name="T31" fmla="*/ 26 h 29"/>
              <a:gd name="T32" fmla="*/ 0 w 46"/>
              <a:gd name="T33" fmla="*/ 17 h 29"/>
              <a:gd name="T34" fmla="*/ 1 w 46"/>
              <a:gd name="T35"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 h="29">
                <a:moveTo>
                  <a:pt x="1" y="7"/>
                </a:moveTo>
                <a:lnTo>
                  <a:pt x="15" y="9"/>
                </a:lnTo>
                <a:lnTo>
                  <a:pt x="22" y="4"/>
                </a:lnTo>
                <a:lnTo>
                  <a:pt x="37" y="3"/>
                </a:lnTo>
                <a:lnTo>
                  <a:pt x="39" y="0"/>
                </a:lnTo>
                <a:lnTo>
                  <a:pt x="42" y="0"/>
                </a:lnTo>
                <a:lnTo>
                  <a:pt x="46" y="7"/>
                </a:lnTo>
                <a:lnTo>
                  <a:pt x="33" y="12"/>
                </a:lnTo>
                <a:lnTo>
                  <a:pt x="32" y="21"/>
                </a:lnTo>
                <a:lnTo>
                  <a:pt x="27" y="23"/>
                </a:lnTo>
                <a:lnTo>
                  <a:pt x="27" y="29"/>
                </a:lnTo>
                <a:lnTo>
                  <a:pt x="21" y="28"/>
                </a:lnTo>
                <a:lnTo>
                  <a:pt x="15" y="25"/>
                </a:lnTo>
                <a:lnTo>
                  <a:pt x="12" y="28"/>
                </a:lnTo>
                <a:lnTo>
                  <a:pt x="1" y="28"/>
                </a:lnTo>
                <a:lnTo>
                  <a:pt x="4" y="26"/>
                </a:lnTo>
                <a:lnTo>
                  <a:pt x="0" y="17"/>
                </a:lnTo>
                <a:lnTo>
                  <a:pt x="1" y="7"/>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51" name="Freeform 187"/>
          <p:cNvSpPr>
            <a:spLocks/>
          </p:cNvSpPr>
          <p:nvPr/>
        </p:nvSpPr>
        <p:spPr bwMode="auto">
          <a:xfrm>
            <a:off x="5864748" y="2014829"/>
            <a:ext cx="212561" cy="331647"/>
          </a:xfrm>
          <a:custGeom>
            <a:avLst/>
            <a:gdLst>
              <a:gd name="T0" fmla="*/ 144 w 166"/>
              <a:gd name="T1" fmla="*/ 61 h 259"/>
              <a:gd name="T2" fmla="*/ 132 w 166"/>
              <a:gd name="T3" fmla="*/ 73 h 259"/>
              <a:gd name="T4" fmla="*/ 137 w 166"/>
              <a:gd name="T5" fmla="*/ 84 h 259"/>
              <a:gd name="T6" fmla="*/ 117 w 166"/>
              <a:gd name="T7" fmla="*/ 100 h 259"/>
              <a:gd name="T8" fmla="*/ 92 w 166"/>
              <a:gd name="T9" fmla="*/ 116 h 259"/>
              <a:gd name="T10" fmla="*/ 85 w 166"/>
              <a:gd name="T11" fmla="*/ 142 h 259"/>
              <a:gd name="T12" fmla="*/ 97 w 166"/>
              <a:gd name="T13" fmla="*/ 156 h 259"/>
              <a:gd name="T14" fmla="*/ 112 w 166"/>
              <a:gd name="T15" fmla="*/ 166 h 259"/>
              <a:gd name="T16" fmla="*/ 102 w 166"/>
              <a:gd name="T17" fmla="*/ 188 h 259"/>
              <a:gd name="T18" fmla="*/ 87 w 166"/>
              <a:gd name="T19" fmla="*/ 193 h 259"/>
              <a:gd name="T20" fmla="*/ 85 w 166"/>
              <a:gd name="T21" fmla="*/ 226 h 259"/>
              <a:gd name="T22" fmla="*/ 78 w 166"/>
              <a:gd name="T23" fmla="*/ 244 h 259"/>
              <a:gd name="T24" fmla="*/ 59 w 166"/>
              <a:gd name="T25" fmla="*/ 242 h 259"/>
              <a:gd name="T26" fmla="*/ 52 w 166"/>
              <a:gd name="T27" fmla="*/ 258 h 259"/>
              <a:gd name="T28" fmla="*/ 35 w 166"/>
              <a:gd name="T29" fmla="*/ 259 h 259"/>
              <a:gd name="T30" fmla="*/ 28 w 166"/>
              <a:gd name="T31" fmla="*/ 240 h 259"/>
              <a:gd name="T32" fmla="*/ 14 w 166"/>
              <a:gd name="T33" fmla="*/ 218 h 259"/>
              <a:gd name="T34" fmla="*/ 0 w 166"/>
              <a:gd name="T35" fmla="*/ 190 h 259"/>
              <a:gd name="T36" fmla="*/ 6 w 166"/>
              <a:gd name="T37" fmla="*/ 179 h 259"/>
              <a:gd name="T38" fmla="*/ 17 w 166"/>
              <a:gd name="T39" fmla="*/ 166 h 259"/>
              <a:gd name="T40" fmla="*/ 20 w 166"/>
              <a:gd name="T41" fmla="*/ 143 h 259"/>
              <a:gd name="T42" fmla="*/ 10 w 166"/>
              <a:gd name="T43" fmla="*/ 134 h 259"/>
              <a:gd name="T44" fmla="*/ 6 w 166"/>
              <a:gd name="T45" fmla="*/ 109 h 259"/>
              <a:gd name="T46" fmla="*/ 14 w 166"/>
              <a:gd name="T47" fmla="*/ 91 h 259"/>
              <a:gd name="T48" fmla="*/ 28 w 166"/>
              <a:gd name="T49" fmla="*/ 91 h 259"/>
              <a:gd name="T50" fmla="*/ 32 w 166"/>
              <a:gd name="T51" fmla="*/ 84 h 259"/>
              <a:gd name="T52" fmla="*/ 26 w 166"/>
              <a:gd name="T53" fmla="*/ 78 h 259"/>
              <a:gd name="T54" fmla="*/ 45 w 166"/>
              <a:gd name="T55" fmla="*/ 52 h 259"/>
              <a:gd name="T56" fmla="*/ 56 w 166"/>
              <a:gd name="T57" fmla="*/ 32 h 259"/>
              <a:gd name="T58" fmla="*/ 63 w 166"/>
              <a:gd name="T59" fmla="*/ 19 h 259"/>
              <a:gd name="T60" fmla="*/ 76 w 166"/>
              <a:gd name="T61" fmla="*/ 19 h 259"/>
              <a:gd name="T62" fmla="*/ 78 w 166"/>
              <a:gd name="T63" fmla="*/ 9 h 259"/>
              <a:gd name="T64" fmla="*/ 103 w 166"/>
              <a:gd name="T65" fmla="*/ 12 h 259"/>
              <a:gd name="T66" fmla="*/ 103 w 166"/>
              <a:gd name="T67" fmla="*/ 1 h 259"/>
              <a:gd name="T68" fmla="*/ 111 w 166"/>
              <a:gd name="T69" fmla="*/ 0 h 259"/>
              <a:gd name="T70" fmla="*/ 131 w 166"/>
              <a:gd name="T71" fmla="*/ 9 h 259"/>
              <a:gd name="T72" fmla="*/ 154 w 166"/>
              <a:gd name="T73" fmla="*/ 21 h 259"/>
              <a:gd name="T74" fmla="*/ 160 w 166"/>
              <a:gd name="T75" fmla="*/ 48 h 259"/>
              <a:gd name="T76" fmla="*/ 166 w 166"/>
              <a:gd name="T77" fmla="*/ 55 h 259"/>
              <a:gd name="T78" fmla="*/ 144 w 166"/>
              <a:gd name="T79" fmla="*/ 61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6" h="259">
                <a:moveTo>
                  <a:pt x="144" y="61"/>
                </a:moveTo>
                <a:lnTo>
                  <a:pt x="132" y="73"/>
                </a:lnTo>
                <a:lnTo>
                  <a:pt x="137" y="84"/>
                </a:lnTo>
                <a:lnTo>
                  <a:pt x="117" y="100"/>
                </a:lnTo>
                <a:lnTo>
                  <a:pt x="92" y="116"/>
                </a:lnTo>
                <a:lnTo>
                  <a:pt x="85" y="142"/>
                </a:lnTo>
                <a:lnTo>
                  <a:pt x="97" y="156"/>
                </a:lnTo>
                <a:lnTo>
                  <a:pt x="112" y="166"/>
                </a:lnTo>
                <a:lnTo>
                  <a:pt x="102" y="188"/>
                </a:lnTo>
                <a:lnTo>
                  <a:pt x="87" y="193"/>
                </a:lnTo>
                <a:lnTo>
                  <a:pt x="85" y="226"/>
                </a:lnTo>
                <a:lnTo>
                  <a:pt x="78" y="244"/>
                </a:lnTo>
                <a:lnTo>
                  <a:pt x="59" y="242"/>
                </a:lnTo>
                <a:lnTo>
                  <a:pt x="52" y="258"/>
                </a:lnTo>
                <a:lnTo>
                  <a:pt x="35" y="259"/>
                </a:lnTo>
                <a:lnTo>
                  <a:pt x="28" y="240"/>
                </a:lnTo>
                <a:lnTo>
                  <a:pt x="14" y="218"/>
                </a:lnTo>
                <a:lnTo>
                  <a:pt x="0" y="190"/>
                </a:lnTo>
                <a:lnTo>
                  <a:pt x="6" y="179"/>
                </a:lnTo>
                <a:lnTo>
                  <a:pt x="17" y="166"/>
                </a:lnTo>
                <a:lnTo>
                  <a:pt x="20" y="143"/>
                </a:lnTo>
                <a:lnTo>
                  <a:pt x="10" y="134"/>
                </a:lnTo>
                <a:lnTo>
                  <a:pt x="6" y="109"/>
                </a:lnTo>
                <a:lnTo>
                  <a:pt x="14" y="91"/>
                </a:lnTo>
                <a:lnTo>
                  <a:pt x="28" y="91"/>
                </a:lnTo>
                <a:lnTo>
                  <a:pt x="32" y="84"/>
                </a:lnTo>
                <a:lnTo>
                  <a:pt x="26" y="78"/>
                </a:lnTo>
                <a:lnTo>
                  <a:pt x="45" y="52"/>
                </a:lnTo>
                <a:lnTo>
                  <a:pt x="56" y="32"/>
                </a:lnTo>
                <a:lnTo>
                  <a:pt x="63" y="19"/>
                </a:lnTo>
                <a:lnTo>
                  <a:pt x="76" y="19"/>
                </a:lnTo>
                <a:lnTo>
                  <a:pt x="78" y="9"/>
                </a:lnTo>
                <a:lnTo>
                  <a:pt x="103" y="12"/>
                </a:lnTo>
                <a:lnTo>
                  <a:pt x="103" y="1"/>
                </a:lnTo>
                <a:lnTo>
                  <a:pt x="111" y="0"/>
                </a:lnTo>
                <a:lnTo>
                  <a:pt x="131" y="9"/>
                </a:lnTo>
                <a:lnTo>
                  <a:pt x="154" y="21"/>
                </a:lnTo>
                <a:lnTo>
                  <a:pt x="160" y="48"/>
                </a:lnTo>
                <a:lnTo>
                  <a:pt x="166" y="55"/>
                </a:lnTo>
                <a:lnTo>
                  <a:pt x="144" y="61"/>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52" name="Freeform 188"/>
          <p:cNvSpPr>
            <a:spLocks/>
          </p:cNvSpPr>
          <p:nvPr/>
        </p:nvSpPr>
        <p:spPr bwMode="auto">
          <a:xfrm>
            <a:off x="6353894" y="4490016"/>
            <a:ext cx="30732" cy="43537"/>
          </a:xfrm>
          <a:custGeom>
            <a:avLst/>
            <a:gdLst>
              <a:gd name="T0" fmla="*/ 24 w 24"/>
              <a:gd name="T1" fmla="*/ 23 h 34"/>
              <a:gd name="T2" fmla="*/ 20 w 24"/>
              <a:gd name="T3" fmla="*/ 32 h 34"/>
              <a:gd name="T4" fmla="*/ 10 w 24"/>
              <a:gd name="T5" fmla="*/ 34 h 34"/>
              <a:gd name="T6" fmla="*/ 0 w 24"/>
              <a:gd name="T7" fmla="*/ 23 h 34"/>
              <a:gd name="T8" fmla="*/ 0 w 24"/>
              <a:gd name="T9" fmla="*/ 16 h 34"/>
              <a:gd name="T10" fmla="*/ 6 w 24"/>
              <a:gd name="T11" fmla="*/ 8 h 34"/>
              <a:gd name="T12" fmla="*/ 8 w 24"/>
              <a:gd name="T13" fmla="*/ 2 h 34"/>
              <a:gd name="T14" fmla="*/ 13 w 24"/>
              <a:gd name="T15" fmla="*/ 0 h 34"/>
              <a:gd name="T16" fmla="*/ 22 w 24"/>
              <a:gd name="T17" fmla="*/ 4 h 34"/>
              <a:gd name="T18" fmla="*/ 24 w 24"/>
              <a:gd name="T19" fmla="*/ 14 h 34"/>
              <a:gd name="T20" fmla="*/ 24 w 24"/>
              <a:gd name="T21"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34">
                <a:moveTo>
                  <a:pt x="24" y="23"/>
                </a:moveTo>
                <a:lnTo>
                  <a:pt x="20" y="32"/>
                </a:lnTo>
                <a:lnTo>
                  <a:pt x="10" y="34"/>
                </a:lnTo>
                <a:lnTo>
                  <a:pt x="0" y="23"/>
                </a:lnTo>
                <a:lnTo>
                  <a:pt x="0" y="16"/>
                </a:lnTo>
                <a:lnTo>
                  <a:pt x="6" y="8"/>
                </a:lnTo>
                <a:lnTo>
                  <a:pt x="8" y="2"/>
                </a:lnTo>
                <a:lnTo>
                  <a:pt x="13" y="0"/>
                </a:lnTo>
                <a:lnTo>
                  <a:pt x="22" y="4"/>
                </a:lnTo>
                <a:lnTo>
                  <a:pt x="24" y="14"/>
                </a:lnTo>
                <a:lnTo>
                  <a:pt x="24" y="23"/>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53" name="Freeform 189"/>
          <p:cNvSpPr>
            <a:spLocks/>
          </p:cNvSpPr>
          <p:nvPr/>
        </p:nvSpPr>
        <p:spPr bwMode="auto">
          <a:xfrm>
            <a:off x="6448650" y="2818975"/>
            <a:ext cx="135732" cy="129330"/>
          </a:xfrm>
          <a:custGeom>
            <a:avLst/>
            <a:gdLst>
              <a:gd name="T0" fmla="*/ 56 w 106"/>
              <a:gd name="T1" fmla="*/ 79 h 101"/>
              <a:gd name="T2" fmla="*/ 24 w 106"/>
              <a:gd name="T3" fmla="*/ 101 h 101"/>
              <a:gd name="T4" fmla="*/ 4 w 106"/>
              <a:gd name="T5" fmla="*/ 93 h 101"/>
              <a:gd name="T6" fmla="*/ 3 w 106"/>
              <a:gd name="T7" fmla="*/ 93 h 101"/>
              <a:gd name="T8" fmla="*/ 5 w 106"/>
              <a:gd name="T9" fmla="*/ 90 h 101"/>
              <a:gd name="T10" fmla="*/ 4 w 106"/>
              <a:gd name="T11" fmla="*/ 81 h 101"/>
              <a:gd name="T12" fmla="*/ 7 w 106"/>
              <a:gd name="T13" fmla="*/ 70 h 101"/>
              <a:gd name="T14" fmla="*/ 16 w 106"/>
              <a:gd name="T15" fmla="*/ 62 h 101"/>
              <a:gd name="T16" fmla="*/ 12 w 106"/>
              <a:gd name="T17" fmla="*/ 54 h 101"/>
              <a:gd name="T18" fmla="*/ 4 w 106"/>
              <a:gd name="T19" fmla="*/ 53 h 101"/>
              <a:gd name="T20" fmla="*/ 0 w 106"/>
              <a:gd name="T21" fmla="*/ 37 h 101"/>
              <a:gd name="T22" fmla="*/ 4 w 106"/>
              <a:gd name="T23" fmla="*/ 29 h 101"/>
              <a:gd name="T24" fmla="*/ 8 w 106"/>
              <a:gd name="T25" fmla="*/ 24 h 101"/>
              <a:gd name="T26" fmla="*/ 12 w 106"/>
              <a:gd name="T27" fmla="*/ 20 h 101"/>
              <a:gd name="T28" fmla="*/ 11 w 106"/>
              <a:gd name="T29" fmla="*/ 8 h 101"/>
              <a:gd name="T30" fmla="*/ 17 w 106"/>
              <a:gd name="T31" fmla="*/ 12 h 101"/>
              <a:gd name="T32" fmla="*/ 36 w 106"/>
              <a:gd name="T33" fmla="*/ 6 h 101"/>
              <a:gd name="T34" fmla="*/ 45 w 106"/>
              <a:gd name="T35" fmla="*/ 10 h 101"/>
              <a:gd name="T36" fmla="*/ 59 w 106"/>
              <a:gd name="T37" fmla="*/ 10 h 101"/>
              <a:gd name="T38" fmla="*/ 78 w 106"/>
              <a:gd name="T39" fmla="*/ 3 h 101"/>
              <a:gd name="T40" fmla="*/ 87 w 106"/>
              <a:gd name="T41" fmla="*/ 3 h 101"/>
              <a:gd name="T42" fmla="*/ 106 w 106"/>
              <a:gd name="T43" fmla="*/ 0 h 101"/>
              <a:gd name="T44" fmla="*/ 99 w 106"/>
              <a:gd name="T45" fmla="*/ 13 h 101"/>
              <a:gd name="T46" fmla="*/ 91 w 106"/>
              <a:gd name="T47" fmla="*/ 18 h 101"/>
              <a:gd name="T48" fmla="*/ 94 w 106"/>
              <a:gd name="T49" fmla="*/ 33 h 101"/>
              <a:gd name="T50" fmla="*/ 91 w 106"/>
              <a:gd name="T51" fmla="*/ 58 h 101"/>
              <a:gd name="T52" fmla="*/ 56 w 106"/>
              <a:gd name="T53" fmla="*/ 7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6" h="101">
                <a:moveTo>
                  <a:pt x="56" y="79"/>
                </a:moveTo>
                <a:lnTo>
                  <a:pt x="24" y="101"/>
                </a:lnTo>
                <a:lnTo>
                  <a:pt x="4" y="93"/>
                </a:lnTo>
                <a:lnTo>
                  <a:pt x="3" y="93"/>
                </a:lnTo>
                <a:lnTo>
                  <a:pt x="5" y="90"/>
                </a:lnTo>
                <a:lnTo>
                  <a:pt x="4" y="81"/>
                </a:lnTo>
                <a:lnTo>
                  <a:pt x="7" y="70"/>
                </a:lnTo>
                <a:lnTo>
                  <a:pt x="16" y="62"/>
                </a:lnTo>
                <a:lnTo>
                  <a:pt x="12" y="54"/>
                </a:lnTo>
                <a:lnTo>
                  <a:pt x="4" y="53"/>
                </a:lnTo>
                <a:lnTo>
                  <a:pt x="0" y="37"/>
                </a:lnTo>
                <a:lnTo>
                  <a:pt x="4" y="29"/>
                </a:lnTo>
                <a:lnTo>
                  <a:pt x="8" y="24"/>
                </a:lnTo>
                <a:lnTo>
                  <a:pt x="12" y="20"/>
                </a:lnTo>
                <a:lnTo>
                  <a:pt x="11" y="8"/>
                </a:lnTo>
                <a:lnTo>
                  <a:pt x="17" y="12"/>
                </a:lnTo>
                <a:lnTo>
                  <a:pt x="36" y="6"/>
                </a:lnTo>
                <a:lnTo>
                  <a:pt x="45" y="10"/>
                </a:lnTo>
                <a:lnTo>
                  <a:pt x="59" y="10"/>
                </a:lnTo>
                <a:lnTo>
                  <a:pt x="78" y="3"/>
                </a:lnTo>
                <a:lnTo>
                  <a:pt x="87" y="3"/>
                </a:lnTo>
                <a:lnTo>
                  <a:pt x="106" y="0"/>
                </a:lnTo>
                <a:lnTo>
                  <a:pt x="99" y="13"/>
                </a:lnTo>
                <a:lnTo>
                  <a:pt x="91" y="18"/>
                </a:lnTo>
                <a:lnTo>
                  <a:pt x="94" y="33"/>
                </a:lnTo>
                <a:lnTo>
                  <a:pt x="91" y="58"/>
                </a:lnTo>
                <a:lnTo>
                  <a:pt x="56" y="79"/>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54" name="Freeform 190"/>
          <p:cNvSpPr>
            <a:spLocks/>
          </p:cNvSpPr>
          <p:nvPr/>
        </p:nvSpPr>
        <p:spPr bwMode="auto">
          <a:xfrm>
            <a:off x="5971027" y="3185197"/>
            <a:ext cx="240732" cy="425123"/>
          </a:xfrm>
          <a:custGeom>
            <a:avLst/>
            <a:gdLst>
              <a:gd name="T0" fmla="*/ 18 w 188"/>
              <a:gd name="T1" fmla="*/ 219 h 332"/>
              <a:gd name="T2" fmla="*/ 19 w 188"/>
              <a:gd name="T3" fmla="*/ 209 h 332"/>
              <a:gd name="T4" fmla="*/ 8 w 188"/>
              <a:gd name="T5" fmla="*/ 209 h 332"/>
              <a:gd name="T6" fmla="*/ 8 w 188"/>
              <a:gd name="T7" fmla="*/ 196 h 332"/>
              <a:gd name="T8" fmla="*/ 0 w 188"/>
              <a:gd name="T9" fmla="*/ 188 h 332"/>
              <a:gd name="T10" fmla="*/ 7 w 188"/>
              <a:gd name="T11" fmla="*/ 161 h 332"/>
              <a:gd name="T12" fmla="*/ 30 w 188"/>
              <a:gd name="T13" fmla="*/ 141 h 332"/>
              <a:gd name="T14" fmla="*/ 30 w 188"/>
              <a:gd name="T15" fmla="*/ 114 h 332"/>
              <a:gd name="T16" fmla="*/ 37 w 188"/>
              <a:gd name="T17" fmla="*/ 72 h 332"/>
              <a:gd name="T18" fmla="*/ 40 w 188"/>
              <a:gd name="T19" fmla="*/ 63 h 332"/>
              <a:gd name="T20" fmla="*/ 33 w 188"/>
              <a:gd name="T21" fmla="*/ 56 h 332"/>
              <a:gd name="T22" fmla="*/ 32 w 188"/>
              <a:gd name="T23" fmla="*/ 49 h 332"/>
              <a:gd name="T24" fmla="*/ 25 w 188"/>
              <a:gd name="T25" fmla="*/ 44 h 332"/>
              <a:gd name="T26" fmla="*/ 20 w 188"/>
              <a:gd name="T27" fmla="*/ 11 h 332"/>
              <a:gd name="T28" fmla="*/ 38 w 188"/>
              <a:gd name="T29" fmla="*/ 0 h 332"/>
              <a:gd name="T30" fmla="*/ 111 w 188"/>
              <a:gd name="T31" fmla="*/ 40 h 332"/>
              <a:gd name="T32" fmla="*/ 184 w 188"/>
              <a:gd name="T33" fmla="*/ 80 h 332"/>
              <a:gd name="T34" fmla="*/ 188 w 188"/>
              <a:gd name="T35" fmla="*/ 162 h 332"/>
              <a:gd name="T36" fmla="*/ 172 w 188"/>
              <a:gd name="T37" fmla="*/ 161 h 332"/>
              <a:gd name="T38" fmla="*/ 164 w 188"/>
              <a:gd name="T39" fmla="*/ 176 h 332"/>
              <a:gd name="T40" fmla="*/ 160 w 188"/>
              <a:gd name="T41" fmla="*/ 189 h 332"/>
              <a:gd name="T42" fmla="*/ 163 w 188"/>
              <a:gd name="T43" fmla="*/ 194 h 332"/>
              <a:gd name="T44" fmla="*/ 158 w 188"/>
              <a:gd name="T45" fmla="*/ 200 h 332"/>
              <a:gd name="T46" fmla="*/ 160 w 188"/>
              <a:gd name="T47" fmla="*/ 209 h 332"/>
              <a:gd name="T48" fmla="*/ 155 w 188"/>
              <a:gd name="T49" fmla="*/ 217 h 332"/>
              <a:gd name="T50" fmla="*/ 154 w 188"/>
              <a:gd name="T51" fmla="*/ 225 h 332"/>
              <a:gd name="T52" fmla="*/ 160 w 188"/>
              <a:gd name="T53" fmla="*/ 224 h 332"/>
              <a:gd name="T54" fmla="*/ 164 w 188"/>
              <a:gd name="T55" fmla="*/ 232 h 332"/>
              <a:gd name="T56" fmla="*/ 164 w 188"/>
              <a:gd name="T57" fmla="*/ 244 h 332"/>
              <a:gd name="T58" fmla="*/ 171 w 188"/>
              <a:gd name="T59" fmla="*/ 250 h 332"/>
              <a:gd name="T60" fmla="*/ 171 w 188"/>
              <a:gd name="T61" fmla="*/ 255 h 332"/>
              <a:gd name="T62" fmla="*/ 160 w 188"/>
              <a:gd name="T63" fmla="*/ 258 h 332"/>
              <a:gd name="T64" fmla="*/ 151 w 188"/>
              <a:gd name="T65" fmla="*/ 267 h 332"/>
              <a:gd name="T66" fmla="*/ 138 w 188"/>
              <a:gd name="T67" fmla="*/ 290 h 332"/>
              <a:gd name="T68" fmla="*/ 121 w 188"/>
              <a:gd name="T69" fmla="*/ 299 h 332"/>
              <a:gd name="T70" fmla="*/ 103 w 188"/>
              <a:gd name="T71" fmla="*/ 298 h 332"/>
              <a:gd name="T72" fmla="*/ 98 w 188"/>
              <a:gd name="T73" fmla="*/ 300 h 332"/>
              <a:gd name="T74" fmla="*/ 100 w 188"/>
              <a:gd name="T75" fmla="*/ 307 h 332"/>
              <a:gd name="T76" fmla="*/ 90 w 188"/>
              <a:gd name="T77" fmla="*/ 314 h 332"/>
              <a:gd name="T78" fmla="*/ 83 w 188"/>
              <a:gd name="T79" fmla="*/ 323 h 332"/>
              <a:gd name="T80" fmla="*/ 59 w 188"/>
              <a:gd name="T81" fmla="*/ 330 h 332"/>
              <a:gd name="T82" fmla="*/ 55 w 188"/>
              <a:gd name="T83" fmla="*/ 326 h 332"/>
              <a:gd name="T84" fmla="*/ 52 w 188"/>
              <a:gd name="T85" fmla="*/ 325 h 332"/>
              <a:gd name="T86" fmla="*/ 48 w 188"/>
              <a:gd name="T87" fmla="*/ 331 h 332"/>
              <a:gd name="T88" fmla="*/ 33 w 188"/>
              <a:gd name="T89" fmla="*/ 332 h 332"/>
              <a:gd name="T90" fmla="*/ 36 w 188"/>
              <a:gd name="T91" fmla="*/ 326 h 332"/>
              <a:gd name="T92" fmla="*/ 30 w 188"/>
              <a:gd name="T93" fmla="*/ 312 h 332"/>
              <a:gd name="T94" fmla="*/ 28 w 188"/>
              <a:gd name="T95" fmla="*/ 304 h 332"/>
              <a:gd name="T96" fmla="*/ 20 w 188"/>
              <a:gd name="T97" fmla="*/ 300 h 332"/>
              <a:gd name="T98" fmla="*/ 9 w 188"/>
              <a:gd name="T99" fmla="*/ 288 h 332"/>
              <a:gd name="T100" fmla="*/ 13 w 188"/>
              <a:gd name="T101" fmla="*/ 278 h 332"/>
              <a:gd name="T102" fmla="*/ 21 w 188"/>
              <a:gd name="T103" fmla="*/ 280 h 332"/>
              <a:gd name="T104" fmla="*/ 26 w 188"/>
              <a:gd name="T105" fmla="*/ 279 h 332"/>
              <a:gd name="T106" fmla="*/ 36 w 188"/>
              <a:gd name="T107" fmla="*/ 279 h 332"/>
              <a:gd name="T108" fmla="*/ 26 w 188"/>
              <a:gd name="T109" fmla="*/ 260 h 332"/>
              <a:gd name="T110" fmla="*/ 27 w 188"/>
              <a:gd name="T111" fmla="*/ 246 h 332"/>
              <a:gd name="T112" fmla="*/ 25 w 188"/>
              <a:gd name="T113" fmla="*/ 233 h 332"/>
              <a:gd name="T114" fmla="*/ 18 w 188"/>
              <a:gd name="T115" fmla="*/ 219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8" h="332">
                <a:moveTo>
                  <a:pt x="18" y="219"/>
                </a:moveTo>
                <a:lnTo>
                  <a:pt x="19" y="209"/>
                </a:lnTo>
                <a:lnTo>
                  <a:pt x="8" y="209"/>
                </a:lnTo>
                <a:lnTo>
                  <a:pt x="8" y="196"/>
                </a:lnTo>
                <a:lnTo>
                  <a:pt x="0" y="188"/>
                </a:lnTo>
                <a:lnTo>
                  <a:pt x="7" y="161"/>
                </a:lnTo>
                <a:lnTo>
                  <a:pt x="30" y="141"/>
                </a:lnTo>
                <a:lnTo>
                  <a:pt x="30" y="114"/>
                </a:lnTo>
                <a:lnTo>
                  <a:pt x="37" y="72"/>
                </a:lnTo>
                <a:lnTo>
                  <a:pt x="40" y="63"/>
                </a:lnTo>
                <a:lnTo>
                  <a:pt x="33" y="56"/>
                </a:lnTo>
                <a:lnTo>
                  <a:pt x="32" y="49"/>
                </a:lnTo>
                <a:lnTo>
                  <a:pt x="25" y="44"/>
                </a:lnTo>
                <a:lnTo>
                  <a:pt x="20" y="11"/>
                </a:lnTo>
                <a:lnTo>
                  <a:pt x="38" y="0"/>
                </a:lnTo>
                <a:lnTo>
                  <a:pt x="111" y="40"/>
                </a:lnTo>
                <a:lnTo>
                  <a:pt x="184" y="80"/>
                </a:lnTo>
                <a:lnTo>
                  <a:pt x="188" y="162"/>
                </a:lnTo>
                <a:lnTo>
                  <a:pt x="172" y="161"/>
                </a:lnTo>
                <a:lnTo>
                  <a:pt x="164" y="176"/>
                </a:lnTo>
                <a:lnTo>
                  <a:pt x="160" y="189"/>
                </a:lnTo>
                <a:lnTo>
                  <a:pt x="163" y="194"/>
                </a:lnTo>
                <a:lnTo>
                  <a:pt x="158" y="200"/>
                </a:lnTo>
                <a:lnTo>
                  <a:pt x="160" y="209"/>
                </a:lnTo>
                <a:lnTo>
                  <a:pt x="155" y="217"/>
                </a:lnTo>
                <a:lnTo>
                  <a:pt x="154" y="225"/>
                </a:lnTo>
                <a:lnTo>
                  <a:pt x="160" y="224"/>
                </a:lnTo>
                <a:lnTo>
                  <a:pt x="164" y="232"/>
                </a:lnTo>
                <a:lnTo>
                  <a:pt x="164" y="244"/>
                </a:lnTo>
                <a:lnTo>
                  <a:pt x="171" y="250"/>
                </a:lnTo>
                <a:lnTo>
                  <a:pt x="171" y="255"/>
                </a:lnTo>
                <a:lnTo>
                  <a:pt x="160" y="258"/>
                </a:lnTo>
                <a:lnTo>
                  <a:pt x="151" y="267"/>
                </a:lnTo>
                <a:lnTo>
                  <a:pt x="138" y="290"/>
                </a:lnTo>
                <a:lnTo>
                  <a:pt x="121" y="299"/>
                </a:lnTo>
                <a:lnTo>
                  <a:pt x="103" y="298"/>
                </a:lnTo>
                <a:lnTo>
                  <a:pt x="98" y="300"/>
                </a:lnTo>
                <a:lnTo>
                  <a:pt x="100" y="307"/>
                </a:lnTo>
                <a:lnTo>
                  <a:pt x="90" y="314"/>
                </a:lnTo>
                <a:lnTo>
                  <a:pt x="83" y="323"/>
                </a:lnTo>
                <a:lnTo>
                  <a:pt x="59" y="330"/>
                </a:lnTo>
                <a:lnTo>
                  <a:pt x="55" y="326"/>
                </a:lnTo>
                <a:lnTo>
                  <a:pt x="52" y="325"/>
                </a:lnTo>
                <a:lnTo>
                  <a:pt x="48" y="331"/>
                </a:lnTo>
                <a:lnTo>
                  <a:pt x="33" y="332"/>
                </a:lnTo>
                <a:lnTo>
                  <a:pt x="36" y="326"/>
                </a:lnTo>
                <a:lnTo>
                  <a:pt x="30" y="312"/>
                </a:lnTo>
                <a:lnTo>
                  <a:pt x="28" y="304"/>
                </a:lnTo>
                <a:lnTo>
                  <a:pt x="20" y="300"/>
                </a:lnTo>
                <a:lnTo>
                  <a:pt x="9" y="288"/>
                </a:lnTo>
                <a:lnTo>
                  <a:pt x="13" y="278"/>
                </a:lnTo>
                <a:lnTo>
                  <a:pt x="21" y="280"/>
                </a:lnTo>
                <a:lnTo>
                  <a:pt x="26" y="279"/>
                </a:lnTo>
                <a:lnTo>
                  <a:pt x="36" y="279"/>
                </a:lnTo>
                <a:lnTo>
                  <a:pt x="26" y="260"/>
                </a:lnTo>
                <a:lnTo>
                  <a:pt x="27" y="246"/>
                </a:lnTo>
                <a:lnTo>
                  <a:pt x="25" y="233"/>
                </a:lnTo>
                <a:lnTo>
                  <a:pt x="18" y="219"/>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55" name="Freeform 191"/>
          <p:cNvSpPr>
            <a:spLocks/>
          </p:cNvSpPr>
          <p:nvPr/>
        </p:nvSpPr>
        <p:spPr bwMode="auto">
          <a:xfrm>
            <a:off x="5653466" y="3514282"/>
            <a:ext cx="44818" cy="135732"/>
          </a:xfrm>
          <a:custGeom>
            <a:avLst/>
            <a:gdLst>
              <a:gd name="T0" fmla="*/ 35 w 35"/>
              <a:gd name="T1" fmla="*/ 102 h 106"/>
              <a:gd name="T2" fmla="*/ 21 w 35"/>
              <a:gd name="T3" fmla="*/ 106 h 106"/>
              <a:gd name="T4" fmla="*/ 17 w 35"/>
              <a:gd name="T5" fmla="*/ 99 h 106"/>
              <a:gd name="T6" fmla="*/ 12 w 35"/>
              <a:gd name="T7" fmla="*/ 86 h 106"/>
              <a:gd name="T8" fmla="*/ 10 w 35"/>
              <a:gd name="T9" fmla="*/ 75 h 106"/>
              <a:gd name="T10" fmla="*/ 14 w 35"/>
              <a:gd name="T11" fmla="*/ 57 h 106"/>
              <a:gd name="T12" fmla="*/ 10 w 35"/>
              <a:gd name="T13" fmla="*/ 49 h 106"/>
              <a:gd name="T14" fmla="*/ 8 w 35"/>
              <a:gd name="T15" fmla="*/ 33 h 106"/>
              <a:gd name="T16" fmla="*/ 8 w 35"/>
              <a:gd name="T17" fmla="*/ 18 h 106"/>
              <a:gd name="T18" fmla="*/ 0 w 35"/>
              <a:gd name="T19" fmla="*/ 7 h 106"/>
              <a:gd name="T20" fmla="*/ 2 w 35"/>
              <a:gd name="T21" fmla="*/ 0 h 106"/>
              <a:gd name="T22" fmla="*/ 18 w 35"/>
              <a:gd name="T23" fmla="*/ 1 h 106"/>
              <a:gd name="T24" fmla="*/ 15 w 35"/>
              <a:gd name="T25" fmla="*/ 12 h 106"/>
              <a:gd name="T26" fmla="*/ 21 w 35"/>
              <a:gd name="T27" fmla="*/ 18 h 106"/>
              <a:gd name="T28" fmla="*/ 27 w 35"/>
              <a:gd name="T29" fmla="*/ 25 h 106"/>
              <a:gd name="T30" fmla="*/ 28 w 35"/>
              <a:gd name="T31" fmla="*/ 36 h 106"/>
              <a:gd name="T32" fmla="*/ 32 w 35"/>
              <a:gd name="T33" fmla="*/ 40 h 106"/>
              <a:gd name="T34" fmla="*/ 31 w 35"/>
              <a:gd name="T35" fmla="*/ 88 h 106"/>
              <a:gd name="T36" fmla="*/ 35 w 35"/>
              <a:gd name="T37" fmla="*/ 10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 h="106">
                <a:moveTo>
                  <a:pt x="35" y="102"/>
                </a:moveTo>
                <a:lnTo>
                  <a:pt x="21" y="106"/>
                </a:lnTo>
                <a:lnTo>
                  <a:pt x="17" y="99"/>
                </a:lnTo>
                <a:lnTo>
                  <a:pt x="12" y="86"/>
                </a:lnTo>
                <a:lnTo>
                  <a:pt x="10" y="75"/>
                </a:lnTo>
                <a:lnTo>
                  <a:pt x="14" y="57"/>
                </a:lnTo>
                <a:lnTo>
                  <a:pt x="10" y="49"/>
                </a:lnTo>
                <a:lnTo>
                  <a:pt x="8" y="33"/>
                </a:lnTo>
                <a:lnTo>
                  <a:pt x="8" y="18"/>
                </a:lnTo>
                <a:lnTo>
                  <a:pt x="0" y="7"/>
                </a:lnTo>
                <a:lnTo>
                  <a:pt x="2" y="0"/>
                </a:lnTo>
                <a:lnTo>
                  <a:pt x="18" y="1"/>
                </a:lnTo>
                <a:lnTo>
                  <a:pt x="15" y="12"/>
                </a:lnTo>
                <a:lnTo>
                  <a:pt x="21" y="18"/>
                </a:lnTo>
                <a:lnTo>
                  <a:pt x="27" y="25"/>
                </a:lnTo>
                <a:lnTo>
                  <a:pt x="28" y="36"/>
                </a:lnTo>
                <a:lnTo>
                  <a:pt x="32" y="40"/>
                </a:lnTo>
                <a:lnTo>
                  <a:pt x="31" y="88"/>
                </a:lnTo>
                <a:lnTo>
                  <a:pt x="35" y="102"/>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56" name="Freeform 192"/>
          <p:cNvSpPr>
            <a:spLocks/>
          </p:cNvSpPr>
          <p:nvPr/>
        </p:nvSpPr>
        <p:spPr bwMode="auto">
          <a:xfrm>
            <a:off x="7912250" y="3264586"/>
            <a:ext cx="203598" cy="391830"/>
          </a:xfrm>
          <a:custGeom>
            <a:avLst/>
            <a:gdLst>
              <a:gd name="T0" fmla="*/ 93 w 159"/>
              <a:gd name="T1" fmla="*/ 162 h 306"/>
              <a:gd name="T2" fmla="*/ 78 w 159"/>
              <a:gd name="T3" fmla="*/ 146 h 306"/>
              <a:gd name="T4" fmla="*/ 63 w 159"/>
              <a:gd name="T5" fmla="*/ 169 h 306"/>
              <a:gd name="T6" fmla="*/ 52 w 159"/>
              <a:gd name="T7" fmla="*/ 217 h 306"/>
              <a:gd name="T8" fmla="*/ 66 w 159"/>
              <a:gd name="T9" fmla="*/ 233 h 306"/>
              <a:gd name="T10" fmla="*/ 79 w 159"/>
              <a:gd name="T11" fmla="*/ 270 h 306"/>
              <a:gd name="T12" fmla="*/ 101 w 159"/>
              <a:gd name="T13" fmla="*/ 284 h 306"/>
              <a:gd name="T14" fmla="*/ 106 w 159"/>
              <a:gd name="T15" fmla="*/ 304 h 306"/>
              <a:gd name="T16" fmla="*/ 91 w 159"/>
              <a:gd name="T17" fmla="*/ 295 h 306"/>
              <a:gd name="T18" fmla="*/ 73 w 159"/>
              <a:gd name="T19" fmla="*/ 290 h 306"/>
              <a:gd name="T20" fmla="*/ 62 w 159"/>
              <a:gd name="T21" fmla="*/ 272 h 306"/>
              <a:gd name="T22" fmla="*/ 42 w 159"/>
              <a:gd name="T23" fmla="*/ 250 h 306"/>
              <a:gd name="T24" fmla="*/ 36 w 159"/>
              <a:gd name="T25" fmla="*/ 251 h 306"/>
              <a:gd name="T26" fmla="*/ 41 w 159"/>
              <a:gd name="T27" fmla="*/ 218 h 306"/>
              <a:gd name="T28" fmla="*/ 56 w 159"/>
              <a:gd name="T29" fmla="*/ 177 h 306"/>
              <a:gd name="T30" fmla="*/ 46 w 159"/>
              <a:gd name="T31" fmla="*/ 149 h 306"/>
              <a:gd name="T32" fmla="*/ 29 w 159"/>
              <a:gd name="T33" fmla="*/ 121 h 306"/>
              <a:gd name="T34" fmla="*/ 30 w 159"/>
              <a:gd name="T35" fmla="*/ 106 h 306"/>
              <a:gd name="T36" fmla="*/ 25 w 159"/>
              <a:gd name="T37" fmla="*/ 75 h 306"/>
              <a:gd name="T38" fmla="*/ 0 w 159"/>
              <a:gd name="T39" fmla="*/ 41 h 306"/>
              <a:gd name="T40" fmla="*/ 12 w 159"/>
              <a:gd name="T41" fmla="*/ 15 h 306"/>
              <a:gd name="T42" fmla="*/ 34 w 159"/>
              <a:gd name="T43" fmla="*/ 5 h 306"/>
              <a:gd name="T44" fmla="*/ 52 w 159"/>
              <a:gd name="T45" fmla="*/ 7 h 306"/>
              <a:gd name="T46" fmla="*/ 67 w 159"/>
              <a:gd name="T47" fmla="*/ 20 h 306"/>
              <a:gd name="T48" fmla="*/ 69 w 159"/>
              <a:gd name="T49" fmla="*/ 61 h 306"/>
              <a:gd name="T50" fmla="*/ 93 w 159"/>
              <a:gd name="T51" fmla="*/ 52 h 306"/>
              <a:gd name="T52" fmla="*/ 106 w 159"/>
              <a:gd name="T53" fmla="*/ 44 h 306"/>
              <a:gd name="T54" fmla="*/ 136 w 159"/>
              <a:gd name="T55" fmla="*/ 62 h 306"/>
              <a:gd name="T56" fmla="*/ 157 w 159"/>
              <a:gd name="T57" fmla="*/ 101 h 306"/>
              <a:gd name="T58" fmla="*/ 154 w 159"/>
              <a:gd name="T59" fmla="*/ 128 h 306"/>
              <a:gd name="T60" fmla="*/ 113 w 159"/>
              <a:gd name="T61" fmla="*/ 129 h 306"/>
              <a:gd name="T62" fmla="*/ 110 w 159"/>
              <a:gd name="T63" fmla="*/ 171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9" h="306">
                <a:moveTo>
                  <a:pt x="110" y="171"/>
                </a:moveTo>
                <a:lnTo>
                  <a:pt x="93" y="162"/>
                </a:lnTo>
                <a:lnTo>
                  <a:pt x="78" y="162"/>
                </a:lnTo>
                <a:lnTo>
                  <a:pt x="78" y="146"/>
                </a:lnTo>
                <a:lnTo>
                  <a:pt x="62" y="146"/>
                </a:lnTo>
                <a:lnTo>
                  <a:pt x="63" y="169"/>
                </a:lnTo>
                <a:lnTo>
                  <a:pt x="56" y="199"/>
                </a:lnTo>
                <a:lnTo>
                  <a:pt x="52" y="217"/>
                </a:lnTo>
                <a:lnTo>
                  <a:pt x="54" y="233"/>
                </a:lnTo>
                <a:lnTo>
                  <a:pt x="66" y="233"/>
                </a:lnTo>
                <a:lnTo>
                  <a:pt x="75" y="252"/>
                </a:lnTo>
                <a:lnTo>
                  <a:pt x="79" y="270"/>
                </a:lnTo>
                <a:lnTo>
                  <a:pt x="90" y="282"/>
                </a:lnTo>
                <a:lnTo>
                  <a:pt x="101" y="284"/>
                </a:lnTo>
                <a:lnTo>
                  <a:pt x="111" y="295"/>
                </a:lnTo>
                <a:lnTo>
                  <a:pt x="106" y="304"/>
                </a:lnTo>
                <a:lnTo>
                  <a:pt x="93" y="306"/>
                </a:lnTo>
                <a:lnTo>
                  <a:pt x="91" y="295"/>
                </a:lnTo>
                <a:lnTo>
                  <a:pt x="76" y="286"/>
                </a:lnTo>
                <a:lnTo>
                  <a:pt x="73" y="290"/>
                </a:lnTo>
                <a:lnTo>
                  <a:pt x="66" y="282"/>
                </a:lnTo>
                <a:lnTo>
                  <a:pt x="62" y="272"/>
                </a:lnTo>
                <a:lnTo>
                  <a:pt x="51" y="260"/>
                </a:lnTo>
                <a:lnTo>
                  <a:pt x="42" y="250"/>
                </a:lnTo>
                <a:lnTo>
                  <a:pt x="40" y="263"/>
                </a:lnTo>
                <a:lnTo>
                  <a:pt x="36" y="251"/>
                </a:lnTo>
                <a:lnTo>
                  <a:pt x="37" y="238"/>
                </a:lnTo>
                <a:lnTo>
                  <a:pt x="41" y="218"/>
                </a:lnTo>
                <a:lnTo>
                  <a:pt x="48" y="197"/>
                </a:lnTo>
                <a:lnTo>
                  <a:pt x="56" y="177"/>
                </a:lnTo>
                <a:lnTo>
                  <a:pt x="47" y="158"/>
                </a:lnTo>
                <a:lnTo>
                  <a:pt x="46" y="149"/>
                </a:lnTo>
                <a:lnTo>
                  <a:pt x="43" y="137"/>
                </a:lnTo>
                <a:lnTo>
                  <a:pt x="29" y="121"/>
                </a:lnTo>
                <a:lnTo>
                  <a:pt x="24" y="110"/>
                </a:lnTo>
                <a:lnTo>
                  <a:pt x="30" y="106"/>
                </a:lnTo>
                <a:lnTo>
                  <a:pt x="34" y="88"/>
                </a:lnTo>
                <a:lnTo>
                  <a:pt x="25" y="75"/>
                </a:lnTo>
                <a:lnTo>
                  <a:pt x="11" y="60"/>
                </a:lnTo>
                <a:lnTo>
                  <a:pt x="0" y="41"/>
                </a:lnTo>
                <a:lnTo>
                  <a:pt x="7" y="37"/>
                </a:lnTo>
                <a:lnTo>
                  <a:pt x="12" y="15"/>
                </a:lnTo>
                <a:lnTo>
                  <a:pt x="25" y="14"/>
                </a:lnTo>
                <a:lnTo>
                  <a:pt x="34" y="5"/>
                </a:lnTo>
                <a:lnTo>
                  <a:pt x="43" y="0"/>
                </a:lnTo>
                <a:lnTo>
                  <a:pt x="52" y="7"/>
                </a:lnTo>
                <a:lnTo>
                  <a:pt x="55" y="19"/>
                </a:lnTo>
                <a:lnTo>
                  <a:pt x="67" y="20"/>
                </a:lnTo>
                <a:lnTo>
                  <a:pt x="66" y="42"/>
                </a:lnTo>
                <a:lnTo>
                  <a:pt x="69" y="61"/>
                </a:lnTo>
                <a:lnTo>
                  <a:pt x="87" y="48"/>
                </a:lnTo>
                <a:lnTo>
                  <a:pt x="93" y="52"/>
                </a:lnTo>
                <a:lnTo>
                  <a:pt x="103" y="51"/>
                </a:lnTo>
                <a:lnTo>
                  <a:pt x="106" y="44"/>
                </a:lnTo>
                <a:lnTo>
                  <a:pt x="120" y="45"/>
                </a:lnTo>
                <a:lnTo>
                  <a:pt x="136" y="62"/>
                </a:lnTo>
                <a:lnTo>
                  <a:pt x="140" y="83"/>
                </a:lnTo>
                <a:lnTo>
                  <a:pt x="157" y="101"/>
                </a:lnTo>
                <a:lnTo>
                  <a:pt x="159" y="119"/>
                </a:lnTo>
                <a:lnTo>
                  <a:pt x="154" y="128"/>
                </a:lnTo>
                <a:lnTo>
                  <a:pt x="136" y="125"/>
                </a:lnTo>
                <a:lnTo>
                  <a:pt x="113" y="129"/>
                </a:lnTo>
                <a:lnTo>
                  <a:pt x="103" y="146"/>
                </a:lnTo>
                <a:lnTo>
                  <a:pt x="110" y="171"/>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57" name="Freeform 193"/>
          <p:cNvSpPr>
            <a:spLocks/>
          </p:cNvSpPr>
          <p:nvPr/>
        </p:nvSpPr>
        <p:spPr bwMode="auto">
          <a:xfrm>
            <a:off x="7123468" y="2719098"/>
            <a:ext cx="176708" cy="112683"/>
          </a:xfrm>
          <a:custGeom>
            <a:avLst/>
            <a:gdLst>
              <a:gd name="T0" fmla="*/ 54 w 138"/>
              <a:gd name="T1" fmla="*/ 15 h 88"/>
              <a:gd name="T2" fmla="*/ 50 w 138"/>
              <a:gd name="T3" fmla="*/ 22 h 88"/>
              <a:gd name="T4" fmla="*/ 30 w 138"/>
              <a:gd name="T5" fmla="*/ 18 h 88"/>
              <a:gd name="T6" fmla="*/ 32 w 138"/>
              <a:gd name="T7" fmla="*/ 30 h 88"/>
              <a:gd name="T8" fmla="*/ 50 w 138"/>
              <a:gd name="T9" fmla="*/ 29 h 88"/>
              <a:gd name="T10" fmla="*/ 73 w 138"/>
              <a:gd name="T11" fmla="*/ 35 h 88"/>
              <a:gd name="T12" fmla="*/ 104 w 138"/>
              <a:gd name="T13" fmla="*/ 32 h 88"/>
              <a:gd name="T14" fmla="*/ 113 w 138"/>
              <a:gd name="T15" fmla="*/ 51 h 88"/>
              <a:gd name="T16" fmla="*/ 119 w 138"/>
              <a:gd name="T17" fmla="*/ 49 h 88"/>
              <a:gd name="T18" fmla="*/ 130 w 138"/>
              <a:gd name="T19" fmla="*/ 54 h 88"/>
              <a:gd name="T20" fmla="*/ 132 w 138"/>
              <a:gd name="T21" fmla="*/ 62 h 88"/>
              <a:gd name="T22" fmla="*/ 138 w 138"/>
              <a:gd name="T23" fmla="*/ 74 h 88"/>
              <a:gd name="T24" fmla="*/ 120 w 138"/>
              <a:gd name="T25" fmla="*/ 74 h 88"/>
              <a:gd name="T26" fmla="*/ 108 w 138"/>
              <a:gd name="T27" fmla="*/ 72 h 88"/>
              <a:gd name="T28" fmla="*/ 99 w 138"/>
              <a:gd name="T29" fmla="*/ 81 h 88"/>
              <a:gd name="T30" fmla="*/ 92 w 138"/>
              <a:gd name="T31" fmla="*/ 83 h 88"/>
              <a:gd name="T32" fmla="*/ 88 w 138"/>
              <a:gd name="T33" fmla="*/ 88 h 88"/>
              <a:gd name="T34" fmla="*/ 79 w 138"/>
              <a:gd name="T35" fmla="*/ 81 h 88"/>
              <a:gd name="T36" fmla="*/ 76 w 138"/>
              <a:gd name="T37" fmla="*/ 64 h 88"/>
              <a:gd name="T38" fmla="*/ 71 w 138"/>
              <a:gd name="T39" fmla="*/ 63 h 88"/>
              <a:gd name="T40" fmla="*/ 71 w 138"/>
              <a:gd name="T41" fmla="*/ 56 h 88"/>
              <a:gd name="T42" fmla="*/ 60 w 138"/>
              <a:gd name="T43" fmla="*/ 51 h 88"/>
              <a:gd name="T44" fmla="*/ 55 w 138"/>
              <a:gd name="T45" fmla="*/ 59 h 88"/>
              <a:gd name="T46" fmla="*/ 55 w 138"/>
              <a:gd name="T47" fmla="*/ 67 h 88"/>
              <a:gd name="T48" fmla="*/ 53 w 138"/>
              <a:gd name="T49" fmla="*/ 70 h 88"/>
              <a:gd name="T50" fmla="*/ 43 w 138"/>
              <a:gd name="T51" fmla="*/ 70 h 88"/>
              <a:gd name="T52" fmla="*/ 40 w 138"/>
              <a:gd name="T53" fmla="*/ 79 h 88"/>
              <a:gd name="T54" fmla="*/ 33 w 138"/>
              <a:gd name="T55" fmla="*/ 75 h 88"/>
              <a:gd name="T56" fmla="*/ 22 w 138"/>
              <a:gd name="T57" fmla="*/ 82 h 88"/>
              <a:gd name="T58" fmla="*/ 16 w 138"/>
              <a:gd name="T59" fmla="*/ 79 h 88"/>
              <a:gd name="T60" fmla="*/ 21 w 138"/>
              <a:gd name="T61" fmla="*/ 58 h 88"/>
              <a:gd name="T62" fmla="*/ 13 w 138"/>
              <a:gd name="T63" fmla="*/ 43 h 88"/>
              <a:gd name="T64" fmla="*/ 0 w 138"/>
              <a:gd name="T65" fmla="*/ 38 h 88"/>
              <a:gd name="T66" fmla="*/ 2 w 138"/>
              <a:gd name="T67" fmla="*/ 29 h 88"/>
              <a:gd name="T68" fmla="*/ 16 w 138"/>
              <a:gd name="T69" fmla="*/ 30 h 88"/>
              <a:gd name="T70" fmla="*/ 21 w 138"/>
              <a:gd name="T71" fmla="*/ 19 h 88"/>
              <a:gd name="T72" fmla="*/ 23 w 138"/>
              <a:gd name="T73" fmla="*/ 5 h 88"/>
              <a:gd name="T74" fmla="*/ 44 w 138"/>
              <a:gd name="T75" fmla="*/ 0 h 88"/>
              <a:gd name="T76" fmla="*/ 43 w 138"/>
              <a:gd name="T77" fmla="*/ 10 h 88"/>
              <a:gd name="T78" fmla="*/ 47 w 138"/>
              <a:gd name="T79" fmla="*/ 16 h 88"/>
              <a:gd name="T80" fmla="*/ 54 w 138"/>
              <a:gd name="T81" fmla="*/ 1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8" h="88">
                <a:moveTo>
                  <a:pt x="54" y="15"/>
                </a:moveTo>
                <a:lnTo>
                  <a:pt x="50" y="22"/>
                </a:lnTo>
                <a:lnTo>
                  <a:pt x="30" y="18"/>
                </a:lnTo>
                <a:lnTo>
                  <a:pt x="32" y="30"/>
                </a:lnTo>
                <a:lnTo>
                  <a:pt x="50" y="29"/>
                </a:lnTo>
                <a:lnTo>
                  <a:pt x="73" y="35"/>
                </a:lnTo>
                <a:lnTo>
                  <a:pt x="104" y="32"/>
                </a:lnTo>
                <a:lnTo>
                  <a:pt x="113" y="51"/>
                </a:lnTo>
                <a:lnTo>
                  <a:pt x="119" y="49"/>
                </a:lnTo>
                <a:lnTo>
                  <a:pt x="130" y="54"/>
                </a:lnTo>
                <a:lnTo>
                  <a:pt x="132" y="62"/>
                </a:lnTo>
                <a:lnTo>
                  <a:pt x="138" y="74"/>
                </a:lnTo>
                <a:lnTo>
                  <a:pt x="120" y="74"/>
                </a:lnTo>
                <a:lnTo>
                  <a:pt x="108" y="72"/>
                </a:lnTo>
                <a:lnTo>
                  <a:pt x="99" y="81"/>
                </a:lnTo>
                <a:lnTo>
                  <a:pt x="92" y="83"/>
                </a:lnTo>
                <a:lnTo>
                  <a:pt x="88" y="88"/>
                </a:lnTo>
                <a:lnTo>
                  <a:pt x="79" y="81"/>
                </a:lnTo>
                <a:lnTo>
                  <a:pt x="76" y="64"/>
                </a:lnTo>
                <a:lnTo>
                  <a:pt x="71" y="63"/>
                </a:lnTo>
                <a:lnTo>
                  <a:pt x="71" y="56"/>
                </a:lnTo>
                <a:lnTo>
                  <a:pt x="60" y="51"/>
                </a:lnTo>
                <a:lnTo>
                  <a:pt x="55" y="59"/>
                </a:lnTo>
                <a:lnTo>
                  <a:pt x="55" y="67"/>
                </a:lnTo>
                <a:lnTo>
                  <a:pt x="53" y="70"/>
                </a:lnTo>
                <a:lnTo>
                  <a:pt x="43" y="70"/>
                </a:lnTo>
                <a:lnTo>
                  <a:pt x="40" y="79"/>
                </a:lnTo>
                <a:lnTo>
                  <a:pt x="33" y="75"/>
                </a:lnTo>
                <a:lnTo>
                  <a:pt x="22" y="82"/>
                </a:lnTo>
                <a:lnTo>
                  <a:pt x="16" y="79"/>
                </a:lnTo>
                <a:lnTo>
                  <a:pt x="21" y="58"/>
                </a:lnTo>
                <a:lnTo>
                  <a:pt x="13" y="43"/>
                </a:lnTo>
                <a:lnTo>
                  <a:pt x="0" y="38"/>
                </a:lnTo>
                <a:lnTo>
                  <a:pt x="2" y="29"/>
                </a:lnTo>
                <a:lnTo>
                  <a:pt x="16" y="30"/>
                </a:lnTo>
                <a:lnTo>
                  <a:pt x="21" y="19"/>
                </a:lnTo>
                <a:lnTo>
                  <a:pt x="23" y="5"/>
                </a:lnTo>
                <a:lnTo>
                  <a:pt x="44" y="0"/>
                </a:lnTo>
                <a:lnTo>
                  <a:pt x="43" y="10"/>
                </a:lnTo>
                <a:lnTo>
                  <a:pt x="47" y="16"/>
                </a:lnTo>
                <a:lnTo>
                  <a:pt x="54" y="15"/>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58" name="Freeform 194"/>
          <p:cNvSpPr>
            <a:spLocks/>
          </p:cNvSpPr>
          <p:nvPr/>
        </p:nvSpPr>
        <p:spPr bwMode="auto">
          <a:xfrm>
            <a:off x="6782859" y="2673001"/>
            <a:ext cx="331647" cy="197195"/>
          </a:xfrm>
          <a:custGeom>
            <a:avLst/>
            <a:gdLst>
              <a:gd name="T0" fmla="*/ 176 w 259"/>
              <a:gd name="T1" fmla="*/ 146 h 154"/>
              <a:gd name="T2" fmla="*/ 170 w 259"/>
              <a:gd name="T3" fmla="*/ 129 h 154"/>
              <a:gd name="T4" fmla="*/ 157 w 259"/>
              <a:gd name="T5" fmla="*/ 128 h 154"/>
              <a:gd name="T6" fmla="*/ 134 w 259"/>
              <a:gd name="T7" fmla="*/ 110 h 154"/>
              <a:gd name="T8" fmla="*/ 120 w 259"/>
              <a:gd name="T9" fmla="*/ 107 h 154"/>
              <a:gd name="T10" fmla="*/ 99 w 259"/>
              <a:gd name="T11" fmla="*/ 97 h 154"/>
              <a:gd name="T12" fmla="*/ 86 w 259"/>
              <a:gd name="T13" fmla="*/ 95 h 154"/>
              <a:gd name="T14" fmla="*/ 79 w 259"/>
              <a:gd name="T15" fmla="*/ 99 h 154"/>
              <a:gd name="T16" fmla="*/ 68 w 259"/>
              <a:gd name="T17" fmla="*/ 98 h 154"/>
              <a:gd name="T18" fmla="*/ 58 w 259"/>
              <a:gd name="T19" fmla="*/ 110 h 154"/>
              <a:gd name="T20" fmla="*/ 44 w 259"/>
              <a:gd name="T21" fmla="*/ 114 h 154"/>
              <a:gd name="T22" fmla="*/ 38 w 259"/>
              <a:gd name="T23" fmla="*/ 100 h 154"/>
              <a:gd name="T24" fmla="*/ 36 w 259"/>
              <a:gd name="T25" fmla="*/ 78 h 154"/>
              <a:gd name="T26" fmla="*/ 21 w 259"/>
              <a:gd name="T27" fmla="*/ 71 h 154"/>
              <a:gd name="T28" fmla="*/ 23 w 259"/>
              <a:gd name="T29" fmla="*/ 57 h 154"/>
              <a:gd name="T30" fmla="*/ 11 w 259"/>
              <a:gd name="T31" fmla="*/ 56 h 154"/>
              <a:gd name="T32" fmla="*/ 11 w 259"/>
              <a:gd name="T33" fmla="*/ 38 h 154"/>
              <a:gd name="T34" fmla="*/ 28 w 259"/>
              <a:gd name="T35" fmla="*/ 43 h 154"/>
              <a:gd name="T36" fmla="*/ 41 w 259"/>
              <a:gd name="T37" fmla="*/ 37 h 154"/>
              <a:gd name="T38" fmla="*/ 27 w 259"/>
              <a:gd name="T39" fmla="*/ 25 h 154"/>
              <a:gd name="T40" fmla="*/ 19 w 259"/>
              <a:gd name="T41" fmla="*/ 13 h 154"/>
              <a:gd name="T42" fmla="*/ 7 w 259"/>
              <a:gd name="T43" fmla="*/ 18 h 154"/>
              <a:gd name="T44" fmla="*/ 8 w 259"/>
              <a:gd name="T45" fmla="*/ 33 h 154"/>
              <a:gd name="T46" fmla="*/ 0 w 259"/>
              <a:gd name="T47" fmla="*/ 20 h 154"/>
              <a:gd name="T48" fmla="*/ 6 w 259"/>
              <a:gd name="T49" fmla="*/ 13 h 154"/>
              <a:gd name="T50" fmla="*/ 24 w 259"/>
              <a:gd name="T51" fmla="*/ 9 h 154"/>
              <a:gd name="T52" fmla="*/ 37 w 259"/>
              <a:gd name="T53" fmla="*/ 14 h 154"/>
              <a:gd name="T54" fmla="*/ 52 w 259"/>
              <a:gd name="T55" fmla="*/ 30 h 154"/>
              <a:gd name="T56" fmla="*/ 61 w 259"/>
              <a:gd name="T57" fmla="*/ 29 h 154"/>
              <a:gd name="T58" fmla="*/ 80 w 259"/>
              <a:gd name="T59" fmla="*/ 29 h 154"/>
              <a:gd name="T60" fmla="*/ 74 w 259"/>
              <a:gd name="T61" fmla="*/ 19 h 154"/>
              <a:gd name="T62" fmla="*/ 87 w 259"/>
              <a:gd name="T63" fmla="*/ 12 h 154"/>
              <a:gd name="T64" fmla="*/ 98 w 259"/>
              <a:gd name="T65" fmla="*/ 0 h 154"/>
              <a:gd name="T66" fmla="*/ 123 w 259"/>
              <a:gd name="T67" fmla="*/ 11 h 154"/>
              <a:gd name="T68" fmla="*/ 129 w 259"/>
              <a:gd name="T69" fmla="*/ 27 h 154"/>
              <a:gd name="T70" fmla="*/ 137 w 259"/>
              <a:gd name="T71" fmla="*/ 31 h 154"/>
              <a:gd name="T72" fmla="*/ 155 w 259"/>
              <a:gd name="T73" fmla="*/ 30 h 154"/>
              <a:gd name="T74" fmla="*/ 161 w 259"/>
              <a:gd name="T75" fmla="*/ 34 h 154"/>
              <a:gd name="T76" fmla="*/ 175 w 259"/>
              <a:gd name="T77" fmla="*/ 55 h 154"/>
              <a:gd name="T78" fmla="*/ 198 w 259"/>
              <a:gd name="T79" fmla="*/ 69 h 154"/>
              <a:gd name="T80" fmla="*/ 211 w 259"/>
              <a:gd name="T81" fmla="*/ 79 h 154"/>
              <a:gd name="T82" fmla="*/ 231 w 259"/>
              <a:gd name="T83" fmla="*/ 89 h 154"/>
              <a:gd name="T84" fmla="*/ 256 w 259"/>
              <a:gd name="T85" fmla="*/ 98 h 154"/>
              <a:gd name="T86" fmla="*/ 259 w 259"/>
              <a:gd name="T87" fmla="*/ 111 h 154"/>
              <a:gd name="T88" fmla="*/ 254 w 259"/>
              <a:gd name="T89" fmla="*/ 110 h 154"/>
              <a:gd name="T90" fmla="*/ 244 w 259"/>
              <a:gd name="T91" fmla="*/ 105 h 154"/>
              <a:gd name="T92" fmla="*/ 243 w 259"/>
              <a:gd name="T93" fmla="*/ 112 h 154"/>
              <a:gd name="T94" fmla="*/ 230 w 259"/>
              <a:gd name="T95" fmla="*/ 116 h 154"/>
              <a:gd name="T96" fmla="*/ 230 w 259"/>
              <a:gd name="T97" fmla="*/ 133 h 154"/>
              <a:gd name="T98" fmla="*/ 222 w 259"/>
              <a:gd name="T99" fmla="*/ 139 h 154"/>
              <a:gd name="T100" fmla="*/ 209 w 259"/>
              <a:gd name="T101" fmla="*/ 142 h 154"/>
              <a:gd name="T102" fmla="*/ 207 w 259"/>
              <a:gd name="T103" fmla="*/ 151 h 154"/>
              <a:gd name="T104" fmla="*/ 195 w 259"/>
              <a:gd name="T105" fmla="*/ 154 h 154"/>
              <a:gd name="T106" fmla="*/ 176 w 259"/>
              <a:gd name="T107" fmla="*/ 14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9" h="154">
                <a:moveTo>
                  <a:pt x="176" y="146"/>
                </a:moveTo>
                <a:lnTo>
                  <a:pt x="170" y="129"/>
                </a:lnTo>
                <a:lnTo>
                  <a:pt x="157" y="128"/>
                </a:lnTo>
                <a:lnTo>
                  <a:pt x="134" y="110"/>
                </a:lnTo>
                <a:lnTo>
                  <a:pt x="120" y="107"/>
                </a:lnTo>
                <a:lnTo>
                  <a:pt x="99" y="97"/>
                </a:lnTo>
                <a:lnTo>
                  <a:pt x="86" y="95"/>
                </a:lnTo>
                <a:lnTo>
                  <a:pt x="79" y="99"/>
                </a:lnTo>
                <a:lnTo>
                  <a:pt x="68" y="98"/>
                </a:lnTo>
                <a:lnTo>
                  <a:pt x="58" y="110"/>
                </a:lnTo>
                <a:lnTo>
                  <a:pt x="44" y="114"/>
                </a:lnTo>
                <a:lnTo>
                  <a:pt x="38" y="100"/>
                </a:lnTo>
                <a:lnTo>
                  <a:pt x="36" y="78"/>
                </a:lnTo>
                <a:lnTo>
                  <a:pt x="21" y="71"/>
                </a:lnTo>
                <a:lnTo>
                  <a:pt x="23" y="57"/>
                </a:lnTo>
                <a:lnTo>
                  <a:pt x="11" y="56"/>
                </a:lnTo>
                <a:lnTo>
                  <a:pt x="11" y="38"/>
                </a:lnTo>
                <a:lnTo>
                  <a:pt x="28" y="43"/>
                </a:lnTo>
                <a:lnTo>
                  <a:pt x="41" y="37"/>
                </a:lnTo>
                <a:lnTo>
                  <a:pt x="27" y="25"/>
                </a:lnTo>
                <a:lnTo>
                  <a:pt x="19" y="13"/>
                </a:lnTo>
                <a:lnTo>
                  <a:pt x="7" y="18"/>
                </a:lnTo>
                <a:lnTo>
                  <a:pt x="8" y="33"/>
                </a:lnTo>
                <a:lnTo>
                  <a:pt x="0" y="20"/>
                </a:lnTo>
                <a:lnTo>
                  <a:pt x="6" y="13"/>
                </a:lnTo>
                <a:lnTo>
                  <a:pt x="24" y="9"/>
                </a:lnTo>
                <a:lnTo>
                  <a:pt x="37" y="14"/>
                </a:lnTo>
                <a:lnTo>
                  <a:pt x="52" y="30"/>
                </a:lnTo>
                <a:lnTo>
                  <a:pt x="61" y="29"/>
                </a:lnTo>
                <a:lnTo>
                  <a:pt x="80" y="29"/>
                </a:lnTo>
                <a:lnTo>
                  <a:pt x="74" y="19"/>
                </a:lnTo>
                <a:lnTo>
                  <a:pt x="87" y="12"/>
                </a:lnTo>
                <a:lnTo>
                  <a:pt x="98" y="0"/>
                </a:lnTo>
                <a:lnTo>
                  <a:pt x="123" y="11"/>
                </a:lnTo>
                <a:lnTo>
                  <a:pt x="129" y="27"/>
                </a:lnTo>
                <a:lnTo>
                  <a:pt x="137" y="31"/>
                </a:lnTo>
                <a:lnTo>
                  <a:pt x="155" y="30"/>
                </a:lnTo>
                <a:lnTo>
                  <a:pt x="161" y="34"/>
                </a:lnTo>
                <a:lnTo>
                  <a:pt x="175" y="55"/>
                </a:lnTo>
                <a:lnTo>
                  <a:pt x="198" y="69"/>
                </a:lnTo>
                <a:lnTo>
                  <a:pt x="211" y="79"/>
                </a:lnTo>
                <a:lnTo>
                  <a:pt x="231" y="89"/>
                </a:lnTo>
                <a:lnTo>
                  <a:pt x="256" y="98"/>
                </a:lnTo>
                <a:lnTo>
                  <a:pt x="259" y="111"/>
                </a:lnTo>
                <a:lnTo>
                  <a:pt x="254" y="110"/>
                </a:lnTo>
                <a:lnTo>
                  <a:pt x="244" y="105"/>
                </a:lnTo>
                <a:lnTo>
                  <a:pt x="243" y="112"/>
                </a:lnTo>
                <a:lnTo>
                  <a:pt x="230" y="116"/>
                </a:lnTo>
                <a:lnTo>
                  <a:pt x="230" y="133"/>
                </a:lnTo>
                <a:lnTo>
                  <a:pt x="222" y="139"/>
                </a:lnTo>
                <a:lnTo>
                  <a:pt x="209" y="142"/>
                </a:lnTo>
                <a:lnTo>
                  <a:pt x="207" y="151"/>
                </a:lnTo>
                <a:lnTo>
                  <a:pt x="195" y="154"/>
                </a:lnTo>
                <a:lnTo>
                  <a:pt x="176" y="146"/>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59" name="Freeform 195"/>
          <p:cNvSpPr>
            <a:spLocks/>
          </p:cNvSpPr>
          <p:nvPr/>
        </p:nvSpPr>
        <p:spPr bwMode="auto">
          <a:xfrm>
            <a:off x="8585788" y="4027758"/>
            <a:ext cx="56342" cy="29452"/>
          </a:xfrm>
          <a:custGeom>
            <a:avLst/>
            <a:gdLst>
              <a:gd name="T0" fmla="*/ 0 w 44"/>
              <a:gd name="T1" fmla="*/ 13 h 23"/>
              <a:gd name="T2" fmla="*/ 2 w 44"/>
              <a:gd name="T3" fmla="*/ 8 h 23"/>
              <a:gd name="T4" fmla="*/ 19 w 44"/>
              <a:gd name="T5" fmla="*/ 4 h 23"/>
              <a:gd name="T6" fmla="*/ 32 w 44"/>
              <a:gd name="T7" fmla="*/ 3 h 23"/>
              <a:gd name="T8" fmla="*/ 37 w 44"/>
              <a:gd name="T9" fmla="*/ 0 h 23"/>
              <a:gd name="T10" fmla="*/ 44 w 44"/>
              <a:gd name="T11" fmla="*/ 3 h 23"/>
              <a:gd name="T12" fmla="*/ 37 w 44"/>
              <a:gd name="T13" fmla="*/ 9 h 23"/>
              <a:gd name="T14" fmla="*/ 17 w 44"/>
              <a:gd name="T15" fmla="*/ 18 h 23"/>
              <a:gd name="T16" fmla="*/ 1 w 44"/>
              <a:gd name="T17" fmla="*/ 23 h 23"/>
              <a:gd name="T18" fmla="*/ 1 w 44"/>
              <a:gd name="T19" fmla="*/ 17 h 23"/>
              <a:gd name="T20" fmla="*/ 0 w 44"/>
              <a:gd name="T21" fmla="*/ 1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 h="23">
                <a:moveTo>
                  <a:pt x="0" y="13"/>
                </a:moveTo>
                <a:lnTo>
                  <a:pt x="2" y="8"/>
                </a:lnTo>
                <a:lnTo>
                  <a:pt x="19" y="4"/>
                </a:lnTo>
                <a:lnTo>
                  <a:pt x="32" y="3"/>
                </a:lnTo>
                <a:lnTo>
                  <a:pt x="37" y="0"/>
                </a:lnTo>
                <a:lnTo>
                  <a:pt x="44" y="3"/>
                </a:lnTo>
                <a:lnTo>
                  <a:pt x="37" y="9"/>
                </a:lnTo>
                <a:lnTo>
                  <a:pt x="17" y="18"/>
                </a:lnTo>
                <a:lnTo>
                  <a:pt x="1" y="23"/>
                </a:lnTo>
                <a:lnTo>
                  <a:pt x="1" y="17"/>
                </a:lnTo>
                <a:lnTo>
                  <a:pt x="0" y="13"/>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60" name="Freeform 196"/>
          <p:cNvSpPr>
            <a:spLocks/>
          </p:cNvSpPr>
          <p:nvPr/>
        </p:nvSpPr>
        <p:spPr bwMode="auto">
          <a:xfrm>
            <a:off x="4203951" y="3518123"/>
            <a:ext cx="25610" cy="24330"/>
          </a:xfrm>
          <a:custGeom>
            <a:avLst/>
            <a:gdLst>
              <a:gd name="T0" fmla="*/ 6 w 20"/>
              <a:gd name="T1" fmla="*/ 3 h 19"/>
              <a:gd name="T2" fmla="*/ 16 w 20"/>
              <a:gd name="T3" fmla="*/ 0 h 19"/>
              <a:gd name="T4" fmla="*/ 20 w 20"/>
              <a:gd name="T5" fmla="*/ 1 h 19"/>
              <a:gd name="T6" fmla="*/ 19 w 20"/>
              <a:gd name="T7" fmla="*/ 16 h 19"/>
              <a:gd name="T8" fmla="*/ 3 w 20"/>
              <a:gd name="T9" fmla="*/ 19 h 19"/>
              <a:gd name="T10" fmla="*/ 0 w 20"/>
              <a:gd name="T11" fmla="*/ 17 h 19"/>
              <a:gd name="T12" fmla="*/ 6 w 20"/>
              <a:gd name="T13" fmla="*/ 11 h 19"/>
              <a:gd name="T14" fmla="*/ 6 w 20"/>
              <a:gd name="T15" fmla="*/ 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6" y="3"/>
                </a:moveTo>
                <a:lnTo>
                  <a:pt x="16" y="0"/>
                </a:lnTo>
                <a:lnTo>
                  <a:pt x="20" y="1"/>
                </a:lnTo>
                <a:lnTo>
                  <a:pt x="19" y="16"/>
                </a:lnTo>
                <a:lnTo>
                  <a:pt x="3" y="19"/>
                </a:lnTo>
                <a:lnTo>
                  <a:pt x="0" y="17"/>
                </a:lnTo>
                <a:lnTo>
                  <a:pt x="6" y="11"/>
                </a:lnTo>
                <a:lnTo>
                  <a:pt x="6" y="3"/>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61" name="Freeform 197"/>
          <p:cNvSpPr>
            <a:spLocks/>
          </p:cNvSpPr>
          <p:nvPr/>
        </p:nvSpPr>
        <p:spPr bwMode="auto">
          <a:xfrm>
            <a:off x="5822490" y="2815134"/>
            <a:ext cx="89634" cy="186952"/>
          </a:xfrm>
          <a:custGeom>
            <a:avLst/>
            <a:gdLst>
              <a:gd name="T0" fmla="*/ 36 w 70"/>
              <a:gd name="T1" fmla="*/ 146 h 146"/>
              <a:gd name="T2" fmla="*/ 28 w 70"/>
              <a:gd name="T3" fmla="*/ 109 h 146"/>
              <a:gd name="T4" fmla="*/ 17 w 70"/>
              <a:gd name="T5" fmla="*/ 100 h 146"/>
              <a:gd name="T6" fmla="*/ 17 w 70"/>
              <a:gd name="T7" fmla="*/ 95 h 146"/>
              <a:gd name="T8" fmla="*/ 2 w 70"/>
              <a:gd name="T9" fmla="*/ 83 h 146"/>
              <a:gd name="T10" fmla="*/ 0 w 70"/>
              <a:gd name="T11" fmla="*/ 67 h 146"/>
              <a:gd name="T12" fmla="*/ 10 w 70"/>
              <a:gd name="T13" fmla="*/ 56 h 146"/>
              <a:gd name="T14" fmla="*/ 14 w 70"/>
              <a:gd name="T15" fmla="*/ 39 h 146"/>
              <a:gd name="T16" fmla="*/ 11 w 70"/>
              <a:gd name="T17" fmla="*/ 19 h 146"/>
              <a:gd name="T18" fmla="*/ 14 w 70"/>
              <a:gd name="T19" fmla="*/ 8 h 146"/>
              <a:gd name="T20" fmla="*/ 32 w 70"/>
              <a:gd name="T21" fmla="*/ 0 h 146"/>
              <a:gd name="T22" fmla="*/ 44 w 70"/>
              <a:gd name="T23" fmla="*/ 3 h 146"/>
              <a:gd name="T24" fmla="*/ 44 w 70"/>
              <a:gd name="T25" fmla="*/ 13 h 146"/>
              <a:gd name="T26" fmla="*/ 59 w 70"/>
              <a:gd name="T27" fmla="*/ 6 h 146"/>
              <a:gd name="T28" fmla="*/ 60 w 70"/>
              <a:gd name="T29" fmla="*/ 9 h 146"/>
              <a:gd name="T30" fmla="*/ 52 w 70"/>
              <a:gd name="T31" fmla="*/ 19 h 146"/>
              <a:gd name="T32" fmla="*/ 52 w 70"/>
              <a:gd name="T33" fmla="*/ 29 h 146"/>
              <a:gd name="T34" fmla="*/ 58 w 70"/>
              <a:gd name="T35" fmla="*/ 34 h 146"/>
              <a:gd name="T36" fmla="*/ 56 w 70"/>
              <a:gd name="T37" fmla="*/ 52 h 146"/>
              <a:gd name="T38" fmla="*/ 45 w 70"/>
              <a:gd name="T39" fmla="*/ 63 h 146"/>
              <a:gd name="T40" fmla="*/ 49 w 70"/>
              <a:gd name="T41" fmla="*/ 74 h 146"/>
              <a:gd name="T42" fmla="*/ 58 w 70"/>
              <a:gd name="T43" fmla="*/ 74 h 146"/>
              <a:gd name="T44" fmla="*/ 63 w 70"/>
              <a:gd name="T45" fmla="*/ 84 h 146"/>
              <a:gd name="T46" fmla="*/ 70 w 70"/>
              <a:gd name="T47" fmla="*/ 87 h 146"/>
              <a:gd name="T48" fmla="*/ 69 w 70"/>
              <a:gd name="T49" fmla="*/ 103 h 146"/>
              <a:gd name="T50" fmla="*/ 61 w 70"/>
              <a:gd name="T51" fmla="*/ 109 h 146"/>
              <a:gd name="T52" fmla="*/ 56 w 70"/>
              <a:gd name="T53" fmla="*/ 116 h 146"/>
              <a:gd name="T54" fmla="*/ 44 w 70"/>
              <a:gd name="T55" fmla="*/ 124 h 146"/>
              <a:gd name="T56" fmla="*/ 46 w 70"/>
              <a:gd name="T57" fmla="*/ 132 h 146"/>
              <a:gd name="T58" fmla="*/ 45 w 70"/>
              <a:gd name="T59" fmla="*/ 141 h 146"/>
              <a:gd name="T60" fmla="*/ 36 w 70"/>
              <a:gd name="T61"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 h="146">
                <a:moveTo>
                  <a:pt x="36" y="146"/>
                </a:moveTo>
                <a:lnTo>
                  <a:pt x="28" y="109"/>
                </a:lnTo>
                <a:lnTo>
                  <a:pt x="17" y="100"/>
                </a:lnTo>
                <a:lnTo>
                  <a:pt x="17" y="95"/>
                </a:lnTo>
                <a:lnTo>
                  <a:pt x="2" y="83"/>
                </a:lnTo>
                <a:lnTo>
                  <a:pt x="0" y="67"/>
                </a:lnTo>
                <a:lnTo>
                  <a:pt x="10" y="56"/>
                </a:lnTo>
                <a:lnTo>
                  <a:pt x="14" y="39"/>
                </a:lnTo>
                <a:lnTo>
                  <a:pt x="11" y="19"/>
                </a:lnTo>
                <a:lnTo>
                  <a:pt x="14" y="8"/>
                </a:lnTo>
                <a:lnTo>
                  <a:pt x="32" y="0"/>
                </a:lnTo>
                <a:lnTo>
                  <a:pt x="44" y="3"/>
                </a:lnTo>
                <a:lnTo>
                  <a:pt x="44" y="13"/>
                </a:lnTo>
                <a:lnTo>
                  <a:pt x="59" y="6"/>
                </a:lnTo>
                <a:lnTo>
                  <a:pt x="60" y="9"/>
                </a:lnTo>
                <a:lnTo>
                  <a:pt x="52" y="19"/>
                </a:lnTo>
                <a:lnTo>
                  <a:pt x="52" y="29"/>
                </a:lnTo>
                <a:lnTo>
                  <a:pt x="58" y="34"/>
                </a:lnTo>
                <a:lnTo>
                  <a:pt x="56" y="52"/>
                </a:lnTo>
                <a:lnTo>
                  <a:pt x="45" y="63"/>
                </a:lnTo>
                <a:lnTo>
                  <a:pt x="49" y="74"/>
                </a:lnTo>
                <a:lnTo>
                  <a:pt x="58" y="74"/>
                </a:lnTo>
                <a:lnTo>
                  <a:pt x="63" y="84"/>
                </a:lnTo>
                <a:lnTo>
                  <a:pt x="70" y="87"/>
                </a:lnTo>
                <a:lnTo>
                  <a:pt x="69" y="103"/>
                </a:lnTo>
                <a:lnTo>
                  <a:pt x="61" y="109"/>
                </a:lnTo>
                <a:lnTo>
                  <a:pt x="56" y="116"/>
                </a:lnTo>
                <a:lnTo>
                  <a:pt x="44" y="124"/>
                </a:lnTo>
                <a:lnTo>
                  <a:pt x="46" y="132"/>
                </a:lnTo>
                <a:lnTo>
                  <a:pt x="45" y="141"/>
                </a:lnTo>
                <a:lnTo>
                  <a:pt x="36" y="146"/>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62" name="Freeform 198"/>
          <p:cNvSpPr>
            <a:spLocks/>
          </p:cNvSpPr>
          <p:nvPr/>
        </p:nvSpPr>
        <p:spPr bwMode="auto">
          <a:xfrm>
            <a:off x="6223285" y="2690926"/>
            <a:ext cx="414879" cy="165184"/>
          </a:xfrm>
          <a:custGeom>
            <a:avLst/>
            <a:gdLst>
              <a:gd name="T0" fmla="*/ 177 w 324"/>
              <a:gd name="T1" fmla="*/ 15 h 129"/>
              <a:gd name="T2" fmla="*/ 202 w 324"/>
              <a:gd name="T3" fmla="*/ 23 h 129"/>
              <a:gd name="T4" fmla="*/ 222 w 324"/>
              <a:gd name="T5" fmla="*/ 20 h 129"/>
              <a:gd name="T6" fmla="*/ 236 w 324"/>
              <a:gd name="T7" fmla="*/ 22 h 129"/>
              <a:gd name="T8" fmla="*/ 254 w 324"/>
              <a:gd name="T9" fmla="*/ 11 h 129"/>
              <a:gd name="T10" fmla="*/ 272 w 324"/>
              <a:gd name="T11" fmla="*/ 10 h 129"/>
              <a:gd name="T12" fmla="*/ 290 w 324"/>
              <a:gd name="T13" fmla="*/ 20 h 129"/>
              <a:gd name="T14" fmla="*/ 294 w 324"/>
              <a:gd name="T15" fmla="*/ 27 h 129"/>
              <a:gd name="T16" fmla="*/ 294 w 324"/>
              <a:gd name="T17" fmla="*/ 37 h 129"/>
              <a:gd name="T18" fmla="*/ 308 w 324"/>
              <a:gd name="T19" fmla="*/ 42 h 129"/>
              <a:gd name="T20" fmla="*/ 316 w 324"/>
              <a:gd name="T21" fmla="*/ 48 h 129"/>
              <a:gd name="T22" fmla="*/ 305 w 324"/>
              <a:gd name="T23" fmla="*/ 54 h 129"/>
              <a:gd name="T24" fmla="*/ 314 w 324"/>
              <a:gd name="T25" fmla="*/ 78 h 129"/>
              <a:gd name="T26" fmla="*/ 312 w 324"/>
              <a:gd name="T27" fmla="*/ 84 h 129"/>
              <a:gd name="T28" fmla="*/ 324 w 324"/>
              <a:gd name="T29" fmla="*/ 101 h 129"/>
              <a:gd name="T30" fmla="*/ 316 w 324"/>
              <a:gd name="T31" fmla="*/ 104 h 129"/>
              <a:gd name="T32" fmla="*/ 310 w 324"/>
              <a:gd name="T33" fmla="*/ 99 h 129"/>
              <a:gd name="T34" fmla="*/ 289 w 324"/>
              <a:gd name="T35" fmla="*/ 96 h 129"/>
              <a:gd name="T36" fmla="*/ 282 w 324"/>
              <a:gd name="T37" fmla="*/ 100 h 129"/>
              <a:gd name="T38" fmla="*/ 263 w 324"/>
              <a:gd name="T39" fmla="*/ 103 h 129"/>
              <a:gd name="T40" fmla="*/ 254 w 324"/>
              <a:gd name="T41" fmla="*/ 103 h 129"/>
              <a:gd name="T42" fmla="*/ 235 w 324"/>
              <a:gd name="T43" fmla="*/ 110 h 129"/>
              <a:gd name="T44" fmla="*/ 221 w 324"/>
              <a:gd name="T45" fmla="*/ 110 h 129"/>
              <a:gd name="T46" fmla="*/ 212 w 324"/>
              <a:gd name="T47" fmla="*/ 106 h 129"/>
              <a:gd name="T48" fmla="*/ 193 w 324"/>
              <a:gd name="T49" fmla="*/ 112 h 129"/>
              <a:gd name="T50" fmla="*/ 187 w 324"/>
              <a:gd name="T51" fmla="*/ 108 h 129"/>
              <a:gd name="T52" fmla="*/ 188 w 324"/>
              <a:gd name="T53" fmla="*/ 120 h 129"/>
              <a:gd name="T54" fmla="*/ 184 w 324"/>
              <a:gd name="T55" fmla="*/ 124 h 129"/>
              <a:gd name="T56" fmla="*/ 180 w 324"/>
              <a:gd name="T57" fmla="*/ 129 h 129"/>
              <a:gd name="T58" fmla="*/ 172 w 324"/>
              <a:gd name="T59" fmla="*/ 119 h 129"/>
              <a:gd name="T60" fmla="*/ 178 w 324"/>
              <a:gd name="T61" fmla="*/ 112 h 129"/>
              <a:gd name="T62" fmla="*/ 167 w 324"/>
              <a:gd name="T63" fmla="*/ 113 h 129"/>
              <a:gd name="T64" fmla="*/ 153 w 324"/>
              <a:gd name="T65" fmla="*/ 109 h 129"/>
              <a:gd name="T66" fmla="*/ 142 w 324"/>
              <a:gd name="T67" fmla="*/ 120 h 129"/>
              <a:gd name="T68" fmla="*/ 116 w 324"/>
              <a:gd name="T69" fmla="*/ 123 h 129"/>
              <a:gd name="T70" fmla="*/ 101 w 324"/>
              <a:gd name="T71" fmla="*/ 112 h 129"/>
              <a:gd name="T72" fmla="*/ 82 w 324"/>
              <a:gd name="T73" fmla="*/ 111 h 129"/>
              <a:gd name="T74" fmla="*/ 80 w 324"/>
              <a:gd name="T75" fmla="*/ 120 h 129"/>
              <a:gd name="T76" fmla="*/ 68 w 324"/>
              <a:gd name="T77" fmla="*/ 122 h 129"/>
              <a:gd name="T78" fmla="*/ 50 w 324"/>
              <a:gd name="T79" fmla="*/ 111 h 129"/>
              <a:gd name="T80" fmla="*/ 31 w 324"/>
              <a:gd name="T81" fmla="*/ 111 h 129"/>
              <a:gd name="T82" fmla="*/ 19 w 324"/>
              <a:gd name="T83" fmla="*/ 91 h 129"/>
              <a:gd name="T84" fmla="*/ 6 w 324"/>
              <a:gd name="T85" fmla="*/ 79 h 129"/>
              <a:gd name="T86" fmla="*/ 12 w 324"/>
              <a:gd name="T87" fmla="*/ 63 h 129"/>
              <a:gd name="T88" fmla="*/ 0 w 324"/>
              <a:gd name="T89" fmla="*/ 53 h 129"/>
              <a:gd name="T90" fmla="*/ 17 w 324"/>
              <a:gd name="T91" fmla="*/ 34 h 129"/>
              <a:gd name="T92" fmla="*/ 43 w 324"/>
              <a:gd name="T93" fmla="*/ 33 h 129"/>
              <a:gd name="T94" fmla="*/ 48 w 324"/>
              <a:gd name="T95" fmla="*/ 17 h 129"/>
              <a:gd name="T96" fmla="*/ 81 w 324"/>
              <a:gd name="T97" fmla="*/ 20 h 129"/>
              <a:gd name="T98" fmla="*/ 99 w 324"/>
              <a:gd name="T99" fmla="*/ 7 h 129"/>
              <a:gd name="T100" fmla="*/ 118 w 324"/>
              <a:gd name="T101" fmla="*/ 1 h 129"/>
              <a:gd name="T102" fmla="*/ 145 w 324"/>
              <a:gd name="T103" fmla="*/ 0 h 129"/>
              <a:gd name="T104" fmla="*/ 177 w 324"/>
              <a:gd name="T105" fmla="*/ 15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4" h="129">
                <a:moveTo>
                  <a:pt x="177" y="15"/>
                </a:moveTo>
                <a:lnTo>
                  <a:pt x="202" y="23"/>
                </a:lnTo>
                <a:lnTo>
                  <a:pt x="222" y="20"/>
                </a:lnTo>
                <a:lnTo>
                  <a:pt x="236" y="22"/>
                </a:lnTo>
                <a:lnTo>
                  <a:pt x="254" y="11"/>
                </a:lnTo>
                <a:lnTo>
                  <a:pt x="272" y="10"/>
                </a:lnTo>
                <a:lnTo>
                  <a:pt x="290" y="20"/>
                </a:lnTo>
                <a:lnTo>
                  <a:pt x="294" y="27"/>
                </a:lnTo>
                <a:lnTo>
                  <a:pt x="294" y="37"/>
                </a:lnTo>
                <a:lnTo>
                  <a:pt x="308" y="42"/>
                </a:lnTo>
                <a:lnTo>
                  <a:pt x="316" y="48"/>
                </a:lnTo>
                <a:lnTo>
                  <a:pt x="305" y="54"/>
                </a:lnTo>
                <a:lnTo>
                  <a:pt x="314" y="78"/>
                </a:lnTo>
                <a:lnTo>
                  <a:pt x="312" y="84"/>
                </a:lnTo>
                <a:lnTo>
                  <a:pt x="324" y="101"/>
                </a:lnTo>
                <a:lnTo>
                  <a:pt x="316" y="104"/>
                </a:lnTo>
                <a:lnTo>
                  <a:pt x="310" y="99"/>
                </a:lnTo>
                <a:lnTo>
                  <a:pt x="289" y="96"/>
                </a:lnTo>
                <a:lnTo>
                  <a:pt x="282" y="100"/>
                </a:lnTo>
                <a:lnTo>
                  <a:pt x="263" y="103"/>
                </a:lnTo>
                <a:lnTo>
                  <a:pt x="254" y="103"/>
                </a:lnTo>
                <a:lnTo>
                  <a:pt x="235" y="110"/>
                </a:lnTo>
                <a:lnTo>
                  <a:pt x="221" y="110"/>
                </a:lnTo>
                <a:lnTo>
                  <a:pt x="212" y="106"/>
                </a:lnTo>
                <a:lnTo>
                  <a:pt x="193" y="112"/>
                </a:lnTo>
                <a:lnTo>
                  <a:pt x="187" y="108"/>
                </a:lnTo>
                <a:lnTo>
                  <a:pt x="188" y="120"/>
                </a:lnTo>
                <a:lnTo>
                  <a:pt x="184" y="124"/>
                </a:lnTo>
                <a:lnTo>
                  <a:pt x="180" y="129"/>
                </a:lnTo>
                <a:lnTo>
                  <a:pt x="172" y="119"/>
                </a:lnTo>
                <a:lnTo>
                  <a:pt x="178" y="112"/>
                </a:lnTo>
                <a:lnTo>
                  <a:pt x="167" y="113"/>
                </a:lnTo>
                <a:lnTo>
                  <a:pt x="153" y="109"/>
                </a:lnTo>
                <a:lnTo>
                  <a:pt x="142" y="120"/>
                </a:lnTo>
                <a:lnTo>
                  <a:pt x="116" y="123"/>
                </a:lnTo>
                <a:lnTo>
                  <a:pt x="101" y="112"/>
                </a:lnTo>
                <a:lnTo>
                  <a:pt x="82" y="111"/>
                </a:lnTo>
                <a:lnTo>
                  <a:pt x="80" y="120"/>
                </a:lnTo>
                <a:lnTo>
                  <a:pt x="68" y="122"/>
                </a:lnTo>
                <a:lnTo>
                  <a:pt x="50" y="111"/>
                </a:lnTo>
                <a:lnTo>
                  <a:pt x="31" y="111"/>
                </a:lnTo>
                <a:lnTo>
                  <a:pt x="19" y="91"/>
                </a:lnTo>
                <a:lnTo>
                  <a:pt x="6" y="79"/>
                </a:lnTo>
                <a:lnTo>
                  <a:pt x="12" y="63"/>
                </a:lnTo>
                <a:lnTo>
                  <a:pt x="0" y="53"/>
                </a:lnTo>
                <a:lnTo>
                  <a:pt x="17" y="34"/>
                </a:lnTo>
                <a:lnTo>
                  <a:pt x="43" y="33"/>
                </a:lnTo>
                <a:lnTo>
                  <a:pt x="48" y="17"/>
                </a:lnTo>
                <a:lnTo>
                  <a:pt x="81" y="20"/>
                </a:lnTo>
                <a:lnTo>
                  <a:pt x="99" y="7"/>
                </a:lnTo>
                <a:lnTo>
                  <a:pt x="118" y="1"/>
                </a:lnTo>
                <a:lnTo>
                  <a:pt x="145" y="0"/>
                </a:lnTo>
                <a:lnTo>
                  <a:pt x="177" y="15"/>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63" name="Freeform 199"/>
          <p:cNvSpPr>
            <a:spLocks/>
          </p:cNvSpPr>
          <p:nvPr/>
        </p:nvSpPr>
        <p:spPr bwMode="auto">
          <a:xfrm>
            <a:off x="6215602" y="2688365"/>
            <a:ext cx="64025" cy="52500"/>
          </a:xfrm>
          <a:custGeom>
            <a:avLst/>
            <a:gdLst>
              <a:gd name="T0" fmla="*/ 21 w 50"/>
              <a:gd name="T1" fmla="*/ 30 h 41"/>
              <a:gd name="T2" fmla="*/ 8 w 50"/>
              <a:gd name="T3" fmla="*/ 41 h 41"/>
              <a:gd name="T4" fmla="*/ 2 w 50"/>
              <a:gd name="T5" fmla="*/ 32 h 41"/>
              <a:gd name="T6" fmla="*/ 2 w 50"/>
              <a:gd name="T7" fmla="*/ 27 h 41"/>
              <a:gd name="T8" fmla="*/ 5 w 50"/>
              <a:gd name="T9" fmla="*/ 25 h 41"/>
              <a:gd name="T10" fmla="*/ 9 w 50"/>
              <a:gd name="T11" fmla="*/ 12 h 41"/>
              <a:gd name="T12" fmla="*/ 0 w 50"/>
              <a:gd name="T13" fmla="*/ 7 h 41"/>
              <a:gd name="T14" fmla="*/ 17 w 50"/>
              <a:gd name="T15" fmla="*/ 0 h 41"/>
              <a:gd name="T16" fmla="*/ 32 w 50"/>
              <a:gd name="T17" fmla="*/ 3 h 41"/>
              <a:gd name="T18" fmla="*/ 35 w 50"/>
              <a:gd name="T19" fmla="*/ 11 h 41"/>
              <a:gd name="T20" fmla="*/ 50 w 50"/>
              <a:gd name="T21" fmla="*/ 18 h 41"/>
              <a:gd name="T22" fmla="*/ 47 w 50"/>
              <a:gd name="T23" fmla="*/ 23 h 41"/>
              <a:gd name="T24" fmla="*/ 28 w 50"/>
              <a:gd name="T25" fmla="*/ 24 h 41"/>
              <a:gd name="T26" fmla="*/ 21 w 50"/>
              <a:gd name="T27"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41">
                <a:moveTo>
                  <a:pt x="21" y="30"/>
                </a:moveTo>
                <a:lnTo>
                  <a:pt x="8" y="41"/>
                </a:lnTo>
                <a:lnTo>
                  <a:pt x="2" y="32"/>
                </a:lnTo>
                <a:lnTo>
                  <a:pt x="2" y="27"/>
                </a:lnTo>
                <a:lnTo>
                  <a:pt x="5" y="25"/>
                </a:lnTo>
                <a:lnTo>
                  <a:pt x="9" y="12"/>
                </a:lnTo>
                <a:lnTo>
                  <a:pt x="0" y="7"/>
                </a:lnTo>
                <a:lnTo>
                  <a:pt x="17" y="0"/>
                </a:lnTo>
                <a:lnTo>
                  <a:pt x="32" y="3"/>
                </a:lnTo>
                <a:lnTo>
                  <a:pt x="35" y="11"/>
                </a:lnTo>
                <a:lnTo>
                  <a:pt x="50" y="18"/>
                </a:lnTo>
                <a:lnTo>
                  <a:pt x="47" y="23"/>
                </a:lnTo>
                <a:lnTo>
                  <a:pt x="28" y="24"/>
                </a:lnTo>
                <a:lnTo>
                  <a:pt x="21" y="30"/>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64" name="Freeform 200"/>
          <p:cNvSpPr>
            <a:spLocks/>
          </p:cNvSpPr>
          <p:nvPr/>
        </p:nvSpPr>
        <p:spPr bwMode="auto">
          <a:xfrm>
            <a:off x="8411642" y="3135256"/>
            <a:ext cx="32013" cy="88354"/>
          </a:xfrm>
          <a:custGeom>
            <a:avLst/>
            <a:gdLst>
              <a:gd name="T0" fmla="*/ 25 w 25"/>
              <a:gd name="T1" fmla="*/ 19 h 69"/>
              <a:gd name="T2" fmla="*/ 22 w 25"/>
              <a:gd name="T3" fmla="*/ 52 h 69"/>
              <a:gd name="T4" fmla="*/ 19 w 25"/>
              <a:gd name="T5" fmla="*/ 69 h 69"/>
              <a:gd name="T6" fmla="*/ 5 w 25"/>
              <a:gd name="T7" fmla="*/ 51 h 69"/>
              <a:gd name="T8" fmla="*/ 0 w 25"/>
              <a:gd name="T9" fmla="*/ 36 h 69"/>
              <a:gd name="T10" fmla="*/ 5 w 25"/>
              <a:gd name="T11" fmla="*/ 16 h 69"/>
              <a:gd name="T12" fmla="*/ 15 w 25"/>
              <a:gd name="T13" fmla="*/ 0 h 69"/>
              <a:gd name="T14" fmla="*/ 25 w 25"/>
              <a:gd name="T15" fmla="*/ 6 h 69"/>
              <a:gd name="T16" fmla="*/ 25 w 25"/>
              <a:gd name="T17" fmla="*/ 1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9">
                <a:moveTo>
                  <a:pt x="25" y="19"/>
                </a:moveTo>
                <a:lnTo>
                  <a:pt x="22" y="52"/>
                </a:lnTo>
                <a:lnTo>
                  <a:pt x="19" y="69"/>
                </a:lnTo>
                <a:lnTo>
                  <a:pt x="5" y="51"/>
                </a:lnTo>
                <a:lnTo>
                  <a:pt x="0" y="36"/>
                </a:lnTo>
                <a:lnTo>
                  <a:pt x="5" y="16"/>
                </a:lnTo>
                <a:lnTo>
                  <a:pt x="15" y="0"/>
                </a:lnTo>
                <a:lnTo>
                  <a:pt x="25" y="6"/>
                </a:lnTo>
                <a:lnTo>
                  <a:pt x="25" y="19"/>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65" name="Freeform 201"/>
          <p:cNvSpPr>
            <a:spLocks/>
          </p:cNvSpPr>
          <p:nvPr/>
        </p:nvSpPr>
        <p:spPr bwMode="auto">
          <a:xfrm>
            <a:off x="6344930" y="3833123"/>
            <a:ext cx="254818" cy="286830"/>
          </a:xfrm>
          <a:custGeom>
            <a:avLst/>
            <a:gdLst>
              <a:gd name="T0" fmla="*/ 84 w 199"/>
              <a:gd name="T1" fmla="*/ 0 h 224"/>
              <a:gd name="T2" fmla="*/ 87 w 199"/>
              <a:gd name="T3" fmla="*/ 2 h 224"/>
              <a:gd name="T4" fmla="*/ 154 w 199"/>
              <a:gd name="T5" fmla="*/ 45 h 224"/>
              <a:gd name="T6" fmla="*/ 155 w 199"/>
              <a:gd name="T7" fmla="*/ 57 h 224"/>
              <a:gd name="T8" fmla="*/ 181 w 199"/>
              <a:gd name="T9" fmla="*/ 78 h 224"/>
              <a:gd name="T10" fmla="*/ 172 w 199"/>
              <a:gd name="T11" fmla="*/ 103 h 224"/>
              <a:gd name="T12" fmla="*/ 173 w 199"/>
              <a:gd name="T13" fmla="*/ 115 h 224"/>
              <a:gd name="T14" fmla="*/ 184 w 199"/>
              <a:gd name="T15" fmla="*/ 123 h 224"/>
              <a:gd name="T16" fmla="*/ 185 w 199"/>
              <a:gd name="T17" fmla="*/ 128 h 224"/>
              <a:gd name="T18" fmla="*/ 180 w 199"/>
              <a:gd name="T19" fmla="*/ 141 h 224"/>
              <a:gd name="T20" fmla="*/ 181 w 199"/>
              <a:gd name="T21" fmla="*/ 147 h 224"/>
              <a:gd name="T22" fmla="*/ 179 w 199"/>
              <a:gd name="T23" fmla="*/ 157 h 224"/>
              <a:gd name="T24" fmla="*/ 185 w 199"/>
              <a:gd name="T25" fmla="*/ 170 h 224"/>
              <a:gd name="T26" fmla="*/ 192 w 199"/>
              <a:gd name="T27" fmla="*/ 190 h 224"/>
              <a:gd name="T28" fmla="*/ 199 w 199"/>
              <a:gd name="T29" fmla="*/ 195 h 224"/>
              <a:gd name="T30" fmla="*/ 184 w 199"/>
              <a:gd name="T31" fmla="*/ 207 h 224"/>
              <a:gd name="T32" fmla="*/ 164 w 199"/>
              <a:gd name="T33" fmla="*/ 215 h 224"/>
              <a:gd name="T34" fmla="*/ 153 w 199"/>
              <a:gd name="T35" fmla="*/ 215 h 224"/>
              <a:gd name="T36" fmla="*/ 146 w 199"/>
              <a:gd name="T37" fmla="*/ 221 h 224"/>
              <a:gd name="T38" fmla="*/ 133 w 199"/>
              <a:gd name="T39" fmla="*/ 221 h 224"/>
              <a:gd name="T40" fmla="*/ 128 w 199"/>
              <a:gd name="T41" fmla="*/ 224 h 224"/>
              <a:gd name="T42" fmla="*/ 107 w 199"/>
              <a:gd name="T43" fmla="*/ 218 h 224"/>
              <a:gd name="T44" fmla="*/ 93 w 199"/>
              <a:gd name="T45" fmla="*/ 220 h 224"/>
              <a:gd name="T46" fmla="*/ 89 w 199"/>
              <a:gd name="T47" fmla="*/ 192 h 224"/>
              <a:gd name="T48" fmla="*/ 82 w 199"/>
              <a:gd name="T49" fmla="*/ 182 h 224"/>
              <a:gd name="T50" fmla="*/ 79 w 199"/>
              <a:gd name="T51" fmla="*/ 176 h 224"/>
              <a:gd name="T52" fmla="*/ 61 w 199"/>
              <a:gd name="T53" fmla="*/ 172 h 224"/>
              <a:gd name="T54" fmla="*/ 51 w 199"/>
              <a:gd name="T55" fmla="*/ 166 h 224"/>
              <a:gd name="T56" fmla="*/ 39 w 199"/>
              <a:gd name="T57" fmla="*/ 163 h 224"/>
              <a:gd name="T58" fmla="*/ 32 w 199"/>
              <a:gd name="T59" fmla="*/ 159 h 224"/>
              <a:gd name="T60" fmla="*/ 25 w 199"/>
              <a:gd name="T61" fmla="*/ 154 h 224"/>
              <a:gd name="T62" fmla="*/ 15 w 199"/>
              <a:gd name="T63" fmla="*/ 127 h 224"/>
              <a:gd name="T64" fmla="*/ 5 w 199"/>
              <a:gd name="T65" fmla="*/ 116 h 224"/>
              <a:gd name="T66" fmla="*/ 1 w 199"/>
              <a:gd name="T67" fmla="*/ 104 h 224"/>
              <a:gd name="T68" fmla="*/ 3 w 199"/>
              <a:gd name="T69" fmla="*/ 93 h 224"/>
              <a:gd name="T70" fmla="*/ 0 w 199"/>
              <a:gd name="T71" fmla="*/ 74 h 224"/>
              <a:gd name="T72" fmla="*/ 7 w 199"/>
              <a:gd name="T73" fmla="*/ 73 h 224"/>
              <a:gd name="T74" fmla="*/ 14 w 199"/>
              <a:gd name="T75" fmla="*/ 65 h 224"/>
              <a:gd name="T76" fmla="*/ 22 w 199"/>
              <a:gd name="T77" fmla="*/ 54 h 224"/>
              <a:gd name="T78" fmla="*/ 26 w 199"/>
              <a:gd name="T79" fmla="*/ 50 h 224"/>
              <a:gd name="T80" fmla="*/ 26 w 199"/>
              <a:gd name="T81" fmla="*/ 43 h 224"/>
              <a:gd name="T82" fmla="*/ 22 w 199"/>
              <a:gd name="T83" fmla="*/ 39 h 224"/>
              <a:gd name="T84" fmla="*/ 21 w 199"/>
              <a:gd name="T85" fmla="*/ 31 h 224"/>
              <a:gd name="T86" fmla="*/ 26 w 199"/>
              <a:gd name="T87" fmla="*/ 28 h 224"/>
              <a:gd name="T88" fmla="*/ 28 w 199"/>
              <a:gd name="T89" fmla="*/ 16 h 224"/>
              <a:gd name="T90" fmla="*/ 20 w 199"/>
              <a:gd name="T91" fmla="*/ 4 h 224"/>
              <a:gd name="T92" fmla="*/ 27 w 199"/>
              <a:gd name="T93" fmla="*/ 2 h 224"/>
              <a:gd name="T94" fmla="*/ 47 w 199"/>
              <a:gd name="T95" fmla="*/ 2 h 224"/>
              <a:gd name="T96" fmla="*/ 84 w 199"/>
              <a:gd name="T9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24">
                <a:moveTo>
                  <a:pt x="84" y="0"/>
                </a:moveTo>
                <a:lnTo>
                  <a:pt x="87" y="2"/>
                </a:lnTo>
                <a:lnTo>
                  <a:pt x="154" y="45"/>
                </a:lnTo>
                <a:lnTo>
                  <a:pt x="155" y="57"/>
                </a:lnTo>
                <a:lnTo>
                  <a:pt x="181" y="78"/>
                </a:lnTo>
                <a:lnTo>
                  <a:pt x="172" y="103"/>
                </a:lnTo>
                <a:lnTo>
                  <a:pt x="173" y="115"/>
                </a:lnTo>
                <a:lnTo>
                  <a:pt x="184" y="123"/>
                </a:lnTo>
                <a:lnTo>
                  <a:pt x="185" y="128"/>
                </a:lnTo>
                <a:lnTo>
                  <a:pt x="180" y="141"/>
                </a:lnTo>
                <a:lnTo>
                  <a:pt x="181" y="147"/>
                </a:lnTo>
                <a:lnTo>
                  <a:pt x="179" y="157"/>
                </a:lnTo>
                <a:lnTo>
                  <a:pt x="185" y="170"/>
                </a:lnTo>
                <a:lnTo>
                  <a:pt x="192" y="190"/>
                </a:lnTo>
                <a:lnTo>
                  <a:pt x="199" y="195"/>
                </a:lnTo>
                <a:lnTo>
                  <a:pt x="184" y="207"/>
                </a:lnTo>
                <a:lnTo>
                  <a:pt x="164" y="215"/>
                </a:lnTo>
                <a:lnTo>
                  <a:pt x="153" y="215"/>
                </a:lnTo>
                <a:lnTo>
                  <a:pt x="146" y="221"/>
                </a:lnTo>
                <a:lnTo>
                  <a:pt x="133" y="221"/>
                </a:lnTo>
                <a:lnTo>
                  <a:pt x="128" y="224"/>
                </a:lnTo>
                <a:lnTo>
                  <a:pt x="107" y="218"/>
                </a:lnTo>
                <a:lnTo>
                  <a:pt x="93" y="220"/>
                </a:lnTo>
                <a:lnTo>
                  <a:pt x="89" y="192"/>
                </a:lnTo>
                <a:lnTo>
                  <a:pt x="82" y="182"/>
                </a:lnTo>
                <a:lnTo>
                  <a:pt x="79" y="176"/>
                </a:lnTo>
                <a:lnTo>
                  <a:pt x="61" y="172"/>
                </a:lnTo>
                <a:lnTo>
                  <a:pt x="51" y="166"/>
                </a:lnTo>
                <a:lnTo>
                  <a:pt x="39" y="163"/>
                </a:lnTo>
                <a:lnTo>
                  <a:pt x="32" y="159"/>
                </a:lnTo>
                <a:lnTo>
                  <a:pt x="25" y="154"/>
                </a:lnTo>
                <a:lnTo>
                  <a:pt x="15" y="127"/>
                </a:lnTo>
                <a:lnTo>
                  <a:pt x="5" y="116"/>
                </a:lnTo>
                <a:lnTo>
                  <a:pt x="1" y="104"/>
                </a:lnTo>
                <a:lnTo>
                  <a:pt x="3" y="93"/>
                </a:lnTo>
                <a:lnTo>
                  <a:pt x="0" y="74"/>
                </a:lnTo>
                <a:lnTo>
                  <a:pt x="7" y="73"/>
                </a:lnTo>
                <a:lnTo>
                  <a:pt x="14" y="65"/>
                </a:lnTo>
                <a:lnTo>
                  <a:pt x="22" y="54"/>
                </a:lnTo>
                <a:lnTo>
                  <a:pt x="26" y="50"/>
                </a:lnTo>
                <a:lnTo>
                  <a:pt x="26" y="43"/>
                </a:lnTo>
                <a:lnTo>
                  <a:pt x="22" y="39"/>
                </a:lnTo>
                <a:lnTo>
                  <a:pt x="21" y="31"/>
                </a:lnTo>
                <a:lnTo>
                  <a:pt x="26" y="28"/>
                </a:lnTo>
                <a:lnTo>
                  <a:pt x="28" y="16"/>
                </a:lnTo>
                <a:lnTo>
                  <a:pt x="20" y="4"/>
                </a:lnTo>
                <a:lnTo>
                  <a:pt x="27" y="2"/>
                </a:lnTo>
                <a:lnTo>
                  <a:pt x="47" y="2"/>
                </a:lnTo>
                <a:lnTo>
                  <a:pt x="84" y="0"/>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66" name="Freeform 202"/>
          <p:cNvSpPr>
            <a:spLocks/>
          </p:cNvSpPr>
          <p:nvPr/>
        </p:nvSpPr>
        <p:spPr bwMode="auto">
          <a:xfrm>
            <a:off x="6351334" y="3694831"/>
            <a:ext cx="128049" cy="151098"/>
          </a:xfrm>
          <a:custGeom>
            <a:avLst/>
            <a:gdLst>
              <a:gd name="T0" fmla="*/ 42 w 100"/>
              <a:gd name="T1" fmla="*/ 110 h 118"/>
              <a:gd name="T2" fmla="*/ 22 w 100"/>
              <a:gd name="T3" fmla="*/ 110 h 118"/>
              <a:gd name="T4" fmla="*/ 15 w 100"/>
              <a:gd name="T5" fmla="*/ 112 h 118"/>
              <a:gd name="T6" fmla="*/ 4 w 100"/>
              <a:gd name="T7" fmla="*/ 118 h 118"/>
              <a:gd name="T8" fmla="*/ 0 w 100"/>
              <a:gd name="T9" fmla="*/ 116 h 118"/>
              <a:gd name="T10" fmla="*/ 0 w 100"/>
              <a:gd name="T11" fmla="*/ 101 h 118"/>
              <a:gd name="T12" fmla="*/ 4 w 100"/>
              <a:gd name="T13" fmla="*/ 93 h 118"/>
              <a:gd name="T14" fmla="*/ 5 w 100"/>
              <a:gd name="T15" fmla="*/ 76 h 118"/>
              <a:gd name="T16" fmla="*/ 9 w 100"/>
              <a:gd name="T17" fmla="*/ 66 h 118"/>
              <a:gd name="T18" fmla="*/ 16 w 100"/>
              <a:gd name="T19" fmla="*/ 56 h 118"/>
              <a:gd name="T20" fmla="*/ 23 w 100"/>
              <a:gd name="T21" fmla="*/ 50 h 118"/>
              <a:gd name="T22" fmla="*/ 29 w 100"/>
              <a:gd name="T23" fmla="*/ 43 h 118"/>
              <a:gd name="T24" fmla="*/ 22 w 100"/>
              <a:gd name="T25" fmla="*/ 40 h 118"/>
              <a:gd name="T26" fmla="*/ 23 w 100"/>
              <a:gd name="T27" fmla="*/ 16 h 118"/>
              <a:gd name="T28" fmla="*/ 30 w 100"/>
              <a:gd name="T29" fmla="*/ 10 h 118"/>
              <a:gd name="T30" fmla="*/ 42 w 100"/>
              <a:gd name="T31" fmla="*/ 14 h 118"/>
              <a:gd name="T32" fmla="*/ 57 w 100"/>
              <a:gd name="T33" fmla="*/ 10 h 118"/>
              <a:gd name="T34" fmla="*/ 69 w 100"/>
              <a:gd name="T35" fmla="*/ 10 h 118"/>
              <a:gd name="T36" fmla="*/ 81 w 100"/>
              <a:gd name="T37" fmla="*/ 0 h 118"/>
              <a:gd name="T38" fmla="*/ 90 w 100"/>
              <a:gd name="T39" fmla="*/ 15 h 118"/>
              <a:gd name="T40" fmla="*/ 92 w 100"/>
              <a:gd name="T41" fmla="*/ 25 h 118"/>
              <a:gd name="T42" fmla="*/ 100 w 100"/>
              <a:gd name="T43" fmla="*/ 49 h 118"/>
              <a:gd name="T44" fmla="*/ 93 w 100"/>
              <a:gd name="T45" fmla="*/ 64 h 118"/>
              <a:gd name="T46" fmla="*/ 84 w 100"/>
              <a:gd name="T47" fmla="*/ 78 h 118"/>
              <a:gd name="T48" fmla="*/ 79 w 100"/>
              <a:gd name="T49" fmla="*/ 86 h 118"/>
              <a:gd name="T50" fmla="*/ 79 w 100"/>
              <a:gd name="T51" fmla="*/ 108 h 118"/>
              <a:gd name="T52" fmla="*/ 42 w 100"/>
              <a:gd name="T53" fmla="*/ 11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0" h="118">
                <a:moveTo>
                  <a:pt x="42" y="110"/>
                </a:moveTo>
                <a:lnTo>
                  <a:pt x="22" y="110"/>
                </a:lnTo>
                <a:lnTo>
                  <a:pt x="15" y="112"/>
                </a:lnTo>
                <a:lnTo>
                  <a:pt x="4" y="118"/>
                </a:lnTo>
                <a:lnTo>
                  <a:pt x="0" y="116"/>
                </a:lnTo>
                <a:lnTo>
                  <a:pt x="0" y="101"/>
                </a:lnTo>
                <a:lnTo>
                  <a:pt x="4" y="93"/>
                </a:lnTo>
                <a:lnTo>
                  <a:pt x="5" y="76"/>
                </a:lnTo>
                <a:lnTo>
                  <a:pt x="9" y="66"/>
                </a:lnTo>
                <a:lnTo>
                  <a:pt x="16" y="56"/>
                </a:lnTo>
                <a:lnTo>
                  <a:pt x="23" y="50"/>
                </a:lnTo>
                <a:lnTo>
                  <a:pt x="29" y="43"/>
                </a:lnTo>
                <a:lnTo>
                  <a:pt x="22" y="40"/>
                </a:lnTo>
                <a:lnTo>
                  <a:pt x="23" y="16"/>
                </a:lnTo>
                <a:lnTo>
                  <a:pt x="30" y="10"/>
                </a:lnTo>
                <a:lnTo>
                  <a:pt x="42" y="14"/>
                </a:lnTo>
                <a:lnTo>
                  <a:pt x="57" y="10"/>
                </a:lnTo>
                <a:lnTo>
                  <a:pt x="69" y="10"/>
                </a:lnTo>
                <a:lnTo>
                  <a:pt x="81" y="0"/>
                </a:lnTo>
                <a:lnTo>
                  <a:pt x="90" y="15"/>
                </a:lnTo>
                <a:lnTo>
                  <a:pt x="92" y="25"/>
                </a:lnTo>
                <a:lnTo>
                  <a:pt x="100" y="49"/>
                </a:lnTo>
                <a:lnTo>
                  <a:pt x="93" y="64"/>
                </a:lnTo>
                <a:lnTo>
                  <a:pt x="84" y="78"/>
                </a:lnTo>
                <a:lnTo>
                  <a:pt x="79" y="86"/>
                </a:lnTo>
                <a:lnTo>
                  <a:pt x="79" y="108"/>
                </a:lnTo>
                <a:lnTo>
                  <a:pt x="42" y="110"/>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67" name="Freeform 203"/>
          <p:cNvSpPr>
            <a:spLocks/>
          </p:cNvSpPr>
          <p:nvPr/>
        </p:nvSpPr>
        <p:spPr bwMode="auto">
          <a:xfrm>
            <a:off x="6111882" y="2423305"/>
            <a:ext cx="368781" cy="207439"/>
          </a:xfrm>
          <a:custGeom>
            <a:avLst/>
            <a:gdLst>
              <a:gd name="T0" fmla="*/ 149 w 288"/>
              <a:gd name="T1" fmla="*/ 6 h 162"/>
              <a:gd name="T2" fmla="*/ 157 w 288"/>
              <a:gd name="T3" fmla="*/ 2 h 162"/>
              <a:gd name="T4" fmla="*/ 186 w 288"/>
              <a:gd name="T5" fmla="*/ 11 h 162"/>
              <a:gd name="T6" fmla="*/ 185 w 288"/>
              <a:gd name="T7" fmla="*/ 22 h 162"/>
              <a:gd name="T8" fmla="*/ 205 w 288"/>
              <a:gd name="T9" fmla="*/ 31 h 162"/>
              <a:gd name="T10" fmla="*/ 227 w 288"/>
              <a:gd name="T11" fmla="*/ 42 h 162"/>
              <a:gd name="T12" fmla="*/ 251 w 288"/>
              <a:gd name="T13" fmla="*/ 49 h 162"/>
              <a:gd name="T14" fmla="*/ 285 w 288"/>
              <a:gd name="T15" fmla="*/ 55 h 162"/>
              <a:gd name="T16" fmla="*/ 282 w 288"/>
              <a:gd name="T17" fmla="*/ 72 h 162"/>
              <a:gd name="T18" fmla="*/ 287 w 288"/>
              <a:gd name="T19" fmla="*/ 89 h 162"/>
              <a:gd name="T20" fmla="*/ 264 w 288"/>
              <a:gd name="T21" fmla="*/ 97 h 162"/>
              <a:gd name="T22" fmla="*/ 253 w 288"/>
              <a:gd name="T23" fmla="*/ 107 h 162"/>
              <a:gd name="T24" fmla="*/ 228 w 288"/>
              <a:gd name="T25" fmla="*/ 115 h 162"/>
              <a:gd name="T26" fmla="*/ 218 w 288"/>
              <a:gd name="T27" fmla="*/ 135 h 162"/>
              <a:gd name="T28" fmla="*/ 244 w 288"/>
              <a:gd name="T29" fmla="*/ 139 h 162"/>
              <a:gd name="T30" fmla="*/ 224 w 288"/>
              <a:gd name="T31" fmla="*/ 150 h 162"/>
              <a:gd name="T32" fmla="*/ 194 w 288"/>
              <a:gd name="T33" fmla="*/ 158 h 162"/>
              <a:gd name="T34" fmla="*/ 177 w 288"/>
              <a:gd name="T35" fmla="*/ 142 h 162"/>
              <a:gd name="T36" fmla="*/ 194 w 288"/>
              <a:gd name="T37" fmla="*/ 131 h 162"/>
              <a:gd name="T38" fmla="*/ 162 w 288"/>
              <a:gd name="T39" fmla="*/ 121 h 162"/>
              <a:gd name="T40" fmla="*/ 145 w 288"/>
              <a:gd name="T41" fmla="*/ 116 h 162"/>
              <a:gd name="T42" fmla="*/ 130 w 288"/>
              <a:gd name="T43" fmla="*/ 143 h 162"/>
              <a:gd name="T44" fmla="*/ 115 w 288"/>
              <a:gd name="T45" fmla="*/ 142 h 162"/>
              <a:gd name="T46" fmla="*/ 111 w 288"/>
              <a:gd name="T47" fmla="*/ 137 h 162"/>
              <a:gd name="T48" fmla="*/ 117 w 288"/>
              <a:gd name="T49" fmla="*/ 123 h 162"/>
              <a:gd name="T50" fmla="*/ 118 w 288"/>
              <a:gd name="T51" fmla="*/ 118 h 162"/>
              <a:gd name="T52" fmla="*/ 130 w 288"/>
              <a:gd name="T53" fmla="*/ 121 h 162"/>
              <a:gd name="T54" fmla="*/ 131 w 288"/>
              <a:gd name="T55" fmla="*/ 118 h 162"/>
              <a:gd name="T56" fmla="*/ 125 w 288"/>
              <a:gd name="T57" fmla="*/ 109 h 162"/>
              <a:gd name="T58" fmla="*/ 115 w 288"/>
              <a:gd name="T59" fmla="*/ 98 h 162"/>
              <a:gd name="T60" fmla="*/ 107 w 288"/>
              <a:gd name="T61" fmla="*/ 85 h 162"/>
              <a:gd name="T62" fmla="*/ 87 w 288"/>
              <a:gd name="T63" fmla="*/ 78 h 162"/>
              <a:gd name="T64" fmla="*/ 74 w 288"/>
              <a:gd name="T65" fmla="*/ 83 h 162"/>
              <a:gd name="T66" fmla="*/ 63 w 288"/>
              <a:gd name="T67" fmla="*/ 88 h 162"/>
              <a:gd name="T68" fmla="*/ 46 w 288"/>
              <a:gd name="T69" fmla="*/ 93 h 162"/>
              <a:gd name="T70" fmla="*/ 28 w 288"/>
              <a:gd name="T71" fmla="*/ 88 h 162"/>
              <a:gd name="T72" fmla="*/ 11 w 288"/>
              <a:gd name="T73" fmla="*/ 90 h 162"/>
              <a:gd name="T74" fmla="*/ 0 w 288"/>
              <a:gd name="T75" fmla="*/ 79 h 162"/>
              <a:gd name="T76" fmla="*/ 6 w 288"/>
              <a:gd name="T77" fmla="*/ 66 h 162"/>
              <a:gd name="T78" fmla="*/ 4 w 288"/>
              <a:gd name="T79" fmla="*/ 58 h 162"/>
              <a:gd name="T80" fmla="*/ 24 w 288"/>
              <a:gd name="T81" fmla="*/ 39 h 162"/>
              <a:gd name="T82" fmla="*/ 15 w 288"/>
              <a:gd name="T83" fmla="*/ 15 h 162"/>
              <a:gd name="T84" fmla="*/ 30 w 288"/>
              <a:gd name="T85" fmla="*/ 9 h 162"/>
              <a:gd name="T86" fmla="*/ 58 w 288"/>
              <a:gd name="T87" fmla="*/ 10 h 162"/>
              <a:gd name="T88" fmla="*/ 89 w 288"/>
              <a:gd name="T89" fmla="*/ 15 h 162"/>
              <a:gd name="T90" fmla="*/ 101 w 288"/>
              <a:gd name="T91" fmla="*/ 15 h 162"/>
              <a:gd name="T92" fmla="*/ 120 w 288"/>
              <a:gd name="T93" fmla="*/ 19 h 162"/>
              <a:gd name="T94" fmla="*/ 126 w 288"/>
              <a:gd name="T95" fmla="*/ 10 h 162"/>
              <a:gd name="T96" fmla="*/ 143 w 288"/>
              <a:gd name="T97" fmla="*/ 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88" h="162">
                <a:moveTo>
                  <a:pt x="143" y="5"/>
                </a:moveTo>
                <a:lnTo>
                  <a:pt x="149" y="6"/>
                </a:lnTo>
                <a:lnTo>
                  <a:pt x="152" y="1"/>
                </a:lnTo>
                <a:lnTo>
                  <a:pt x="157" y="2"/>
                </a:lnTo>
                <a:lnTo>
                  <a:pt x="173" y="0"/>
                </a:lnTo>
                <a:lnTo>
                  <a:pt x="186" y="11"/>
                </a:lnTo>
                <a:lnTo>
                  <a:pt x="182" y="15"/>
                </a:lnTo>
                <a:lnTo>
                  <a:pt x="185" y="22"/>
                </a:lnTo>
                <a:lnTo>
                  <a:pt x="198" y="23"/>
                </a:lnTo>
                <a:lnTo>
                  <a:pt x="205" y="31"/>
                </a:lnTo>
                <a:lnTo>
                  <a:pt x="206" y="35"/>
                </a:lnTo>
                <a:lnTo>
                  <a:pt x="227" y="42"/>
                </a:lnTo>
                <a:lnTo>
                  <a:pt x="239" y="39"/>
                </a:lnTo>
                <a:lnTo>
                  <a:pt x="251" y="49"/>
                </a:lnTo>
                <a:lnTo>
                  <a:pt x="260" y="49"/>
                </a:lnTo>
                <a:lnTo>
                  <a:pt x="285" y="55"/>
                </a:lnTo>
                <a:lnTo>
                  <a:pt x="286" y="61"/>
                </a:lnTo>
                <a:lnTo>
                  <a:pt x="282" y="72"/>
                </a:lnTo>
                <a:lnTo>
                  <a:pt x="288" y="83"/>
                </a:lnTo>
                <a:lnTo>
                  <a:pt x="287" y="89"/>
                </a:lnTo>
                <a:lnTo>
                  <a:pt x="271" y="91"/>
                </a:lnTo>
                <a:lnTo>
                  <a:pt x="264" y="97"/>
                </a:lnTo>
                <a:lnTo>
                  <a:pt x="265" y="106"/>
                </a:lnTo>
                <a:lnTo>
                  <a:pt x="253" y="107"/>
                </a:lnTo>
                <a:lnTo>
                  <a:pt x="243" y="114"/>
                </a:lnTo>
                <a:lnTo>
                  <a:pt x="228" y="115"/>
                </a:lnTo>
                <a:lnTo>
                  <a:pt x="215" y="123"/>
                </a:lnTo>
                <a:lnTo>
                  <a:pt x="218" y="135"/>
                </a:lnTo>
                <a:lnTo>
                  <a:pt x="227" y="140"/>
                </a:lnTo>
                <a:lnTo>
                  <a:pt x="244" y="139"/>
                </a:lnTo>
                <a:lnTo>
                  <a:pt x="242" y="146"/>
                </a:lnTo>
                <a:lnTo>
                  <a:pt x="224" y="150"/>
                </a:lnTo>
                <a:lnTo>
                  <a:pt x="204" y="162"/>
                </a:lnTo>
                <a:lnTo>
                  <a:pt x="194" y="158"/>
                </a:lnTo>
                <a:lnTo>
                  <a:pt x="196" y="148"/>
                </a:lnTo>
                <a:lnTo>
                  <a:pt x="177" y="142"/>
                </a:lnTo>
                <a:lnTo>
                  <a:pt x="179" y="138"/>
                </a:lnTo>
                <a:lnTo>
                  <a:pt x="194" y="131"/>
                </a:lnTo>
                <a:lnTo>
                  <a:pt x="189" y="127"/>
                </a:lnTo>
                <a:lnTo>
                  <a:pt x="162" y="121"/>
                </a:lnTo>
                <a:lnTo>
                  <a:pt x="160" y="114"/>
                </a:lnTo>
                <a:lnTo>
                  <a:pt x="145" y="116"/>
                </a:lnTo>
                <a:lnTo>
                  <a:pt x="141" y="128"/>
                </a:lnTo>
                <a:lnTo>
                  <a:pt x="130" y="143"/>
                </a:lnTo>
                <a:lnTo>
                  <a:pt x="123" y="139"/>
                </a:lnTo>
                <a:lnTo>
                  <a:pt x="115" y="142"/>
                </a:lnTo>
                <a:lnTo>
                  <a:pt x="107" y="139"/>
                </a:lnTo>
                <a:lnTo>
                  <a:pt x="111" y="137"/>
                </a:lnTo>
                <a:lnTo>
                  <a:pt x="113" y="130"/>
                </a:lnTo>
                <a:lnTo>
                  <a:pt x="117" y="123"/>
                </a:lnTo>
                <a:lnTo>
                  <a:pt x="115" y="119"/>
                </a:lnTo>
                <a:lnTo>
                  <a:pt x="118" y="118"/>
                </a:lnTo>
                <a:lnTo>
                  <a:pt x="120" y="120"/>
                </a:lnTo>
                <a:lnTo>
                  <a:pt x="130" y="121"/>
                </a:lnTo>
                <a:lnTo>
                  <a:pt x="134" y="120"/>
                </a:lnTo>
                <a:lnTo>
                  <a:pt x="131" y="118"/>
                </a:lnTo>
                <a:lnTo>
                  <a:pt x="131" y="115"/>
                </a:lnTo>
                <a:lnTo>
                  <a:pt x="125" y="109"/>
                </a:lnTo>
                <a:lnTo>
                  <a:pt x="121" y="101"/>
                </a:lnTo>
                <a:lnTo>
                  <a:pt x="115" y="98"/>
                </a:lnTo>
                <a:lnTo>
                  <a:pt x="115" y="90"/>
                </a:lnTo>
                <a:lnTo>
                  <a:pt x="107" y="85"/>
                </a:lnTo>
                <a:lnTo>
                  <a:pt x="100" y="84"/>
                </a:lnTo>
                <a:lnTo>
                  <a:pt x="87" y="78"/>
                </a:lnTo>
                <a:lnTo>
                  <a:pt x="77" y="80"/>
                </a:lnTo>
                <a:lnTo>
                  <a:pt x="74" y="83"/>
                </a:lnTo>
                <a:lnTo>
                  <a:pt x="67" y="83"/>
                </a:lnTo>
                <a:lnTo>
                  <a:pt x="63" y="88"/>
                </a:lnTo>
                <a:lnTo>
                  <a:pt x="52" y="90"/>
                </a:lnTo>
                <a:lnTo>
                  <a:pt x="46" y="93"/>
                </a:lnTo>
                <a:lnTo>
                  <a:pt x="38" y="88"/>
                </a:lnTo>
                <a:lnTo>
                  <a:pt x="28" y="88"/>
                </a:lnTo>
                <a:lnTo>
                  <a:pt x="18" y="86"/>
                </a:lnTo>
                <a:lnTo>
                  <a:pt x="11" y="90"/>
                </a:lnTo>
                <a:lnTo>
                  <a:pt x="9" y="84"/>
                </a:lnTo>
                <a:lnTo>
                  <a:pt x="0" y="79"/>
                </a:lnTo>
                <a:lnTo>
                  <a:pt x="2" y="71"/>
                </a:lnTo>
                <a:lnTo>
                  <a:pt x="6" y="66"/>
                </a:lnTo>
                <a:lnTo>
                  <a:pt x="9" y="67"/>
                </a:lnTo>
                <a:lnTo>
                  <a:pt x="4" y="58"/>
                </a:lnTo>
                <a:lnTo>
                  <a:pt x="17" y="41"/>
                </a:lnTo>
                <a:lnTo>
                  <a:pt x="24" y="39"/>
                </a:lnTo>
                <a:lnTo>
                  <a:pt x="25" y="33"/>
                </a:lnTo>
                <a:lnTo>
                  <a:pt x="15" y="15"/>
                </a:lnTo>
                <a:lnTo>
                  <a:pt x="22" y="14"/>
                </a:lnTo>
                <a:lnTo>
                  <a:pt x="30" y="9"/>
                </a:lnTo>
                <a:lnTo>
                  <a:pt x="42" y="8"/>
                </a:lnTo>
                <a:lnTo>
                  <a:pt x="58" y="10"/>
                </a:lnTo>
                <a:lnTo>
                  <a:pt x="77" y="15"/>
                </a:lnTo>
                <a:lnTo>
                  <a:pt x="89" y="15"/>
                </a:lnTo>
                <a:lnTo>
                  <a:pt x="95" y="18"/>
                </a:lnTo>
                <a:lnTo>
                  <a:pt x="101" y="15"/>
                </a:lnTo>
                <a:lnTo>
                  <a:pt x="106" y="19"/>
                </a:lnTo>
                <a:lnTo>
                  <a:pt x="120" y="19"/>
                </a:lnTo>
                <a:lnTo>
                  <a:pt x="126" y="20"/>
                </a:lnTo>
                <a:lnTo>
                  <a:pt x="126" y="10"/>
                </a:lnTo>
                <a:lnTo>
                  <a:pt x="130" y="6"/>
                </a:lnTo>
                <a:lnTo>
                  <a:pt x="143" y="5"/>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68" name="Freeform 204"/>
          <p:cNvSpPr>
            <a:spLocks/>
          </p:cNvSpPr>
          <p:nvPr/>
        </p:nvSpPr>
        <p:spPr bwMode="auto">
          <a:xfrm>
            <a:off x="4352488" y="4609101"/>
            <a:ext cx="115244" cy="128049"/>
          </a:xfrm>
          <a:custGeom>
            <a:avLst/>
            <a:gdLst>
              <a:gd name="T0" fmla="*/ 3 w 90"/>
              <a:gd name="T1" fmla="*/ 2 h 100"/>
              <a:gd name="T2" fmla="*/ 14 w 90"/>
              <a:gd name="T3" fmla="*/ 0 h 100"/>
              <a:gd name="T4" fmla="*/ 35 w 90"/>
              <a:gd name="T5" fmla="*/ 16 h 100"/>
              <a:gd name="T6" fmla="*/ 41 w 90"/>
              <a:gd name="T7" fmla="*/ 15 h 100"/>
              <a:gd name="T8" fmla="*/ 61 w 90"/>
              <a:gd name="T9" fmla="*/ 29 h 100"/>
              <a:gd name="T10" fmla="*/ 77 w 90"/>
              <a:gd name="T11" fmla="*/ 40 h 100"/>
              <a:gd name="T12" fmla="*/ 89 w 90"/>
              <a:gd name="T13" fmla="*/ 54 h 100"/>
              <a:gd name="T14" fmla="*/ 83 w 90"/>
              <a:gd name="T15" fmla="*/ 64 h 100"/>
              <a:gd name="T16" fmla="*/ 90 w 90"/>
              <a:gd name="T17" fmla="*/ 76 h 100"/>
              <a:gd name="T18" fmla="*/ 84 w 90"/>
              <a:gd name="T19" fmla="*/ 89 h 100"/>
              <a:gd name="T20" fmla="*/ 67 w 90"/>
              <a:gd name="T21" fmla="*/ 100 h 100"/>
              <a:gd name="T22" fmla="*/ 53 w 90"/>
              <a:gd name="T23" fmla="*/ 96 h 100"/>
              <a:gd name="T24" fmla="*/ 44 w 90"/>
              <a:gd name="T25" fmla="*/ 98 h 100"/>
              <a:gd name="T26" fmla="*/ 27 w 90"/>
              <a:gd name="T27" fmla="*/ 89 h 100"/>
              <a:gd name="T28" fmla="*/ 15 w 90"/>
              <a:gd name="T29" fmla="*/ 90 h 100"/>
              <a:gd name="T30" fmla="*/ 2 w 90"/>
              <a:gd name="T31" fmla="*/ 79 h 100"/>
              <a:gd name="T32" fmla="*/ 1 w 90"/>
              <a:gd name="T33" fmla="*/ 65 h 100"/>
              <a:gd name="T34" fmla="*/ 4 w 90"/>
              <a:gd name="T35" fmla="*/ 61 h 100"/>
              <a:gd name="T36" fmla="*/ 0 w 90"/>
              <a:gd name="T37" fmla="*/ 40 h 100"/>
              <a:gd name="T38" fmla="*/ 2 w 90"/>
              <a:gd name="T39" fmla="*/ 19 h 100"/>
              <a:gd name="T40" fmla="*/ 3 w 90"/>
              <a:gd name="T41" fmla="*/ 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100">
                <a:moveTo>
                  <a:pt x="3" y="2"/>
                </a:moveTo>
                <a:lnTo>
                  <a:pt x="14" y="0"/>
                </a:lnTo>
                <a:lnTo>
                  <a:pt x="35" y="16"/>
                </a:lnTo>
                <a:lnTo>
                  <a:pt x="41" y="15"/>
                </a:lnTo>
                <a:lnTo>
                  <a:pt x="61" y="29"/>
                </a:lnTo>
                <a:lnTo>
                  <a:pt x="77" y="40"/>
                </a:lnTo>
                <a:lnTo>
                  <a:pt x="89" y="54"/>
                </a:lnTo>
                <a:lnTo>
                  <a:pt x="83" y="64"/>
                </a:lnTo>
                <a:lnTo>
                  <a:pt x="90" y="76"/>
                </a:lnTo>
                <a:lnTo>
                  <a:pt x="84" y="89"/>
                </a:lnTo>
                <a:lnTo>
                  <a:pt x="67" y="100"/>
                </a:lnTo>
                <a:lnTo>
                  <a:pt x="53" y="96"/>
                </a:lnTo>
                <a:lnTo>
                  <a:pt x="44" y="98"/>
                </a:lnTo>
                <a:lnTo>
                  <a:pt x="27" y="89"/>
                </a:lnTo>
                <a:lnTo>
                  <a:pt x="15" y="90"/>
                </a:lnTo>
                <a:lnTo>
                  <a:pt x="2" y="79"/>
                </a:lnTo>
                <a:lnTo>
                  <a:pt x="1" y="65"/>
                </a:lnTo>
                <a:lnTo>
                  <a:pt x="4" y="61"/>
                </a:lnTo>
                <a:lnTo>
                  <a:pt x="0" y="40"/>
                </a:lnTo>
                <a:lnTo>
                  <a:pt x="2" y="19"/>
                </a:lnTo>
                <a:lnTo>
                  <a:pt x="3" y="2"/>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69" name="Freeform 205"/>
          <p:cNvSpPr>
            <a:spLocks/>
          </p:cNvSpPr>
          <p:nvPr/>
        </p:nvSpPr>
        <p:spPr bwMode="auto">
          <a:xfrm>
            <a:off x="2664802" y="2279890"/>
            <a:ext cx="61464" cy="32013"/>
          </a:xfrm>
          <a:custGeom>
            <a:avLst/>
            <a:gdLst>
              <a:gd name="T0" fmla="*/ 25 w 48"/>
              <a:gd name="T1" fmla="*/ 17 h 25"/>
              <a:gd name="T2" fmla="*/ 3 w 48"/>
              <a:gd name="T3" fmla="*/ 25 h 25"/>
              <a:gd name="T4" fmla="*/ 0 w 48"/>
              <a:gd name="T5" fmla="*/ 19 h 25"/>
              <a:gd name="T6" fmla="*/ 7 w 48"/>
              <a:gd name="T7" fmla="*/ 10 h 25"/>
              <a:gd name="T8" fmla="*/ 28 w 48"/>
              <a:gd name="T9" fmla="*/ 3 h 25"/>
              <a:gd name="T10" fmla="*/ 40 w 48"/>
              <a:gd name="T11" fmla="*/ 0 h 25"/>
              <a:gd name="T12" fmla="*/ 48 w 48"/>
              <a:gd name="T13" fmla="*/ 2 h 25"/>
              <a:gd name="T14" fmla="*/ 48 w 48"/>
              <a:gd name="T15" fmla="*/ 8 h 25"/>
              <a:gd name="T16" fmla="*/ 25 w 48"/>
              <a:gd name="T17"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5">
                <a:moveTo>
                  <a:pt x="25" y="17"/>
                </a:moveTo>
                <a:lnTo>
                  <a:pt x="3" y="25"/>
                </a:lnTo>
                <a:lnTo>
                  <a:pt x="0" y="19"/>
                </a:lnTo>
                <a:lnTo>
                  <a:pt x="7" y="10"/>
                </a:lnTo>
                <a:lnTo>
                  <a:pt x="28" y="3"/>
                </a:lnTo>
                <a:lnTo>
                  <a:pt x="40" y="0"/>
                </a:lnTo>
                <a:lnTo>
                  <a:pt x="48" y="2"/>
                </a:lnTo>
                <a:lnTo>
                  <a:pt x="48" y="8"/>
                </a:lnTo>
                <a:lnTo>
                  <a:pt x="25" y="17"/>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70" name="Freeform 207"/>
          <p:cNvSpPr>
            <a:spLocks/>
          </p:cNvSpPr>
          <p:nvPr/>
        </p:nvSpPr>
        <p:spPr bwMode="auto">
          <a:xfrm>
            <a:off x="2508582" y="2220986"/>
            <a:ext cx="35854" cy="15366"/>
          </a:xfrm>
          <a:custGeom>
            <a:avLst/>
            <a:gdLst>
              <a:gd name="T0" fmla="*/ 21 w 28"/>
              <a:gd name="T1" fmla="*/ 9 h 12"/>
              <a:gd name="T2" fmla="*/ 8 w 28"/>
              <a:gd name="T3" fmla="*/ 12 h 12"/>
              <a:gd name="T4" fmla="*/ 3 w 28"/>
              <a:gd name="T5" fmla="*/ 8 h 12"/>
              <a:gd name="T6" fmla="*/ 0 w 28"/>
              <a:gd name="T7" fmla="*/ 3 h 12"/>
              <a:gd name="T8" fmla="*/ 19 w 28"/>
              <a:gd name="T9" fmla="*/ 0 h 12"/>
              <a:gd name="T10" fmla="*/ 28 w 28"/>
              <a:gd name="T11" fmla="*/ 1 h 12"/>
              <a:gd name="T12" fmla="*/ 21 w 28"/>
              <a:gd name="T13" fmla="*/ 9 h 12"/>
            </a:gdLst>
            <a:ahLst/>
            <a:cxnLst>
              <a:cxn ang="0">
                <a:pos x="T0" y="T1"/>
              </a:cxn>
              <a:cxn ang="0">
                <a:pos x="T2" y="T3"/>
              </a:cxn>
              <a:cxn ang="0">
                <a:pos x="T4" y="T5"/>
              </a:cxn>
              <a:cxn ang="0">
                <a:pos x="T6" y="T7"/>
              </a:cxn>
              <a:cxn ang="0">
                <a:pos x="T8" y="T9"/>
              </a:cxn>
              <a:cxn ang="0">
                <a:pos x="T10" y="T11"/>
              </a:cxn>
              <a:cxn ang="0">
                <a:pos x="T12" y="T13"/>
              </a:cxn>
            </a:cxnLst>
            <a:rect l="0" t="0" r="r" b="b"/>
            <a:pathLst>
              <a:path w="28" h="12">
                <a:moveTo>
                  <a:pt x="21" y="9"/>
                </a:moveTo>
                <a:lnTo>
                  <a:pt x="8" y="12"/>
                </a:lnTo>
                <a:lnTo>
                  <a:pt x="3" y="8"/>
                </a:lnTo>
                <a:lnTo>
                  <a:pt x="0" y="3"/>
                </a:lnTo>
                <a:lnTo>
                  <a:pt x="19" y="0"/>
                </a:lnTo>
                <a:lnTo>
                  <a:pt x="28" y="1"/>
                </a:lnTo>
                <a:lnTo>
                  <a:pt x="21" y="9"/>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71" name="Freeform 208"/>
          <p:cNvSpPr>
            <a:spLocks/>
          </p:cNvSpPr>
          <p:nvPr/>
        </p:nvSpPr>
        <p:spPr bwMode="auto">
          <a:xfrm>
            <a:off x="2530351" y="2137755"/>
            <a:ext cx="52500" cy="19208"/>
          </a:xfrm>
          <a:custGeom>
            <a:avLst/>
            <a:gdLst>
              <a:gd name="T0" fmla="*/ 10 w 41"/>
              <a:gd name="T1" fmla="*/ 0 h 15"/>
              <a:gd name="T2" fmla="*/ 14 w 41"/>
              <a:gd name="T3" fmla="*/ 4 h 15"/>
              <a:gd name="T4" fmla="*/ 26 w 41"/>
              <a:gd name="T5" fmla="*/ 2 h 15"/>
              <a:gd name="T6" fmla="*/ 30 w 41"/>
              <a:gd name="T7" fmla="*/ 7 h 15"/>
              <a:gd name="T8" fmla="*/ 41 w 41"/>
              <a:gd name="T9" fmla="*/ 9 h 15"/>
              <a:gd name="T10" fmla="*/ 37 w 41"/>
              <a:gd name="T11" fmla="*/ 11 h 15"/>
              <a:gd name="T12" fmla="*/ 21 w 41"/>
              <a:gd name="T13" fmla="*/ 15 h 15"/>
              <a:gd name="T14" fmla="*/ 16 w 41"/>
              <a:gd name="T15" fmla="*/ 11 h 15"/>
              <a:gd name="T16" fmla="*/ 15 w 41"/>
              <a:gd name="T17" fmla="*/ 8 h 15"/>
              <a:gd name="T18" fmla="*/ 1 w 41"/>
              <a:gd name="T19" fmla="*/ 9 h 15"/>
              <a:gd name="T20" fmla="*/ 0 w 41"/>
              <a:gd name="T21" fmla="*/ 7 h 15"/>
              <a:gd name="T22" fmla="*/ 10 w 41"/>
              <a:gd name="T23"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 h="15">
                <a:moveTo>
                  <a:pt x="10" y="0"/>
                </a:moveTo>
                <a:lnTo>
                  <a:pt x="14" y="4"/>
                </a:lnTo>
                <a:lnTo>
                  <a:pt x="26" y="2"/>
                </a:lnTo>
                <a:lnTo>
                  <a:pt x="30" y="7"/>
                </a:lnTo>
                <a:lnTo>
                  <a:pt x="41" y="9"/>
                </a:lnTo>
                <a:lnTo>
                  <a:pt x="37" y="11"/>
                </a:lnTo>
                <a:lnTo>
                  <a:pt x="21" y="15"/>
                </a:lnTo>
                <a:lnTo>
                  <a:pt x="16" y="11"/>
                </a:lnTo>
                <a:lnTo>
                  <a:pt x="15" y="8"/>
                </a:lnTo>
                <a:lnTo>
                  <a:pt x="1" y="9"/>
                </a:lnTo>
                <a:lnTo>
                  <a:pt x="0" y="7"/>
                </a:lnTo>
                <a:lnTo>
                  <a:pt x="10" y="0"/>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72" name="Freeform 209"/>
          <p:cNvSpPr>
            <a:spLocks/>
          </p:cNvSpPr>
          <p:nvPr/>
        </p:nvSpPr>
        <p:spPr bwMode="auto">
          <a:xfrm>
            <a:off x="2395899" y="1964888"/>
            <a:ext cx="873294" cy="405916"/>
          </a:xfrm>
          <a:custGeom>
            <a:avLst/>
            <a:gdLst>
              <a:gd name="T0" fmla="*/ 542 w 682"/>
              <a:gd name="T1" fmla="*/ 8 h 317"/>
              <a:gd name="T2" fmla="*/ 572 w 682"/>
              <a:gd name="T3" fmla="*/ 16 h 317"/>
              <a:gd name="T4" fmla="*/ 630 w 682"/>
              <a:gd name="T5" fmla="*/ 21 h 317"/>
              <a:gd name="T6" fmla="*/ 671 w 682"/>
              <a:gd name="T7" fmla="*/ 26 h 317"/>
              <a:gd name="T8" fmla="*/ 598 w 682"/>
              <a:gd name="T9" fmla="*/ 94 h 317"/>
              <a:gd name="T10" fmla="*/ 501 w 682"/>
              <a:gd name="T11" fmla="*/ 207 h 317"/>
              <a:gd name="T12" fmla="*/ 529 w 682"/>
              <a:gd name="T13" fmla="*/ 217 h 317"/>
              <a:gd name="T14" fmla="*/ 550 w 682"/>
              <a:gd name="T15" fmla="*/ 229 h 317"/>
              <a:gd name="T16" fmla="*/ 547 w 682"/>
              <a:gd name="T17" fmla="*/ 274 h 317"/>
              <a:gd name="T18" fmla="*/ 536 w 682"/>
              <a:gd name="T19" fmla="*/ 309 h 317"/>
              <a:gd name="T20" fmla="*/ 536 w 682"/>
              <a:gd name="T21" fmla="*/ 278 h 317"/>
              <a:gd name="T22" fmla="*/ 526 w 682"/>
              <a:gd name="T23" fmla="*/ 242 h 317"/>
              <a:gd name="T24" fmla="*/ 480 w 682"/>
              <a:gd name="T25" fmla="*/ 216 h 317"/>
              <a:gd name="T26" fmla="*/ 429 w 682"/>
              <a:gd name="T27" fmla="*/ 207 h 317"/>
              <a:gd name="T28" fmla="*/ 380 w 682"/>
              <a:gd name="T29" fmla="*/ 194 h 317"/>
              <a:gd name="T30" fmla="*/ 338 w 682"/>
              <a:gd name="T31" fmla="*/ 213 h 317"/>
              <a:gd name="T32" fmla="*/ 307 w 682"/>
              <a:gd name="T33" fmla="*/ 212 h 317"/>
              <a:gd name="T34" fmla="*/ 358 w 682"/>
              <a:gd name="T35" fmla="*/ 183 h 317"/>
              <a:gd name="T36" fmla="*/ 267 w 682"/>
              <a:gd name="T37" fmla="*/ 220 h 317"/>
              <a:gd name="T38" fmla="*/ 213 w 682"/>
              <a:gd name="T39" fmla="*/ 251 h 317"/>
              <a:gd name="T40" fmla="*/ 145 w 682"/>
              <a:gd name="T41" fmla="*/ 276 h 317"/>
              <a:gd name="T42" fmla="*/ 95 w 682"/>
              <a:gd name="T43" fmla="*/ 292 h 317"/>
              <a:gd name="T44" fmla="*/ 32 w 682"/>
              <a:gd name="T45" fmla="*/ 311 h 317"/>
              <a:gd name="T46" fmla="*/ 28 w 682"/>
              <a:gd name="T47" fmla="*/ 304 h 317"/>
              <a:gd name="T48" fmla="*/ 98 w 682"/>
              <a:gd name="T49" fmla="*/ 285 h 317"/>
              <a:gd name="T50" fmla="*/ 155 w 682"/>
              <a:gd name="T51" fmla="*/ 261 h 317"/>
              <a:gd name="T52" fmla="*/ 213 w 682"/>
              <a:gd name="T53" fmla="*/ 228 h 317"/>
              <a:gd name="T54" fmla="*/ 172 w 682"/>
              <a:gd name="T55" fmla="*/ 238 h 317"/>
              <a:gd name="T56" fmla="*/ 167 w 682"/>
              <a:gd name="T57" fmla="*/ 225 h 317"/>
              <a:gd name="T58" fmla="*/ 146 w 682"/>
              <a:gd name="T59" fmla="*/ 221 h 317"/>
              <a:gd name="T60" fmla="*/ 132 w 682"/>
              <a:gd name="T61" fmla="*/ 211 h 317"/>
              <a:gd name="T62" fmla="*/ 139 w 682"/>
              <a:gd name="T63" fmla="*/ 186 h 317"/>
              <a:gd name="T64" fmla="*/ 183 w 682"/>
              <a:gd name="T65" fmla="*/ 157 h 317"/>
              <a:gd name="T66" fmla="*/ 220 w 682"/>
              <a:gd name="T67" fmla="*/ 149 h 317"/>
              <a:gd name="T68" fmla="*/ 270 w 682"/>
              <a:gd name="T69" fmla="*/ 136 h 317"/>
              <a:gd name="T70" fmla="*/ 295 w 682"/>
              <a:gd name="T71" fmla="*/ 117 h 317"/>
              <a:gd name="T72" fmla="*/ 256 w 682"/>
              <a:gd name="T73" fmla="*/ 125 h 317"/>
              <a:gd name="T74" fmla="*/ 213 w 682"/>
              <a:gd name="T75" fmla="*/ 119 h 317"/>
              <a:gd name="T76" fmla="*/ 246 w 682"/>
              <a:gd name="T77" fmla="*/ 93 h 317"/>
              <a:gd name="T78" fmla="*/ 286 w 682"/>
              <a:gd name="T79" fmla="*/ 93 h 317"/>
              <a:gd name="T80" fmla="*/ 313 w 682"/>
              <a:gd name="T81" fmla="*/ 74 h 317"/>
              <a:gd name="T82" fmla="*/ 305 w 682"/>
              <a:gd name="T83" fmla="*/ 52 h 317"/>
              <a:gd name="T84" fmla="*/ 380 w 682"/>
              <a:gd name="T85" fmla="*/ 34 h 317"/>
              <a:gd name="T86" fmla="*/ 439 w 682"/>
              <a:gd name="T87" fmla="*/ 16 h 317"/>
              <a:gd name="T88" fmla="*/ 519 w 682"/>
              <a:gd name="T89" fmla="*/ 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82" h="317">
                <a:moveTo>
                  <a:pt x="533" y="4"/>
                </a:moveTo>
                <a:lnTo>
                  <a:pt x="531" y="12"/>
                </a:lnTo>
                <a:lnTo>
                  <a:pt x="542" y="8"/>
                </a:lnTo>
                <a:lnTo>
                  <a:pt x="562" y="9"/>
                </a:lnTo>
                <a:lnTo>
                  <a:pt x="556" y="13"/>
                </a:lnTo>
                <a:lnTo>
                  <a:pt x="572" y="16"/>
                </a:lnTo>
                <a:lnTo>
                  <a:pt x="587" y="14"/>
                </a:lnTo>
                <a:lnTo>
                  <a:pt x="607" y="20"/>
                </a:lnTo>
                <a:lnTo>
                  <a:pt x="630" y="21"/>
                </a:lnTo>
                <a:lnTo>
                  <a:pt x="637" y="23"/>
                </a:lnTo>
                <a:lnTo>
                  <a:pt x="658" y="21"/>
                </a:lnTo>
                <a:lnTo>
                  <a:pt x="671" y="26"/>
                </a:lnTo>
                <a:lnTo>
                  <a:pt x="682" y="28"/>
                </a:lnTo>
                <a:lnTo>
                  <a:pt x="682" y="28"/>
                </a:lnTo>
                <a:lnTo>
                  <a:pt x="598" y="94"/>
                </a:lnTo>
                <a:lnTo>
                  <a:pt x="478" y="201"/>
                </a:lnTo>
                <a:lnTo>
                  <a:pt x="492" y="202"/>
                </a:lnTo>
                <a:lnTo>
                  <a:pt x="501" y="207"/>
                </a:lnTo>
                <a:lnTo>
                  <a:pt x="503" y="215"/>
                </a:lnTo>
                <a:lnTo>
                  <a:pt x="503" y="228"/>
                </a:lnTo>
                <a:lnTo>
                  <a:pt x="529" y="217"/>
                </a:lnTo>
                <a:lnTo>
                  <a:pt x="549" y="211"/>
                </a:lnTo>
                <a:lnTo>
                  <a:pt x="548" y="221"/>
                </a:lnTo>
                <a:lnTo>
                  <a:pt x="550" y="229"/>
                </a:lnTo>
                <a:lnTo>
                  <a:pt x="555" y="238"/>
                </a:lnTo>
                <a:lnTo>
                  <a:pt x="552" y="252"/>
                </a:lnTo>
                <a:lnTo>
                  <a:pt x="547" y="274"/>
                </a:lnTo>
                <a:lnTo>
                  <a:pt x="562" y="287"/>
                </a:lnTo>
                <a:lnTo>
                  <a:pt x="552" y="299"/>
                </a:lnTo>
                <a:lnTo>
                  <a:pt x="536" y="309"/>
                </a:lnTo>
                <a:lnTo>
                  <a:pt x="533" y="301"/>
                </a:lnTo>
                <a:lnTo>
                  <a:pt x="525" y="295"/>
                </a:lnTo>
                <a:lnTo>
                  <a:pt x="536" y="278"/>
                </a:lnTo>
                <a:lnTo>
                  <a:pt x="530" y="262"/>
                </a:lnTo>
                <a:lnTo>
                  <a:pt x="539" y="244"/>
                </a:lnTo>
                <a:lnTo>
                  <a:pt x="526" y="242"/>
                </a:lnTo>
                <a:lnTo>
                  <a:pt x="503" y="242"/>
                </a:lnTo>
                <a:lnTo>
                  <a:pt x="491" y="236"/>
                </a:lnTo>
                <a:lnTo>
                  <a:pt x="480" y="216"/>
                </a:lnTo>
                <a:lnTo>
                  <a:pt x="470" y="212"/>
                </a:lnTo>
                <a:lnTo>
                  <a:pt x="451" y="205"/>
                </a:lnTo>
                <a:lnTo>
                  <a:pt x="429" y="207"/>
                </a:lnTo>
                <a:lnTo>
                  <a:pt x="409" y="198"/>
                </a:lnTo>
                <a:lnTo>
                  <a:pt x="401" y="190"/>
                </a:lnTo>
                <a:lnTo>
                  <a:pt x="380" y="194"/>
                </a:lnTo>
                <a:lnTo>
                  <a:pt x="369" y="207"/>
                </a:lnTo>
                <a:lnTo>
                  <a:pt x="359" y="209"/>
                </a:lnTo>
                <a:lnTo>
                  <a:pt x="338" y="213"/>
                </a:lnTo>
                <a:lnTo>
                  <a:pt x="318" y="219"/>
                </a:lnTo>
                <a:lnTo>
                  <a:pt x="297" y="223"/>
                </a:lnTo>
                <a:lnTo>
                  <a:pt x="307" y="212"/>
                </a:lnTo>
                <a:lnTo>
                  <a:pt x="335" y="193"/>
                </a:lnTo>
                <a:lnTo>
                  <a:pt x="357" y="187"/>
                </a:lnTo>
                <a:lnTo>
                  <a:pt x="358" y="183"/>
                </a:lnTo>
                <a:lnTo>
                  <a:pt x="328" y="193"/>
                </a:lnTo>
                <a:lnTo>
                  <a:pt x="303" y="206"/>
                </a:lnTo>
                <a:lnTo>
                  <a:pt x="267" y="220"/>
                </a:lnTo>
                <a:lnTo>
                  <a:pt x="267" y="229"/>
                </a:lnTo>
                <a:lnTo>
                  <a:pt x="238" y="243"/>
                </a:lnTo>
                <a:lnTo>
                  <a:pt x="213" y="251"/>
                </a:lnTo>
                <a:lnTo>
                  <a:pt x="192" y="257"/>
                </a:lnTo>
                <a:lnTo>
                  <a:pt x="179" y="266"/>
                </a:lnTo>
                <a:lnTo>
                  <a:pt x="145" y="276"/>
                </a:lnTo>
                <a:lnTo>
                  <a:pt x="130" y="285"/>
                </a:lnTo>
                <a:lnTo>
                  <a:pt x="104" y="294"/>
                </a:lnTo>
                <a:lnTo>
                  <a:pt x="95" y="292"/>
                </a:lnTo>
                <a:lnTo>
                  <a:pt x="75" y="298"/>
                </a:lnTo>
                <a:lnTo>
                  <a:pt x="52" y="304"/>
                </a:lnTo>
                <a:lnTo>
                  <a:pt x="32" y="311"/>
                </a:lnTo>
                <a:lnTo>
                  <a:pt x="0" y="317"/>
                </a:lnTo>
                <a:lnTo>
                  <a:pt x="1" y="313"/>
                </a:lnTo>
                <a:lnTo>
                  <a:pt x="28" y="304"/>
                </a:lnTo>
                <a:lnTo>
                  <a:pt x="49" y="298"/>
                </a:lnTo>
                <a:lnTo>
                  <a:pt x="77" y="287"/>
                </a:lnTo>
                <a:lnTo>
                  <a:pt x="98" y="285"/>
                </a:lnTo>
                <a:lnTo>
                  <a:pt x="114" y="277"/>
                </a:lnTo>
                <a:lnTo>
                  <a:pt x="148" y="265"/>
                </a:lnTo>
                <a:lnTo>
                  <a:pt x="155" y="261"/>
                </a:lnTo>
                <a:lnTo>
                  <a:pt x="174" y="254"/>
                </a:lnTo>
                <a:lnTo>
                  <a:pt x="192" y="239"/>
                </a:lnTo>
                <a:lnTo>
                  <a:pt x="213" y="228"/>
                </a:lnTo>
                <a:lnTo>
                  <a:pt x="189" y="234"/>
                </a:lnTo>
                <a:lnTo>
                  <a:pt x="188" y="231"/>
                </a:lnTo>
                <a:lnTo>
                  <a:pt x="172" y="238"/>
                </a:lnTo>
                <a:lnTo>
                  <a:pt x="173" y="228"/>
                </a:lnTo>
                <a:lnTo>
                  <a:pt x="161" y="235"/>
                </a:lnTo>
                <a:lnTo>
                  <a:pt x="167" y="225"/>
                </a:lnTo>
                <a:lnTo>
                  <a:pt x="143" y="233"/>
                </a:lnTo>
                <a:lnTo>
                  <a:pt x="134" y="233"/>
                </a:lnTo>
                <a:lnTo>
                  <a:pt x="146" y="221"/>
                </a:lnTo>
                <a:lnTo>
                  <a:pt x="157" y="214"/>
                </a:lnTo>
                <a:lnTo>
                  <a:pt x="156" y="207"/>
                </a:lnTo>
                <a:lnTo>
                  <a:pt x="132" y="211"/>
                </a:lnTo>
                <a:lnTo>
                  <a:pt x="131" y="202"/>
                </a:lnTo>
                <a:lnTo>
                  <a:pt x="126" y="197"/>
                </a:lnTo>
                <a:lnTo>
                  <a:pt x="139" y="186"/>
                </a:lnTo>
                <a:lnTo>
                  <a:pt x="138" y="178"/>
                </a:lnTo>
                <a:lnTo>
                  <a:pt x="158" y="167"/>
                </a:lnTo>
                <a:lnTo>
                  <a:pt x="183" y="157"/>
                </a:lnTo>
                <a:lnTo>
                  <a:pt x="201" y="147"/>
                </a:lnTo>
                <a:lnTo>
                  <a:pt x="214" y="146"/>
                </a:lnTo>
                <a:lnTo>
                  <a:pt x="220" y="149"/>
                </a:lnTo>
                <a:lnTo>
                  <a:pt x="243" y="140"/>
                </a:lnTo>
                <a:lnTo>
                  <a:pt x="252" y="142"/>
                </a:lnTo>
                <a:lnTo>
                  <a:pt x="270" y="136"/>
                </a:lnTo>
                <a:lnTo>
                  <a:pt x="279" y="127"/>
                </a:lnTo>
                <a:lnTo>
                  <a:pt x="275" y="124"/>
                </a:lnTo>
                <a:lnTo>
                  <a:pt x="295" y="117"/>
                </a:lnTo>
                <a:lnTo>
                  <a:pt x="286" y="117"/>
                </a:lnTo>
                <a:lnTo>
                  <a:pt x="266" y="121"/>
                </a:lnTo>
                <a:lnTo>
                  <a:pt x="256" y="125"/>
                </a:lnTo>
                <a:lnTo>
                  <a:pt x="251" y="121"/>
                </a:lnTo>
                <a:lnTo>
                  <a:pt x="228" y="123"/>
                </a:lnTo>
                <a:lnTo>
                  <a:pt x="213" y="119"/>
                </a:lnTo>
                <a:lnTo>
                  <a:pt x="218" y="111"/>
                </a:lnTo>
                <a:lnTo>
                  <a:pt x="215" y="101"/>
                </a:lnTo>
                <a:lnTo>
                  <a:pt x="246" y="93"/>
                </a:lnTo>
                <a:lnTo>
                  <a:pt x="289" y="84"/>
                </a:lnTo>
                <a:lnTo>
                  <a:pt x="300" y="84"/>
                </a:lnTo>
                <a:lnTo>
                  <a:pt x="286" y="93"/>
                </a:lnTo>
                <a:lnTo>
                  <a:pt x="316" y="92"/>
                </a:lnTo>
                <a:lnTo>
                  <a:pt x="320" y="81"/>
                </a:lnTo>
                <a:lnTo>
                  <a:pt x="313" y="74"/>
                </a:lnTo>
                <a:lnTo>
                  <a:pt x="317" y="65"/>
                </a:lnTo>
                <a:lnTo>
                  <a:pt x="315" y="58"/>
                </a:lnTo>
                <a:lnTo>
                  <a:pt x="305" y="52"/>
                </a:lnTo>
                <a:lnTo>
                  <a:pt x="327" y="43"/>
                </a:lnTo>
                <a:lnTo>
                  <a:pt x="351" y="42"/>
                </a:lnTo>
                <a:lnTo>
                  <a:pt x="380" y="34"/>
                </a:lnTo>
                <a:lnTo>
                  <a:pt x="397" y="26"/>
                </a:lnTo>
                <a:lnTo>
                  <a:pt x="423" y="18"/>
                </a:lnTo>
                <a:lnTo>
                  <a:pt x="439" y="16"/>
                </a:lnTo>
                <a:lnTo>
                  <a:pt x="475" y="8"/>
                </a:lnTo>
                <a:lnTo>
                  <a:pt x="485" y="9"/>
                </a:lnTo>
                <a:lnTo>
                  <a:pt x="519" y="0"/>
                </a:lnTo>
                <a:lnTo>
                  <a:pt x="533" y="4"/>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73" name="Freeform 210"/>
          <p:cNvSpPr>
            <a:spLocks/>
          </p:cNvSpPr>
          <p:nvPr/>
        </p:nvSpPr>
        <p:spPr bwMode="auto">
          <a:xfrm>
            <a:off x="2960597" y="2498853"/>
            <a:ext cx="1281771" cy="641526"/>
          </a:xfrm>
          <a:custGeom>
            <a:avLst/>
            <a:gdLst>
              <a:gd name="T0" fmla="*/ 595 w 1001"/>
              <a:gd name="T1" fmla="*/ 16 h 501"/>
              <a:gd name="T2" fmla="*/ 655 w 1001"/>
              <a:gd name="T3" fmla="*/ 28 h 501"/>
              <a:gd name="T4" fmla="*/ 701 w 1001"/>
              <a:gd name="T5" fmla="*/ 38 h 501"/>
              <a:gd name="T6" fmla="*/ 724 w 1001"/>
              <a:gd name="T7" fmla="*/ 58 h 501"/>
              <a:gd name="T8" fmla="*/ 729 w 1001"/>
              <a:gd name="T9" fmla="*/ 64 h 501"/>
              <a:gd name="T10" fmla="*/ 733 w 1001"/>
              <a:gd name="T11" fmla="*/ 73 h 501"/>
              <a:gd name="T12" fmla="*/ 730 w 1001"/>
              <a:gd name="T13" fmla="*/ 131 h 501"/>
              <a:gd name="T14" fmla="*/ 712 w 1001"/>
              <a:gd name="T15" fmla="*/ 155 h 501"/>
              <a:gd name="T16" fmla="*/ 762 w 1001"/>
              <a:gd name="T17" fmla="*/ 144 h 501"/>
              <a:gd name="T18" fmla="*/ 788 w 1001"/>
              <a:gd name="T19" fmla="*/ 121 h 501"/>
              <a:gd name="T20" fmla="*/ 836 w 1001"/>
              <a:gd name="T21" fmla="*/ 110 h 501"/>
              <a:gd name="T22" fmla="*/ 896 w 1001"/>
              <a:gd name="T23" fmla="*/ 90 h 501"/>
              <a:gd name="T24" fmla="*/ 943 w 1001"/>
              <a:gd name="T25" fmla="*/ 80 h 501"/>
              <a:gd name="T26" fmla="*/ 984 w 1001"/>
              <a:gd name="T27" fmla="*/ 45 h 501"/>
              <a:gd name="T28" fmla="*/ 999 w 1001"/>
              <a:gd name="T29" fmla="*/ 87 h 501"/>
              <a:gd name="T30" fmla="*/ 940 w 1001"/>
              <a:gd name="T31" fmla="*/ 117 h 501"/>
              <a:gd name="T32" fmla="*/ 922 w 1001"/>
              <a:gd name="T33" fmla="*/ 155 h 501"/>
              <a:gd name="T34" fmla="*/ 930 w 1001"/>
              <a:gd name="T35" fmla="*/ 159 h 501"/>
              <a:gd name="T36" fmla="*/ 888 w 1001"/>
              <a:gd name="T37" fmla="*/ 166 h 501"/>
              <a:gd name="T38" fmla="*/ 892 w 1001"/>
              <a:gd name="T39" fmla="*/ 173 h 501"/>
              <a:gd name="T40" fmla="*/ 850 w 1001"/>
              <a:gd name="T41" fmla="*/ 183 h 501"/>
              <a:gd name="T42" fmla="*/ 830 w 1001"/>
              <a:gd name="T43" fmla="*/ 209 h 501"/>
              <a:gd name="T44" fmla="*/ 826 w 1001"/>
              <a:gd name="T45" fmla="*/ 217 h 501"/>
              <a:gd name="T46" fmla="*/ 801 w 1001"/>
              <a:gd name="T47" fmla="*/ 249 h 501"/>
              <a:gd name="T48" fmla="*/ 801 w 1001"/>
              <a:gd name="T49" fmla="*/ 219 h 501"/>
              <a:gd name="T50" fmla="*/ 796 w 1001"/>
              <a:gd name="T51" fmla="*/ 255 h 501"/>
              <a:gd name="T52" fmla="*/ 782 w 1001"/>
              <a:gd name="T53" fmla="*/ 300 h 501"/>
              <a:gd name="T54" fmla="*/ 729 w 1001"/>
              <a:gd name="T55" fmla="*/ 327 h 501"/>
              <a:gd name="T56" fmla="*/ 679 w 1001"/>
              <a:gd name="T57" fmla="*/ 369 h 501"/>
              <a:gd name="T58" fmla="*/ 680 w 1001"/>
              <a:gd name="T59" fmla="*/ 431 h 501"/>
              <a:gd name="T60" fmla="*/ 676 w 1001"/>
              <a:gd name="T61" fmla="*/ 486 h 501"/>
              <a:gd name="T62" fmla="*/ 654 w 1001"/>
              <a:gd name="T63" fmla="*/ 490 h 501"/>
              <a:gd name="T64" fmla="*/ 636 w 1001"/>
              <a:gd name="T65" fmla="*/ 443 h 501"/>
              <a:gd name="T66" fmla="*/ 624 w 1001"/>
              <a:gd name="T67" fmla="*/ 397 h 501"/>
              <a:gd name="T68" fmla="*/ 585 w 1001"/>
              <a:gd name="T69" fmla="*/ 391 h 501"/>
              <a:gd name="T70" fmla="*/ 528 w 1001"/>
              <a:gd name="T71" fmla="*/ 396 h 501"/>
              <a:gd name="T72" fmla="*/ 526 w 1001"/>
              <a:gd name="T73" fmla="*/ 417 h 501"/>
              <a:gd name="T74" fmla="*/ 489 w 1001"/>
              <a:gd name="T75" fmla="*/ 406 h 501"/>
              <a:gd name="T76" fmla="*/ 434 w 1001"/>
              <a:gd name="T77" fmla="*/ 410 h 501"/>
              <a:gd name="T78" fmla="*/ 376 w 1001"/>
              <a:gd name="T79" fmla="*/ 454 h 501"/>
              <a:gd name="T80" fmla="*/ 366 w 1001"/>
              <a:gd name="T81" fmla="*/ 486 h 501"/>
              <a:gd name="T82" fmla="*/ 339 w 1001"/>
              <a:gd name="T83" fmla="*/ 450 h 501"/>
              <a:gd name="T84" fmla="*/ 313 w 1001"/>
              <a:gd name="T85" fmla="*/ 404 h 501"/>
              <a:gd name="T86" fmla="*/ 262 w 1001"/>
              <a:gd name="T87" fmla="*/ 408 h 501"/>
              <a:gd name="T88" fmla="*/ 244 w 1001"/>
              <a:gd name="T89" fmla="*/ 370 h 501"/>
              <a:gd name="T90" fmla="*/ 193 w 1001"/>
              <a:gd name="T91" fmla="*/ 371 h 501"/>
              <a:gd name="T92" fmla="*/ 102 w 1001"/>
              <a:gd name="T93" fmla="*/ 343 h 501"/>
              <a:gd name="T94" fmla="*/ 53 w 1001"/>
              <a:gd name="T95" fmla="*/ 324 h 501"/>
              <a:gd name="T96" fmla="*/ 33 w 1001"/>
              <a:gd name="T97" fmla="*/ 309 h 501"/>
              <a:gd name="T98" fmla="*/ 8 w 1001"/>
              <a:gd name="T99" fmla="*/ 272 h 501"/>
              <a:gd name="T100" fmla="*/ 0 w 1001"/>
              <a:gd name="T101" fmla="*/ 214 h 501"/>
              <a:gd name="T102" fmla="*/ 23 w 1001"/>
              <a:gd name="T103" fmla="*/ 151 h 501"/>
              <a:gd name="T104" fmla="*/ 69 w 1001"/>
              <a:gd name="T105" fmla="*/ 79 h 501"/>
              <a:gd name="T106" fmla="*/ 94 w 1001"/>
              <a:gd name="T107" fmla="*/ 21 h 501"/>
              <a:gd name="T108" fmla="*/ 124 w 1001"/>
              <a:gd name="T109" fmla="*/ 25 h 501"/>
              <a:gd name="T110" fmla="*/ 239 w 1001"/>
              <a:gd name="T111" fmla="*/ 8 h 501"/>
              <a:gd name="T112" fmla="*/ 432 w 1001"/>
              <a:gd name="T113" fmla="*/ 8 h 501"/>
              <a:gd name="T114" fmla="*/ 579 w 1001"/>
              <a:gd name="T115" fmla="*/ 0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01" h="501">
                <a:moveTo>
                  <a:pt x="584" y="0"/>
                </a:moveTo>
                <a:lnTo>
                  <a:pt x="582" y="11"/>
                </a:lnTo>
                <a:lnTo>
                  <a:pt x="585" y="15"/>
                </a:lnTo>
                <a:lnTo>
                  <a:pt x="595" y="16"/>
                </a:lnTo>
                <a:lnTo>
                  <a:pt x="610" y="19"/>
                </a:lnTo>
                <a:lnTo>
                  <a:pt x="623" y="26"/>
                </a:lnTo>
                <a:lnTo>
                  <a:pt x="637" y="23"/>
                </a:lnTo>
                <a:lnTo>
                  <a:pt x="655" y="28"/>
                </a:lnTo>
                <a:lnTo>
                  <a:pt x="660" y="28"/>
                </a:lnTo>
                <a:lnTo>
                  <a:pt x="677" y="22"/>
                </a:lnTo>
                <a:lnTo>
                  <a:pt x="689" y="30"/>
                </a:lnTo>
                <a:lnTo>
                  <a:pt x="701" y="38"/>
                </a:lnTo>
                <a:lnTo>
                  <a:pt x="711" y="44"/>
                </a:lnTo>
                <a:lnTo>
                  <a:pt x="721" y="51"/>
                </a:lnTo>
                <a:lnTo>
                  <a:pt x="721" y="56"/>
                </a:lnTo>
                <a:lnTo>
                  <a:pt x="724" y="58"/>
                </a:lnTo>
                <a:lnTo>
                  <a:pt x="722" y="60"/>
                </a:lnTo>
                <a:lnTo>
                  <a:pt x="726" y="61"/>
                </a:lnTo>
                <a:lnTo>
                  <a:pt x="730" y="59"/>
                </a:lnTo>
                <a:lnTo>
                  <a:pt x="729" y="64"/>
                </a:lnTo>
                <a:lnTo>
                  <a:pt x="731" y="67"/>
                </a:lnTo>
                <a:lnTo>
                  <a:pt x="735" y="67"/>
                </a:lnTo>
                <a:lnTo>
                  <a:pt x="737" y="69"/>
                </a:lnTo>
                <a:lnTo>
                  <a:pt x="733" y="73"/>
                </a:lnTo>
                <a:lnTo>
                  <a:pt x="747" y="83"/>
                </a:lnTo>
                <a:lnTo>
                  <a:pt x="743" y="101"/>
                </a:lnTo>
                <a:lnTo>
                  <a:pt x="739" y="119"/>
                </a:lnTo>
                <a:lnTo>
                  <a:pt x="730" y="131"/>
                </a:lnTo>
                <a:lnTo>
                  <a:pt x="718" y="142"/>
                </a:lnTo>
                <a:lnTo>
                  <a:pt x="712" y="150"/>
                </a:lnTo>
                <a:lnTo>
                  <a:pt x="711" y="152"/>
                </a:lnTo>
                <a:lnTo>
                  <a:pt x="712" y="155"/>
                </a:lnTo>
                <a:lnTo>
                  <a:pt x="716" y="158"/>
                </a:lnTo>
                <a:lnTo>
                  <a:pt x="720" y="158"/>
                </a:lnTo>
                <a:lnTo>
                  <a:pt x="744" y="147"/>
                </a:lnTo>
                <a:lnTo>
                  <a:pt x="762" y="144"/>
                </a:lnTo>
                <a:lnTo>
                  <a:pt x="788" y="133"/>
                </a:lnTo>
                <a:lnTo>
                  <a:pt x="789" y="132"/>
                </a:lnTo>
                <a:lnTo>
                  <a:pt x="789" y="125"/>
                </a:lnTo>
                <a:lnTo>
                  <a:pt x="788" y="121"/>
                </a:lnTo>
                <a:lnTo>
                  <a:pt x="797" y="118"/>
                </a:lnTo>
                <a:lnTo>
                  <a:pt x="813" y="118"/>
                </a:lnTo>
                <a:lnTo>
                  <a:pt x="828" y="118"/>
                </a:lnTo>
                <a:lnTo>
                  <a:pt x="836" y="110"/>
                </a:lnTo>
                <a:lnTo>
                  <a:pt x="839" y="108"/>
                </a:lnTo>
                <a:lnTo>
                  <a:pt x="862" y="93"/>
                </a:lnTo>
                <a:lnTo>
                  <a:pt x="870" y="90"/>
                </a:lnTo>
                <a:lnTo>
                  <a:pt x="896" y="90"/>
                </a:lnTo>
                <a:lnTo>
                  <a:pt x="926" y="90"/>
                </a:lnTo>
                <a:lnTo>
                  <a:pt x="929" y="84"/>
                </a:lnTo>
                <a:lnTo>
                  <a:pt x="935" y="83"/>
                </a:lnTo>
                <a:lnTo>
                  <a:pt x="943" y="80"/>
                </a:lnTo>
                <a:lnTo>
                  <a:pt x="952" y="71"/>
                </a:lnTo>
                <a:lnTo>
                  <a:pt x="962" y="55"/>
                </a:lnTo>
                <a:lnTo>
                  <a:pt x="980" y="40"/>
                </a:lnTo>
                <a:lnTo>
                  <a:pt x="984" y="45"/>
                </a:lnTo>
                <a:lnTo>
                  <a:pt x="996" y="42"/>
                </a:lnTo>
                <a:lnTo>
                  <a:pt x="1001" y="48"/>
                </a:lnTo>
                <a:lnTo>
                  <a:pt x="992" y="75"/>
                </a:lnTo>
                <a:lnTo>
                  <a:pt x="999" y="87"/>
                </a:lnTo>
                <a:lnTo>
                  <a:pt x="999" y="94"/>
                </a:lnTo>
                <a:lnTo>
                  <a:pt x="979" y="103"/>
                </a:lnTo>
                <a:lnTo>
                  <a:pt x="959" y="111"/>
                </a:lnTo>
                <a:lnTo>
                  <a:pt x="940" y="117"/>
                </a:lnTo>
                <a:lnTo>
                  <a:pt x="927" y="129"/>
                </a:lnTo>
                <a:lnTo>
                  <a:pt x="923" y="133"/>
                </a:lnTo>
                <a:lnTo>
                  <a:pt x="920" y="144"/>
                </a:lnTo>
                <a:lnTo>
                  <a:pt x="922" y="155"/>
                </a:lnTo>
                <a:lnTo>
                  <a:pt x="929" y="156"/>
                </a:lnTo>
                <a:lnTo>
                  <a:pt x="929" y="148"/>
                </a:lnTo>
                <a:lnTo>
                  <a:pt x="933" y="153"/>
                </a:lnTo>
                <a:lnTo>
                  <a:pt x="930" y="159"/>
                </a:lnTo>
                <a:lnTo>
                  <a:pt x="917" y="162"/>
                </a:lnTo>
                <a:lnTo>
                  <a:pt x="909" y="162"/>
                </a:lnTo>
                <a:lnTo>
                  <a:pt x="896" y="165"/>
                </a:lnTo>
                <a:lnTo>
                  <a:pt x="888" y="166"/>
                </a:lnTo>
                <a:lnTo>
                  <a:pt x="878" y="167"/>
                </a:lnTo>
                <a:lnTo>
                  <a:pt x="862" y="173"/>
                </a:lnTo>
                <a:lnTo>
                  <a:pt x="888" y="169"/>
                </a:lnTo>
                <a:lnTo>
                  <a:pt x="892" y="173"/>
                </a:lnTo>
                <a:lnTo>
                  <a:pt x="867" y="179"/>
                </a:lnTo>
                <a:lnTo>
                  <a:pt x="856" y="179"/>
                </a:lnTo>
                <a:lnTo>
                  <a:pt x="857" y="177"/>
                </a:lnTo>
                <a:lnTo>
                  <a:pt x="850" y="183"/>
                </a:lnTo>
                <a:lnTo>
                  <a:pt x="855" y="183"/>
                </a:lnTo>
                <a:lnTo>
                  <a:pt x="847" y="198"/>
                </a:lnTo>
                <a:lnTo>
                  <a:pt x="830" y="214"/>
                </a:lnTo>
                <a:lnTo>
                  <a:pt x="830" y="209"/>
                </a:lnTo>
                <a:lnTo>
                  <a:pt x="827" y="208"/>
                </a:lnTo>
                <a:lnTo>
                  <a:pt x="823" y="203"/>
                </a:lnTo>
                <a:lnTo>
                  <a:pt x="823" y="214"/>
                </a:lnTo>
                <a:lnTo>
                  <a:pt x="826" y="217"/>
                </a:lnTo>
                <a:lnTo>
                  <a:pt x="824" y="225"/>
                </a:lnTo>
                <a:lnTo>
                  <a:pt x="817" y="233"/>
                </a:lnTo>
                <a:lnTo>
                  <a:pt x="802" y="250"/>
                </a:lnTo>
                <a:lnTo>
                  <a:pt x="801" y="249"/>
                </a:lnTo>
                <a:lnTo>
                  <a:pt x="810" y="235"/>
                </a:lnTo>
                <a:lnTo>
                  <a:pt x="804" y="227"/>
                </a:lnTo>
                <a:lnTo>
                  <a:pt x="807" y="210"/>
                </a:lnTo>
                <a:lnTo>
                  <a:pt x="801" y="219"/>
                </a:lnTo>
                <a:lnTo>
                  <a:pt x="801" y="232"/>
                </a:lnTo>
                <a:lnTo>
                  <a:pt x="791" y="229"/>
                </a:lnTo>
                <a:lnTo>
                  <a:pt x="800" y="235"/>
                </a:lnTo>
                <a:lnTo>
                  <a:pt x="796" y="255"/>
                </a:lnTo>
                <a:lnTo>
                  <a:pt x="800" y="256"/>
                </a:lnTo>
                <a:lnTo>
                  <a:pt x="800" y="264"/>
                </a:lnTo>
                <a:lnTo>
                  <a:pt x="797" y="284"/>
                </a:lnTo>
                <a:lnTo>
                  <a:pt x="782" y="300"/>
                </a:lnTo>
                <a:lnTo>
                  <a:pt x="763" y="306"/>
                </a:lnTo>
                <a:lnTo>
                  <a:pt x="748" y="318"/>
                </a:lnTo>
                <a:lnTo>
                  <a:pt x="739" y="319"/>
                </a:lnTo>
                <a:lnTo>
                  <a:pt x="729" y="327"/>
                </a:lnTo>
                <a:lnTo>
                  <a:pt x="725" y="334"/>
                </a:lnTo>
                <a:lnTo>
                  <a:pt x="702" y="347"/>
                </a:lnTo>
                <a:lnTo>
                  <a:pt x="690" y="357"/>
                </a:lnTo>
                <a:lnTo>
                  <a:pt x="679" y="369"/>
                </a:lnTo>
                <a:lnTo>
                  <a:pt x="673" y="384"/>
                </a:lnTo>
                <a:lnTo>
                  <a:pt x="673" y="398"/>
                </a:lnTo>
                <a:lnTo>
                  <a:pt x="675" y="416"/>
                </a:lnTo>
                <a:lnTo>
                  <a:pt x="680" y="431"/>
                </a:lnTo>
                <a:lnTo>
                  <a:pt x="678" y="440"/>
                </a:lnTo>
                <a:lnTo>
                  <a:pt x="682" y="464"/>
                </a:lnTo>
                <a:lnTo>
                  <a:pt x="679" y="478"/>
                </a:lnTo>
                <a:lnTo>
                  <a:pt x="676" y="486"/>
                </a:lnTo>
                <a:lnTo>
                  <a:pt x="670" y="499"/>
                </a:lnTo>
                <a:lnTo>
                  <a:pt x="664" y="501"/>
                </a:lnTo>
                <a:lnTo>
                  <a:pt x="656" y="499"/>
                </a:lnTo>
                <a:lnTo>
                  <a:pt x="654" y="490"/>
                </a:lnTo>
                <a:lnTo>
                  <a:pt x="648" y="485"/>
                </a:lnTo>
                <a:lnTo>
                  <a:pt x="642" y="467"/>
                </a:lnTo>
                <a:lnTo>
                  <a:pt x="637" y="451"/>
                </a:lnTo>
                <a:lnTo>
                  <a:pt x="636" y="443"/>
                </a:lnTo>
                <a:lnTo>
                  <a:pt x="643" y="429"/>
                </a:lnTo>
                <a:lnTo>
                  <a:pt x="640" y="418"/>
                </a:lnTo>
                <a:lnTo>
                  <a:pt x="630" y="401"/>
                </a:lnTo>
                <a:lnTo>
                  <a:pt x="624" y="397"/>
                </a:lnTo>
                <a:lnTo>
                  <a:pt x="604" y="407"/>
                </a:lnTo>
                <a:lnTo>
                  <a:pt x="601" y="406"/>
                </a:lnTo>
                <a:lnTo>
                  <a:pt x="595" y="396"/>
                </a:lnTo>
                <a:lnTo>
                  <a:pt x="585" y="391"/>
                </a:lnTo>
                <a:lnTo>
                  <a:pt x="564" y="394"/>
                </a:lnTo>
                <a:lnTo>
                  <a:pt x="549" y="391"/>
                </a:lnTo>
                <a:lnTo>
                  <a:pt x="536" y="393"/>
                </a:lnTo>
                <a:lnTo>
                  <a:pt x="528" y="396"/>
                </a:lnTo>
                <a:lnTo>
                  <a:pt x="529" y="401"/>
                </a:lnTo>
                <a:lnTo>
                  <a:pt x="527" y="410"/>
                </a:lnTo>
                <a:lnTo>
                  <a:pt x="530" y="414"/>
                </a:lnTo>
                <a:lnTo>
                  <a:pt x="526" y="417"/>
                </a:lnTo>
                <a:lnTo>
                  <a:pt x="520" y="414"/>
                </a:lnTo>
                <a:lnTo>
                  <a:pt x="512" y="417"/>
                </a:lnTo>
                <a:lnTo>
                  <a:pt x="500" y="417"/>
                </a:lnTo>
                <a:lnTo>
                  <a:pt x="489" y="406"/>
                </a:lnTo>
                <a:lnTo>
                  <a:pt x="473" y="408"/>
                </a:lnTo>
                <a:lnTo>
                  <a:pt x="462" y="404"/>
                </a:lnTo>
                <a:lnTo>
                  <a:pt x="450" y="405"/>
                </a:lnTo>
                <a:lnTo>
                  <a:pt x="434" y="410"/>
                </a:lnTo>
                <a:lnTo>
                  <a:pt x="415" y="426"/>
                </a:lnTo>
                <a:lnTo>
                  <a:pt x="395" y="434"/>
                </a:lnTo>
                <a:lnTo>
                  <a:pt x="383" y="444"/>
                </a:lnTo>
                <a:lnTo>
                  <a:pt x="376" y="454"/>
                </a:lnTo>
                <a:lnTo>
                  <a:pt x="373" y="468"/>
                </a:lnTo>
                <a:lnTo>
                  <a:pt x="372" y="478"/>
                </a:lnTo>
                <a:lnTo>
                  <a:pt x="374" y="485"/>
                </a:lnTo>
                <a:lnTo>
                  <a:pt x="366" y="486"/>
                </a:lnTo>
                <a:lnTo>
                  <a:pt x="355" y="481"/>
                </a:lnTo>
                <a:lnTo>
                  <a:pt x="342" y="475"/>
                </a:lnTo>
                <a:lnTo>
                  <a:pt x="340" y="465"/>
                </a:lnTo>
                <a:lnTo>
                  <a:pt x="339" y="450"/>
                </a:lnTo>
                <a:lnTo>
                  <a:pt x="332" y="438"/>
                </a:lnTo>
                <a:lnTo>
                  <a:pt x="328" y="426"/>
                </a:lnTo>
                <a:lnTo>
                  <a:pt x="323" y="412"/>
                </a:lnTo>
                <a:lnTo>
                  <a:pt x="313" y="404"/>
                </a:lnTo>
                <a:lnTo>
                  <a:pt x="299" y="404"/>
                </a:lnTo>
                <a:lnTo>
                  <a:pt x="283" y="421"/>
                </a:lnTo>
                <a:lnTo>
                  <a:pt x="270" y="414"/>
                </a:lnTo>
                <a:lnTo>
                  <a:pt x="262" y="408"/>
                </a:lnTo>
                <a:lnTo>
                  <a:pt x="261" y="397"/>
                </a:lnTo>
                <a:lnTo>
                  <a:pt x="259" y="386"/>
                </a:lnTo>
                <a:lnTo>
                  <a:pt x="251" y="377"/>
                </a:lnTo>
                <a:lnTo>
                  <a:pt x="244" y="370"/>
                </a:lnTo>
                <a:lnTo>
                  <a:pt x="240" y="363"/>
                </a:lnTo>
                <a:lnTo>
                  <a:pt x="209" y="363"/>
                </a:lnTo>
                <a:lnTo>
                  <a:pt x="207" y="371"/>
                </a:lnTo>
                <a:lnTo>
                  <a:pt x="193" y="371"/>
                </a:lnTo>
                <a:lnTo>
                  <a:pt x="158" y="372"/>
                </a:lnTo>
                <a:lnTo>
                  <a:pt x="123" y="357"/>
                </a:lnTo>
                <a:lnTo>
                  <a:pt x="100" y="347"/>
                </a:lnTo>
                <a:lnTo>
                  <a:pt x="102" y="343"/>
                </a:lnTo>
                <a:lnTo>
                  <a:pt x="80" y="345"/>
                </a:lnTo>
                <a:lnTo>
                  <a:pt x="59" y="347"/>
                </a:lnTo>
                <a:lnTo>
                  <a:pt x="60" y="336"/>
                </a:lnTo>
                <a:lnTo>
                  <a:pt x="53" y="324"/>
                </a:lnTo>
                <a:lnTo>
                  <a:pt x="46" y="322"/>
                </a:lnTo>
                <a:lnTo>
                  <a:pt x="46" y="316"/>
                </a:lnTo>
                <a:lnTo>
                  <a:pt x="37" y="315"/>
                </a:lnTo>
                <a:lnTo>
                  <a:pt x="33" y="309"/>
                </a:lnTo>
                <a:lnTo>
                  <a:pt x="18" y="307"/>
                </a:lnTo>
                <a:lnTo>
                  <a:pt x="14" y="304"/>
                </a:lnTo>
                <a:lnTo>
                  <a:pt x="17" y="292"/>
                </a:lnTo>
                <a:lnTo>
                  <a:pt x="8" y="272"/>
                </a:lnTo>
                <a:lnTo>
                  <a:pt x="7" y="243"/>
                </a:lnTo>
                <a:lnTo>
                  <a:pt x="9" y="238"/>
                </a:lnTo>
                <a:lnTo>
                  <a:pt x="5" y="231"/>
                </a:lnTo>
                <a:lnTo>
                  <a:pt x="0" y="214"/>
                </a:lnTo>
                <a:lnTo>
                  <a:pt x="5" y="197"/>
                </a:lnTo>
                <a:lnTo>
                  <a:pt x="2" y="186"/>
                </a:lnTo>
                <a:lnTo>
                  <a:pt x="14" y="169"/>
                </a:lnTo>
                <a:lnTo>
                  <a:pt x="23" y="151"/>
                </a:lnTo>
                <a:lnTo>
                  <a:pt x="26" y="135"/>
                </a:lnTo>
                <a:lnTo>
                  <a:pt x="43" y="116"/>
                </a:lnTo>
                <a:lnTo>
                  <a:pt x="56" y="98"/>
                </a:lnTo>
                <a:lnTo>
                  <a:pt x="69" y="79"/>
                </a:lnTo>
                <a:lnTo>
                  <a:pt x="82" y="52"/>
                </a:lnTo>
                <a:lnTo>
                  <a:pt x="88" y="34"/>
                </a:lnTo>
                <a:lnTo>
                  <a:pt x="89" y="25"/>
                </a:lnTo>
                <a:lnTo>
                  <a:pt x="94" y="21"/>
                </a:lnTo>
                <a:lnTo>
                  <a:pt x="113" y="28"/>
                </a:lnTo>
                <a:lnTo>
                  <a:pt x="109" y="47"/>
                </a:lnTo>
                <a:lnTo>
                  <a:pt x="117" y="41"/>
                </a:lnTo>
                <a:lnTo>
                  <a:pt x="124" y="25"/>
                </a:lnTo>
                <a:lnTo>
                  <a:pt x="130" y="8"/>
                </a:lnTo>
                <a:lnTo>
                  <a:pt x="175" y="8"/>
                </a:lnTo>
                <a:lnTo>
                  <a:pt x="223" y="8"/>
                </a:lnTo>
                <a:lnTo>
                  <a:pt x="239" y="8"/>
                </a:lnTo>
                <a:lnTo>
                  <a:pt x="288" y="8"/>
                </a:lnTo>
                <a:lnTo>
                  <a:pt x="335" y="8"/>
                </a:lnTo>
                <a:lnTo>
                  <a:pt x="384" y="8"/>
                </a:lnTo>
                <a:lnTo>
                  <a:pt x="432" y="8"/>
                </a:lnTo>
                <a:lnTo>
                  <a:pt x="487" y="8"/>
                </a:lnTo>
                <a:lnTo>
                  <a:pt x="541" y="8"/>
                </a:lnTo>
                <a:lnTo>
                  <a:pt x="575" y="8"/>
                </a:lnTo>
                <a:lnTo>
                  <a:pt x="579" y="0"/>
                </a:lnTo>
                <a:lnTo>
                  <a:pt x="584" y="0"/>
                </a:lnTo>
                <a:close/>
              </a:path>
            </a:pathLst>
          </a:custGeom>
          <a:solidFill>
            <a:srgbClr val="003A82"/>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74" name="Freeform 211"/>
          <p:cNvSpPr>
            <a:spLocks/>
          </p:cNvSpPr>
          <p:nvPr/>
        </p:nvSpPr>
        <p:spPr bwMode="auto">
          <a:xfrm>
            <a:off x="6835358" y="2598732"/>
            <a:ext cx="396952" cy="221525"/>
          </a:xfrm>
          <a:custGeom>
            <a:avLst/>
            <a:gdLst>
              <a:gd name="T0" fmla="*/ 218 w 310"/>
              <a:gd name="T1" fmla="*/ 169 h 173"/>
              <a:gd name="T2" fmla="*/ 215 w 310"/>
              <a:gd name="T3" fmla="*/ 156 h 173"/>
              <a:gd name="T4" fmla="*/ 190 w 310"/>
              <a:gd name="T5" fmla="*/ 147 h 173"/>
              <a:gd name="T6" fmla="*/ 170 w 310"/>
              <a:gd name="T7" fmla="*/ 137 h 173"/>
              <a:gd name="T8" fmla="*/ 157 w 310"/>
              <a:gd name="T9" fmla="*/ 127 h 173"/>
              <a:gd name="T10" fmla="*/ 134 w 310"/>
              <a:gd name="T11" fmla="*/ 113 h 173"/>
              <a:gd name="T12" fmla="*/ 120 w 310"/>
              <a:gd name="T13" fmla="*/ 92 h 173"/>
              <a:gd name="T14" fmla="*/ 114 w 310"/>
              <a:gd name="T15" fmla="*/ 88 h 173"/>
              <a:gd name="T16" fmla="*/ 96 w 310"/>
              <a:gd name="T17" fmla="*/ 89 h 173"/>
              <a:gd name="T18" fmla="*/ 88 w 310"/>
              <a:gd name="T19" fmla="*/ 85 h 173"/>
              <a:gd name="T20" fmla="*/ 82 w 310"/>
              <a:gd name="T21" fmla="*/ 69 h 173"/>
              <a:gd name="T22" fmla="*/ 57 w 310"/>
              <a:gd name="T23" fmla="*/ 58 h 173"/>
              <a:gd name="T24" fmla="*/ 46 w 310"/>
              <a:gd name="T25" fmla="*/ 70 h 173"/>
              <a:gd name="T26" fmla="*/ 33 w 310"/>
              <a:gd name="T27" fmla="*/ 77 h 173"/>
              <a:gd name="T28" fmla="*/ 39 w 310"/>
              <a:gd name="T29" fmla="*/ 87 h 173"/>
              <a:gd name="T30" fmla="*/ 20 w 310"/>
              <a:gd name="T31" fmla="*/ 87 h 173"/>
              <a:gd name="T32" fmla="*/ 0 w 310"/>
              <a:gd name="T33" fmla="*/ 12 h 173"/>
              <a:gd name="T34" fmla="*/ 39 w 310"/>
              <a:gd name="T35" fmla="*/ 0 h 173"/>
              <a:gd name="T36" fmla="*/ 43 w 310"/>
              <a:gd name="T37" fmla="*/ 2 h 173"/>
              <a:gd name="T38" fmla="*/ 73 w 310"/>
              <a:gd name="T39" fmla="*/ 16 h 173"/>
              <a:gd name="T40" fmla="*/ 88 w 310"/>
              <a:gd name="T41" fmla="*/ 24 h 173"/>
              <a:gd name="T42" fmla="*/ 109 w 310"/>
              <a:gd name="T43" fmla="*/ 42 h 173"/>
              <a:gd name="T44" fmla="*/ 128 w 310"/>
              <a:gd name="T45" fmla="*/ 39 h 173"/>
              <a:gd name="T46" fmla="*/ 156 w 310"/>
              <a:gd name="T47" fmla="*/ 38 h 173"/>
              <a:gd name="T48" fmla="*/ 180 w 310"/>
              <a:gd name="T49" fmla="*/ 53 h 173"/>
              <a:gd name="T50" fmla="*/ 185 w 310"/>
              <a:gd name="T51" fmla="*/ 73 h 173"/>
              <a:gd name="T52" fmla="*/ 193 w 310"/>
              <a:gd name="T53" fmla="*/ 74 h 173"/>
              <a:gd name="T54" fmla="*/ 201 w 310"/>
              <a:gd name="T55" fmla="*/ 90 h 173"/>
              <a:gd name="T56" fmla="*/ 223 w 310"/>
              <a:gd name="T57" fmla="*/ 91 h 173"/>
              <a:gd name="T58" fmla="*/ 230 w 310"/>
              <a:gd name="T59" fmla="*/ 101 h 173"/>
              <a:gd name="T60" fmla="*/ 236 w 310"/>
              <a:gd name="T61" fmla="*/ 101 h 173"/>
              <a:gd name="T62" fmla="*/ 240 w 310"/>
              <a:gd name="T63" fmla="*/ 86 h 173"/>
              <a:gd name="T64" fmla="*/ 257 w 310"/>
              <a:gd name="T65" fmla="*/ 72 h 173"/>
              <a:gd name="T66" fmla="*/ 266 w 310"/>
              <a:gd name="T67" fmla="*/ 68 h 173"/>
              <a:gd name="T68" fmla="*/ 271 w 310"/>
              <a:gd name="T69" fmla="*/ 70 h 173"/>
              <a:gd name="T70" fmla="*/ 261 w 310"/>
              <a:gd name="T71" fmla="*/ 83 h 173"/>
              <a:gd name="T72" fmla="*/ 276 w 310"/>
              <a:gd name="T73" fmla="*/ 91 h 173"/>
              <a:gd name="T74" fmla="*/ 286 w 310"/>
              <a:gd name="T75" fmla="*/ 86 h 173"/>
              <a:gd name="T76" fmla="*/ 310 w 310"/>
              <a:gd name="T77" fmla="*/ 96 h 173"/>
              <a:gd name="T78" fmla="*/ 292 w 310"/>
              <a:gd name="T79" fmla="*/ 111 h 173"/>
              <a:gd name="T80" fmla="*/ 279 w 310"/>
              <a:gd name="T81" fmla="*/ 109 h 173"/>
              <a:gd name="T82" fmla="*/ 272 w 310"/>
              <a:gd name="T83" fmla="*/ 110 h 173"/>
              <a:gd name="T84" fmla="*/ 268 w 310"/>
              <a:gd name="T85" fmla="*/ 104 h 173"/>
              <a:gd name="T86" fmla="*/ 269 w 310"/>
              <a:gd name="T87" fmla="*/ 94 h 173"/>
              <a:gd name="T88" fmla="*/ 248 w 310"/>
              <a:gd name="T89" fmla="*/ 99 h 173"/>
              <a:gd name="T90" fmla="*/ 246 w 310"/>
              <a:gd name="T91" fmla="*/ 113 h 173"/>
              <a:gd name="T92" fmla="*/ 241 w 310"/>
              <a:gd name="T93" fmla="*/ 124 h 173"/>
              <a:gd name="T94" fmla="*/ 227 w 310"/>
              <a:gd name="T95" fmla="*/ 123 h 173"/>
              <a:gd name="T96" fmla="*/ 225 w 310"/>
              <a:gd name="T97" fmla="*/ 132 h 173"/>
              <a:gd name="T98" fmla="*/ 238 w 310"/>
              <a:gd name="T99" fmla="*/ 137 h 173"/>
              <a:gd name="T100" fmla="*/ 246 w 310"/>
              <a:gd name="T101" fmla="*/ 152 h 173"/>
              <a:gd name="T102" fmla="*/ 241 w 310"/>
              <a:gd name="T103" fmla="*/ 173 h 173"/>
              <a:gd name="T104" fmla="*/ 228 w 310"/>
              <a:gd name="T105" fmla="*/ 169 h 173"/>
              <a:gd name="T106" fmla="*/ 218 w 310"/>
              <a:gd name="T107" fmla="*/ 169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10" h="173">
                <a:moveTo>
                  <a:pt x="218" y="169"/>
                </a:moveTo>
                <a:lnTo>
                  <a:pt x="215" y="156"/>
                </a:lnTo>
                <a:lnTo>
                  <a:pt x="190" y="147"/>
                </a:lnTo>
                <a:lnTo>
                  <a:pt x="170" y="137"/>
                </a:lnTo>
                <a:lnTo>
                  <a:pt x="157" y="127"/>
                </a:lnTo>
                <a:lnTo>
                  <a:pt x="134" y="113"/>
                </a:lnTo>
                <a:lnTo>
                  <a:pt x="120" y="92"/>
                </a:lnTo>
                <a:lnTo>
                  <a:pt x="114" y="88"/>
                </a:lnTo>
                <a:lnTo>
                  <a:pt x="96" y="89"/>
                </a:lnTo>
                <a:lnTo>
                  <a:pt x="88" y="85"/>
                </a:lnTo>
                <a:lnTo>
                  <a:pt x="82" y="69"/>
                </a:lnTo>
                <a:lnTo>
                  <a:pt x="57" y="58"/>
                </a:lnTo>
                <a:lnTo>
                  <a:pt x="46" y="70"/>
                </a:lnTo>
                <a:lnTo>
                  <a:pt x="33" y="77"/>
                </a:lnTo>
                <a:lnTo>
                  <a:pt x="39" y="87"/>
                </a:lnTo>
                <a:lnTo>
                  <a:pt x="20" y="87"/>
                </a:lnTo>
                <a:lnTo>
                  <a:pt x="0" y="12"/>
                </a:lnTo>
                <a:lnTo>
                  <a:pt x="39" y="0"/>
                </a:lnTo>
                <a:lnTo>
                  <a:pt x="43" y="2"/>
                </a:lnTo>
                <a:lnTo>
                  <a:pt x="73" y="16"/>
                </a:lnTo>
                <a:lnTo>
                  <a:pt x="88" y="24"/>
                </a:lnTo>
                <a:lnTo>
                  <a:pt x="109" y="42"/>
                </a:lnTo>
                <a:lnTo>
                  <a:pt x="128" y="39"/>
                </a:lnTo>
                <a:lnTo>
                  <a:pt x="156" y="38"/>
                </a:lnTo>
                <a:lnTo>
                  <a:pt x="180" y="53"/>
                </a:lnTo>
                <a:lnTo>
                  <a:pt x="185" y="73"/>
                </a:lnTo>
                <a:lnTo>
                  <a:pt x="193" y="74"/>
                </a:lnTo>
                <a:lnTo>
                  <a:pt x="201" y="90"/>
                </a:lnTo>
                <a:lnTo>
                  <a:pt x="223" y="91"/>
                </a:lnTo>
                <a:lnTo>
                  <a:pt x="230" y="101"/>
                </a:lnTo>
                <a:lnTo>
                  <a:pt x="236" y="101"/>
                </a:lnTo>
                <a:lnTo>
                  <a:pt x="240" y="86"/>
                </a:lnTo>
                <a:lnTo>
                  <a:pt x="257" y="72"/>
                </a:lnTo>
                <a:lnTo>
                  <a:pt x="266" y="68"/>
                </a:lnTo>
                <a:lnTo>
                  <a:pt x="271" y="70"/>
                </a:lnTo>
                <a:lnTo>
                  <a:pt x="261" y="83"/>
                </a:lnTo>
                <a:lnTo>
                  <a:pt x="276" y="91"/>
                </a:lnTo>
                <a:lnTo>
                  <a:pt x="286" y="86"/>
                </a:lnTo>
                <a:lnTo>
                  <a:pt x="310" y="96"/>
                </a:lnTo>
                <a:lnTo>
                  <a:pt x="292" y="111"/>
                </a:lnTo>
                <a:lnTo>
                  <a:pt x="279" y="109"/>
                </a:lnTo>
                <a:lnTo>
                  <a:pt x="272" y="110"/>
                </a:lnTo>
                <a:lnTo>
                  <a:pt x="268" y="104"/>
                </a:lnTo>
                <a:lnTo>
                  <a:pt x="269" y="94"/>
                </a:lnTo>
                <a:lnTo>
                  <a:pt x="248" y="99"/>
                </a:lnTo>
                <a:lnTo>
                  <a:pt x="246" y="113"/>
                </a:lnTo>
                <a:lnTo>
                  <a:pt x="241" y="124"/>
                </a:lnTo>
                <a:lnTo>
                  <a:pt x="227" y="123"/>
                </a:lnTo>
                <a:lnTo>
                  <a:pt x="225" y="132"/>
                </a:lnTo>
                <a:lnTo>
                  <a:pt x="238" y="137"/>
                </a:lnTo>
                <a:lnTo>
                  <a:pt x="246" y="152"/>
                </a:lnTo>
                <a:lnTo>
                  <a:pt x="241" y="173"/>
                </a:lnTo>
                <a:lnTo>
                  <a:pt x="228" y="169"/>
                </a:lnTo>
                <a:lnTo>
                  <a:pt x="218" y="169"/>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75" name="Freeform 212"/>
          <p:cNvSpPr>
            <a:spLocks/>
          </p:cNvSpPr>
          <p:nvPr/>
        </p:nvSpPr>
        <p:spPr bwMode="auto">
          <a:xfrm>
            <a:off x="3936329" y="3484831"/>
            <a:ext cx="317562" cy="303477"/>
          </a:xfrm>
          <a:custGeom>
            <a:avLst/>
            <a:gdLst>
              <a:gd name="T0" fmla="*/ 39 w 248"/>
              <a:gd name="T1" fmla="*/ 13 h 237"/>
              <a:gd name="T2" fmla="*/ 33 w 248"/>
              <a:gd name="T3" fmla="*/ 24 h 237"/>
              <a:gd name="T4" fmla="*/ 23 w 248"/>
              <a:gd name="T5" fmla="*/ 47 h 237"/>
              <a:gd name="T6" fmla="*/ 38 w 248"/>
              <a:gd name="T7" fmla="*/ 62 h 237"/>
              <a:gd name="T8" fmla="*/ 37 w 248"/>
              <a:gd name="T9" fmla="*/ 40 h 237"/>
              <a:gd name="T10" fmla="*/ 61 w 248"/>
              <a:gd name="T11" fmla="*/ 16 h 237"/>
              <a:gd name="T12" fmla="*/ 65 w 248"/>
              <a:gd name="T13" fmla="*/ 0 h 237"/>
              <a:gd name="T14" fmla="*/ 84 w 248"/>
              <a:gd name="T15" fmla="*/ 15 h 237"/>
              <a:gd name="T16" fmla="*/ 95 w 248"/>
              <a:gd name="T17" fmla="*/ 33 h 237"/>
              <a:gd name="T18" fmla="*/ 131 w 248"/>
              <a:gd name="T19" fmla="*/ 31 h 237"/>
              <a:gd name="T20" fmla="*/ 155 w 248"/>
              <a:gd name="T21" fmla="*/ 43 h 237"/>
              <a:gd name="T22" fmla="*/ 166 w 248"/>
              <a:gd name="T23" fmla="*/ 31 h 237"/>
              <a:gd name="T24" fmla="*/ 211 w 248"/>
              <a:gd name="T25" fmla="*/ 30 h 237"/>
              <a:gd name="T26" fmla="*/ 201 w 248"/>
              <a:gd name="T27" fmla="*/ 46 h 237"/>
              <a:gd name="T28" fmla="*/ 229 w 248"/>
              <a:gd name="T29" fmla="*/ 58 h 237"/>
              <a:gd name="T30" fmla="*/ 241 w 248"/>
              <a:gd name="T31" fmla="*/ 74 h 237"/>
              <a:gd name="T32" fmla="*/ 233 w 248"/>
              <a:gd name="T33" fmla="*/ 91 h 237"/>
              <a:gd name="T34" fmla="*/ 237 w 248"/>
              <a:gd name="T35" fmla="*/ 106 h 237"/>
              <a:gd name="T36" fmla="*/ 221 w 248"/>
              <a:gd name="T37" fmla="*/ 113 h 237"/>
              <a:gd name="T38" fmla="*/ 216 w 248"/>
              <a:gd name="T39" fmla="*/ 129 h 237"/>
              <a:gd name="T40" fmla="*/ 230 w 248"/>
              <a:gd name="T41" fmla="*/ 150 h 237"/>
              <a:gd name="T42" fmla="*/ 202 w 248"/>
              <a:gd name="T43" fmla="*/ 166 h 237"/>
              <a:gd name="T44" fmla="*/ 184 w 248"/>
              <a:gd name="T45" fmla="*/ 174 h 237"/>
              <a:gd name="T46" fmla="*/ 156 w 248"/>
              <a:gd name="T47" fmla="*/ 166 h 237"/>
              <a:gd name="T48" fmla="*/ 160 w 248"/>
              <a:gd name="T49" fmla="*/ 173 h 237"/>
              <a:gd name="T50" fmla="*/ 162 w 248"/>
              <a:gd name="T51" fmla="*/ 201 h 237"/>
              <a:gd name="T52" fmla="*/ 178 w 248"/>
              <a:gd name="T53" fmla="*/ 207 h 237"/>
              <a:gd name="T54" fmla="*/ 163 w 248"/>
              <a:gd name="T55" fmla="*/ 221 h 237"/>
              <a:gd name="T56" fmla="*/ 142 w 248"/>
              <a:gd name="T57" fmla="*/ 230 h 237"/>
              <a:gd name="T58" fmla="*/ 124 w 248"/>
              <a:gd name="T59" fmla="*/ 237 h 237"/>
              <a:gd name="T60" fmla="*/ 108 w 248"/>
              <a:gd name="T61" fmla="*/ 206 h 237"/>
              <a:gd name="T62" fmla="*/ 97 w 248"/>
              <a:gd name="T63" fmla="*/ 194 h 237"/>
              <a:gd name="T64" fmla="*/ 106 w 248"/>
              <a:gd name="T65" fmla="*/ 179 h 237"/>
              <a:gd name="T66" fmla="*/ 97 w 248"/>
              <a:gd name="T67" fmla="*/ 159 h 237"/>
              <a:gd name="T68" fmla="*/ 103 w 248"/>
              <a:gd name="T69" fmla="*/ 137 h 237"/>
              <a:gd name="T70" fmla="*/ 101 w 248"/>
              <a:gd name="T71" fmla="*/ 122 h 237"/>
              <a:gd name="T72" fmla="*/ 77 w 248"/>
              <a:gd name="T73" fmla="*/ 123 h 237"/>
              <a:gd name="T74" fmla="*/ 57 w 248"/>
              <a:gd name="T75" fmla="*/ 108 h 237"/>
              <a:gd name="T76" fmla="*/ 23 w 248"/>
              <a:gd name="T77" fmla="*/ 107 h 237"/>
              <a:gd name="T78" fmla="*/ 14 w 248"/>
              <a:gd name="T79" fmla="*/ 98 h 237"/>
              <a:gd name="T80" fmla="*/ 16 w 248"/>
              <a:gd name="T81" fmla="*/ 86 h 237"/>
              <a:gd name="T82" fmla="*/ 11 w 248"/>
              <a:gd name="T83" fmla="*/ 73 h 237"/>
              <a:gd name="T84" fmla="*/ 0 w 248"/>
              <a:gd name="T85" fmla="*/ 62 h 237"/>
              <a:gd name="T86" fmla="*/ 9 w 248"/>
              <a:gd name="T87" fmla="*/ 35 h 237"/>
              <a:gd name="T88" fmla="*/ 22 w 248"/>
              <a:gd name="T89" fmla="*/ 22 h 237"/>
              <a:gd name="T90" fmla="*/ 40 w 248"/>
              <a:gd name="T91" fmla="*/ 8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8" h="237">
                <a:moveTo>
                  <a:pt x="40" y="8"/>
                </a:moveTo>
                <a:lnTo>
                  <a:pt x="39" y="13"/>
                </a:lnTo>
                <a:lnTo>
                  <a:pt x="28" y="15"/>
                </a:lnTo>
                <a:lnTo>
                  <a:pt x="33" y="24"/>
                </a:lnTo>
                <a:lnTo>
                  <a:pt x="32" y="35"/>
                </a:lnTo>
                <a:lnTo>
                  <a:pt x="23" y="47"/>
                </a:lnTo>
                <a:lnTo>
                  <a:pt x="29" y="64"/>
                </a:lnTo>
                <a:lnTo>
                  <a:pt x="38" y="62"/>
                </a:lnTo>
                <a:lnTo>
                  <a:pt x="42" y="48"/>
                </a:lnTo>
                <a:lnTo>
                  <a:pt x="37" y="40"/>
                </a:lnTo>
                <a:lnTo>
                  <a:pt x="37" y="24"/>
                </a:lnTo>
                <a:lnTo>
                  <a:pt x="61" y="16"/>
                </a:lnTo>
                <a:lnTo>
                  <a:pt x="59" y="6"/>
                </a:lnTo>
                <a:lnTo>
                  <a:pt x="65" y="0"/>
                </a:lnTo>
                <a:lnTo>
                  <a:pt x="71" y="14"/>
                </a:lnTo>
                <a:lnTo>
                  <a:pt x="84" y="15"/>
                </a:lnTo>
                <a:lnTo>
                  <a:pt x="95" y="26"/>
                </a:lnTo>
                <a:lnTo>
                  <a:pt x="95" y="33"/>
                </a:lnTo>
                <a:lnTo>
                  <a:pt x="112" y="33"/>
                </a:lnTo>
                <a:lnTo>
                  <a:pt x="131" y="31"/>
                </a:lnTo>
                <a:lnTo>
                  <a:pt x="141" y="41"/>
                </a:lnTo>
                <a:lnTo>
                  <a:pt x="155" y="43"/>
                </a:lnTo>
                <a:lnTo>
                  <a:pt x="166" y="37"/>
                </a:lnTo>
                <a:lnTo>
                  <a:pt x="166" y="31"/>
                </a:lnTo>
                <a:lnTo>
                  <a:pt x="189" y="30"/>
                </a:lnTo>
                <a:lnTo>
                  <a:pt x="211" y="30"/>
                </a:lnTo>
                <a:lnTo>
                  <a:pt x="195" y="36"/>
                </a:lnTo>
                <a:lnTo>
                  <a:pt x="201" y="46"/>
                </a:lnTo>
                <a:lnTo>
                  <a:pt x="215" y="47"/>
                </a:lnTo>
                <a:lnTo>
                  <a:pt x="229" y="58"/>
                </a:lnTo>
                <a:lnTo>
                  <a:pt x="231" y="74"/>
                </a:lnTo>
                <a:lnTo>
                  <a:pt x="241" y="74"/>
                </a:lnTo>
                <a:lnTo>
                  <a:pt x="248" y="79"/>
                </a:lnTo>
                <a:lnTo>
                  <a:pt x="233" y="91"/>
                </a:lnTo>
                <a:lnTo>
                  <a:pt x="231" y="98"/>
                </a:lnTo>
                <a:lnTo>
                  <a:pt x="237" y="106"/>
                </a:lnTo>
                <a:lnTo>
                  <a:pt x="232" y="110"/>
                </a:lnTo>
                <a:lnTo>
                  <a:pt x="221" y="113"/>
                </a:lnTo>
                <a:lnTo>
                  <a:pt x="221" y="123"/>
                </a:lnTo>
                <a:lnTo>
                  <a:pt x="216" y="129"/>
                </a:lnTo>
                <a:lnTo>
                  <a:pt x="228" y="144"/>
                </a:lnTo>
                <a:lnTo>
                  <a:pt x="230" y="150"/>
                </a:lnTo>
                <a:lnTo>
                  <a:pt x="223" y="158"/>
                </a:lnTo>
                <a:lnTo>
                  <a:pt x="202" y="166"/>
                </a:lnTo>
                <a:lnTo>
                  <a:pt x="189" y="169"/>
                </a:lnTo>
                <a:lnTo>
                  <a:pt x="184" y="174"/>
                </a:lnTo>
                <a:lnTo>
                  <a:pt x="169" y="169"/>
                </a:lnTo>
                <a:lnTo>
                  <a:pt x="156" y="166"/>
                </a:lnTo>
                <a:lnTo>
                  <a:pt x="152" y="168"/>
                </a:lnTo>
                <a:lnTo>
                  <a:pt x="160" y="173"/>
                </a:lnTo>
                <a:lnTo>
                  <a:pt x="159" y="187"/>
                </a:lnTo>
                <a:lnTo>
                  <a:pt x="162" y="201"/>
                </a:lnTo>
                <a:lnTo>
                  <a:pt x="177" y="202"/>
                </a:lnTo>
                <a:lnTo>
                  <a:pt x="178" y="207"/>
                </a:lnTo>
                <a:lnTo>
                  <a:pt x="165" y="213"/>
                </a:lnTo>
                <a:lnTo>
                  <a:pt x="163" y="221"/>
                </a:lnTo>
                <a:lnTo>
                  <a:pt x="155" y="225"/>
                </a:lnTo>
                <a:lnTo>
                  <a:pt x="142" y="230"/>
                </a:lnTo>
                <a:lnTo>
                  <a:pt x="138" y="236"/>
                </a:lnTo>
                <a:lnTo>
                  <a:pt x="124" y="237"/>
                </a:lnTo>
                <a:lnTo>
                  <a:pt x="114" y="226"/>
                </a:lnTo>
                <a:lnTo>
                  <a:pt x="108" y="206"/>
                </a:lnTo>
                <a:lnTo>
                  <a:pt x="103" y="198"/>
                </a:lnTo>
                <a:lnTo>
                  <a:pt x="97" y="194"/>
                </a:lnTo>
                <a:lnTo>
                  <a:pt x="106" y="183"/>
                </a:lnTo>
                <a:lnTo>
                  <a:pt x="106" y="179"/>
                </a:lnTo>
                <a:lnTo>
                  <a:pt x="101" y="173"/>
                </a:lnTo>
                <a:lnTo>
                  <a:pt x="97" y="159"/>
                </a:lnTo>
                <a:lnTo>
                  <a:pt x="99" y="144"/>
                </a:lnTo>
                <a:lnTo>
                  <a:pt x="103" y="137"/>
                </a:lnTo>
                <a:lnTo>
                  <a:pt x="107" y="126"/>
                </a:lnTo>
                <a:lnTo>
                  <a:pt x="101" y="122"/>
                </a:lnTo>
                <a:lnTo>
                  <a:pt x="90" y="125"/>
                </a:lnTo>
                <a:lnTo>
                  <a:pt x="77" y="123"/>
                </a:lnTo>
                <a:lnTo>
                  <a:pt x="69" y="126"/>
                </a:lnTo>
                <a:lnTo>
                  <a:pt x="57" y="108"/>
                </a:lnTo>
                <a:lnTo>
                  <a:pt x="47" y="105"/>
                </a:lnTo>
                <a:lnTo>
                  <a:pt x="23" y="107"/>
                </a:lnTo>
                <a:lnTo>
                  <a:pt x="19" y="100"/>
                </a:lnTo>
                <a:lnTo>
                  <a:pt x="14" y="98"/>
                </a:lnTo>
                <a:lnTo>
                  <a:pt x="14" y="94"/>
                </a:lnTo>
                <a:lnTo>
                  <a:pt x="16" y="86"/>
                </a:lnTo>
                <a:lnTo>
                  <a:pt x="15" y="78"/>
                </a:lnTo>
                <a:lnTo>
                  <a:pt x="11" y="73"/>
                </a:lnTo>
                <a:lnTo>
                  <a:pt x="9" y="64"/>
                </a:lnTo>
                <a:lnTo>
                  <a:pt x="0" y="62"/>
                </a:lnTo>
                <a:lnTo>
                  <a:pt x="6" y="50"/>
                </a:lnTo>
                <a:lnTo>
                  <a:pt x="9" y="35"/>
                </a:lnTo>
                <a:lnTo>
                  <a:pt x="15" y="28"/>
                </a:lnTo>
                <a:lnTo>
                  <a:pt x="22" y="22"/>
                </a:lnTo>
                <a:lnTo>
                  <a:pt x="28" y="11"/>
                </a:lnTo>
                <a:lnTo>
                  <a:pt x="40" y="8"/>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76" name="Freeform 213"/>
          <p:cNvSpPr>
            <a:spLocks/>
          </p:cNvSpPr>
          <p:nvPr/>
        </p:nvSpPr>
        <p:spPr bwMode="auto">
          <a:xfrm>
            <a:off x="8005726" y="3186477"/>
            <a:ext cx="203598" cy="393111"/>
          </a:xfrm>
          <a:custGeom>
            <a:avLst/>
            <a:gdLst>
              <a:gd name="T0" fmla="*/ 109 w 159"/>
              <a:gd name="T1" fmla="*/ 38 h 307"/>
              <a:gd name="T2" fmla="*/ 88 w 159"/>
              <a:gd name="T3" fmla="*/ 55 h 307"/>
              <a:gd name="T4" fmla="*/ 77 w 159"/>
              <a:gd name="T5" fmla="*/ 75 h 307"/>
              <a:gd name="T6" fmla="*/ 75 w 159"/>
              <a:gd name="T7" fmla="*/ 90 h 307"/>
              <a:gd name="T8" fmla="*/ 92 w 159"/>
              <a:gd name="T9" fmla="*/ 111 h 307"/>
              <a:gd name="T10" fmla="*/ 113 w 159"/>
              <a:gd name="T11" fmla="*/ 139 h 307"/>
              <a:gd name="T12" fmla="*/ 131 w 159"/>
              <a:gd name="T13" fmla="*/ 151 h 307"/>
              <a:gd name="T14" fmla="*/ 145 w 159"/>
              <a:gd name="T15" fmla="*/ 168 h 307"/>
              <a:gd name="T16" fmla="*/ 158 w 159"/>
              <a:gd name="T17" fmla="*/ 206 h 307"/>
              <a:gd name="T18" fmla="*/ 159 w 159"/>
              <a:gd name="T19" fmla="*/ 243 h 307"/>
              <a:gd name="T20" fmla="*/ 145 w 159"/>
              <a:gd name="T21" fmla="*/ 257 h 307"/>
              <a:gd name="T22" fmla="*/ 125 w 159"/>
              <a:gd name="T23" fmla="*/ 270 h 307"/>
              <a:gd name="T24" fmla="*/ 112 w 159"/>
              <a:gd name="T25" fmla="*/ 287 h 307"/>
              <a:gd name="T26" fmla="*/ 90 w 159"/>
              <a:gd name="T27" fmla="*/ 307 h 307"/>
              <a:gd name="T28" fmla="*/ 83 w 159"/>
              <a:gd name="T29" fmla="*/ 294 h 307"/>
              <a:gd name="T30" fmla="*/ 87 w 159"/>
              <a:gd name="T31" fmla="*/ 279 h 307"/>
              <a:gd name="T32" fmla="*/ 72 w 159"/>
              <a:gd name="T33" fmla="*/ 268 h 307"/>
              <a:gd name="T34" fmla="*/ 88 w 159"/>
              <a:gd name="T35" fmla="*/ 259 h 307"/>
              <a:gd name="T36" fmla="*/ 107 w 159"/>
              <a:gd name="T37" fmla="*/ 258 h 307"/>
              <a:gd name="T38" fmla="*/ 98 w 159"/>
              <a:gd name="T39" fmla="*/ 245 h 307"/>
              <a:gd name="T40" fmla="*/ 127 w 159"/>
              <a:gd name="T41" fmla="*/ 229 h 307"/>
              <a:gd name="T42" fmla="*/ 126 w 159"/>
              <a:gd name="T43" fmla="*/ 204 h 307"/>
              <a:gd name="T44" fmla="*/ 120 w 159"/>
              <a:gd name="T45" fmla="*/ 190 h 307"/>
              <a:gd name="T46" fmla="*/ 121 w 159"/>
              <a:gd name="T47" fmla="*/ 170 h 307"/>
              <a:gd name="T48" fmla="*/ 115 w 159"/>
              <a:gd name="T49" fmla="*/ 155 h 307"/>
              <a:gd name="T50" fmla="*/ 99 w 159"/>
              <a:gd name="T51" fmla="*/ 141 h 307"/>
              <a:gd name="T52" fmla="*/ 85 w 159"/>
              <a:gd name="T53" fmla="*/ 122 h 307"/>
              <a:gd name="T54" fmla="*/ 66 w 159"/>
              <a:gd name="T55" fmla="*/ 98 h 307"/>
              <a:gd name="T56" fmla="*/ 42 w 159"/>
              <a:gd name="T57" fmla="*/ 85 h 307"/>
              <a:gd name="T58" fmla="*/ 46 w 159"/>
              <a:gd name="T59" fmla="*/ 78 h 307"/>
              <a:gd name="T60" fmla="*/ 57 w 159"/>
              <a:gd name="T61" fmla="*/ 72 h 307"/>
              <a:gd name="T62" fmla="*/ 47 w 159"/>
              <a:gd name="T63" fmla="*/ 54 h 307"/>
              <a:gd name="T64" fmla="*/ 25 w 159"/>
              <a:gd name="T65" fmla="*/ 54 h 307"/>
              <a:gd name="T66" fmla="*/ 13 w 159"/>
              <a:gd name="T67" fmla="*/ 35 h 307"/>
              <a:gd name="T68" fmla="*/ 0 w 159"/>
              <a:gd name="T69" fmla="*/ 19 h 307"/>
              <a:gd name="T70" fmla="*/ 8 w 159"/>
              <a:gd name="T71" fmla="*/ 14 h 307"/>
              <a:gd name="T72" fmla="*/ 23 w 159"/>
              <a:gd name="T73" fmla="*/ 14 h 307"/>
              <a:gd name="T74" fmla="*/ 39 w 159"/>
              <a:gd name="T75" fmla="*/ 11 h 307"/>
              <a:gd name="T76" fmla="*/ 53 w 159"/>
              <a:gd name="T77" fmla="*/ 0 h 307"/>
              <a:gd name="T78" fmla="*/ 63 w 159"/>
              <a:gd name="T79" fmla="*/ 8 h 307"/>
              <a:gd name="T80" fmla="*/ 80 w 159"/>
              <a:gd name="T81" fmla="*/ 12 h 307"/>
              <a:gd name="T82" fmla="*/ 79 w 159"/>
              <a:gd name="T83" fmla="*/ 24 h 307"/>
              <a:gd name="T84" fmla="*/ 90 w 159"/>
              <a:gd name="T85" fmla="*/ 32 h 307"/>
              <a:gd name="T86" fmla="*/ 109 w 159"/>
              <a:gd name="T87" fmla="*/ 38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9" h="307">
                <a:moveTo>
                  <a:pt x="109" y="38"/>
                </a:moveTo>
                <a:lnTo>
                  <a:pt x="88" y="55"/>
                </a:lnTo>
                <a:lnTo>
                  <a:pt x="77" y="75"/>
                </a:lnTo>
                <a:lnTo>
                  <a:pt x="75" y="90"/>
                </a:lnTo>
                <a:lnTo>
                  <a:pt x="92" y="111"/>
                </a:lnTo>
                <a:lnTo>
                  <a:pt x="113" y="139"/>
                </a:lnTo>
                <a:lnTo>
                  <a:pt x="131" y="151"/>
                </a:lnTo>
                <a:lnTo>
                  <a:pt x="145" y="168"/>
                </a:lnTo>
                <a:lnTo>
                  <a:pt x="158" y="206"/>
                </a:lnTo>
                <a:lnTo>
                  <a:pt x="159" y="243"/>
                </a:lnTo>
                <a:lnTo>
                  <a:pt x="145" y="257"/>
                </a:lnTo>
                <a:lnTo>
                  <a:pt x="125" y="270"/>
                </a:lnTo>
                <a:lnTo>
                  <a:pt x="112" y="287"/>
                </a:lnTo>
                <a:lnTo>
                  <a:pt x="90" y="307"/>
                </a:lnTo>
                <a:lnTo>
                  <a:pt x="83" y="294"/>
                </a:lnTo>
                <a:lnTo>
                  <a:pt x="87" y="279"/>
                </a:lnTo>
                <a:lnTo>
                  <a:pt x="72" y="268"/>
                </a:lnTo>
                <a:lnTo>
                  <a:pt x="88" y="259"/>
                </a:lnTo>
                <a:lnTo>
                  <a:pt x="107" y="258"/>
                </a:lnTo>
                <a:lnTo>
                  <a:pt x="98" y="245"/>
                </a:lnTo>
                <a:lnTo>
                  <a:pt x="127" y="229"/>
                </a:lnTo>
                <a:lnTo>
                  <a:pt x="126" y="204"/>
                </a:lnTo>
                <a:lnTo>
                  <a:pt x="120" y="190"/>
                </a:lnTo>
                <a:lnTo>
                  <a:pt x="121" y="170"/>
                </a:lnTo>
                <a:lnTo>
                  <a:pt x="115" y="155"/>
                </a:lnTo>
                <a:lnTo>
                  <a:pt x="99" y="141"/>
                </a:lnTo>
                <a:lnTo>
                  <a:pt x="85" y="122"/>
                </a:lnTo>
                <a:lnTo>
                  <a:pt x="66" y="98"/>
                </a:lnTo>
                <a:lnTo>
                  <a:pt x="42" y="85"/>
                </a:lnTo>
                <a:lnTo>
                  <a:pt x="46" y="78"/>
                </a:lnTo>
                <a:lnTo>
                  <a:pt x="57" y="72"/>
                </a:lnTo>
                <a:lnTo>
                  <a:pt x="47" y="54"/>
                </a:lnTo>
                <a:lnTo>
                  <a:pt x="25" y="54"/>
                </a:lnTo>
                <a:lnTo>
                  <a:pt x="13" y="35"/>
                </a:lnTo>
                <a:lnTo>
                  <a:pt x="0" y="19"/>
                </a:lnTo>
                <a:lnTo>
                  <a:pt x="8" y="14"/>
                </a:lnTo>
                <a:lnTo>
                  <a:pt x="23" y="14"/>
                </a:lnTo>
                <a:lnTo>
                  <a:pt x="39" y="11"/>
                </a:lnTo>
                <a:lnTo>
                  <a:pt x="53" y="0"/>
                </a:lnTo>
                <a:lnTo>
                  <a:pt x="63" y="8"/>
                </a:lnTo>
                <a:lnTo>
                  <a:pt x="80" y="12"/>
                </a:lnTo>
                <a:lnTo>
                  <a:pt x="79" y="24"/>
                </a:lnTo>
                <a:lnTo>
                  <a:pt x="90" y="32"/>
                </a:lnTo>
                <a:lnTo>
                  <a:pt x="109" y="38"/>
                </a:lnTo>
                <a:close/>
              </a:path>
            </a:pathLst>
          </a:custGeom>
          <a:solidFill>
            <a:srgbClr val="417CC8">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77" name="Freeform 216"/>
          <p:cNvSpPr>
            <a:spLocks/>
          </p:cNvSpPr>
          <p:nvPr/>
        </p:nvSpPr>
        <p:spPr bwMode="auto">
          <a:xfrm>
            <a:off x="6647128" y="3303001"/>
            <a:ext cx="242013" cy="170306"/>
          </a:xfrm>
          <a:custGeom>
            <a:avLst/>
            <a:gdLst>
              <a:gd name="T0" fmla="*/ 189 w 189"/>
              <a:gd name="T1" fmla="*/ 49 h 133"/>
              <a:gd name="T2" fmla="*/ 177 w 189"/>
              <a:gd name="T3" fmla="*/ 54 h 133"/>
              <a:gd name="T4" fmla="*/ 174 w 189"/>
              <a:gd name="T5" fmla="*/ 63 h 133"/>
              <a:gd name="T6" fmla="*/ 174 w 189"/>
              <a:gd name="T7" fmla="*/ 70 h 133"/>
              <a:gd name="T8" fmla="*/ 156 w 189"/>
              <a:gd name="T9" fmla="*/ 79 h 133"/>
              <a:gd name="T10" fmla="*/ 128 w 189"/>
              <a:gd name="T11" fmla="*/ 89 h 133"/>
              <a:gd name="T12" fmla="*/ 112 w 189"/>
              <a:gd name="T13" fmla="*/ 103 h 133"/>
              <a:gd name="T14" fmla="*/ 104 w 189"/>
              <a:gd name="T15" fmla="*/ 105 h 133"/>
              <a:gd name="T16" fmla="*/ 99 w 189"/>
              <a:gd name="T17" fmla="*/ 103 h 133"/>
              <a:gd name="T18" fmla="*/ 89 w 189"/>
              <a:gd name="T19" fmla="*/ 112 h 133"/>
              <a:gd name="T20" fmla="*/ 77 w 189"/>
              <a:gd name="T21" fmla="*/ 116 h 133"/>
              <a:gd name="T22" fmla="*/ 62 w 189"/>
              <a:gd name="T23" fmla="*/ 117 h 133"/>
              <a:gd name="T24" fmla="*/ 57 w 189"/>
              <a:gd name="T25" fmla="*/ 118 h 133"/>
              <a:gd name="T26" fmla="*/ 53 w 189"/>
              <a:gd name="T27" fmla="*/ 124 h 133"/>
              <a:gd name="T28" fmla="*/ 49 w 189"/>
              <a:gd name="T29" fmla="*/ 125 h 133"/>
              <a:gd name="T30" fmla="*/ 46 w 189"/>
              <a:gd name="T31" fmla="*/ 131 h 133"/>
              <a:gd name="T32" fmla="*/ 37 w 189"/>
              <a:gd name="T33" fmla="*/ 130 h 133"/>
              <a:gd name="T34" fmla="*/ 32 w 189"/>
              <a:gd name="T35" fmla="*/ 133 h 133"/>
              <a:gd name="T36" fmla="*/ 19 w 189"/>
              <a:gd name="T37" fmla="*/ 132 h 133"/>
              <a:gd name="T38" fmla="*/ 14 w 189"/>
              <a:gd name="T39" fmla="*/ 120 h 133"/>
              <a:gd name="T40" fmla="*/ 14 w 189"/>
              <a:gd name="T41" fmla="*/ 108 h 133"/>
              <a:gd name="T42" fmla="*/ 10 w 189"/>
              <a:gd name="T43" fmla="*/ 102 h 133"/>
              <a:gd name="T44" fmla="*/ 6 w 189"/>
              <a:gd name="T45" fmla="*/ 87 h 133"/>
              <a:gd name="T46" fmla="*/ 0 w 189"/>
              <a:gd name="T47" fmla="*/ 78 h 133"/>
              <a:gd name="T48" fmla="*/ 4 w 189"/>
              <a:gd name="T49" fmla="*/ 77 h 133"/>
              <a:gd name="T50" fmla="*/ 2 w 189"/>
              <a:gd name="T51" fmla="*/ 68 h 133"/>
              <a:gd name="T52" fmla="*/ 4 w 189"/>
              <a:gd name="T53" fmla="*/ 64 h 133"/>
              <a:gd name="T54" fmla="*/ 2 w 189"/>
              <a:gd name="T55" fmla="*/ 55 h 133"/>
              <a:gd name="T56" fmla="*/ 10 w 189"/>
              <a:gd name="T57" fmla="*/ 48 h 133"/>
              <a:gd name="T58" fmla="*/ 8 w 189"/>
              <a:gd name="T59" fmla="*/ 39 h 133"/>
              <a:gd name="T60" fmla="*/ 12 w 189"/>
              <a:gd name="T61" fmla="*/ 29 h 133"/>
              <a:gd name="T62" fmla="*/ 20 w 189"/>
              <a:gd name="T63" fmla="*/ 35 h 133"/>
              <a:gd name="T64" fmla="*/ 24 w 189"/>
              <a:gd name="T65" fmla="*/ 33 h 133"/>
              <a:gd name="T66" fmla="*/ 45 w 189"/>
              <a:gd name="T67" fmla="*/ 32 h 133"/>
              <a:gd name="T68" fmla="*/ 49 w 189"/>
              <a:gd name="T69" fmla="*/ 34 h 133"/>
              <a:gd name="T70" fmla="*/ 66 w 189"/>
              <a:gd name="T71" fmla="*/ 36 h 133"/>
              <a:gd name="T72" fmla="*/ 73 w 189"/>
              <a:gd name="T73" fmla="*/ 35 h 133"/>
              <a:gd name="T74" fmla="*/ 78 w 189"/>
              <a:gd name="T75" fmla="*/ 42 h 133"/>
              <a:gd name="T76" fmla="*/ 86 w 189"/>
              <a:gd name="T77" fmla="*/ 39 h 133"/>
              <a:gd name="T78" fmla="*/ 98 w 189"/>
              <a:gd name="T79" fmla="*/ 17 h 133"/>
              <a:gd name="T80" fmla="*/ 114 w 189"/>
              <a:gd name="T81" fmla="*/ 8 h 133"/>
              <a:gd name="T82" fmla="*/ 166 w 189"/>
              <a:gd name="T83" fmla="*/ 0 h 133"/>
              <a:gd name="T84" fmla="*/ 182 w 189"/>
              <a:gd name="T85" fmla="*/ 34 h 133"/>
              <a:gd name="T86" fmla="*/ 189 w 189"/>
              <a:gd name="T87" fmla="*/ 49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9" h="133">
                <a:moveTo>
                  <a:pt x="189" y="49"/>
                </a:moveTo>
                <a:lnTo>
                  <a:pt x="177" y="54"/>
                </a:lnTo>
                <a:lnTo>
                  <a:pt x="174" y="63"/>
                </a:lnTo>
                <a:lnTo>
                  <a:pt x="174" y="70"/>
                </a:lnTo>
                <a:lnTo>
                  <a:pt x="156" y="79"/>
                </a:lnTo>
                <a:lnTo>
                  <a:pt x="128" y="89"/>
                </a:lnTo>
                <a:lnTo>
                  <a:pt x="112" y="103"/>
                </a:lnTo>
                <a:lnTo>
                  <a:pt x="104" y="105"/>
                </a:lnTo>
                <a:lnTo>
                  <a:pt x="99" y="103"/>
                </a:lnTo>
                <a:lnTo>
                  <a:pt x="89" y="112"/>
                </a:lnTo>
                <a:lnTo>
                  <a:pt x="77" y="116"/>
                </a:lnTo>
                <a:lnTo>
                  <a:pt x="62" y="117"/>
                </a:lnTo>
                <a:lnTo>
                  <a:pt x="57" y="118"/>
                </a:lnTo>
                <a:lnTo>
                  <a:pt x="53" y="124"/>
                </a:lnTo>
                <a:lnTo>
                  <a:pt x="49" y="125"/>
                </a:lnTo>
                <a:lnTo>
                  <a:pt x="46" y="131"/>
                </a:lnTo>
                <a:lnTo>
                  <a:pt x="37" y="130"/>
                </a:lnTo>
                <a:lnTo>
                  <a:pt x="32" y="133"/>
                </a:lnTo>
                <a:lnTo>
                  <a:pt x="19" y="132"/>
                </a:lnTo>
                <a:lnTo>
                  <a:pt x="14" y="120"/>
                </a:lnTo>
                <a:lnTo>
                  <a:pt x="14" y="108"/>
                </a:lnTo>
                <a:lnTo>
                  <a:pt x="10" y="102"/>
                </a:lnTo>
                <a:lnTo>
                  <a:pt x="6" y="87"/>
                </a:lnTo>
                <a:lnTo>
                  <a:pt x="0" y="78"/>
                </a:lnTo>
                <a:lnTo>
                  <a:pt x="4" y="77"/>
                </a:lnTo>
                <a:lnTo>
                  <a:pt x="2" y="68"/>
                </a:lnTo>
                <a:lnTo>
                  <a:pt x="4" y="64"/>
                </a:lnTo>
                <a:lnTo>
                  <a:pt x="2" y="55"/>
                </a:lnTo>
                <a:lnTo>
                  <a:pt x="10" y="48"/>
                </a:lnTo>
                <a:lnTo>
                  <a:pt x="8" y="39"/>
                </a:lnTo>
                <a:lnTo>
                  <a:pt x="12" y="29"/>
                </a:lnTo>
                <a:lnTo>
                  <a:pt x="20" y="35"/>
                </a:lnTo>
                <a:lnTo>
                  <a:pt x="24" y="33"/>
                </a:lnTo>
                <a:lnTo>
                  <a:pt x="45" y="32"/>
                </a:lnTo>
                <a:lnTo>
                  <a:pt x="49" y="34"/>
                </a:lnTo>
                <a:lnTo>
                  <a:pt x="66" y="36"/>
                </a:lnTo>
                <a:lnTo>
                  <a:pt x="73" y="35"/>
                </a:lnTo>
                <a:lnTo>
                  <a:pt x="78" y="42"/>
                </a:lnTo>
                <a:lnTo>
                  <a:pt x="86" y="39"/>
                </a:lnTo>
                <a:lnTo>
                  <a:pt x="98" y="17"/>
                </a:lnTo>
                <a:lnTo>
                  <a:pt x="114" y="8"/>
                </a:lnTo>
                <a:lnTo>
                  <a:pt x="166" y="0"/>
                </a:lnTo>
                <a:lnTo>
                  <a:pt x="182" y="34"/>
                </a:lnTo>
                <a:lnTo>
                  <a:pt x="189" y="49"/>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78" name="Freeform 217"/>
          <p:cNvSpPr>
            <a:spLocks/>
          </p:cNvSpPr>
          <p:nvPr/>
        </p:nvSpPr>
        <p:spPr bwMode="auto">
          <a:xfrm>
            <a:off x="6024810" y="4395260"/>
            <a:ext cx="377745" cy="338049"/>
          </a:xfrm>
          <a:custGeom>
            <a:avLst/>
            <a:gdLst>
              <a:gd name="T0" fmla="*/ 264 w 295"/>
              <a:gd name="T1" fmla="*/ 152 h 264"/>
              <a:gd name="T2" fmla="*/ 250 w 295"/>
              <a:gd name="T3" fmla="*/ 173 h 264"/>
              <a:gd name="T4" fmla="*/ 217 w 295"/>
              <a:gd name="T5" fmla="*/ 210 h 264"/>
              <a:gd name="T6" fmla="*/ 190 w 295"/>
              <a:gd name="T7" fmla="*/ 232 h 264"/>
              <a:gd name="T8" fmla="*/ 162 w 295"/>
              <a:gd name="T9" fmla="*/ 241 h 264"/>
              <a:gd name="T10" fmla="*/ 149 w 295"/>
              <a:gd name="T11" fmla="*/ 243 h 264"/>
              <a:gd name="T12" fmla="*/ 121 w 295"/>
              <a:gd name="T13" fmla="*/ 243 h 264"/>
              <a:gd name="T14" fmla="*/ 104 w 295"/>
              <a:gd name="T15" fmla="*/ 245 h 264"/>
              <a:gd name="T16" fmla="*/ 70 w 295"/>
              <a:gd name="T17" fmla="*/ 256 h 264"/>
              <a:gd name="T18" fmla="*/ 51 w 295"/>
              <a:gd name="T19" fmla="*/ 264 h 264"/>
              <a:gd name="T20" fmla="*/ 38 w 295"/>
              <a:gd name="T21" fmla="*/ 257 h 264"/>
              <a:gd name="T22" fmla="*/ 30 w 295"/>
              <a:gd name="T23" fmla="*/ 250 h 264"/>
              <a:gd name="T24" fmla="*/ 29 w 295"/>
              <a:gd name="T25" fmla="*/ 232 h 264"/>
              <a:gd name="T26" fmla="*/ 30 w 295"/>
              <a:gd name="T27" fmla="*/ 215 h 264"/>
              <a:gd name="T28" fmla="*/ 20 w 295"/>
              <a:gd name="T29" fmla="*/ 180 h 264"/>
              <a:gd name="T30" fmla="*/ 12 w 295"/>
              <a:gd name="T31" fmla="*/ 162 h 264"/>
              <a:gd name="T32" fmla="*/ 9 w 295"/>
              <a:gd name="T33" fmla="*/ 125 h 264"/>
              <a:gd name="T34" fmla="*/ 19 w 295"/>
              <a:gd name="T35" fmla="*/ 139 h 264"/>
              <a:gd name="T36" fmla="*/ 38 w 295"/>
              <a:gd name="T37" fmla="*/ 145 h 264"/>
              <a:gd name="T38" fmla="*/ 63 w 295"/>
              <a:gd name="T39" fmla="*/ 133 h 264"/>
              <a:gd name="T40" fmla="*/ 71 w 295"/>
              <a:gd name="T41" fmla="*/ 59 h 264"/>
              <a:gd name="T42" fmla="*/ 79 w 295"/>
              <a:gd name="T43" fmla="*/ 91 h 264"/>
              <a:gd name="T44" fmla="*/ 95 w 295"/>
              <a:gd name="T45" fmla="*/ 97 h 264"/>
              <a:gd name="T46" fmla="*/ 113 w 295"/>
              <a:gd name="T47" fmla="*/ 81 h 264"/>
              <a:gd name="T48" fmla="*/ 127 w 295"/>
              <a:gd name="T49" fmla="*/ 66 h 264"/>
              <a:gd name="T50" fmla="*/ 143 w 295"/>
              <a:gd name="T51" fmla="*/ 75 h 264"/>
              <a:gd name="T52" fmla="*/ 169 w 295"/>
              <a:gd name="T53" fmla="*/ 71 h 264"/>
              <a:gd name="T54" fmla="*/ 175 w 295"/>
              <a:gd name="T55" fmla="*/ 54 h 264"/>
              <a:gd name="T56" fmla="*/ 191 w 295"/>
              <a:gd name="T57" fmla="*/ 45 h 264"/>
              <a:gd name="T58" fmla="*/ 214 w 295"/>
              <a:gd name="T59" fmla="*/ 16 h 264"/>
              <a:gd name="T60" fmla="*/ 248 w 295"/>
              <a:gd name="T61" fmla="*/ 1 h 264"/>
              <a:gd name="T62" fmla="*/ 262 w 295"/>
              <a:gd name="T63" fmla="*/ 2 h 264"/>
              <a:gd name="T64" fmla="*/ 279 w 295"/>
              <a:gd name="T65" fmla="*/ 33 h 264"/>
              <a:gd name="T66" fmla="*/ 278 w 295"/>
              <a:gd name="T67" fmla="*/ 71 h 264"/>
              <a:gd name="T68" fmla="*/ 270 w 295"/>
              <a:gd name="T69" fmla="*/ 74 h 264"/>
              <a:gd name="T70" fmla="*/ 263 w 295"/>
              <a:gd name="T71" fmla="*/ 82 h 264"/>
              <a:gd name="T72" fmla="*/ 257 w 295"/>
              <a:gd name="T73" fmla="*/ 97 h 264"/>
              <a:gd name="T74" fmla="*/ 277 w 295"/>
              <a:gd name="T75" fmla="*/ 106 h 264"/>
              <a:gd name="T76" fmla="*/ 295 w 295"/>
              <a:gd name="T77" fmla="*/ 97 h 264"/>
              <a:gd name="T78" fmla="*/ 286 w 295"/>
              <a:gd name="T79" fmla="*/ 129 h 264"/>
              <a:gd name="T80" fmla="*/ 268 w 295"/>
              <a:gd name="T81" fmla="*/ 149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5" h="264">
                <a:moveTo>
                  <a:pt x="268" y="149"/>
                </a:moveTo>
                <a:lnTo>
                  <a:pt x="264" y="152"/>
                </a:lnTo>
                <a:lnTo>
                  <a:pt x="256" y="163"/>
                </a:lnTo>
                <a:lnTo>
                  <a:pt x="250" y="173"/>
                </a:lnTo>
                <a:lnTo>
                  <a:pt x="239" y="188"/>
                </a:lnTo>
                <a:lnTo>
                  <a:pt x="217" y="210"/>
                </a:lnTo>
                <a:lnTo>
                  <a:pt x="204" y="222"/>
                </a:lnTo>
                <a:lnTo>
                  <a:pt x="190" y="232"/>
                </a:lnTo>
                <a:lnTo>
                  <a:pt x="171" y="240"/>
                </a:lnTo>
                <a:lnTo>
                  <a:pt x="162" y="241"/>
                </a:lnTo>
                <a:lnTo>
                  <a:pt x="159" y="246"/>
                </a:lnTo>
                <a:lnTo>
                  <a:pt x="149" y="243"/>
                </a:lnTo>
                <a:lnTo>
                  <a:pt x="140" y="247"/>
                </a:lnTo>
                <a:lnTo>
                  <a:pt x="121" y="243"/>
                </a:lnTo>
                <a:lnTo>
                  <a:pt x="111" y="246"/>
                </a:lnTo>
                <a:lnTo>
                  <a:pt x="104" y="245"/>
                </a:lnTo>
                <a:lnTo>
                  <a:pt x="85" y="253"/>
                </a:lnTo>
                <a:lnTo>
                  <a:pt x="70" y="256"/>
                </a:lnTo>
                <a:lnTo>
                  <a:pt x="59" y="264"/>
                </a:lnTo>
                <a:lnTo>
                  <a:pt x="51" y="264"/>
                </a:lnTo>
                <a:lnTo>
                  <a:pt x="44" y="257"/>
                </a:lnTo>
                <a:lnTo>
                  <a:pt x="38" y="257"/>
                </a:lnTo>
                <a:lnTo>
                  <a:pt x="31" y="247"/>
                </a:lnTo>
                <a:lnTo>
                  <a:pt x="30" y="250"/>
                </a:lnTo>
                <a:lnTo>
                  <a:pt x="28" y="245"/>
                </a:lnTo>
                <a:lnTo>
                  <a:pt x="29" y="232"/>
                </a:lnTo>
                <a:lnTo>
                  <a:pt x="24" y="219"/>
                </a:lnTo>
                <a:lnTo>
                  <a:pt x="30" y="215"/>
                </a:lnTo>
                <a:lnTo>
                  <a:pt x="30" y="199"/>
                </a:lnTo>
                <a:lnTo>
                  <a:pt x="20" y="180"/>
                </a:lnTo>
                <a:lnTo>
                  <a:pt x="12" y="162"/>
                </a:lnTo>
                <a:lnTo>
                  <a:pt x="12" y="162"/>
                </a:lnTo>
                <a:lnTo>
                  <a:pt x="0" y="135"/>
                </a:lnTo>
                <a:lnTo>
                  <a:pt x="9" y="125"/>
                </a:lnTo>
                <a:lnTo>
                  <a:pt x="16" y="131"/>
                </a:lnTo>
                <a:lnTo>
                  <a:pt x="19" y="139"/>
                </a:lnTo>
                <a:lnTo>
                  <a:pt x="27" y="141"/>
                </a:lnTo>
                <a:lnTo>
                  <a:pt x="38" y="145"/>
                </a:lnTo>
                <a:lnTo>
                  <a:pt x="47" y="143"/>
                </a:lnTo>
                <a:lnTo>
                  <a:pt x="63" y="133"/>
                </a:lnTo>
                <a:lnTo>
                  <a:pt x="67" y="56"/>
                </a:lnTo>
                <a:lnTo>
                  <a:pt x="71" y="59"/>
                </a:lnTo>
                <a:lnTo>
                  <a:pt x="81" y="79"/>
                </a:lnTo>
                <a:lnTo>
                  <a:pt x="79" y="91"/>
                </a:lnTo>
                <a:lnTo>
                  <a:pt x="83" y="99"/>
                </a:lnTo>
                <a:lnTo>
                  <a:pt x="95" y="97"/>
                </a:lnTo>
                <a:lnTo>
                  <a:pt x="105" y="87"/>
                </a:lnTo>
                <a:lnTo>
                  <a:pt x="113" y="81"/>
                </a:lnTo>
                <a:lnTo>
                  <a:pt x="118" y="71"/>
                </a:lnTo>
                <a:lnTo>
                  <a:pt x="127" y="66"/>
                </a:lnTo>
                <a:lnTo>
                  <a:pt x="135" y="69"/>
                </a:lnTo>
                <a:lnTo>
                  <a:pt x="143" y="75"/>
                </a:lnTo>
                <a:lnTo>
                  <a:pt x="157" y="76"/>
                </a:lnTo>
                <a:lnTo>
                  <a:pt x="169" y="71"/>
                </a:lnTo>
                <a:lnTo>
                  <a:pt x="171" y="64"/>
                </a:lnTo>
                <a:lnTo>
                  <a:pt x="175" y="54"/>
                </a:lnTo>
                <a:lnTo>
                  <a:pt x="185" y="53"/>
                </a:lnTo>
                <a:lnTo>
                  <a:pt x="191" y="45"/>
                </a:lnTo>
                <a:lnTo>
                  <a:pt x="197" y="31"/>
                </a:lnTo>
                <a:lnTo>
                  <a:pt x="214" y="16"/>
                </a:lnTo>
                <a:lnTo>
                  <a:pt x="240" y="0"/>
                </a:lnTo>
                <a:lnTo>
                  <a:pt x="248" y="1"/>
                </a:lnTo>
                <a:lnTo>
                  <a:pt x="256" y="4"/>
                </a:lnTo>
                <a:lnTo>
                  <a:pt x="262" y="2"/>
                </a:lnTo>
                <a:lnTo>
                  <a:pt x="272" y="4"/>
                </a:lnTo>
                <a:lnTo>
                  <a:pt x="279" y="33"/>
                </a:lnTo>
                <a:lnTo>
                  <a:pt x="282" y="48"/>
                </a:lnTo>
                <a:lnTo>
                  <a:pt x="278" y="71"/>
                </a:lnTo>
                <a:lnTo>
                  <a:pt x="279" y="78"/>
                </a:lnTo>
                <a:lnTo>
                  <a:pt x="270" y="74"/>
                </a:lnTo>
                <a:lnTo>
                  <a:pt x="265" y="76"/>
                </a:lnTo>
                <a:lnTo>
                  <a:pt x="263" y="82"/>
                </a:lnTo>
                <a:lnTo>
                  <a:pt x="257" y="90"/>
                </a:lnTo>
                <a:lnTo>
                  <a:pt x="257" y="97"/>
                </a:lnTo>
                <a:lnTo>
                  <a:pt x="267" y="108"/>
                </a:lnTo>
                <a:lnTo>
                  <a:pt x="277" y="106"/>
                </a:lnTo>
                <a:lnTo>
                  <a:pt x="281" y="97"/>
                </a:lnTo>
                <a:lnTo>
                  <a:pt x="295" y="97"/>
                </a:lnTo>
                <a:lnTo>
                  <a:pt x="289" y="112"/>
                </a:lnTo>
                <a:lnTo>
                  <a:pt x="286" y="129"/>
                </a:lnTo>
                <a:lnTo>
                  <a:pt x="281" y="139"/>
                </a:lnTo>
                <a:lnTo>
                  <a:pt x="268" y="149"/>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79" name="Freeform 218"/>
          <p:cNvSpPr>
            <a:spLocks/>
          </p:cNvSpPr>
          <p:nvPr/>
        </p:nvSpPr>
        <p:spPr bwMode="auto">
          <a:xfrm>
            <a:off x="6264261" y="4570686"/>
            <a:ext cx="53781" cy="52500"/>
          </a:xfrm>
          <a:custGeom>
            <a:avLst/>
            <a:gdLst>
              <a:gd name="T0" fmla="*/ 36 w 42"/>
              <a:gd name="T1" fmla="*/ 6 h 41"/>
              <a:gd name="T2" fmla="*/ 29 w 42"/>
              <a:gd name="T3" fmla="*/ 0 h 41"/>
              <a:gd name="T4" fmla="*/ 20 w 42"/>
              <a:gd name="T5" fmla="*/ 4 h 41"/>
              <a:gd name="T6" fmla="*/ 10 w 42"/>
              <a:gd name="T7" fmla="*/ 12 h 41"/>
              <a:gd name="T8" fmla="*/ 0 w 42"/>
              <a:gd name="T9" fmla="*/ 25 h 41"/>
              <a:gd name="T10" fmla="*/ 12 w 42"/>
              <a:gd name="T11" fmla="*/ 41 h 41"/>
              <a:gd name="T12" fmla="*/ 18 w 42"/>
              <a:gd name="T13" fmla="*/ 39 h 41"/>
              <a:gd name="T14" fmla="*/ 22 w 42"/>
              <a:gd name="T15" fmla="*/ 32 h 41"/>
              <a:gd name="T16" fmla="*/ 32 w 42"/>
              <a:gd name="T17" fmla="*/ 29 h 41"/>
              <a:gd name="T18" fmla="*/ 36 w 42"/>
              <a:gd name="T19" fmla="*/ 22 h 41"/>
              <a:gd name="T20" fmla="*/ 42 w 42"/>
              <a:gd name="T21" fmla="*/ 12 h 41"/>
              <a:gd name="T22" fmla="*/ 36 w 42"/>
              <a:gd name="T23"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41">
                <a:moveTo>
                  <a:pt x="36" y="6"/>
                </a:moveTo>
                <a:lnTo>
                  <a:pt x="29" y="0"/>
                </a:lnTo>
                <a:lnTo>
                  <a:pt x="20" y="4"/>
                </a:lnTo>
                <a:lnTo>
                  <a:pt x="10" y="12"/>
                </a:lnTo>
                <a:lnTo>
                  <a:pt x="0" y="25"/>
                </a:lnTo>
                <a:lnTo>
                  <a:pt x="12" y="41"/>
                </a:lnTo>
                <a:lnTo>
                  <a:pt x="18" y="39"/>
                </a:lnTo>
                <a:lnTo>
                  <a:pt x="22" y="32"/>
                </a:lnTo>
                <a:lnTo>
                  <a:pt x="32" y="29"/>
                </a:lnTo>
                <a:lnTo>
                  <a:pt x="36" y="22"/>
                </a:lnTo>
                <a:lnTo>
                  <a:pt x="42" y="12"/>
                </a:lnTo>
                <a:lnTo>
                  <a:pt x="36" y="6"/>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80" name="Freeform 219"/>
          <p:cNvSpPr>
            <a:spLocks/>
          </p:cNvSpPr>
          <p:nvPr/>
        </p:nvSpPr>
        <p:spPr bwMode="auto">
          <a:xfrm>
            <a:off x="6164382" y="4027759"/>
            <a:ext cx="275306" cy="258659"/>
          </a:xfrm>
          <a:custGeom>
            <a:avLst/>
            <a:gdLst>
              <a:gd name="T0" fmla="*/ 202 w 215"/>
              <a:gd name="T1" fmla="*/ 20 h 202"/>
              <a:gd name="T2" fmla="*/ 211 w 215"/>
              <a:gd name="T3" fmla="*/ 30 h 202"/>
              <a:gd name="T4" fmla="*/ 215 w 215"/>
              <a:gd name="T5" fmla="*/ 47 h 202"/>
              <a:gd name="T6" fmla="*/ 211 w 215"/>
              <a:gd name="T7" fmla="*/ 53 h 202"/>
              <a:gd name="T8" fmla="*/ 207 w 215"/>
              <a:gd name="T9" fmla="*/ 70 h 202"/>
              <a:gd name="T10" fmla="*/ 210 w 215"/>
              <a:gd name="T11" fmla="*/ 87 h 202"/>
              <a:gd name="T12" fmla="*/ 204 w 215"/>
              <a:gd name="T13" fmla="*/ 94 h 202"/>
              <a:gd name="T14" fmla="*/ 198 w 215"/>
              <a:gd name="T15" fmla="*/ 113 h 202"/>
              <a:gd name="T16" fmla="*/ 208 w 215"/>
              <a:gd name="T17" fmla="*/ 119 h 202"/>
              <a:gd name="T18" fmla="*/ 152 w 215"/>
              <a:gd name="T19" fmla="*/ 136 h 202"/>
              <a:gd name="T20" fmla="*/ 153 w 215"/>
              <a:gd name="T21" fmla="*/ 151 h 202"/>
              <a:gd name="T22" fmla="*/ 139 w 215"/>
              <a:gd name="T23" fmla="*/ 154 h 202"/>
              <a:gd name="T24" fmla="*/ 128 w 215"/>
              <a:gd name="T25" fmla="*/ 162 h 202"/>
              <a:gd name="T26" fmla="*/ 126 w 215"/>
              <a:gd name="T27" fmla="*/ 169 h 202"/>
              <a:gd name="T28" fmla="*/ 119 w 215"/>
              <a:gd name="T29" fmla="*/ 171 h 202"/>
              <a:gd name="T30" fmla="*/ 103 w 215"/>
              <a:gd name="T31" fmla="*/ 188 h 202"/>
              <a:gd name="T32" fmla="*/ 92 w 215"/>
              <a:gd name="T33" fmla="*/ 201 h 202"/>
              <a:gd name="T34" fmla="*/ 86 w 215"/>
              <a:gd name="T35" fmla="*/ 202 h 202"/>
              <a:gd name="T36" fmla="*/ 80 w 215"/>
              <a:gd name="T37" fmla="*/ 199 h 202"/>
              <a:gd name="T38" fmla="*/ 60 w 215"/>
              <a:gd name="T39" fmla="*/ 197 h 202"/>
              <a:gd name="T40" fmla="*/ 57 w 215"/>
              <a:gd name="T41" fmla="*/ 195 h 202"/>
              <a:gd name="T42" fmla="*/ 57 w 215"/>
              <a:gd name="T43" fmla="*/ 194 h 202"/>
              <a:gd name="T44" fmla="*/ 50 w 215"/>
              <a:gd name="T45" fmla="*/ 189 h 202"/>
              <a:gd name="T46" fmla="*/ 38 w 215"/>
              <a:gd name="T47" fmla="*/ 188 h 202"/>
              <a:gd name="T48" fmla="*/ 23 w 215"/>
              <a:gd name="T49" fmla="*/ 193 h 202"/>
              <a:gd name="T50" fmla="*/ 12 w 215"/>
              <a:gd name="T51" fmla="*/ 180 h 202"/>
              <a:gd name="T52" fmla="*/ 0 w 215"/>
              <a:gd name="T53" fmla="*/ 163 h 202"/>
              <a:gd name="T54" fmla="*/ 2 w 215"/>
              <a:gd name="T55" fmla="*/ 96 h 202"/>
              <a:gd name="T56" fmla="*/ 41 w 215"/>
              <a:gd name="T57" fmla="*/ 97 h 202"/>
              <a:gd name="T58" fmla="*/ 39 w 215"/>
              <a:gd name="T59" fmla="*/ 90 h 202"/>
              <a:gd name="T60" fmla="*/ 42 w 215"/>
              <a:gd name="T61" fmla="*/ 82 h 202"/>
              <a:gd name="T62" fmla="*/ 39 w 215"/>
              <a:gd name="T63" fmla="*/ 72 h 202"/>
              <a:gd name="T64" fmla="*/ 41 w 215"/>
              <a:gd name="T65" fmla="*/ 62 h 202"/>
              <a:gd name="T66" fmla="*/ 40 w 215"/>
              <a:gd name="T67" fmla="*/ 55 h 202"/>
              <a:gd name="T68" fmla="*/ 46 w 215"/>
              <a:gd name="T69" fmla="*/ 56 h 202"/>
              <a:gd name="T70" fmla="*/ 47 w 215"/>
              <a:gd name="T71" fmla="*/ 63 h 202"/>
              <a:gd name="T72" fmla="*/ 55 w 215"/>
              <a:gd name="T73" fmla="*/ 62 h 202"/>
              <a:gd name="T74" fmla="*/ 67 w 215"/>
              <a:gd name="T75" fmla="*/ 64 h 202"/>
              <a:gd name="T76" fmla="*/ 73 w 215"/>
              <a:gd name="T77" fmla="*/ 73 h 202"/>
              <a:gd name="T78" fmla="*/ 87 w 215"/>
              <a:gd name="T79" fmla="*/ 76 h 202"/>
              <a:gd name="T80" fmla="*/ 99 w 215"/>
              <a:gd name="T81" fmla="*/ 70 h 202"/>
              <a:gd name="T82" fmla="*/ 102 w 215"/>
              <a:gd name="T83" fmla="*/ 81 h 202"/>
              <a:gd name="T84" fmla="*/ 116 w 215"/>
              <a:gd name="T85" fmla="*/ 83 h 202"/>
              <a:gd name="T86" fmla="*/ 123 w 215"/>
              <a:gd name="T87" fmla="*/ 92 h 202"/>
              <a:gd name="T88" fmla="*/ 130 w 215"/>
              <a:gd name="T89" fmla="*/ 104 h 202"/>
              <a:gd name="T90" fmla="*/ 144 w 215"/>
              <a:gd name="T91" fmla="*/ 104 h 202"/>
              <a:gd name="T92" fmla="*/ 143 w 215"/>
              <a:gd name="T93" fmla="*/ 82 h 202"/>
              <a:gd name="T94" fmla="*/ 138 w 215"/>
              <a:gd name="T95" fmla="*/ 85 h 202"/>
              <a:gd name="T96" fmla="*/ 126 w 215"/>
              <a:gd name="T97" fmla="*/ 77 h 202"/>
              <a:gd name="T98" fmla="*/ 121 w 215"/>
              <a:gd name="T99" fmla="*/ 73 h 202"/>
              <a:gd name="T100" fmla="*/ 123 w 215"/>
              <a:gd name="T101" fmla="*/ 53 h 202"/>
              <a:gd name="T102" fmla="*/ 127 w 215"/>
              <a:gd name="T103" fmla="*/ 28 h 202"/>
              <a:gd name="T104" fmla="*/ 123 w 215"/>
              <a:gd name="T105" fmla="*/ 19 h 202"/>
              <a:gd name="T106" fmla="*/ 129 w 215"/>
              <a:gd name="T107" fmla="*/ 6 h 202"/>
              <a:gd name="T108" fmla="*/ 134 w 215"/>
              <a:gd name="T109" fmla="*/ 3 h 202"/>
              <a:gd name="T110" fmla="*/ 158 w 215"/>
              <a:gd name="T111" fmla="*/ 0 h 202"/>
              <a:gd name="T112" fmla="*/ 166 w 215"/>
              <a:gd name="T113" fmla="*/ 2 h 202"/>
              <a:gd name="T114" fmla="*/ 173 w 215"/>
              <a:gd name="T115" fmla="*/ 7 h 202"/>
              <a:gd name="T116" fmla="*/ 180 w 215"/>
              <a:gd name="T117" fmla="*/ 11 h 202"/>
              <a:gd name="T118" fmla="*/ 192 w 215"/>
              <a:gd name="T119" fmla="*/ 14 h 202"/>
              <a:gd name="T120" fmla="*/ 202 w 215"/>
              <a:gd name="T121" fmla="*/ 2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5" h="202">
                <a:moveTo>
                  <a:pt x="202" y="20"/>
                </a:moveTo>
                <a:lnTo>
                  <a:pt x="211" y="30"/>
                </a:lnTo>
                <a:lnTo>
                  <a:pt x="215" y="47"/>
                </a:lnTo>
                <a:lnTo>
                  <a:pt x="211" y="53"/>
                </a:lnTo>
                <a:lnTo>
                  <a:pt x="207" y="70"/>
                </a:lnTo>
                <a:lnTo>
                  <a:pt x="210" y="87"/>
                </a:lnTo>
                <a:lnTo>
                  <a:pt x="204" y="94"/>
                </a:lnTo>
                <a:lnTo>
                  <a:pt x="198" y="113"/>
                </a:lnTo>
                <a:lnTo>
                  <a:pt x="208" y="119"/>
                </a:lnTo>
                <a:lnTo>
                  <a:pt x="152" y="136"/>
                </a:lnTo>
                <a:lnTo>
                  <a:pt x="153" y="151"/>
                </a:lnTo>
                <a:lnTo>
                  <a:pt x="139" y="154"/>
                </a:lnTo>
                <a:lnTo>
                  <a:pt x="128" y="162"/>
                </a:lnTo>
                <a:lnTo>
                  <a:pt x="126" y="169"/>
                </a:lnTo>
                <a:lnTo>
                  <a:pt x="119" y="171"/>
                </a:lnTo>
                <a:lnTo>
                  <a:pt x="103" y="188"/>
                </a:lnTo>
                <a:lnTo>
                  <a:pt x="92" y="201"/>
                </a:lnTo>
                <a:lnTo>
                  <a:pt x="86" y="202"/>
                </a:lnTo>
                <a:lnTo>
                  <a:pt x="80" y="199"/>
                </a:lnTo>
                <a:lnTo>
                  <a:pt x="60" y="197"/>
                </a:lnTo>
                <a:lnTo>
                  <a:pt x="57" y="195"/>
                </a:lnTo>
                <a:lnTo>
                  <a:pt x="57" y="194"/>
                </a:lnTo>
                <a:lnTo>
                  <a:pt x="50" y="189"/>
                </a:lnTo>
                <a:lnTo>
                  <a:pt x="38" y="188"/>
                </a:lnTo>
                <a:lnTo>
                  <a:pt x="23" y="193"/>
                </a:lnTo>
                <a:lnTo>
                  <a:pt x="12" y="180"/>
                </a:lnTo>
                <a:lnTo>
                  <a:pt x="0" y="163"/>
                </a:lnTo>
                <a:lnTo>
                  <a:pt x="2" y="96"/>
                </a:lnTo>
                <a:lnTo>
                  <a:pt x="41" y="97"/>
                </a:lnTo>
                <a:lnTo>
                  <a:pt x="39" y="90"/>
                </a:lnTo>
                <a:lnTo>
                  <a:pt x="42" y="82"/>
                </a:lnTo>
                <a:lnTo>
                  <a:pt x="39" y="72"/>
                </a:lnTo>
                <a:lnTo>
                  <a:pt x="41" y="62"/>
                </a:lnTo>
                <a:lnTo>
                  <a:pt x="40" y="55"/>
                </a:lnTo>
                <a:lnTo>
                  <a:pt x="46" y="56"/>
                </a:lnTo>
                <a:lnTo>
                  <a:pt x="47" y="63"/>
                </a:lnTo>
                <a:lnTo>
                  <a:pt x="55" y="62"/>
                </a:lnTo>
                <a:lnTo>
                  <a:pt x="67" y="64"/>
                </a:lnTo>
                <a:lnTo>
                  <a:pt x="73" y="73"/>
                </a:lnTo>
                <a:lnTo>
                  <a:pt x="87" y="76"/>
                </a:lnTo>
                <a:lnTo>
                  <a:pt x="99" y="70"/>
                </a:lnTo>
                <a:lnTo>
                  <a:pt x="102" y="81"/>
                </a:lnTo>
                <a:lnTo>
                  <a:pt x="116" y="83"/>
                </a:lnTo>
                <a:lnTo>
                  <a:pt x="123" y="92"/>
                </a:lnTo>
                <a:lnTo>
                  <a:pt x="130" y="104"/>
                </a:lnTo>
                <a:lnTo>
                  <a:pt x="144" y="104"/>
                </a:lnTo>
                <a:lnTo>
                  <a:pt x="143" y="82"/>
                </a:lnTo>
                <a:lnTo>
                  <a:pt x="138" y="85"/>
                </a:lnTo>
                <a:lnTo>
                  <a:pt x="126" y="77"/>
                </a:lnTo>
                <a:lnTo>
                  <a:pt x="121" y="73"/>
                </a:lnTo>
                <a:lnTo>
                  <a:pt x="123" y="53"/>
                </a:lnTo>
                <a:lnTo>
                  <a:pt x="127" y="28"/>
                </a:lnTo>
                <a:lnTo>
                  <a:pt x="123" y="19"/>
                </a:lnTo>
                <a:lnTo>
                  <a:pt x="129" y="6"/>
                </a:lnTo>
                <a:lnTo>
                  <a:pt x="134" y="3"/>
                </a:lnTo>
                <a:lnTo>
                  <a:pt x="158" y="0"/>
                </a:lnTo>
                <a:lnTo>
                  <a:pt x="166" y="2"/>
                </a:lnTo>
                <a:lnTo>
                  <a:pt x="173" y="7"/>
                </a:lnTo>
                <a:lnTo>
                  <a:pt x="180" y="11"/>
                </a:lnTo>
                <a:lnTo>
                  <a:pt x="192" y="14"/>
                </a:lnTo>
                <a:lnTo>
                  <a:pt x="202" y="20"/>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81" name="Freeform 220"/>
          <p:cNvSpPr>
            <a:spLocks/>
          </p:cNvSpPr>
          <p:nvPr/>
        </p:nvSpPr>
        <p:spPr bwMode="auto">
          <a:xfrm>
            <a:off x="6241212" y="4221113"/>
            <a:ext cx="177989" cy="179269"/>
          </a:xfrm>
          <a:custGeom>
            <a:avLst/>
            <a:gdLst>
              <a:gd name="T0" fmla="*/ 103 w 139"/>
              <a:gd name="T1" fmla="*/ 140 h 140"/>
              <a:gd name="T2" fmla="*/ 93 w 139"/>
              <a:gd name="T3" fmla="*/ 138 h 140"/>
              <a:gd name="T4" fmla="*/ 87 w 139"/>
              <a:gd name="T5" fmla="*/ 140 h 140"/>
              <a:gd name="T6" fmla="*/ 79 w 139"/>
              <a:gd name="T7" fmla="*/ 137 h 140"/>
              <a:gd name="T8" fmla="*/ 71 w 139"/>
              <a:gd name="T9" fmla="*/ 136 h 140"/>
              <a:gd name="T10" fmla="*/ 60 w 139"/>
              <a:gd name="T11" fmla="*/ 127 h 140"/>
              <a:gd name="T12" fmla="*/ 47 w 139"/>
              <a:gd name="T13" fmla="*/ 124 h 140"/>
              <a:gd name="T14" fmla="*/ 42 w 139"/>
              <a:gd name="T15" fmla="*/ 111 h 140"/>
              <a:gd name="T16" fmla="*/ 42 w 139"/>
              <a:gd name="T17" fmla="*/ 103 h 140"/>
              <a:gd name="T18" fmla="*/ 35 w 139"/>
              <a:gd name="T19" fmla="*/ 101 h 140"/>
              <a:gd name="T20" fmla="*/ 15 w 139"/>
              <a:gd name="T21" fmla="*/ 78 h 140"/>
              <a:gd name="T22" fmla="*/ 10 w 139"/>
              <a:gd name="T23" fmla="*/ 66 h 140"/>
              <a:gd name="T24" fmla="*/ 6 w 139"/>
              <a:gd name="T25" fmla="*/ 63 h 140"/>
              <a:gd name="T26" fmla="*/ 0 w 139"/>
              <a:gd name="T27" fmla="*/ 46 h 140"/>
              <a:gd name="T28" fmla="*/ 20 w 139"/>
              <a:gd name="T29" fmla="*/ 48 h 140"/>
              <a:gd name="T30" fmla="*/ 26 w 139"/>
              <a:gd name="T31" fmla="*/ 51 h 140"/>
              <a:gd name="T32" fmla="*/ 32 w 139"/>
              <a:gd name="T33" fmla="*/ 50 h 140"/>
              <a:gd name="T34" fmla="*/ 43 w 139"/>
              <a:gd name="T35" fmla="*/ 37 h 140"/>
              <a:gd name="T36" fmla="*/ 59 w 139"/>
              <a:gd name="T37" fmla="*/ 20 h 140"/>
              <a:gd name="T38" fmla="*/ 66 w 139"/>
              <a:gd name="T39" fmla="*/ 18 h 140"/>
              <a:gd name="T40" fmla="*/ 68 w 139"/>
              <a:gd name="T41" fmla="*/ 11 h 140"/>
              <a:gd name="T42" fmla="*/ 79 w 139"/>
              <a:gd name="T43" fmla="*/ 3 h 140"/>
              <a:gd name="T44" fmla="*/ 93 w 139"/>
              <a:gd name="T45" fmla="*/ 0 h 140"/>
              <a:gd name="T46" fmla="*/ 94 w 139"/>
              <a:gd name="T47" fmla="*/ 7 h 140"/>
              <a:gd name="T48" fmla="*/ 109 w 139"/>
              <a:gd name="T49" fmla="*/ 7 h 140"/>
              <a:gd name="T50" fmla="*/ 117 w 139"/>
              <a:gd name="T51" fmla="*/ 11 h 140"/>
              <a:gd name="T52" fmla="*/ 121 w 139"/>
              <a:gd name="T53" fmla="*/ 16 h 140"/>
              <a:gd name="T54" fmla="*/ 130 w 139"/>
              <a:gd name="T55" fmla="*/ 18 h 140"/>
              <a:gd name="T56" fmla="*/ 139 w 139"/>
              <a:gd name="T57" fmla="*/ 25 h 140"/>
              <a:gd name="T58" fmla="*/ 138 w 139"/>
              <a:gd name="T59" fmla="*/ 51 h 140"/>
              <a:gd name="T60" fmla="*/ 133 w 139"/>
              <a:gd name="T61" fmla="*/ 65 h 140"/>
              <a:gd name="T62" fmla="*/ 132 w 139"/>
              <a:gd name="T63" fmla="*/ 81 h 140"/>
              <a:gd name="T64" fmla="*/ 134 w 139"/>
              <a:gd name="T65" fmla="*/ 87 h 140"/>
              <a:gd name="T66" fmla="*/ 131 w 139"/>
              <a:gd name="T67" fmla="*/ 99 h 140"/>
              <a:gd name="T68" fmla="*/ 129 w 139"/>
              <a:gd name="T69" fmla="*/ 101 h 140"/>
              <a:gd name="T70" fmla="*/ 123 w 139"/>
              <a:gd name="T71" fmla="*/ 116 h 140"/>
              <a:gd name="T72" fmla="*/ 103 w 139"/>
              <a:gd name="T73"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 h="140">
                <a:moveTo>
                  <a:pt x="103" y="140"/>
                </a:moveTo>
                <a:lnTo>
                  <a:pt x="93" y="138"/>
                </a:lnTo>
                <a:lnTo>
                  <a:pt x="87" y="140"/>
                </a:lnTo>
                <a:lnTo>
                  <a:pt x="79" y="137"/>
                </a:lnTo>
                <a:lnTo>
                  <a:pt x="71" y="136"/>
                </a:lnTo>
                <a:lnTo>
                  <a:pt x="60" y="127"/>
                </a:lnTo>
                <a:lnTo>
                  <a:pt x="47" y="124"/>
                </a:lnTo>
                <a:lnTo>
                  <a:pt x="42" y="111"/>
                </a:lnTo>
                <a:lnTo>
                  <a:pt x="42" y="103"/>
                </a:lnTo>
                <a:lnTo>
                  <a:pt x="35" y="101"/>
                </a:lnTo>
                <a:lnTo>
                  <a:pt x="15" y="78"/>
                </a:lnTo>
                <a:lnTo>
                  <a:pt x="10" y="66"/>
                </a:lnTo>
                <a:lnTo>
                  <a:pt x="6" y="63"/>
                </a:lnTo>
                <a:lnTo>
                  <a:pt x="0" y="46"/>
                </a:lnTo>
                <a:lnTo>
                  <a:pt x="20" y="48"/>
                </a:lnTo>
                <a:lnTo>
                  <a:pt x="26" y="51"/>
                </a:lnTo>
                <a:lnTo>
                  <a:pt x="32" y="50"/>
                </a:lnTo>
                <a:lnTo>
                  <a:pt x="43" y="37"/>
                </a:lnTo>
                <a:lnTo>
                  <a:pt x="59" y="20"/>
                </a:lnTo>
                <a:lnTo>
                  <a:pt x="66" y="18"/>
                </a:lnTo>
                <a:lnTo>
                  <a:pt x="68" y="11"/>
                </a:lnTo>
                <a:lnTo>
                  <a:pt x="79" y="3"/>
                </a:lnTo>
                <a:lnTo>
                  <a:pt x="93" y="0"/>
                </a:lnTo>
                <a:lnTo>
                  <a:pt x="94" y="7"/>
                </a:lnTo>
                <a:lnTo>
                  <a:pt x="109" y="7"/>
                </a:lnTo>
                <a:lnTo>
                  <a:pt x="117" y="11"/>
                </a:lnTo>
                <a:lnTo>
                  <a:pt x="121" y="16"/>
                </a:lnTo>
                <a:lnTo>
                  <a:pt x="130" y="18"/>
                </a:lnTo>
                <a:lnTo>
                  <a:pt x="139" y="25"/>
                </a:lnTo>
                <a:lnTo>
                  <a:pt x="138" y="51"/>
                </a:lnTo>
                <a:lnTo>
                  <a:pt x="133" y="65"/>
                </a:lnTo>
                <a:lnTo>
                  <a:pt x="132" y="81"/>
                </a:lnTo>
                <a:lnTo>
                  <a:pt x="134" y="87"/>
                </a:lnTo>
                <a:lnTo>
                  <a:pt x="131" y="99"/>
                </a:lnTo>
                <a:lnTo>
                  <a:pt x="129" y="101"/>
                </a:lnTo>
                <a:lnTo>
                  <a:pt x="123" y="116"/>
                </a:lnTo>
                <a:lnTo>
                  <a:pt x="103" y="140"/>
                </a:lnTo>
                <a:close/>
              </a:path>
            </a:pathLst>
          </a:custGeom>
          <a:solidFill>
            <a:srgbClr val="6BC1D3"/>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82" name="Freeform 221"/>
          <p:cNvSpPr>
            <a:spLocks/>
          </p:cNvSpPr>
          <p:nvPr/>
        </p:nvSpPr>
        <p:spPr bwMode="auto">
          <a:xfrm>
            <a:off x="6142614" y="1836839"/>
            <a:ext cx="2810676" cy="878416"/>
          </a:xfrm>
          <a:custGeom>
            <a:avLst/>
            <a:gdLst>
              <a:gd name="T0" fmla="*/ 751 w 2195"/>
              <a:gd name="T1" fmla="*/ 25 h 686"/>
              <a:gd name="T2" fmla="*/ 649 w 2195"/>
              <a:gd name="T3" fmla="*/ 59 h 686"/>
              <a:gd name="T4" fmla="*/ 594 w 2195"/>
              <a:gd name="T5" fmla="*/ 101 h 686"/>
              <a:gd name="T6" fmla="*/ 603 w 2195"/>
              <a:gd name="T7" fmla="*/ 140 h 686"/>
              <a:gd name="T8" fmla="*/ 600 w 2195"/>
              <a:gd name="T9" fmla="*/ 189 h 686"/>
              <a:gd name="T10" fmla="*/ 541 w 2195"/>
              <a:gd name="T11" fmla="*/ 77 h 686"/>
              <a:gd name="T12" fmla="*/ 524 w 2195"/>
              <a:gd name="T13" fmla="*/ 135 h 686"/>
              <a:gd name="T14" fmla="*/ 434 w 2195"/>
              <a:gd name="T15" fmla="*/ 142 h 686"/>
              <a:gd name="T16" fmla="*/ 337 w 2195"/>
              <a:gd name="T17" fmla="*/ 143 h 686"/>
              <a:gd name="T18" fmla="*/ 241 w 2195"/>
              <a:gd name="T19" fmla="*/ 154 h 686"/>
              <a:gd name="T20" fmla="*/ 172 w 2195"/>
              <a:gd name="T21" fmla="*/ 204 h 686"/>
              <a:gd name="T22" fmla="*/ 111 w 2195"/>
              <a:gd name="T23" fmla="*/ 223 h 686"/>
              <a:gd name="T24" fmla="*/ 177 w 2195"/>
              <a:gd name="T25" fmla="*/ 168 h 686"/>
              <a:gd name="T26" fmla="*/ 1 w 2195"/>
              <a:gd name="T27" fmla="*/ 152 h 686"/>
              <a:gd name="T28" fmla="*/ 67 w 2195"/>
              <a:gd name="T29" fmla="*/ 262 h 686"/>
              <a:gd name="T30" fmla="*/ 30 w 2195"/>
              <a:gd name="T31" fmla="*/ 356 h 686"/>
              <a:gd name="T32" fmla="*/ 95 w 2195"/>
              <a:gd name="T33" fmla="*/ 403 h 686"/>
              <a:gd name="T34" fmla="*/ 111 w 2195"/>
              <a:gd name="T35" fmla="*/ 441 h 686"/>
              <a:gd name="T36" fmla="*/ 161 w 2195"/>
              <a:gd name="T37" fmla="*/ 469 h 686"/>
              <a:gd name="T38" fmla="*/ 227 w 2195"/>
              <a:gd name="T39" fmla="*/ 507 h 686"/>
              <a:gd name="T40" fmla="*/ 240 w 2195"/>
              <a:gd name="T41" fmla="*/ 555 h 686"/>
              <a:gd name="T42" fmla="*/ 239 w 2195"/>
              <a:gd name="T43" fmla="*/ 614 h 686"/>
              <a:gd name="T44" fmla="*/ 363 w 2195"/>
              <a:gd name="T45" fmla="*/ 654 h 686"/>
              <a:gd name="T46" fmla="*/ 434 w 2195"/>
              <a:gd name="T47" fmla="*/ 672 h 686"/>
              <a:gd name="T48" fmla="*/ 412 w 2195"/>
              <a:gd name="T49" fmla="*/ 564 h 686"/>
              <a:gd name="T50" fmla="*/ 394 w 2195"/>
              <a:gd name="T51" fmla="*/ 493 h 686"/>
              <a:gd name="T52" fmla="*/ 571 w 2195"/>
              <a:gd name="T53" fmla="*/ 488 h 686"/>
              <a:gd name="T54" fmla="*/ 571 w 2195"/>
              <a:gd name="T55" fmla="*/ 425 h 686"/>
              <a:gd name="T56" fmla="*/ 758 w 2195"/>
              <a:gd name="T57" fmla="*/ 424 h 686"/>
              <a:gd name="T58" fmla="*/ 920 w 2195"/>
              <a:gd name="T59" fmla="*/ 489 h 686"/>
              <a:gd name="T60" fmla="*/ 1027 w 2195"/>
              <a:gd name="T61" fmla="*/ 519 h 686"/>
              <a:gd name="T62" fmla="*/ 1175 w 2195"/>
              <a:gd name="T63" fmla="*/ 510 h 686"/>
              <a:gd name="T64" fmla="*/ 1273 w 2195"/>
              <a:gd name="T65" fmla="*/ 503 h 686"/>
              <a:gd name="T66" fmla="*/ 1408 w 2195"/>
              <a:gd name="T67" fmla="*/ 518 h 686"/>
              <a:gd name="T68" fmla="*/ 1516 w 2195"/>
              <a:gd name="T69" fmla="*/ 493 h 686"/>
              <a:gd name="T70" fmla="*/ 1570 w 2195"/>
              <a:gd name="T71" fmla="*/ 441 h 686"/>
              <a:gd name="T72" fmla="*/ 1742 w 2195"/>
              <a:gd name="T73" fmla="*/ 550 h 686"/>
              <a:gd name="T74" fmla="*/ 1789 w 2195"/>
              <a:gd name="T75" fmla="*/ 600 h 686"/>
              <a:gd name="T76" fmla="*/ 1821 w 2195"/>
              <a:gd name="T77" fmla="*/ 642 h 686"/>
              <a:gd name="T78" fmla="*/ 1879 w 2195"/>
              <a:gd name="T79" fmla="*/ 536 h 686"/>
              <a:gd name="T80" fmla="*/ 1746 w 2195"/>
              <a:gd name="T81" fmla="*/ 425 h 686"/>
              <a:gd name="T82" fmla="*/ 1855 w 2195"/>
              <a:gd name="T83" fmla="*/ 317 h 686"/>
              <a:gd name="T84" fmla="*/ 1972 w 2195"/>
              <a:gd name="T85" fmla="*/ 275 h 686"/>
              <a:gd name="T86" fmla="*/ 1981 w 2195"/>
              <a:gd name="T87" fmla="*/ 358 h 686"/>
              <a:gd name="T88" fmla="*/ 2115 w 2195"/>
              <a:gd name="T89" fmla="*/ 441 h 686"/>
              <a:gd name="T90" fmla="*/ 2041 w 2195"/>
              <a:gd name="T91" fmla="*/ 341 h 686"/>
              <a:gd name="T92" fmla="*/ 2121 w 2195"/>
              <a:gd name="T93" fmla="*/ 301 h 686"/>
              <a:gd name="T94" fmla="*/ 2165 w 2195"/>
              <a:gd name="T95" fmla="*/ 245 h 686"/>
              <a:gd name="T96" fmla="*/ 2127 w 2195"/>
              <a:gd name="T97" fmla="*/ 194 h 686"/>
              <a:gd name="T98" fmla="*/ 2155 w 2195"/>
              <a:gd name="T99" fmla="*/ 143 h 686"/>
              <a:gd name="T100" fmla="*/ 2081 w 2195"/>
              <a:gd name="T101" fmla="*/ 119 h 686"/>
              <a:gd name="T102" fmla="*/ 1867 w 2195"/>
              <a:gd name="T103" fmla="*/ 130 h 686"/>
              <a:gd name="T104" fmla="*/ 1729 w 2195"/>
              <a:gd name="T105" fmla="*/ 128 h 686"/>
              <a:gd name="T106" fmla="*/ 1395 w 2195"/>
              <a:gd name="T107" fmla="*/ 82 h 686"/>
              <a:gd name="T108" fmla="*/ 1301 w 2195"/>
              <a:gd name="T109" fmla="*/ 103 h 686"/>
              <a:gd name="T110" fmla="*/ 1124 w 2195"/>
              <a:gd name="T111" fmla="*/ 71 h 686"/>
              <a:gd name="T112" fmla="*/ 983 w 2195"/>
              <a:gd name="T113" fmla="*/ 54 h 686"/>
              <a:gd name="T114" fmla="*/ 913 w 2195"/>
              <a:gd name="T115" fmla="*/ 18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95" h="686">
                <a:moveTo>
                  <a:pt x="856" y="0"/>
                </a:moveTo>
                <a:lnTo>
                  <a:pt x="836" y="6"/>
                </a:lnTo>
                <a:lnTo>
                  <a:pt x="832" y="12"/>
                </a:lnTo>
                <a:lnTo>
                  <a:pt x="836" y="19"/>
                </a:lnTo>
                <a:lnTo>
                  <a:pt x="813" y="18"/>
                </a:lnTo>
                <a:lnTo>
                  <a:pt x="795" y="27"/>
                </a:lnTo>
                <a:lnTo>
                  <a:pt x="781" y="23"/>
                </a:lnTo>
                <a:lnTo>
                  <a:pt x="751" y="25"/>
                </a:lnTo>
                <a:lnTo>
                  <a:pt x="752" y="29"/>
                </a:lnTo>
                <a:lnTo>
                  <a:pt x="721" y="31"/>
                </a:lnTo>
                <a:lnTo>
                  <a:pt x="705" y="39"/>
                </a:lnTo>
                <a:lnTo>
                  <a:pt x="692" y="39"/>
                </a:lnTo>
                <a:lnTo>
                  <a:pt x="687" y="49"/>
                </a:lnTo>
                <a:lnTo>
                  <a:pt x="705" y="58"/>
                </a:lnTo>
                <a:lnTo>
                  <a:pt x="680" y="60"/>
                </a:lnTo>
                <a:lnTo>
                  <a:pt x="649" y="59"/>
                </a:lnTo>
                <a:lnTo>
                  <a:pt x="630" y="62"/>
                </a:lnTo>
                <a:lnTo>
                  <a:pt x="646" y="80"/>
                </a:lnTo>
                <a:lnTo>
                  <a:pt x="669" y="93"/>
                </a:lnTo>
                <a:lnTo>
                  <a:pt x="637" y="84"/>
                </a:lnTo>
                <a:lnTo>
                  <a:pt x="611" y="85"/>
                </a:lnTo>
                <a:lnTo>
                  <a:pt x="595" y="91"/>
                </a:lnTo>
                <a:lnTo>
                  <a:pt x="610" y="104"/>
                </a:lnTo>
                <a:lnTo>
                  <a:pt x="594" y="101"/>
                </a:lnTo>
                <a:lnTo>
                  <a:pt x="587" y="84"/>
                </a:lnTo>
                <a:lnTo>
                  <a:pt x="573" y="75"/>
                </a:lnTo>
                <a:lnTo>
                  <a:pt x="567" y="76"/>
                </a:lnTo>
                <a:lnTo>
                  <a:pt x="579" y="87"/>
                </a:lnTo>
                <a:lnTo>
                  <a:pt x="564" y="99"/>
                </a:lnTo>
                <a:lnTo>
                  <a:pt x="591" y="112"/>
                </a:lnTo>
                <a:lnTo>
                  <a:pt x="593" y="130"/>
                </a:lnTo>
                <a:lnTo>
                  <a:pt x="603" y="140"/>
                </a:lnTo>
                <a:lnTo>
                  <a:pt x="618" y="141"/>
                </a:lnTo>
                <a:lnTo>
                  <a:pt x="620" y="152"/>
                </a:lnTo>
                <a:lnTo>
                  <a:pt x="635" y="162"/>
                </a:lnTo>
                <a:lnTo>
                  <a:pt x="629" y="171"/>
                </a:lnTo>
                <a:lnTo>
                  <a:pt x="631" y="180"/>
                </a:lnTo>
                <a:lnTo>
                  <a:pt x="619" y="185"/>
                </a:lnTo>
                <a:lnTo>
                  <a:pt x="617" y="191"/>
                </a:lnTo>
                <a:lnTo>
                  <a:pt x="600" y="189"/>
                </a:lnTo>
                <a:lnTo>
                  <a:pt x="611" y="163"/>
                </a:lnTo>
                <a:lnTo>
                  <a:pt x="608" y="151"/>
                </a:lnTo>
                <a:lnTo>
                  <a:pt x="586" y="141"/>
                </a:lnTo>
                <a:lnTo>
                  <a:pt x="573" y="117"/>
                </a:lnTo>
                <a:lnTo>
                  <a:pt x="560" y="105"/>
                </a:lnTo>
                <a:lnTo>
                  <a:pt x="549" y="99"/>
                </a:lnTo>
                <a:lnTo>
                  <a:pt x="551" y="86"/>
                </a:lnTo>
                <a:lnTo>
                  <a:pt x="541" y="77"/>
                </a:lnTo>
                <a:lnTo>
                  <a:pt x="505" y="72"/>
                </a:lnTo>
                <a:lnTo>
                  <a:pt x="498" y="75"/>
                </a:lnTo>
                <a:lnTo>
                  <a:pt x="500" y="91"/>
                </a:lnTo>
                <a:lnTo>
                  <a:pt x="486" y="106"/>
                </a:lnTo>
                <a:lnTo>
                  <a:pt x="490" y="111"/>
                </a:lnTo>
                <a:lnTo>
                  <a:pt x="506" y="124"/>
                </a:lnTo>
                <a:lnTo>
                  <a:pt x="507" y="133"/>
                </a:lnTo>
                <a:lnTo>
                  <a:pt x="524" y="135"/>
                </a:lnTo>
                <a:lnTo>
                  <a:pt x="526" y="138"/>
                </a:lnTo>
                <a:lnTo>
                  <a:pt x="546" y="148"/>
                </a:lnTo>
                <a:lnTo>
                  <a:pt x="543" y="157"/>
                </a:lnTo>
                <a:lnTo>
                  <a:pt x="482" y="137"/>
                </a:lnTo>
                <a:lnTo>
                  <a:pt x="460" y="131"/>
                </a:lnTo>
                <a:lnTo>
                  <a:pt x="418" y="126"/>
                </a:lnTo>
                <a:lnTo>
                  <a:pt x="414" y="132"/>
                </a:lnTo>
                <a:lnTo>
                  <a:pt x="434" y="142"/>
                </a:lnTo>
                <a:lnTo>
                  <a:pt x="425" y="153"/>
                </a:lnTo>
                <a:lnTo>
                  <a:pt x="404" y="143"/>
                </a:lnTo>
                <a:lnTo>
                  <a:pt x="388" y="150"/>
                </a:lnTo>
                <a:lnTo>
                  <a:pt x="363" y="151"/>
                </a:lnTo>
                <a:lnTo>
                  <a:pt x="357" y="157"/>
                </a:lnTo>
                <a:lnTo>
                  <a:pt x="339" y="155"/>
                </a:lnTo>
                <a:lnTo>
                  <a:pt x="347" y="144"/>
                </a:lnTo>
                <a:lnTo>
                  <a:pt x="337" y="143"/>
                </a:lnTo>
                <a:lnTo>
                  <a:pt x="297" y="159"/>
                </a:lnTo>
                <a:lnTo>
                  <a:pt x="272" y="167"/>
                </a:lnTo>
                <a:lnTo>
                  <a:pt x="274" y="178"/>
                </a:lnTo>
                <a:lnTo>
                  <a:pt x="255" y="183"/>
                </a:lnTo>
                <a:lnTo>
                  <a:pt x="241" y="176"/>
                </a:lnTo>
                <a:lnTo>
                  <a:pt x="237" y="166"/>
                </a:lnTo>
                <a:lnTo>
                  <a:pt x="253" y="164"/>
                </a:lnTo>
                <a:lnTo>
                  <a:pt x="241" y="154"/>
                </a:lnTo>
                <a:lnTo>
                  <a:pt x="202" y="148"/>
                </a:lnTo>
                <a:lnTo>
                  <a:pt x="216" y="159"/>
                </a:lnTo>
                <a:lnTo>
                  <a:pt x="214" y="170"/>
                </a:lnTo>
                <a:lnTo>
                  <a:pt x="229" y="181"/>
                </a:lnTo>
                <a:lnTo>
                  <a:pt x="226" y="193"/>
                </a:lnTo>
                <a:lnTo>
                  <a:pt x="210" y="187"/>
                </a:lnTo>
                <a:lnTo>
                  <a:pt x="197" y="186"/>
                </a:lnTo>
                <a:lnTo>
                  <a:pt x="172" y="204"/>
                </a:lnTo>
                <a:lnTo>
                  <a:pt x="186" y="217"/>
                </a:lnTo>
                <a:lnTo>
                  <a:pt x="175" y="222"/>
                </a:lnTo>
                <a:lnTo>
                  <a:pt x="138" y="210"/>
                </a:lnTo>
                <a:lnTo>
                  <a:pt x="131" y="217"/>
                </a:lnTo>
                <a:lnTo>
                  <a:pt x="142" y="225"/>
                </a:lnTo>
                <a:lnTo>
                  <a:pt x="143" y="234"/>
                </a:lnTo>
                <a:lnTo>
                  <a:pt x="130" y="229"/>
                </a:lnTo>
                <a:lnTo>
                  <a:pt x="111" y="223"/>
                </a:lnTo>
                <a:lnTo>
                  <a:pt x="104" y="205"/>
                </a:lnTo>
                <a:lnTo>
                  <a:pt x="101" y="196"/>
                </a:lnTo>
                <a:lnTo>
                  <a:pt x="74" y="183"/>
                </a:lnTo>
                <a:lnTo>
                  <a:pt x="84" y="181"/>
                </a:lnTo>
                <a:lnTo>
                  <a:pt x="149" y="194"/>
                </a:lnTo>
                <a:lnTo>
                  <a:pt x="170" y="190"/>
                </a:lnTo>
                <a:lnTo>
                  <a:pt x="182" y="180"/>
                </a:lnTo>
                <a:lnTo>
                  <a:pt x="177" y="168"/>
                </a:lnTo>
                <a:lnTo>
                  <a:pt x="163" y="160"/>
                </a:lnTo>
                <a:lnTo>
                  <a:pt x="106" y="140"/>
                </a:lnTo>
                <a:lnTo>
                  <a:pt x="68" y="135"/>
                </a:lnTo>
                <a:lnTo>
                  <a:pt x="43" y="125"/>
                </a:lnTo>
                <a:lnTo>
                  <a:pt x="31" y="131"/>
                </a:lnTo>
                <a:lnTo>
                  <a:pt x="10" y="138"/>
                </a:lnTo>
                <a:lnTo>
                  <a:pt x="0" y="140"/>
                </a:lnTo>
                <a:lnTo>
                  <a:pt x="1" y="152"/>
                </a:lnTo>
                <a:lnTo>
                  <a:pt x="25" y="164"/>
                </a:lnTo>
                <a:lnTo>
                  <a:pt x="16" y="177"/>
                </a:lnTo>
                <a:lnTo>
                  <a:pt x="38" y="198"/>
                </a:lnTo>
                <a:lnTo>
                  <a:pt x="32" y="213"/>
                </a:lnTo>
                <a:lnTo>
                  <a:pt x="48" y="228"/>
                </a:lnTo>
                <a:lnTo>
                  <a:pt x="45" y="240"/>
                </a:lnTo>
                <a:lnTo>
                  <a:pt x="70" y="253"/>
                </a:lnTo>
                <a:lnTo>
                  <a:pt x="67" y="262"/>
                </a:lnTo>
                <a:lnTo>
                  <a:pt x="56" y="273"/>
                </a:lnTo>
                <a:lnTo>
                  <a:pt x="30" y="297"/>
                </a:lnTo>
                <a:lnTo>
                  <a:pt x="47" y="306"/>
                </a:lnTo>
                <a:lnTo>
                  <a:pt x="33" y="317"/>
                </a:lnTo>
                <a:lnTo>
                  <a:pt x="36" y="321"/>
                </a:lnTo>
                <a:lnTo>
                  <a:pt x="28" y="332"/>
                </a:lnTo>
                <a:lnTo>
                  <a:pt x="35" y="350"/>
                </a:lnTo>
                <a:lnTo>
                  <a:pt x="30" y="356"/>
                </a:lnTo>
                <a:lnTo>
                  <a:pt x="38" y="361"/>
                </a:lnTo>
                <a:lnTo>
                  <a:pt x="41" y="370"/>
                </a:lnTo>
                <a:lnTo>
                  <a:pt x="48" y="382"/>
                </a:lnTo>
                <a:lnTo>
                  <a:pt x="65" y="386"/>
                </a:lnTo>
                <a:lnTo>
                  <a:pt x="68" y="392"/>
                </a:lnTo>
                <a:lnTo>
                  <a:pt x="76" y="389"/>
                </a:lnTo>
                <a:lnTo>
                  <a:pt x="92" y="394"/>
                </a:lnTo>
                <a:lnTo>
                  <a:pt x="95" y="403"/>
                </a:lnTo>
                <a:lnTo>
                  <a:pt x="93" y="408"/>
                </a:lnTo>
                <a:lnTo>
                  <a:pt x="105" y="422"/>
                </a:lnTo>
                <a:lnTo>
                  <a:pt x="112" y="425"/>
                </a:lnTo>
                <a:lnTo>
                  <a:pt x="112" y="429"/>
                </a:lnTo>
                <a:lnTo>
                  <a:pt x="123" y="432"/>
                </a:lnTo>
                <a:lnTo>
                  <a:pt x="129" y="438"/>
                </a:lnTo>
                <a:lnTo>
                  <a:pt x="123" y="442"/>
                </a:lnTo>
                <a:lnTo>
                  <a:pt x="111" y="441"/>
                </a:lnTo>
                <a:lnTo>
                  <a:pt x="108" y="443"/>
                </a:lnTo>
                <a:lnTo>
                  <a:pt x="113" y="450"/>
                </a:lnTo>
                <a:lnTo>
                  <a:pt x="119" y="463"/>
                </a:lnTo>
                <a:lnTo>
                  <a:pt x="125" y="463"/>
                </a:lnTo>
                <a:lnTo>
                  <a:pt x="128" y="459"/>
                </a:lnTo>
                <a:lnTo>
                  <a:pt x="133" y="460"/>
                </a:lnTo>
                <a:lnTo>
                  <a:pt x="149" y="458"/>
                </a:lnTo>
                <a:lnTo>
                  <a:pt x="161" y="469"/>
                </a:lnTo>
                <a:lnTo>
                  <a:pt x="158" y="474"/>
                </a:lnTo>
                <a:lnTo>
                  <a:pt x="161" y="480"/>
                </a:lnTo>
                <a:lnTo>
                  <a:pt x="174" y="481"/>
                </a:lnTo>
                <a:lnTo>
                  <a:pt x="181" y="489"/>
                </a:lnTo>
                <a:lnTo>
                  <a:pt x="182" y="493"/>
                </a:lnTo>
                <a:lnTo>
                  <a:pt x="203" y="500"/>
                </a:lnTo>
                <a:lnTo>
                  <a:pt x="215" y="497"/>
                </a:lnTo>
                <a:lnTo>
                  <a:pt x="227" y="507"/>
                </a:lnTo>
                <a:lnTo>
                  <a:pt x="236" y="507"/>
                </a:lnTo>
                <a:lnTo>
                  <a:pt x="261" y="513"/>
                </a:lnTo>
                <a:lnTo>
                  <a:pt x="262" y="519"/>
                </a:lnTo>
                <a:lnTo>
                  <a:pt x="258" y="530"/>
                </a:lnTo>
                <a:lnTo>
                  <a:pt x="264" y="541"/>
                </a:lnTo>
                <a:lnTo>
                  <a:pt x="263" y="547"/>
                </a:lnTo>
                <a:lnTo>
                  <a:pt x="248" y="549"/>
                </a:lnTo>
                <a:lnTo>
                  <a:pt x="240" y="555"/>
                </a:lnTo>
                <a:lnTo>
                  <a:pt x="241" y="564"/>
                </a:lnTo>
                <a:lnTo>
                  <a:pt x="255" y="560"/>
                </a:lnTo>
                <a:lnTo>
                  <a:pt x="257" y="565"/>
                </a:lnTo>
                <a:lnTo>
                  <a:pt x="234" y="573"/>
                </a:lnTo>
                <a:lnTo>
                  <a:pt x="245" y="581"/>
                </a:lnTo>
                <a:lnTo>
                  <a:pt x="234" y="598"/>
                </a:lnTo>
                <a:lnTo>
                  <a:pt x="223" y="602"/>
                </a:lnTo>
                <a:lnTo>
                  <a:pt x="239" y="614"/>
                </a:lnTo>
                <a:lnTo>
                  <a:pt x="259" y="621"/>
                </a:lnTo>
                <a:lnTo>
                  <a:pt x="284" y="639"/>
                </a:lnTo>
                <a:lnTo>
                  <a:pt x="285" y="636"/>
                </a:lnTo>
                <a:lnTo>
                  <a:pt x="300" y="640"/>
                </a:lnTo>
                <a:lnTo>
                  <a:pt x="325" y="643"/>
                </a:lnTo>
                <a:lnTo>
                  <a:pt x="350" y="653"/>
                </a:lnTo>
                <a:lnTo>
                  <a:pt x="353" y="657"/>
                </a:lnTo>
                <a:lnTo>
                  <a:pt x="363" y="654"/>
                </a:lnTo>
                <a:lnTo>
                  <a:pt x="379" y="658"/>
                </a:lnTo>
                <a:lnTo>
                  <a:pt x="386" y="666"/>
                </a:lnTo>
                <a:lnTo>
                  <a:pt x="398" y="671"/>
                </a:lnTo>
                <a:lnTo>
                  <a:pt x="402" y="672"/>
                </a:lnTo>
                <a:lnTo>
                  <a:pt x="416" y="684"/>
                </a:lnTo>
                <a:lnTo>
                  <a:pt x="424" y="686"/>
                </a:lnTo>
                <a:lnTo>
                  <a:pt x="426" y="680"/>
                </a:lnTo>
                <a:lnTo>
                  <a:pt x="434" y="672"/>
                </a:lnTo>
                <a:lnTo>
                  <a:pt x="411" y="648"/>
                </a:lnTo>
                <a:lnTo>
                  <a:pt x="410" y="634"/>
                </a:lnTo>
                <a:lnTo>
                  <a:pt x="391" y="615"/>
                </a:lnTo>
                <a:lnTo>
                  <a:pt x="402" y="594"/>
                </a:lnTo>
                <a:lnTo>
                  <a:pt x="417" y="590"/>
                </a:lnTo>
                <a:lnTo>
                  <a:pt x="422" y="578"/>
                </a:lnTo>
                <a:lnTo>
                  <a:pt x="413" y="575"/>
                </a:lnTo>
                <a:lnTo>
                  <a:pt x="412" y="564"/>
                </a:lnTo>
                <a:lnTo>
                  <a:pt x="398" y="551"/>
                </a:lnTo>
                <a:lnTo>
                  <a:pt x="386" y="551"/>
                </a:lnTo>
                <a:lnTo>
                  <a:pt x="369" y="537"/>
                </a:lnTo>
                <a:lnTo>
                  <a:pt x="375" y="522"/>
                </a:lnTo>
                <a:lnTo>
                  <a:pt x="369" y="518"/>
                </a:lnTo>
                <a:lnTo>
                  <a:pt x="376" y="496"/>
                </a:lnTo>
                <a:lnTo>
                  <a:pt x="396" y="507"/>
                </a:lnTo>
                <a:lnTo>
                  <a:pt x="394" y="493"/>
                </a:lnTo>
                <a:lnTo>
                  <a:pt x="420" y="471"/>
                </a:lnTo>
                <a:lnTo>
                  <a:pt x="445" y="470"/>
                </a:lnTo>
                <a:lnTo>
                  <a:pt x="484" y="484"/>
                </a:lnTo>
                <a:lnTo>
                  <a:pt x="505" y="492"/>
                </a:lnTo>
                <a:lnTo>
                  <a:pt x="519" y="484"/>
                </a:lnTo>
                <a:lnTo>
                  <a:pt x="544" y="484"/>
                </a:lnTo>
                <a:lnTo>
                  <a:pt x="568" y="494"/>
                </a:lnTo>
                <a:lnTo>
                  <a:pt x="571" y="488"/>
                </a:lnTo>
                <a:lnTo>
                  <a:pt x="593" y="489"/>
                </a:lnTo>
                <a:lnTo>
                  <a:pt x="594" y="479"/>
                </a:lnTo>
                <a:lnTo>
                  <a:pt x="563" y="466"/>
                </a:lnTo>
                <a:lnTo>
                  <a:pt x="575" y="456"/>
                </a:lnTo>
                <a:lnTo>
                  <a:pt x="570" y="450"/>
                </a:lnTo>
                <a:lnTo>
                  <a:pt x="583" y="445"/>
                </a:lnTo>
                <a:lnTo>
                  <a:pt x="567" y="431"/>
                </a:lnTo>
                <a:lnTo>
                  <a:pt x="571" y="425"/>
                </a:lnTo>
                <a:lnTo>
                  <a:pt x="626" y="417"/>
                </a:lnTo>
                <a:lnTo>
                  <a:pt x="632" y="413"/>
                </a:lnTo>
                <a:lnTo>
                  <a:pt x="667" y="406"/>
                </a:lnTo>
                <a:lnTo>
                  <a:pt x="677" y="397"/>
                </a:lnTo>
                <a:lnTo>
                  <a:pt x="707" y="401"/>
                </a:lnTo>
                <a:lnTo>
                  <a:pt x="721" y="422"/>
                </a:lnTo>
                <a:lnTo>
                  <a:pt x="735" y="417"/>
                </a:lnTo>
                <a:lnTo>
                  <a:pt x="758" y="424"/>
                </a:lnTo>
                <a:lnTo>
                  <a:pt x="762" y="435"/>
                </a:lnTo>
                <a:lnTo>
                  <a:pt x="776" y="434"/>
                </a:lnTo>
                <a:lnTo>
                  <a:pt x="806" y="415"/>
                </a:lnTo>
                <a:lnTo>
                  <a:pt x="803" y="421"/>
                </a:lnTo>
                <a:lnTo>
                  <a:pt x="831" y="436"/>
                </a:lnTo>
                <a:lnTo>
                  <a:pt x="889" y="487"/>
                </a:lnTo>
                <a:lnTo>
                  <a:pt x="893" y="477"/>
                </a:lnTo>
                <a:lnTo>
                  <a:pt x="920" y="489"/>
                </a:lnTo>
                <a:lnTo>
                  <a:pt x="940" y="483"/>
                </a:lnTo>
                <a:lnTo>
                  <a:pt x="951" y="487"/>
                </a:lnTo>
                <a:lnTo>
                  <a:pt x="964" y="499"/>
                </a:lnTo>
                <a:lnTo>
                  <a:pt x="977" y="503"/>
                </a:lnTo>
                <a:lnTo>
                  <a:pt x="988" y="511"/>
                </a:lnTo>
                <a:lnTo>
                  <a:pt x="1007" y="509"/>
                </a:lnTo>
                <a:lnTo>
                  <a:pt x="1022" y="521"/>
                </a:lnTo>
                <a:lnTo>
                  <a:pt x="1027" y="519"/>
                </a:lnTo>
                <a:lnTo>
                  <a:pt x="1042" y="516"/>
                </a:lnTo>
                <a:lnTo>
                  <a:pt x="1064" y="498"/>
                </a:lnTo>
                <a:lnTo>
                  <a:pt x="1084" y="489"/>
                </a:lnTo>
                <a:lnTo>
                  <a:pt x="1101" y="495"/>
                </a:lnTo>
                <a:lnTo>
                  <a:pt x="1117" y="495"/>
                </a:lnTo>
                <a:lnTo>
                  <a:pt x="1133" y="505"/>
                </a:lnTo>
                <a:lnTo>
                  <a:pt x="1149" y="505"/>
                </a:lnTo>
                <a:lnTo>
                  <a:pt x="1175" y="510"/>
                </a:lnTo>
                <a:lnTo>
                  <a:pt x="1183" y="497"/>
                </a:lnTo>
                <a:lnTo>
                  <a:pt x="1170" y="485"/>
                </a:lnTo>
                <a:lnTo>
                  <a:pt x="1175" y="464"/>
                </a:lnTo>
                <a:lnTo>
                  <a:pt x="1197" y="472"/>
                </a:lnTo>
                <a:lnTo>
                  <a:pt x="1213" y="474"/>
                </a:lnTo>
                <a:lnTo>
                  <a:pt x="1234" y="479"/>
                </a:lnTo>
                <a:lnTo>
                  <a:pt x="1246" y="495"/>
                </a:lnTo>
                <a:lnTo>
                  <a:pt x="1273" y="503"/>
                </a:lnTo>
                <a:lnTo>
                  <a:pt x="1286" y="499"/>
                </a:lnTo>
                <a:lnTo>
                  <a:pt x="1305" y="497"/>
                </a:lnTo>
                <a:lnTo>
                  <a:pt x="1323" y="500"/>
                </a:lnTo>
                <a:lnTo>
                  <a:pt x="1344" y="509"/>
                </a:lnTo>
                <a:lnTo>
                  <a:pt x="1360" y="520"/>
                </a:lnTo>
                <a:lnTo>
                  <a:pt x="1374" y="519"/>
                </a:lnTo>
                <a:lnTo>
                  <a:pt x="1397" y="523"/>
                </a:lnTo>
                <a:lnTo>
                  <a:pt x="1408" y="518"/>
                </a:lnTo>
                <a:lnTo>
                  <a:pt x="1427" y="514"/>
                </a:lnTo>
                <a:lnTo>
                  <a:pt x="1442" y="500"/>
                </a:lnTo>
                <a:lnTo>
                  <a:pt x="1453" y="502"/>
                </a:lnTo>
                <a:lnTo>
                  <a:pt x="1465" y="509"/>
                </a:lnTo>
                <a:lnTo>
                  <a:pt x="1483" y="507"/>
                </a:lnTo>
                <a:lnTo>
                  <a:pt x="1508" y="515"/>
                </a:lnTo>
                <a:lnTo>
                  <a:pt x="1522" y="502"/>
                </a:lnTo>
                <a:lnTo>
                  <a:pt x="1516" y="493"/>
                </a:lnTo>
                <a:lnTo>
                  <a:pt x="1516" y="472"/>
                </a:lnTo>
                <a:lnTo>
                  <a:pt x="1520" y="465"/>
                </a:lnTo>
                <a:lnTo>
                  <a:pt x="1512" y="454"/>
                </a:lnTo>
                <a:lnTo>
                  <a:pt x="1500" y="450"/>
                </a:lnTo>
                <a:lnTo>
                  <a:pt x="1505" y="440"/>
                </a:lnTo>
                <a:lnTo>
                  <a:pt x="1522" y="436"/>
                </a:lnTo>
                <a:lnTo>
                  <a:pt x="1542" y="436"/>
                </a:lnTo>
                <a:lnTo>
                  <a:pt x="1570" y="441"/>
                </a:lnTo>
                <a:lnTo>
                  <a:pt x="1589" y="449"/>
                </a:lnTo>
                <a:lnTo>
                  <a:pt x="1614" y="469"/>
                </a:lnTo>
                <a:lnTo>
                  <a:pt x="1627" y="478"/>
                </a:lnTo>
                <a:lnTo>
                  <a:pt x="1641" y="490"/>
                </a:lnTo>
                <a:lnTo>
                  <a:pt x="1661" y="510"/>
                </a:lnTo>
                <a:lnTo>
                  <a:pt x="1693" y="516"/>
                </a:lnTo>
                <a:lnTo>
                  <a:pt x="1722" y="531"/>
                </a:lnTo>
                <a:lnTo>
                  <a:pt x="1742" y="550"/>
                </a:lnTo>
                <a:lnTo>
                  <a:pt x="1766" y="550"/>
                </a:lnTo>
                <a:lnTo>
                  <a:pt x="1775" y="542"/>
                </a:lnTo>
                <a:lnTo>
                  <a:pt x="1797" y="536"/>
                </a:lnTo>
                <a:lnTo>
                  <a:pt x="1802" y="554"/>
                </a:lnTo>
                <a:lnTo>
                  <a:pt x="1801" y="562"/>
                </a:lnTo>
                <a:lnTo>
                  <a:pt x="1810" y="584"/>
                </a:lnTo>
                <a:lnTo>
                  <a:pt x="1811" y="604"/>
                </a:lnTo>
                <a:lnTo>
                  <a:pt x="1789" y="600"/>
                </a:lnTo>
                <a:lnTo>
                  <a:pt x="1779" y="607"/>
                </a:lnTo>
                <a:lnTo>
                  <a:pt x="1794" y="625"/>
                </a:lnTo>
                <a:lnTo>
                  <a:pt x="1806" y="649"/>
                </a:lnTo>
                <a:lnTo>
                  <a:pt x="1798" y="650"/>
                </a:lnTo>
                <a:lnTo>
                  <a:pt x="1804" y="660"/>
                </a:lnTo>
                <a:lnTo>
                  <a:pt x="1808" y="664"/>
                </a:lnTo>
                <a:lnTo>
                  <a:pt x="1807" y="657"/>
                </a:lnTo>
                <a:lnTo>
                  <a:pt x="1821" y="642"/>
                </a:lnTo>
                <a:lnTo>
                  <a:pt x="1837" y="652"/>
                </a:lnTo>
                <a:lnTo>
                  <a:pt x="1848" y="651"/>
                </a:lnTo>
                <a:lnTo>
                  <a:pt x="1863" y="639"/>
                </a:lnTo>
                <a:lnTo>
                  <a:pt x="1866" y="627"/>
                </a:lnTo>
                <a:lnTo>
                  <a:pt x="1873" y="604"/>
                </a:lnTo>
                <a:lnTo>
                  <a:pt x="1880" y="580"/>
                </a:lnTo>
                <a:lnTo>
                  <a:pt x="1876" y="566"/>
                </a:lnTo>
                <a:lnTo>
                  <a:pt x="1879" y="536"/>
                </a:lnTo>
                <a:lnTo>
                  <a:pt x="1862" y="504"/>
                </a:lnTo>
                <a:lnTo>
                  <a:pt x="1844" y="480"/>
                </a:lnTo>
                <a:lnTo>
                  <a:pt x="1840" y="460"/>
                </a:lnTo>
                <a:lnTo>
                  <a:pt x="1825" y="443"/>
                </a:lnTo>
                <a:lnTo>
                  <a:pt x="1784" y="421"/>
                </a:lnTo>
                <a:lnTo>
                  <a:pt x="1766" y="420"/>
                </a:lnTo>
                <a:lnTo>
                  <a:pt x="1764" y="430"/>
                </a:lnTo>
                <a:lnTo>
                  <a:pt x="1746" y="425"/>
                </a:lnTo>
                <a:lnTo>
                  <a:pt x="1728" y="413"/>
                </a:lnTo>
                <a:lnTo>
                  <a:pt x="1701" y="410"/>
                </a:lnTo>
                <a:lnTo>
                  <a:pt x="1718" y="364"/>
                </a:lnTo>
                <a:lnTo>
                  <a:pt x="1729" y="326"/>
                </a:lnTo>
                <a:lnTo>
                  <a:pt x="1772" y="320"/>
                </a:lnTo>
                <a:lnTo>
                  <a:pt x="1821" y="323"/>
                </a:lnTo>
                <a:lnTo>
                  <a:pt x="1829" y="314"/>
                </a:lnTo>
                <a:lnTo>
                  <a:pt x="1855" y="317"/>
                </a:lnTo>
                <a:lnTo>
                  <a:pt x="1869" y="331"/>
                </a:lnTo>
                <a:lnTo>
                  <a:pt x="1890" y="329"/>
                </a:lnTo>
                <a:lnTo>
                  <a:pt x="1917" y="324"/>
                </a:lnTo>
                <a:lnTo>
                  <a:pt x="1892" y="312"/>
                </a:lnTo>
                <a:lnTo>
                  <a:pt x="1892" y="280"/>
                </a:lnTo>
                <a:lnTo>
                  <a:pt x="1921" y="273"/>
                </a:lnTo>
                <a:lnTo>
                  <a:pt x="1961" y="297"/>
                </a:lnTo>
                <a:lnTo>
                  <a:pt x="1972" y="275"/>
                </a:lnTo>
                <a:lnTo>
                  <a:pt x="1961" y="260"/>
                </a:lnTo>
                <a:lnTo>
                  <a:pt x="1977" y="258"/>
                </a:lnTo>
                <a:lnTo>
                  <a:pt x="1999" y="285"/>
                </a:lnTo>
                <a:lnTo>
                  <a:pt x="1992" y="301"/>
                </a:lnTo>
                <a:lnTo>
                  <a:pt x="1989" y="320"/>
                </a:lnTo>
                <a:lnTo>
                  <a:pt x="1990" y="345"/>
                </a:lnTo>
                <a:lnTo>
                  <a:pt x="1972" y="349"/>
                </a:lnTo>
                <a:lnTo>
                  <a:pt x="1981" y="358"/>
                </a:lnTo>
                <a:lnTo>
                  <a:pt x="1980" y="370"/>
                </a:lnTo>
                <a:lnTo>
                  <a:pt x="2001" y="397"/>
                </a:lnTo>
                <a:lnTo>
                  <a:pt x="2053" y="441"/>
                </a:lnTo>
                <a:lnTo>
                  <a:pt x="2086" y="471"/>
                </a:lnTo>
                <a:lnTo>
                  <a:pt x="2105" y="485"/>
                </a:lnTo>
                <a:lnTo>
                  <a:pt x="2110" y="466"/>
                </a:lnTo>
                <a:lnTo>
                  <a:pt x="2096" y="446"/>
                </a:lnTo>
                <a:lnTo>
                  <a:pt x="2115" y="441"/>
                </a:lnTo>
                <a:lnTo>
                  <a:pt x="2098" y="418"/>
                </a:lnTo>
                <a:lnTo>
                  <a:pt x="2114" y="408"/>
                </a:lnTo>
                <a:lnTo>
                  <a:pt x="2099" y="399"/>
                </a:lnTo>
                <a:lnTo>
                  <a:pt x="2088" y="383"/>
                </a:lnTo>
                <a:lnTo>
                  <a:pt x="2102" y="382"/>
                </a:lnTo>
                <a:lnTo>
                  <a:pt x="2072" y="354"/>
                </a:lnTo>
                <a:lnTo>
                  <a:pt x="2050" y="349"/>
                </a:lnTo>
                <a:lnTo>
                  <a:pt x="2041" y="341"/>
                </a:lnTo>
                <a:lnTo>
                  <a:pt x="2037" y="322"/>
                </a:lnTo>
                <a:lnTo>
                  <a:pt x="2027" y="310"/>
                </a:lnTo>
                <a:lnTo>
                  <a:pt x="2050" y="312"/>
                </a:lnTo>
                <a:lnTo>
                  <a:pt x="2054" y="304"/>
                </a:lnTo>
                <a:lnTo>
                  <a:pt x="2069" y="311"/>
                </a:lnTo>
                <a:lnTo>
                  <a:pt x="2089" y="296"/>
                </a:lnTo>
                <a:lnTo>
                  <a:pt x="2127" y="309"/>
                </a:lnTo>
                <a:lnTo>
                  <a:pt x="2121" y="301"/>
                </a:lnTo>
                <a:lnTo>
                  <a:pt x="2127" y="289"/>
                </a:lnTo>
                <a:lnTo>
                  <a:pt x="2132" y="275"/>
                </a:lnTo>
                <a:lnTo>
                  <a:pt x="2142" y="273"/>
                </a:lnTo>
                <a:lnTo>
                  <a:pt x="2162" y="259"/>
                </a:lnTo>
                <a:lnTo>
                  <a:pt x="2195" y="263"/>
                </a:lnTo>
                <a:lnTo>
                  <a:pt x="2192" y="258"/>
                </a:lnTo>
                <a:lnTo>
                  <a:pt x="2179" y="250"/>
                </a:lnTo>
                <a:lnTo>
                  <a:pt x="2165" y="245"/>
                </a:lnTo>
                <a:lnTo>
                  <a:pt x="2135" y="230"/>
                </a:lnTo>
                <a:lnTo>
                  <a:pt x="2107" y="220"/>
                </a:lnTo>
                <a:lnTo>
                  <a:pt x="2128" y="221"/>
                </a:lnTo>
                <a:lnTo>
                  <a:pt x="2134" y="213"/>
                </a:lnTo>
                <a:lnTo>
                  <a:pt x="2128" y="210"/>
                </a:lnTo>
                <a:lnTo>
                  <a:pt x="2117" y="188"/>
                </a:lnTo>
                <a:lnTo>
                  <a:pt x="2124" y="183"/>
                </a:lnTo>
                <a:lnTo>
                  <a:pt x="2127" y="194"/>
                </a:lnTo>
                <a:lnTo>
                  <a:pt x="2139" y="195"/>
                </a:lnTo>
                <a:lnTo>
                  <a:pt x="2136" y="183"/>
                </a:lnTo>
                <a:lnTo>
                  <a:pt x="2149" y="185"/>
                </a:lnTo>
                <a:lnTo>
                  <a:pt x="2158" y="186"/>
                </a:lnTo>
                <a:lnTo>
                  <a:pt x="2154" y="172"/>
                </a:lnTo>
                <a:lnTo>
                  <a:pt x="2163" y="168"/>
                </a:lnTo>
                <a:lnTo>
                  <a:pt x="2150" y="158"/>
                </a:lnTo>
                <a:lnTo>
                  <a:pt x="2155" y="143"/>
                </a:lnTo>
                <a:lnTo>
                  <a:pt x="2167" y="151"/>
                </a:lnTo>
                <a:lnTo>
                  <a:pt x="2166" y="129"/>
                </a:lnTo>
                <a:lnTo>
                  <a:pt x="2163" y="113"/>
                </a:lnTo>
                <a:lnTo>
                  <a:pt x="2134" y="115"/>
                </a:lnTo>
                <a:lnTo>
                  <a:pt x="2116" y="123"/>
                </a:lnTo>
                <a:lnTo>
                  <a:pt x="2102" y="129"/>
                </a:lnTo>
                <a:lnTo>
                  <a:pt x="2098" y="133"/>
                </a:lnTo>
                <a:lnTo>
                  <a:pt x="2081" y="119"/>
                </a:lnTo>
                <a:lnTo>
                  <a:pt x="2021" y="141"/>
                </a:lnTo>
                <a:lnTo>
                  <a:pt x="2020" y="142"/>
                </a:lnTo>
                <a:lnTo>
                  <a:pt x="2020" y="142"/>
                </a:lnTo>
                <a:lnTo>
                  <a:pt x="1988" y="134"/>
                </a:lnTo>
                <a:lnTo>
                  <a:pt x="1936" y="126"/>
                </a:lnTo>
                <a:lnTo>
                  <a:pt x="1911" y="126"/>
                </a:lnTo>
                <a:lnTo>
                  <a:pt x="1861" y="122"/>
                </a:lnTo>
                <a:lnTo>
                  <a:pt x="1867" y="130"/>
                </a:lnTo>
                <a:lnTo>
                  <a:pt x="1896" y="141"/>
                </a:lnTo>
                <a:lnTo>
                  <a:pt x="1888" y="146"/>
                </a:lnTo>
                <a:lnTo>
                  <a:pt x="1841" y="131"/>
                </a:lnTo>
                <a:lnTo>
                  <a:pt x="1818" y="132"/>
                </a:lnTo>
                <a:lnTo>
                  <a:pt x="1788" y="129"/>
                </a:lnTo>
                <a:lnTo>
                  <a:pt x="1765" y="130"/>
                </a:lnTo>
                <a:lnTo>
                  <a:pt x="1753" y="133"/>
                </a:lnTo>
                <a:lnTo>
                  <a:pt x="1729" y="128"/>
                </a:lnTo>
                <a:lnTo>
                  <a:pt x="1711" y="115"/>
                </a:lnTo>
                <a:lnTo>
                  <a:pt x="1690" y="109"/>
                </a:lnTo>
                <a:lnTo>
                  <a:pt x="1660" y="106"/>
                </a:lnTo>
                <a:lnTo>
                  <a:pt x="1612" y="109"/>
                </a:lnTo>
                <a:lnTo>
                  <a:pt x="1559" y="96"/>
                </a:lnTo>
                <a:lnTo>
                  <a:pt x="1533" y="86"/>
                </a:lnTo>
                <a:lnTo>
                  <a:pt x="1402" y="75"/>
                </a:lnTo>
                <a:lnTo>
                  <a:pt x="1395" y="82"/>
                </a:lnTo>
                <a:lnTo>
                  <a:pt x="1426" y="98"/>
                </a:lnTo>
                <a:lnTo>
                  <a:pt x="1402" y="96"/>
                </a:lnTo>
                <a:lnTo>
                  <a:pt x="1399" y="101"/>
                </a:lnTo>
                <a:lnTo>
                  <a:pt x="1367" y="95"/>
                </a:lnTo>
                <a:lnTo>
                  <a:pt x="1351" y="100"/>
                </a:lnTo>
                <a:lnTo>
                  <a:pt x="1320" y="92"/>
                </a:lnTo>
                <a:lnTo>
                  <a:pt x="1331" y="110"/>
                </a:lnTo>
                <a:lnTo>
                  <a:pt x="1301" y="103"/>
                </a:lnTo>
                <a:lnTo>
                  <a:pt x="1268" y="90"/>
                </a:lnTo>
                <a:lnTo>
                  <a:pt x="1267" y="83"/>
                </a:lnTo>
                <a:lnTo>
                  <a:pt x="1247" y="72"/>
                </a:lnTo>
                <a:lnTo>
                  <a:pt x="1215" y="64"/>
                </a:lnTo>
                <a:lnTo>
                  <a:pt x="1195" y="64"/>
                </a:lnTo>
                <a:lnTo>
                  <a:pt x="1165" y="61"/>
                </a:lnTo>
                <a:lnTo>
                  <a:pt x="1180" y="73"/>
                </a:lnTo>
                <a:lnTo>
                  <a:pt x="1124" y="71"/>
                </a:lnTo>
                <a:lnTo>
                  <a:pt x="1111" y="63"/>
                </a:lnTo>
                <a:lnTo>
                  <a:pt x="1068" y="61"/>
                </a:lnTo>
                <a:lnTo>
                  <a:pt x="1051" y="63"/>
                </a:lnTo>
                <a:lnTo>
                  <a:pt x="1051" y="68"/>
                </a:lnTo>
                <a:lnTo>
                  <a:pt x="1032" y="57"/>
                </a:lnTo>
                <a:lnTo>
                  <a:pt x="1024" y="60"/>
                </a:lnTo>
                <a:lnTo>
                  <a:pt x="1001" y="56"/>
                </a:lnTo>
                <a:lnTo>
                  <a:pt x="983" y="54"/>
                </a:lnTo>
                <a:lnTo>
                  <a:pt x="986" y="49"/>
                </a:lnTo>
                <a:lnTo>
                  <a:pt x="1008" y="40"/>
                </a:lnTo>
                <a:lnTo>
                  <a:pt x="1016" y="36"/>
                </a:lnTo>
                <a:lnTo>
                  <a:pt x="1009" y="28"/>
                </a:lnTo>
                <a:lnTo>
                  <a:pt x="992" y="22"/>
                </a:lnTo>
                <a:lnTo>
                  <a:pt x="955" y="15"/>
                </a:lnTo>
                <a:lnTo>
                  <a:pt x="920" y="14"/>
                </a:lnTo>
                <a:lnTo>
                  <a:pt x="913" y="18"/>
                </a:lnTo>
                <a:lnTo>
                  <a:pt x="901" y="11"/>
                </a:lnTo>
                <a:lnTo>
                  <a:pt x="901" y="11"/>
                </a:lnTo>
                <a:lnTo>
                  <a:pt x="871" y="8"/>
                </a:lnTo>
                <a:lnTo>
                  <a:pt x="883" y="5"/>
                </a:lnTo>
                <a:lnTo>
                  <a:pt x="856" y="0"/>
                </a:lnTo>
                <a:close/>
              </a:path>
            </a:pathLst>
          </a:custGeom>
          <a:solidFill>
            <a:srgbClr val="417CC8"/>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83" name="Freeform 222"/>
          <p:cNvSpPr>
            <a:spLocks/>
          </p:cNvSpPr>
          <p:nvPr/>
        </p:nvSpPr>
        <p:spPr bwMode="auto">
          <a:xfrm>
            <a:off x="6264261" y="4570686"/>
            <a:ext cx="53781" cy="52500"/>
          </a:xfrm>
          <a:custGeom>
            <a:avLst/>
            <a:gdLst>
              <a:gd name="T0" fmla="*/ 36 w 42"/>
              <a:gd name="T1" fmla="*/ 6 h 41"/>
              <a:gd name="T2" fmla="*/ 29 w 42"/>
              <a:gd name="T3" fmla="*/ 0 h 41"/>
              <a:gd name="T4" fmla="*/ 20 w 42"/>
              <a:gd name="T5" fmla="*/ 4 h 41"/>
              <a:gd name="T6" fmla="*/ 10 w 42"/>
              <a:gd name="T7" fmla="*/ 12 h 41"/>
              <a:gd name="T8" fmla="*/ 0 w 42"/>
              <a:gd name="T9" fmla="*/ 25 h 41"/>
              <a:gd name="T10" fmla="*/ 12 w 42"/>
              <a:gd name="T11" fmla="*/ 41 h 41"/>
              <a:gd name="T12" fmla="*/ 18 w 42"/>
              <a:gd name="T13" fmla="*/ 39 h 41"/>
              <a:gd name="T14" fmla="*/ 22 w 42"/>
              <a:gd name="T15" fmla="*/ 32 h 41"/>
              <a:gd name="T16" fmla="*/ 32 w 42"/>
              <a:gd name="T17" fmla="*/ 29 h 41"/>
              <a:gd name="T18" fmla="*/ 36 w 42"/>
              <a:gd name="T19" fmla="*/ 22 h 41"/>
              <a:gd name="T20" fmla="*/ 42 w 42"/>
              <a:gd name="T21" fmla="*/ 12 h 41"/>
              <a:gd name="T22" fmla="*/ 36 w 42"/>
              <a:gd name="T23" fmla="*/ 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2" h="41">
                <a:moveTo>
                  <a:pt x="36" y="6"/>
                </a:moveTo>
                <a:lnTo>
                  <a:pt x="29" y="0"/>
                </a:lnTo>
                <a:lnTo>
                  <a:pt x="20" y="4"/>
                </a:lnTo>
                <a:lnTo>
                  <a:pt x="10" y="12"/>
                </a:lnTo>
                <a:lnTo>
                  <a:pt x="0" y="25"/>
                </a:lnTo>
                <a:lnTo>
                  <a:pt x="12" y="41"/>
                </a:lnTo>
                <a:lnTo>
                  <a:pt x="18" y="39"/>
                </a:lnTo>
                <a:lnTo>
                  <a:pt x="22" y="32"/>
                </a:lnTo>
                <a:lnTo>
                  <a:pt x="32" y="29"/>
                </a:lnTo>
                <a:lnTo>
                  <a:pt x="36" y="22"/>
                </a:lnTo>
                <a:lnTo>
                  <a:pt x="42" y="12"/>
                </a:lnTo>
                <a:lnTo>
                  <a:pt x="36" y="6"/>
                </a:lnTo>
                <a:close/>
              </a:path>
            </a:pathLst>
          </a:custGeom>
          <a:solidFill>
            <a:srgbClr val="003A82">
              <a:lumMod val="40000"/>
              <a:lumOff val="60000"/>
            </a:srgbClr>
          </a:solidFill>
          <a:ln w="1" cap="flat">
            <a:solidFill>
              <a:sysClr val="window" lastClr="FFFFFF"/>
            </a:solid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457200" rtl="0" eaLnBrk="1" fontAlgn="base" latinLnBrk="0" hangingPunct="1">
              <a:lnSpc>
                <a:spcPct val="100000"/>
              </a:lnSpc>
              <a:spcBef>
                <a:spcPct val="0"/>
              </a:spcBef>
              <a:spcAft>
                <a:spcPct val="0"/>
              </a:spcAft>
              <a:buClrTx/>
              <a:buSzTx/>
              <a:buFontTx/>
              <a:buNone/>
              <a:tabLst/>
              <a:defRPr/>
            </a:pPr>
            <a:endParaRPr kumimoji="0" lang="hu-HU" sz="1800" b="0" i="0" u="none" strike="noStrike" kern="0" cap="none" spc="0" normalizeH="0" baseline="0" noProof="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84" name="Rectangle 683"/>
          <p:cNvSpPr/>
          <p:nvPr/>
        </p:nvSpPr>
        <p:spPr>
          <a:xfrm>
            <a:off x="2143888" y="4352667"/>
            <a:ext cx="144000" cy="144000"/>
          </a:xfrm>
          <a:prstGeom prst="rect">
            <a:avLst/>
          </a:prstGeom>
          <a:solidFill>
            <a:srgbClr val="6BC1D3"/>
          </a:solidFill>
          <a:ln w="9525" cap="flat" cmpd="sng" algn="ctr">
            <a:no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85" name="TextBox 684"/>
          <p:cNvSpPr txBox="1"/>
          <p:nvPr/>
        </p:nvSpPr>
        <p:spPr>
          <a:xfrm>
            <a:off x="2287888" y="4321854"/>
            <a:ext cx="833864" cy="205629"/>
          </a:xfrm>
          <a:prstGeom prst="rect">
            <a:avLst/>
          </a:prstGeom>
          <a:noFill/>
        </p:spPr>
        <p:txBody>
          <a:bodyPr wrap="square" tIns="3600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2.4–4.1</a:t>
            </a:r>
          </a:p>
        </p:txBody>
      </p:sp>
      <p:sp>
        <p:nvSpPr>
          <p:cNvPr id="686" name="Rectangle 685"/>
          <p:cNvSpPr/>
          <p:nvPr/>
        </p:nvSpPr>
        <p:spPr>
          <a:xfrm>
            <a:off x="2143888" y="4580293"/>
            <a:ext cx="144000" cy="144000"/>
          </a:xfrm>
          <a:prstGeom prst="rect">
            <a:avLst/>
          </a:prstGeom>
          <a:solidFill>
            <a:srgbClr val="67ABFF"/>
          </a:solidFill>
          <a:ln w="9525" cap="flat" cmpd="sng" algn="ctr">
            <a:no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87" name="TextBox 686"/>
          <p:cNvSpPr txBox="1"/>
          <p:nvPr/>
        </p:nvSpPr>
        <p:spPr>
          <a:xfrm>
            <a:off x="2287888" y="4549480"/>
            <a:ext cx="816894" cy="205629"/>
          </a:xfrm>
          <a:prstGeom prst="rect">
            <a:avLst/>
          </a:prstGeom>
          <a:noFill/>
        </p:spPr>
        <p:txBody>
          <a:bodyPr wrap="square" tIns="3600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1.2–2.4</a:t>
            </a:r>
          </a:p>
        </p:txBody>
      </p:sp>
      <p:sp>
        <p:nvSpPr>
          <p:cNvPr id="688" name="Rectangle 687"/>
          <p:cNvSpPr/>
          <p:nvPr/>
        </p:nvSpPr>
        <p:spPr>
          <a:xfrm>
            <a:off x="2142356" y="4819386"/>
            <a:ext cx="144000" cy="144000"/>
          </a:xfrm>
          <a:prstGeom prst="rect">
            <a:avLst/>
          </a:prstGeom>
          <a:solidFill>
            <a:srgbClr val="B3CBE9"/>
          </a:solidFill>
          <a:ln w="9525" cap="flat" cmpd="sng" algn="ctr">
            <a:no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89" name="TextBox 688"/>
          <p:cNvSpPr txBox="1"/>
          <p:nvPr/>
        </p:nvSpPr>
        <p:spPr>
          <a:xfrm>
            <a:off x="2286356" y="4788573"/>
            <a:ext cx="641718" cy="205629"/>
          </a:xfrm>
          <a:prstGeom prst="rect">
            <a:avLst/>
          </a:prstGeom>
          <a:noFill/>
        </p:spPr>
        <p:txBody>
          <a:bodyPr wrap="square" tIns="3600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&lt;1.2</a:t>
            </a:r>
          </a:p>
        </p:txBody>
      </p:sp>
      <p:sp>
        <p:nvSpPr>
          <p:cNvPr id="690" name="Rectangle 689"/>
          <p:cNvSpPr/>
          <p:nvPr/>
        </p:nvSpPr>
        <p:spPr>
          <a:xfrm>
            <a:off x="2142356" y="5053446"/>
            <a:ext cx="144000" cy="144000"/>
          </a:xfrm>
          <a:prstGeom prst="rect">
            <a:avLst/>
          </a:prstGeom>
          <a:solidFill>
            <a:schemeClr val="tx1">
              <a:lumMod val="65000"/>
            </a:schemeClr>
          </a:solidFill>
          <a:ln w="9525" cap="flat" cmpd="sng" algn="ctr">
            <a:no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91" name="TextBox 690"/>
          <p:cNvSpPr txBox="1"/>
          <p:nvPr/>
        </p:nvSpPr>
        <p:spPr>
          <a:xfrm>
            <a:off x="2286356" y="5022633"/>
            <a:ext cx="835396" cy="205629"/>
          </a:xfrm>
          <a:prstGeom prst="rect">
            <a:avLst/>
          </a:prstGeom>
          <a:noFill/>
        </p:spPr>
        <p:txBody>
          <a:bodyPr wrap="square" tIns="3600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 data</a:t>
            </a:r>
          </a:p>
        </p:txBody>
      </p:sp>
      <p:sp>
        <p:nvSpPr>
          <p:cNvPr id="692" name="Rectangle 691"/>
          <p:cNvSpPr/>
          <p:nvPr/>
        </p:nvSpPr>
        <p:spPr>
          <a:xfrm>
            <a:off x="2140375" y="3894361"/>
            <a:ext cx="144000" cy="144000"/>
          </a:xfrm>
          <a:prstGeom prst="rect">
            <a:avLst/>
          </a:prstGeom>
          <a:solidFill>
            <a:srgbClr val="003A82"/>
          </a:solidFill>
          <a:ln w="9525" cap="flat" cmpd="sng" algn="ctr">
            <a:no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93" name="TextBox 692"/>
          <p:cNvSpPr txBox="1"/>
          <p:nvPr/>
        </p:nvSpPr>
        <p:spPr>
          <a:xfrm>
            <a:off x="2284375" y="3863548"/>
            <a:ext cx="641718" cy="205629"/>
          </a:xfrm>
          <a:prstGeom prst="rect">
            <a:avLst/>
          </a:prstGeom>
          <a:noFill/>
        </p:spPr>
        <p:txBody>
          <a:bodyPr wrap="square" tIns="3600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6.3+</a:t>
            </a:r>
          </a:p>
        </p:txBody>
      </p:sp>
      <p:sp>
        <p:nvSpPr>
          <p:cNvPr id="694" name="Rectangle 693"/>
          <p:cNvSpPr/>
          <p:nvPr/>
        </p:nvSpPr>
        <p:spPr>
          <a:xfrm>
            <a:off x="2140375" y="4121987"/>
            <a:ext cx="144000" cy="144000"/>
          </a:xfrm>
          <a:prstGeom prst="rect">
            <a:avLst/>
          </a:prstGeom>
          <a:solidFill>
            <a:srgbClr val="417CC8"/>
          </a:solidFill>
          <a:ln w="9525" cap="flat" cmpd="sng" algn="ctr">
            <a:no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95" name="TextBox 694"/>
          <p:cNvSpPr txBox="1"/>
          <p:nvPr/>
        </p:nvSpPr>
        <p:spPr>
          <a:xfrm>
            <a:off x="2284375" y="4091174"/>
            <a:ext cx="864524" cy="205629"/>
          </a:xfrm>
          <a:prstGeom prst="rect">
            <a:avLst/>
          </a:prstGeom>
          <a:noFill/>
        </p:spPr>
        <p:txBody>
          <a:bodyPr wrap="square" tIns="3600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4.1–6.3</a:t>
            </a:r>
          </a:p>
        </p:txBody>
      </p:sp>
      <p:sp>
        <p:nvSpPr>
          <p:cNvPr id="696" name="TextBox 695"/>
          <p:cNvSpPr txBox="1"/>
          <p:nvPr/>
        </p:nvSpPr>
        <p:spPr>
          <a:xfrm>
            <a:off x="2135563" y="3585317"/>
            <a:ext cx="1597809" cy="221018"/>
          </a:xfrm>
          <a:prstGeom prst="rect">
            <a:avLst/>
          </a:prstGeom>
          <a:noFill/>
        </p:spPr>
        <p:txBody>
          <a:bodyPr wrap="square" lIns="0" tIns="3600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2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Incidence*</a:t>
            </a:r>
          </a:p>
        </p:txBody>
      </p:sp>
      <p:sp>
        <p:nvSpPr>
          <p:cNvPr id="697" name="TextBox 696"/>
          <p:cNvSpPr txBox="1"/>
          <p:nvPr/>
        </p:nvSpPr>
        <p:spPr>
          <a:xfrm>
            <a:off x="2085371" y="5369153"/>
            <a:ext cx="2882220" cy="205629"/>
          </a:xfrm>
          <a:prstGeom prst="rect">
            <a:avLst/>
          </a:prstGeom>
          <a:noFill/>
        </p:spPr>
        <p:txBody>
          <a:bodyPr wrap="square" tIns="3600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*New cases/100,000 people/year</a:t>
            </a:r>
          </a:p>
        </p:txBody>
      </p:sp>
    </p:spTree>
    <p:extLst>
      <p:ext uri="{BB962C8B-B14F-4D97-AF65-F5344CB8AC3E}">
        <p14:creationId xmlns:p14="http://schemas.microsoft.com/office/powerpoint/2010/main" val="21681607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 name="Multiply 27"/>
          <p:cNvSpPr/>
          <p:nvPr/>
        </p:nvSpPr>
        <p:spPr bwMode="auto">
          <a:xfrm>
            <a:off x="5145836" y="1380565"/>
            <a:ext cx="1353671" cy="995082"/>
          </a:xfrm>
          <a:prstGeom prst="mathMultiply">
            <a:avLst/>
          </a:prstGeom>
          <a:solidFill>
            <a:srgbClr val="F38F67"/>
          </a:solidFill>
          <a:ln w="25400" cap="flat" cmpd="sng" algn="ctr">
            <a:solidFill>
              <a:schemeClr val="tx1"/>
            </a:solidFill>
            <a:prstDash val="solid"/>
            <a:round/>
            <a:headEnd type="none" w="sm" len="sm"/>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Lucida Sans Unicode" pitchFamily="34" charset="0"/>
              <a:ea typeface="Tahoma"/>
              <a:cs typeface="Tahoma"/>
            </a:endParaRPr>
          </a:p>
        </p:txBody>
      </p:sp>
      <p:sp>
        <p:nvSpPr>
          <p:cNvPr id="21506" name="Rectangle 7"/>
          <p:cNvSpPr>
            <a:spLocks noGrp="1" noChangeArrowheads="1"/>
          </p:cNvSpPr>
          <p:nvPr>
            <p:ph type="title"/>
          </p:nvPr>
        </p:nvSpPr>
        <p:spPr>
          <a:xfrm>
            <a:off x="311972" y="284466"/>
            <a:ext cx="11478409" cy="914400"/>
          </a:xfrm>
        </p:spPr>
        <p:txBody>
          <a:bodyPr>
            <a:normAutofit fontScale="90000"/>
          </a:bodyPr>
          <a:lstStyle/>
          <a:p>
            <a:r>
              <a:rPr lang="en-US" sz="36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TPH Catalyzes the First Step of Serotonin Synthesis</a:t>
            </a:r>
            <a:br>
              <a:rPr lang="en-US"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endParaRPr lang="en-US"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sp>
        <p:nvSpPr>
          <p:cNvPr id="21507" name="Text Box 16"/>
          <p:cNvSpPr txBox="1">
            <a:spLocks noChangeArrowheads="1"/>
          </p:cNvSpPr>
          <p:nvPr/>
        </p:nvSpPr>
        <p:spPr bwMode="auto">
          <a:xfrm>
            <a:off x="1593944" y="5410200"/>
            <a:ext cx="3223959" cy="707886"/>
          </a:xfrm>
          <a:prstGeom prst="rect">
            <a:avLst/>
          </a:prstGeom>
          <a:noFill/>
          <a:ln w="9525">
            <a:noFill/>
            <a:miter lim="800000"/>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a:ea typeface="Tahoma"/>
                <a:cs typeface="Tahoma"/>
              </a:rPr>
              <a:t>5-HIAA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a:ea typeface="Tahoma"/>
                <a:cs typeface="Tahoma"/>
              </a:rPr>
              <a:t>(5-Hydroxyindoleacetic acid)</a:t>
            </a:r>
          </a:p>
        </p:txBody>
      </p:sp>
      <p:pic>
        <p:nvPicPr>
          <p:cNvPr id="21508" name="Picture 2" descr="Sigma - T025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6000" y="1371789"/>
            <a:ext cx="2819400" cy="1603375"/>
          </a:xfrm>
          <a:prstGeom prst="rect">
            <a:avLst/>
          </a:prstGeom>
          <a:noFill/>
          <a:ln w="9525">
            <a:noFill/>
            <a:miter lim="800000"/>
            <a:headEnd/>
            <a:tailEnd/>
          </a:ln>
        </p:spPr>
      </p:pic>
      <p:pic>
        <p:nvPicPr>
          <p:cNvPr id="21509" name="Picture 3" descr="Sigma - H9523"/>
          <p:cNvPicPr>
            <a:picLocks noChangeAspect="1" noChangeArrowheads="1"/>
          </p:cNvPicPr>
          <p:nvPr/>
        </p:nvPicPr>
        <p:blipFill>
          <a:blip r:embed="rId4" cstate="print">
            <a:extLst>
              <a:ext uri="{28A0092B-C50C-407E-A947-70E740481C1C}">
                <a14:useLocalDpi xmlns:a14="http://schemas.microsoft.com/office/drawing/2010/main" val="0"/>
              </a:ext>
            </a:extLst>
          </a:blip>
          <a:srcRect r="21254"/>
          <a:stretch>
            <a:fillRect/>
          </a:stretch>
        </p:blipFill>
        <p:spPr bwMode="auto">
          <a:xfrm>
            <a:off x="6725093" y="4343589"/>
            <a:ext cx="2438400" cy="1057275"/>
          </a:xfrm>
          <a:prstGeom prst="rect">
            <a:avLst/>
          </a:prstGeom>
          <a:noFill/>
          <a:ln w="9525">
            <a:noFill/>
            <a:miter lim="800000"/>
            <a:headEnd/>
            <a:tailEnd/>
          </a:ln>
        </p:spPr>
      </p:pic>
      <p:sp>
        <p:nvSpPr>
          <p:cNvPr id="21510" name="Line 4"/>
          <p:cNvSpPr>
            <a:spLocks noChangeShapeType="1"/>
          </p:cNvSpPr>
          <p:nvPr/>
        </p:nvSpPr>
        <p:spPr bwMode="auto">
          <a:xfrm>
            <a:off x="5181600" y="2362200"/>
            <a:ext cx="2209800" cy="0"/>
          </a:xfrm>
          <a:prstGeom prst="line">
            <a:avLst/>
          </a:prstGeom>
          <a:noFill/>
          <a:ln w="28575">
            <a:solidFill>
              <a:schemeClr val="tx1"/>
            </a:solidFill>
            <a:round/>
            <a:headEnd/>
            <a:tailEnd type="triangl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Tahoma"/>
              <a:cs typeface="Tahoma"/>
            </a:endParaRPr>
          </a:p>
        </p:txBody>
      </p:sp>
      <p:sp>
        <p:nvSpPr>
          <p:cNvPr id="21511" name="Line 5"/>
          <p:cNvSpPr>
            <a:spLocks noChangeShapeType="1"/>
          </p:cNvSpPr>
          <p:nvPr/>
        </p:nvSpPr>
        <p:spPr bwMode="auto">
          <a:xfrm flipH="1">
            <a:off x="8534400" y="3581400"/>
            <a:ext cx="533400" cy="685800"/>
          </a:xfrm>
          <a:prstGeom prst="line">
            <a:avLst/>
          </a:prstGeom>
          <a:noFill/>
          <a:ln w="28575">
            <a:solidFill>
              <a:schemeClr val="tx1"/>
            </a:solidFill>
            <a:round/>
            <a:headEnd/>
            <a:tailEnd type="triangl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Tahoma"/>
              <a:cs typeface="Tahoma"/>
            </a:endParaRPr>
          </a:p>
        </p:txBody>
      </p:sp>
      <p:sp>
        <p:nvSpPr>
          <p:cNvPr id="21512" name="Text Box 6"/>
          <p:cNvSpPr txBox="1">
            <a:spLocks noChangeArrowheads="1"/>
          </p:cNvSpPr>
          <p:nvPr/>
        </p:nvSpPr>
        <p:spPr bwMode="auto">
          <a:xfrm>
            <a:off x="5181601" y="1627865"/>
            <a:ext cx="2063936" cy="707886"/>
          </a:xfrm>
          <a:prstGeom prst="rect">
            <a:avLst/>
          </a:prstGeom>
          <a:noFill/>
          <a:ln w="9525">
            <a:noFill/>
            <a:miter lim="800000"/>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uLnTx/>
                <a:uFillTx/>
                <a:latin typeface="Abadi MT Condensed Extra Bold"/>
                <a:ea typeface="Tahoma"/>
                <a:cs typeface="Abadi MT Condensed Extra Bold"/>
              </a:rPr>
              <a:t>Tryptophan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00"/>
                </a:solidFill>
                <a:effectLst/>
                <a:uLnTx/>
                <a:uFillTx/>
                <a:latin typeface="Abadi MT Condensed Extra Bold"/>
                <a:ea typeface="Tahoma"/>
                <a:cs typeface="Abadi MT Condensed Extra Bold"/>
              </a:rPr>
              <a:t>Hydroxylase (TPH)</a:t>
            </a:r>
          </a:p>
        </p:txBody>
      </p:sp>
      <p:sp>
        <p:nvSpPr>
          <p:cNvPr id="21513" name="Text Box 8"/>
          <p:cNvSpPr txBox="1">
            <a:spLocks noChangeArrowheads="1"/>
          </p:cNvSpPr>
          <p:nvPr/>
        </p:nvSpPr>
        <p:spPr bwMode="auto">
          <a:xfrm>
            <a:off x="2362201" y="3200400"/>
            <a:ext cx="1428246" cy="400110"/>
          </a:xfrm>
          <a:prstGeom prst="rect">
            <a:avLst/>
          </a:prstGeom>
          <a:noFill/>
          <a:ln w="9525">
            <a:noFill/>
            <a:miter lim="800000"/>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a:ea typeface="Tahoma"/>
                <a:cs typeface="Tahoma"/>
              </a:rPr>
              <a:t>Tryptophan</a:t>
            </a:r>
          </a:p>
        </p:txBody>
      </p:sp>
      <p:sp>
        <p:nvSpPr>
          <p:cNvPr id="21514" name="Text Box 9"/>
          <p:cNvSpPr txBox="1">
            <a:spLocks noChangeArrowheads="1"/>
          </p:cNvSpPr>
          <p:nvPr/>
        </p:nvSpPr>
        <p:spPr bwMode="auto">
          <a:xfrm>
            <a:off x="5915025" y="5410200"/>
            <a:ext cx="3256796" cy="707886"/>
          </a:xfrm>
          <a:prstGeom prst="rect">
            <a:avLst/>
          </a:prstGeom>
          <a:noFill/>
          <a:ln w="9525">
            <a:noFill/>
            <a:miter lim="800000"/>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a:ea typeface="Tahoma"/>
                <a:cs typeface="Tahoma"/>
              </a:rPr>
              <a:t>Serotonin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a:ea typeface="Tahoma"/>
                <a:cs typeface="Tahoma"/>
              </a:rPr>
              <a:t>(5-Hydroxytryptamine, 5-HT)</a:t>
            </a:r>
          </a:p>
        </p:txBody>
      </p:sp>
      <p:sp>
        <p:nvSpPr>
          <p:cNvPr id="21515" name="Text Box 10"/>
          <p:cNvSpPr txBox="1">
            <a:spLocks noChangeArrowheads="1"/>
          </p:cNvSpPr>
          <p:nvPr/>
        </p:nvSpPr>
        <p:spPr bwMode="auto">
          <a:xfrm>
            <a:off x="7543869" y="3200400"/>
            <a:ext cx="2487981" cy="400110"/>
          </a:xfrm>
          <a:prstGeom prst="rect">
            <a:avLst/>
          </a:prstGeom>
          <a:noFill/>
          <a:ln w="9525">
            <a:noFill/>
            <a:miter lim="800000"/>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dirty="0">
                <a:ln>
                  <a:noFill/>
                </a:ln>
                <a:solidFill>
                  <a:srgbClr val="FFFFFF"/>
                </a:solidFill>
                <a:effectLst/>
                <a:uLnTx/>
                <a:uFillTx/>
                <a:latin typeface="Calibri"/>
                <a:ea typeface="Tahoma"/>
                <a:cs typeface="Tahoma"/>
              </a:rPr>
              <a:t>5-Hydroxytryptophan</a:t>
            </a:r>
          </a:p>
        </p:txBody>
      </p:sp>
      <p:pic>
        <p:nvPicPr>
          <p:cNvPr id="21516" name="Picture 11" descr="5-HTP"/>
          <p:cNvPicPr>
            <a:picLocks noChangeAspect="1" noChangeArrowheads="1"/>
          </p:cNvPicPr>
          <p:nvPr/>
        </p:nvPicPr>
        <p:blipFill>
          <a:blip r:embed="rId5" cstate="print">
            <a:extLst>
              <a:ext uri="{28A0092B-C50C-407E-A947-70E740481C1C}">
                <a14:useLocalDpi xmlns:a14="http://schemas.microsoft.com/office/drawing/2010/main" val="0"/>
              </a:ext>
            </a:extLst>
          </a:blip>
          <a:srcRect r="17949"/>
          <a:stretch>
            <a:fillRect/>
          </a:stretch>
        </p:blipFill>
        <p:spPr bwMode="auto">
          <a:xfrm>
            <a:off x="7620000" y="1447800"/>
            <a:ext cx="2438400" cy="1589088"/>
          </a:xfrm>
          <a:prstGeom prst="rect">
            <a:avLst/>
          </a:prstGeom>
          <a:solidFill>
            <a:schemeClr val="tx1"/>
          </a:solidFill>
          <a:ln w="9525">
            <a:noFill/>
            <a:miter lim="800000"/>
            <a:headEnd/>
            <a:tailEnd/>
          </a:ln>
        </p:spPr>
      </p:pic>
      <p:grpSp>
        <p:nvGrpSpPr>
          <p:cNvPr id="2" name="Group 18"/>
          <p:cNvGrpSpPr>
            <a:grpSpLocks/>
          </p:cNvGrpSpPr>
          <p:nvPr/>
        </p:nvGrpSpPr>
        <p:grpSpPr bwMode="auto">
          <a:xfrm>
            <a:off x="4986054" y="2394863"/>
            <a:ext cx="2600892" cy="673686"/>
            <a:chOff x="3462449" y="2395209"/>
            <a:chExt cx="2600640" cy="715126"/>
          </a:xfrm>
        </p:grpSpPr>
        <p:sp>
          <p:nvSpPr>
            <p:cNvPr id="21521" name="Text Box 13"/>
            <p:cNvSpPr txBox="1">
              <a:spLocks noChangeArrowheads="1"/>
            </p:cNvSpPr>
            <p:nvPr/>
          </p:nvSpPr>
          <p:spPr bwMode="auto">
            <a:xfrm>
              <a:off x="3462449" y="2620272"/>
              <a:ext cx="2600640" cy="490063"/>
            </a:xfrm>
            <a:prstGeom prst="rect">
              <a:avLst/>
            </a:prstGeom>
            <a:noFill/>
            <a:ln w="9525">
              <a:noFill/>
              <a:miter lim="800000"/>
              <a:headEnd/>
              <a:tailEnd/>
            </a:ln>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00"/>
                  </a:solidFill>
                  <a:effectLst/>
                  <a:uLnTx/>
                  <a:uFillTx/>
                  <a:latin typeface="Calibri"/>
                  <a:ea typeface="Tahoma"/>
                  <a:cs typeface="Tahoma"/>
                </a:rPr>
                <a:t>Telotristat Etiprate</a:t>
              </a:r>
            </a:p>
          </p:txBody>
        </p:sp>
        <p:sp>
          <p:nvSpPr>
            <p:cNvPr id="21522" name="Line 14"/>
            <p:cNvSpPr>
              <a:spLocks noChangeShapeType="1"/>
            </p:cNvSpPr>
            <p:nvPr/>
          </p:nvSpPr>
          <p:spPr bwMode="auto">
            <a:xfrm flipV="1">
              <a:off x="3967285" y="2395209"/>
              <a:ext cx="304800" cy="304800"/>
            </a:xfrm>
            <a:prstGeom prst="line">
              <a:avLst/>
            </a:prstGeom>
            <a:noFill/>
            <a:ln w="38100">
              <a:solidFill>
                <a:schemeClr val="tx1"/>
              </a:solidFill>
              <a:round/>
              <a:headEnd/>
              <a:tailEnd type="triangl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Tahoma"/>
                <a:cs typeface="Tahoma"/>
              </a:endParaRPr>
            </a:p>
          </p:txBody>
        </p:sp>
      </p:grpSp>
      <p:pic>
        <p:nvPicPr>
          <p:cNvPr id="21518" name="Picture 1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667000" y="4191000"/>
            <a:ext cx="1727200" cy="1143000"/>
          </a:xfrm>
          <a:prstGeom prst="rect">
            <a:avLst/>
          </a:prstGeom>
          <a:noFill/>
          <a:ln w="9525">
            <a:noFill/>
            <a:miter lim="800000"/>
            <a:headEnd/>
            <a:tailEnd/>
          </a:ln>
        </p:spPr>
      </p:pic>
      <p:sp>
        <p:nvSpPr>
          <p:cNvPr id="21519" name="Line 17"/>
          <p:cNvSpPr>
            <a:spLocks noChangeShapeType="1"/>
          </p:cNvSpPr>
          <p:nvPr/>
        </p:nvSpPr>
        <p:spPr bwMode="auto">
          <a:xfrm flipH="1">
            <a:off x="4953000" y="4876800"/>
            <a:ext cx="1447800" cy="0"/>
          </a:xfrm>
          <a:prstGeom prst="line">
            <a:avLst/>
          </a:prstGeom>
          <a:noFill/>
          <a:ln w="28575">
            <a:solidFill>
              <a:schemeClr val="tx1"/>
            </a:solidFill>
            <a:round/>
            <a:headEnd/>
            <a:tailEnd type="triangl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Tahoma"/>
              <a:cs typeface="Tahoma"/>
            </a:endParaRPr>
          </a:p>
        </p:txBody>
      </p:sp>
    </p:spTree>
    <p:extLst>
      <p:ext uri="{BB962C8B-B14F-4D97-AF65-F5344CB8AC3E}">
        <p14:creationId xmlns:p14="http://schemas.microsoft.com/office/powerpoint/2010/main" val="1524760582"/>
      </p:ext>
    </p:extLst>
  </p:cSld>
  <p:clrMapOvr>
    <a:masterClrMapping/>
  </p:clrMapOvr>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540155" y="225920"/>
            <a:ext cx="8229600" cy="1143000"/>
          </a:xfrm>
        </p:spPr>
        <p:txBody>
          <a:bodyPr>
            <a:normAutofit/>
          </a:bodyPr>
          <a:lstStyle/>
          <a:p>
            <a:r>
              <a:rPr lang="en-US" sz="3600" dirty="0" err="1">
                <a:solidFill>
                  <a:srgbClr val="FFFF99"/>
                </a:solidFill>
                <a:latin typeface="Calibri" panose="020F0502020204030204" pitchFamily="34" charset="0"/>
                <a:cs typeface="Calibri" panose="020F0502020204030204" pitchFamily="34" charset="0"/>
              </a:rPr>
              <a:t>Telotristat</a:t>
            </a:r>
            <a:r>
              <a:rPr lang="en-US" sz="3600" dirty="0">
                <a:solidFill>
                  <a:srgbClr val="FFFF99"/>
                </a:solidFill>
                <a:latin typeface="Calibri" panose="020F0502020204030204" pitchFamily="34" charset="0"/>
                <a:cs typeface="Calibri" panose="020F0502020204030204" pitchFamily="34" charset="0"/>
              </a:rPr>
              <a:t> Ethyl Summary</a:t>
            </a:r>
          </a:p>
        </p:txBody>
      </p:sp>
      <p:sp>
        <p:nvSpPr>
          <p:cNvPr id="3" name="Rectangle 3"/>
          <p:cNvSpPr>
            <a:spLocks noGrp="1" noChangeArrowheads="1"/>
          </p:cNvSpPr>
          <p:nvPr>
            <p:ph idx="1"/>
          </p:nvPr>
        </p:nvSpPr>
        <p:spPr>
          <a:xfrm>
            <a:off x="675788" y="1014216"/>
            <a:ext cx="10140783" cy="5243776"/>
          </a:xfrm>
        </p:spPr>
        <p:txBody>
          <a:bodyPr>
            <a:normAutofit/>
          </a:bodyPr>
          <a:lstStyle/>
          <a:p>
            <a:pPr marL="0" indent="0">
              <a:lnSpc>
                <a:spcPct val="60000"/>
              </a:lnSpc>
              <a:buNone/>
            </a:pPr>
            <a:endParaRPr lang="en-US" sz="2400" dirty="0">
              <a:latin typeface="Calibri" panose="020F0502020204030204" pitchFamily="34" charset="0"/>
              <a:cs typeface="Calibri" panose="020F0502020204030204" pitchFamily="34" charset="0"/>
            </a:endParaRPr>
          </a:p>
          <a:p>
            <a:r>
              <a:rPr lang="en-US" sz="3000" dirty="0">
                <a:latin typeface="Calibri" panose="020F0502020204030204" pitchFamily="34" charset="0"/>
                <a:cs typeface="Calibri" panose="020F0502020204030204" pitchFamily="34" charset="0"/>
              </a:rPr>
              <a:t>Telotristat ethyl 250 mg PO TID reduces 5-HIAA by 40%</a:t>
            </a:r>
          </a:p>
          <a:p>
            <a:r>
              <a:rPr lang="en-US" sz="3000" dirty="0">
                <a:latin typeface="Calibri" panose="020F0502020204030204" pitchFamily="34" charset="0"/>
                <a:cs typeface="Calibri" panose="020F0502020204030204" pitchFamily="34" charset="0"/>
              </a:rPr>
              <a:t>Approved for treatment of carcinoid syndrome diarrhea (in combination with somatostatin analog), in adults inadequately controlled by somatostatin therapy alone</a:t>
            </a:r>
          </a:p>
          <a:p>
            <a:r>
              <a:rPr lang="en-US" sz="3000" dirty="0">
                <a:latin typeface="Calibri" panose="020F0502020204030204" pitchFamily="34" charset="0"/>
                <a:cs typeface="Calibri" panose="020F0502020204030204" pitchFamily="34" charset="0"/>
              </a:rPr>
              <a:t>Important safety information:</a:t>
            </a:r>
          </a:p>
          <a:p>
            <a:pPr lvl="1">
              <a:buClr>
                <a:srgbClr val="3DFDF8"/>
              </a:buClr>
            </a:pPr>
            <a:r>
              <a:rPr lang="en-US" sz="2200" dirty="0">
                <a:latin typeface="Calibri" panose="020F0502020204030204" pitchFamily="34" charset="0"/>
                <a:cs typeface="Calibri" panose="020F0502020204030204" pitchFamily="34" charset="0"/>
              </a:rPr>
              <a:t>May cause constipation, which can be serious. </a:t>
            </a:r>
          </a:p>
          <a:p>
            <a:pPr lvl="1">
              <a:buClr>
                <a:srgbClr val="3DFDF8"/>
              </a:buClr>
            </a:pPr>
            <a:r>
              <a:rPr lang="en-US" sz="2200" dirty="0">
                <a:latin typeface="Calibri" panose="020F0502020204030204" pitchFamily="34" charset="0"/>
                <a:cs typeface="Calibri" panose="020F0502020204030204" pitchFamily="34" charset="0"/>
              </a:rPr>
              <a:t>Adverse Reactions: most common adverse reactions (≥5%) include nausea, headache, increased GGT, depression, peripheral edema, flatulence, decreased appetite, and pyrexia.</a:t>
            </a:r>
          </a:p>
          <a:p>
            <a:pPr lvl="1">
              <a:buClr>
                <a:srgbClr val="3DFDF8"/>
              </a:buClr>
            </a:pPr>
            <a:r>
              <a:rPr lang="en-US" sz="2200" dirty="0">
                <a:latin typeface="Calibri" panose="020F0502020204030204" pitchFamily="34" charset="0"/>
                <a:cs typeface="Calibri" panose="020F0502020204030204" pitchFamily="34" charset="0"/>
              </a:rPr>
              <a:t>Drug Interactions: If necessary, consider increasing the dose of concomitant CYP3A4 substrates, as telotristat ethyl may decrease their systemic exposure.</a:t>
            </a:r>
          </a:p>
        </p:txBody>
      </p:sp>
    </p:spTree>
    <p:extLst>
      <p:ext uri="{BB962C8B-B14F-4D97-AF65-F5344CB8AC3E}">
        <p14:creationId xmlns:p14="http://schemas.microsoft.com/office/powerpoint/2010/main" val="728742023"/>
      </p:ext>
    </p:extLst>
  </p:cSld>
  <p:clrMapOvr>
    <a:masterClrMapping/>
  </p:clrMapOvr>
  <p:transition spd="med"/>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695395" y="290014"/>
            <a:ext cx="8459537" cy="634702"/>
          </a:xfrm>
        </p:spPr>
        <p:txBody>
          <a:bodyPr>
            <a:normAutofit/>
          </a:bodyPr>
          <a:lstStyle/>
          <a:p>
            <a:r>
              <a:rPr lang="en-US" dirty="0">
                <a:solidFill>
                  <a:srgbClr val="FFFF99"/>
                </a:solidFill>
                <a:latin typeface="Calibri" panose="020F0502020204030204" pitchFamily="34" charset="0"/>
                <a:cs typeface="Calibri" panose="020F0502020204030204" pitchFamily="34" charset="0"/>
              </a:rPr>
              <a:t>Factors Influencing Treatment Decisions</a:t>
            </a:r>
          </a:p>
        </p:txBody>
      </p:sp>
      <p:graphicFrame>
        <p:nvGraphicFramePr>
          <p:cNvPr id="7" name="Content Placeholder 6"/>
          <p:cNvGraphicFramePr>
            <a:graphicFrameLocks noGrp="1"/>
          </p:cNvGraphicFramePr>
          <p:nvPr>
            <p:ph idx="1"/>
            <p:extLst/>
          </p:nvPr>
        </p:nvGraphicFramePr>
        <p:xfrm>
          <a:off x="880171" y="1234174"/>
          <a:ext cx="10566943" cy="5333812"/>
        </p:xfrm>
        <a:graphic>
          <a:graphicData uri="http://schemas.openxmlformats.org/drawingml/2006/table">
            <a:tbl>
              <a:tblPr firstRow="1" bandRow="1">
                <a:tableStyleId>{D7AC3CCA-C797-4891-BE02-D94E43425B78}</a:tableStyleId>
              </a:tblPr>
              <a:tblGrid>
                <a:gridCol w="3116801">
                  <a:extLst>
                    <a:ext uri="{9D8B030D-6E8A-4147-A177-3AD203B41FA5}">
                      <a16:colId xmlns:a16="http://schemas.microsoft.com/office/drawing/2014/main" val="20000"/>
                    </a:ext>
                  </a:extLst>
                </a:gridCol>
                <a:gridCol w="3852382">
                  <a:extLst>
                    <a:ext uri="{9D8B030D-6E8A-4147-A177-3AD203B41FA5}">
                      <a16:colId xmlns:a16="http://schemas.microsoft.com/office/drawing/2014/main" val="20001"/>
                    </a:ext>
                  </a:extLst>
                </a:gridCol>
                <a:gridCol w="3597760">
                  <a:extLst>
                    <a:ext uri="{9D8B030D-6E8A-4147-A177-3AD203B41FA5}">
                      <a16:colId xmlns:a16="http://schemas.microsoft.com/office/drawing/2014/main" val="20002"/>
                    </a:ext>
                  </a:extLst>
                </a:gridCol>
              </a:tblGrid>
              <a:tr h="802682">
                <a:tc>
                  <a:txBody>
                    <a:bodyPr/>
                    <a:lstStyle/>
                    <a:p>
                      <a:r>
                        <a:rPr lang="en-US" sz="2000" b="1" i="0" dirty="0">
                          <a:solidFill>
                            <a:schemeClr val="bg1">
                              <a:lumMod val="95000"/>
                              <a:lumOff val="5000"/>
                            </a:schemeClr>
                          </a:solidFill>
                          <a:latin typeface="Calibri" panose="020F0502020204030204" pitchFamily="34" charset="0"/>
                          <a:cs typeface="Calibri" panose="020F0502020204030204" pitchFamily="34" charset="0"/>
                        </a:rPr>
                        <a:t>Extent /</a:t>
                      </a:r>
                      <a:r>
                        <a:rPr lang="en-US" sz="2000" b="1" i="0" baseline="0" dirty="0">
                          <a:solidFill>
                            <a:schemeClr val="bg1">
                              <a:lumMod val="95000"/>
                              <a:lumOff val="5000"/>
                            </a:schemeClr>
                          </a:solidFill>
                          <a:latin typeface="Calibri" panose="020F0502020204030204" pitchFamily="34" charset="0"/>
                          <a:cs typeface="Calibri" panose="020F0502020204030204" pitchFamily="34" charset="0"/>
                        </a:rPr>
                        <a:t> tumor burden </a:t>
                      </a:r>
                    </a:p>
                  </a:txBody>
                  <a:tcPr anchor="ctr">
                    <a:solidFill>
                      <a:schemeClr val="tx2">
                        <a:lumMod val="40000"/>
                        <a:lumOff val="60000"/>
                      </a:schemeClr>
                    </a:solidFill>
                  </a:tcPr>
                </a:tc>
                <a:tc>
                  <a:txBody>
                    <a:bodyPr/>
                    <a:lstStyle/>
                    <a:p>
                      <a:pPr algn="ctr"/>
                      <a:r>
                        <a:rPr lang="en-US" sz="2000" b="0" i="0" dirty="0">
                          <a:solidFill>
                            <a:schemeClr val="bg2"/>
                          </a:solidFill>
                          <a:latin typeface="Calibri" panose="020F0502020204030204" pitchFamily="34" charset="0"/>
                          <a:cs typeface="Calibri" panose="020F0502020204030204" pitchFamily="34" charset="0"/>
                        </a:rPr>
                        <a:t>Localized </a:t>
                      </a:r>
                    </a:p>
                  </a:txBody>
                  <a:tcPr anchor="ctr"/>
                </a:tc>
                <a:tc>
                  <a:txBody>
                    <a:bodyPr/>
                    <a:lstStyle/>
                    <a:p>
                      <a:pPr algn="ctr"/>
                      <a:r>
                        <a:rPr lang="en-US" sz="2000" b="0" i="0" dirty="0">
                          <a:solidFill>
                            <a:schemeClr val="bg2"/>
                          </a:solidFill>
                          <a:latin typeface="Calibri" panose="020F0502020204030204" pitchFamily="34" charset="0"/>
                          <a:cs typeface="Calibri" panose="020F0502020204030204" pitchFamily="34" charset="0"/>
                        </a:rPr>
                        <a:t>Metastatic</a:t>
                      </a:r>
                      <a:r>
                        <a:rPr lang="en-US" sz="2000" b="0" i="0" baseline="0" dirty="0">
                          <a:solidFill>
                            <a:schemeClr val="bg2"/>
                          </a:solidFill>
                          <a:latin typeface="Calibri" panose="020F0502020204030204" pitchFamily="34" charset="0"/>
                          <a:cs typeface="Calibri" panose="020F0502020204030204" pitchFamily="34" charset="0"/>
                        </a:rPr>
                        <a:t> / Inoperable</a:t>
                      </a:r>
                    </a:p>
                  </a:txBody>
                  <a:tcPr anchor="ctr"/>
                </a:tc>
                <a:extLst>
                  <a:ext uri="{0D108BD9-81ED-4DB2-BD59-A6C34878D82A}">
                    <a16:rowId xmlns:a16="http://schemas.microsoft.com/office/drawing/2014/main" val="10000"/>
                  </a:ext>
                </a:extLst>
              </a:tr>
              <a:tr h="445934">
                <a:tc>
                  <a:txBody>
                    <a:bodyPr/>
                    <a:lstStyle/>
                    <a:p>
                      <a:r>
                        <a:rPr lang="en-US" sz="2000" b="1" i="0" dirty="0">
                          <a:solidFill>
                            <a:schemeClr val="bg1">
                              <a:lumMod val="95000"/>
                              <a:lumOff val="5000"/>
                            </a:schemeClr>
                          </a:solidFill>
                          <a:latin typeface="Calibri" panose="020F0502020204030204" pitchFamily="34" charset="0"/>
                          <a:cs typeface="Calibri" panose="020F0502020204030204" pitchFamily="34" charset="0"/>
                        </a:rPr>
                        <a:t>Site of Metastasis</a:t>
                      </a:r>
                    </a:p>
                  </a:txBody>
                  <a:tcPr anchor="ctr">
                    <a:solidFill>
                      <a:schemeClr val="tx2">
                        <a:lumMod val="40000"/>
                        <a:lumOff val="60000"/>
                      </a:schemeClr>
                    </a:solidFill>
                  </a:tcPr>
                </a:tc>
                <a:tc>
                  <a:txBody>
                    <a:bodyPr/>
                    <a:lstStyle/>
                    <a:p>
                      <a:pPr algn="ctr"/>
                      <a:r>
                        <a:rPr lang="en-US" sz="2000" b="0" dirty="0">
                          <a:solidFill>
                            <a:schemeClr val="bg2"/>
                          </a:solidFill>
                          <a:latin typeface="Calibri" panose="020F0502020204030204" pitchFamily="34" charset="0"/>
                          <a:cs typeface="Calibri" panose="020F0502020204030204" pitchFamily="34" charset="0"/>
                        </a:rPr>
                        <a:t>Liver Dominant</a:t>
                      </a:r>
                    </a:p>
                  </a:txBody>
                  <a:tcPr anchor="ctr"/>
                </a:tc>
                <a:tc>
                  <a:txBody>
                    <a:bodyPr/>
                    <a:lstStyle/>
                    <a:p>
                      <a:pPr algn="ctr"/>
                      <a:r>
                        <a:rPr lang="en-US" sz="2000" b="0" dirty="0">
                          <a:solidFill>
                            <a:schemeClr val="bg2"/>
                          </a:solidFill>
                          <a:latin typeface="Calibri" panose="020F0502020204030204" pitchFamily="34" charset="0"/>
                          <a:cs typeface="Calibri" panose="020F0502020204030204" pitchFamily="34" charset="0"/>
                        </a:rPr>
                        <a:t>Widely</a:t>
                      </a:r>
                      <a:r>
                        <a:rPr lang="en-US" sz="2000" b="0" baseline="0" dirty="0">
                          <a:solidFill>
                            <a:schemeClr val="bg2"/>
                          </a:solidFill>
                          <a:latin typeface="Calibri" panose="020F0502020204030204" pitchFamily="34" charset="0"/>
                          <a:cs typeface="Calibri" panose="020F0502020204030204" pitchFamily="34" charset="0"/>
                        </a:rPr>
                        <a:t> metastatic</a:t>
                      </a:r>
                      <a:endParaRPr lang="en-US" sz="2000" b="0" dirty="0">
                        <a:solidFill>
                          <a:schemeClr val="bg2"/>
                        </a:solidFill>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0001"/>
                  </a:ext>
                </a:extLst>
              </a:tr>
              <a:tr h="683766">
                <a:tc>
                  <a:txBody>
                    <a:bodyPr/>
                    <a:lstStyle/>
                    <a:p>
                      <a:r>
                        <a:rPr lang="en-US" sz="2000" b="1" i="0" dirty="0">
                          <a:solidFill>
                            <a:schemeClr val="bg1">
                              <a:lumMod val="95000"/>
                              <a:lumOff val="5000"/>
                            </a:schemeClr>
                          </a:solidFill>
                          <a:latin typeface="Calibri" panose="020F0502020204030204" pitchFamily="34" charset="0"/>
                          <a:cs typeface="Calibri" panose="020F0502020204030204" pitchFamily="34" charset="0"/>
                        </a:rPr>
                        <a:t>Pathology</a:t>
                      </a:r>
                    </a:p>
                  </a:txBody>
                  <a:tcPr anchor="ctr">
                    <a:solidFill>
                      <a:schemeClr val="tx2">
                        <a:lumMod val="40000"/>
                        <a:lumOff val="60000"/>
                      </a:schemeClr>
                    </a:solidFill>
                  </a:tcPr>
                </a:tc>
                <a:tc>
                  <a:txBody>
                    <a:bodyPr/>
                    <a:lstStyle/>
                    <a:p>
                      <a:pPr algn="ctr"/>
                      <a:r>
                        <a:rPr lang="en-US" sz="2000" b="0" dirty="0">
                          <a:solidFill>
                            <a:schemeClr val="bg2"/>
                          </a:solidFill>
                          <a:latin typeface="Calibri" panose="020F0502020204030204" pitchFamily="34" charset="0"/>
                          <a:cs typeface="Calibri" panose="020F0502020204030204" pitchFamily="34" charset="0"/>
                        </a:rPr>
                        <a:t>Well-differentiated on H+E</a:t>
                      </a:r>
                    </a:p>
                  </a:txBody>
                  <a:tcPr anchor="ctr"/>
                </a:tc>
                <a:tc>
                  <a:txBody>
                    <a:bodyPr/>
                    <a:lstStyle/>
                    <a:p>
                      <a:pPr algn="ctr"/>
                      <a:r>
                        <a:rPr lang="en-US" sz="2000" b="0" dirty="0">
                          <a:solidFill>
                            <a:schemeClr val="bg2"/>
                          </a:solidFill>
                          <a:latin typeface="Calibri" panose="020F0502020204030204" pitchFamily="34" charset="0"/>
                          <a:cs typeface="Calibri" panose="020F0502020204030204" pitchFamily="34" charset="0"/>
                        </a:rPr>
                        <a:t>Poorly-differentiated on H+E</a:t>
                      </a:r>
                    </a:p>
                  </a:txBody>
                  <a:tcPr anchor="ctr"/>
                </a:tc>
                <a:extLst>
                  <a:ext uri="{0D108BD9-81ED-4DB2-BD59-A6C34878D82A}">
                    <a16:rowId xmlns:a16="http://schemas.microsoft.com/office/drawing/2014/main" val="10002"/>
                  </a:ext>
                </a:extLst>
              </a:tr>
              <a:tr h="683766">
                <a:tc>
                  <a:txBody>
                    <a:bodyPr/>
                    <a:lstStyle/>
                    <a:p>
                      <a:endParaRPr lang="en-US" sz="2000" b="1" i="0" dirty="0">
                        <a:solidFill>
                          <a:schemeClr val="bg1">
                            <a:lumMod val="95000"/>
                            <a:lumOff val="5000"/>
                          </a:schemeClr>
                        </a:solidFill>
                        <a:latin typeface="Calibri" panose="020F0502020204030204" pitchFamily="34" charset="0"/>
                        <a:cs typeface="Calibri" panose="020F0502020204030204" pitchFamily="34" charset="0"/>
                      </a:endParaRPr>
                    </a:p>
                  </a:txBody>
                  <a:tcPr anchor="ctr">
                    <a:solidFill>
                      <a:schemeClr val="tx2">
                        <a:lumMod val="40000"/>
                        <a:lumOff val="60000"/>
                      </a:schemeClr>
                    </a:solidFill>
                  </a:tcPr>
                </a:tc>
                <a:tc>
                  <a:txBody>
                    <a:bodyPr/>
                    <a:lstStyle/>
                    <a:p>
                      <a:pPr algn="ctr"/>
                      <a:r>
                        <a:rPr lang="en-US" sz="2000" b="0" dirty="0">
                          <a:solidFill>
                            <a:schemeClr val="bg2"/>
                          </a:solidFill>
                          <a:latin typeface="Calibri" panose="020F0502020204030204" pitchFamily="34" charset="0"/>
                          <a:cs typeface="Calibri" panose="020F0502020204030204" pitchFamily="34" charset="0"/>
                        </a:rPr>
                        <a:t>Well differentiated: </a:t>
                      </a:r>
                    </a:p>
                    <a:p>
                      <a:pPr algn="ctr"/>
                      <a:r>
                        <a:rPr lang="en-US" sz="2000" b="0" dirty="0">
                          <a:solidFill>
                            <a:schemeClr val="bg2"/>
                          </a:solidFill>
                          <a:latin typeface="Calibri" panose="020F0502020204030204" pitchFamily="34" charset="0"/>
                          <a:cs typeface="Calibri" panose="020F0502020204030204" pitchFamily="34" charset="0"/>
                        </a:rPr>
                        <a:t>Low Ki-67</a:t>
                      </a:r>
                    </a:p>
                  </a:txBody>
                  <a:tcPr anchor="ctr"/>
                </a:tc>
                <a:tc>
                  <a:txBody>
                    <a:bodyPr/>
                    <a:lstStyle/>
                    <a:p>
                      <a:pPr algn="ctr"/>
                      <a:r>
                        <a:rPr lang="en-US" sz="2000" b="0" dirty="0">
                          <a:solidFill>
                            <a:schemeClr val="bg2"/>
                          </a:solidFill>
                          <a:latin typeface="Calibri" panose="020F0502020204030204" pitchFamily="34" charset="0"/>
                          <a:cs typeface="Calibri" panose="020F0502020204030204" pitchFamily="34" charset="0"/>
                        </a:rPr>
                        <a:t>Well differentiated: </a:t>
                      </a:r>
                    </a:p>
                    <a:p>
                      <a:pPr algn="ctr"/>
                      <a:r>
                        <a:rPr lang="en-US" sz="2000" b="0" dirty="0">
                          <a:solidFill>
                            <a:schemeClr val="bg2"/>
                          </a:solidFill>
                          <a:latin typeface="Calibri" panose="020F0502020204030204" pitchFamily="34" charset="0"/>
                          <a:cs typeface="Calibri" panose="020F0502020204030204" pitchFamily="34" charset="0"/>
                        </a:rPr>
                        <a:t>High Ki-67</a:t>
                      </a:r>
                    </a:p>
                  </a:txBody>
                  <a:tcPr anchor="ctr"/>
                </a:tc>
                <a:extLst>
                  <a:ext uri="{0D108BD9-81ED-4DB2-BD59-A6C34878D82A}">
                    <a16:rowId xmlns:a16="http://schemas.microsoft.com/office/drawing/2014/main" val="10003"/>
                  </a:ext>
                </a:extLst>
              </a:tr>
              <a:tr h="445934">
                <a:tc>
                  <a:txBody>
                    <a:bodyPr/>
                    <a:lstStyle/>
                    <a:p>
                      <a:r>
                        <a:rPr lang="en-US" sz="2000" b="1" i="0" dirty="0">
                          <a:solidFill>
                            <a:schemeClr val="bg1">
                              <a:lumMod val="95000"/>
                              <a:lumOff val="5000"/>
                            </a:schemeClr>
                          </a:solidFill>
                          <a:latin typeface="Calibri" panose="020F0502020204030204" pitchFamily="34" charset="0"/>
                          <a:cs typeface="Calibri" panose="020F0502020204030204" pitchFamily="34" charset="0"/>
                        </a:rPr>
                        <a:t>Pace of growth</a:t>
                      </a:r>
                    </a:p>
                  </a:txBody>
                  <a:tcPr anchor="ctr">
                    <a:solidFill>
                      <a:schemeClr val="tx2">
                        <a:lumMod val="40000"/>
                        <a:lumOff val="60000"/>
                      </a:schemeClr>
                    </a:solidFill>
                  </a:tcPr>
                </a:tc>
                <a:tc>
                  <a:txBody>
                    <a:bodyPr/>
                    <a:lstStyle/>
                    <a:p>
                      <a:pPr algn="ctr"/>
                      <a:r>
                        <a:rPr lang="en-US" sz="2000" b="0" dirty="0">
                          <a:solidFill>
                            <a:schemeClr val="bg2"/>
                          </a:solidFill>
                          <a:latin typeface="Calibri" panose="020F0502020204030204" pitchFamily="34" charset="0"/>
                          <a:cs typeface="Calibri" panose="020F0502020204030204" pitchFamily="34" charset="0"/>
                        </a:rPr>
                        <a:t>Stable</a:t>
                      </a:r>
                      <a:r>
                        <a:rPr lang="en-US" sz="2000" b="0" baseline="0" dirty="0">
                          <a:solidFill>
                            <a:schemeClr val="bg2"/>
                          </a:solidFill>
                          <a:latin typeface="Calibri" panose="020F0502020204030204" pitchFamily="34" charset="0"/>
                          <a:cs typeface="Calibri" panose="020F0502020204030204" pitchFamily="34" charset="0"/>
                        </a:rPr>
                        <a:t> on Imaging</a:t>
                      </a:r>
                      <a:endParaRPr lang="en-US" sz="2000" b="0" dirty="0">
                        <a:solidFill>
                          <a:schemeClr val="bg2"/>
                        </a:solidFill>
                        <a:latin typeface="Calibri" panose="020F0502020204030204" pitchFamily="34" charset="0"/>
                        <a:cs typeface="Calibri" panose="020F0502020204030204" pitchFamily="34" charset="0"/>
                      </a:endParaRPr>
                    </a:p>
                  </a:txBody>
                  <a:tcPr anchor="ctr"/>
                </a:tc>
                <a:tc>
                  <a:txBody>
                    <a:bodyPr/>
                    <a:lstStyle/>
                    <a:p>
                      <a:pPr algn="ctr"/>
                      <a:r>
                        <a:rPr lang="en-US" sz="2000" b="0" dirty="0">
                          <a:solidFill>
                            <a:schemeClr val="bg2"/>
                          </a:solidFill>
                          <a:latin typeface="Calibri" panose="020F0502020204030204" pitchFamily="34" charset="0"/>
                          <a:cs typeface="Calibri" panose="020F0502020204030204" pitchFamily="34" charset="0"/>
                        </a:rPr>
                        <a:t>Progressive on Imaging</a:t>
                      </a:r>
                    </a:p>
                  </a:txBody>
                  <a:tcPr anchor="ctr"/>
                </a:tc>
                <a:extLst>
                  <a:ext uri="{0D108BD9-81ED-4DB2-BD59-A6C34878D82A}">
                    <a16:rowId xmlns:a16="http://schemas.microsoft.com/office/drawing/2014/main" val="10004"/>
                  </a:ext>
                </a:extLst>
              </a:tr>
              <a:tr h="445934">
                <a:tc>
                  <a:txBody>
                    <a:bodyPr/>
                    <a:lstStyle/>
                    <a:p>
                      <a:r>
                        <a:rPr lang="en-US" sz="2000" b="1" i="0" dirty="0">
                          <a:solidFill>
                            <a:schemeClr val="bg1">
                              <a:lumMod val="95000"/>
                              <a:lumOff val="5000"/>
                            </a:schemeClr>
                          </a:solidFill>
                          <a:latin typeface="Calibri" panose="020F0502020204030204" pitchFamily="34" charset="0"/>
                          <a:cs typeface="Calibri" panose="020F0502020204030204" pitchFamily="34" charset="0"/>
                        </a:rPr>
                        <a:t>Primary site</a:t>
                      </a:r>
                    </a:p>
                  </a:txBody>
                  <a:tcPr anchor="ctr">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en-US" sz="2000" b="0" dirty="0">
                          <a:solidFill>
                            <a:schemeClr val="bg2"/>
                          </a:solidFill>
                          <a:latin typeface="Calibri" panose="020F0502020204030204" pitchFamily="34" charset="0"/>
                          <a:cs typeface="Calibri" panose="020F0502020204030204" pitchFamily="34" charset="0"/>
                        </a:rPr>
                        <a:t>Pancreas</a:t>
                      </a:r>
                    </a:p>
                  </a:txBody>
                  <a:tcPr anchor="ctr">
                    <a:lnB w="12700" cap="flat" cmpd="sng" algn="ctr">
                      <a:solidFill>
                        <a:schemeClr val="tx1"/>
                      </a:solidFill>
                      <a:prstDash val="solid"/>
                      <a:round/>
                      <a:headEnd type="none" w="med" len="med"/>
                      <a:tailEnd type="none" w="med" len="med"/>
                    </a:lnB>
                  </a:tcPr>
                </a:tc>
                <a:tc>
                  <a:txBody>
                    <a:bodyPr/>
                    <a:lstStyle/>
                    <a:p>
                      <a:pPr algn="ctr"/>
                      <a:r>
                        <a:rPr lang="en-US" sz="2000" b="0" dirty="0">
                          <a:solidFill>
                            <a:schemeClr val="bg2"/>
                          </a:solidFill>
                          <a:latin typeface="Calibri" panose="020F0502020204030204" pitchFamily="34" charset="0"/>
                          <a:cs typeface="Calibri" panose="020F0502020204030204" pitchFamily="34" charset="0"/>
                        </a:rPr>
                        <a:t>Non-pancreas</a:t>
                      </a:r>
                    </a:p>
                  </a:txBody>
                  <a:tcPr anchor="ct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802682">
                <a:tc>
                  <a:txBody>
                    <a:bodyPr/>
                    <a:lstStyle/>
                    <a:p>
                      <a:r>
                        <a:rPr lang="en-US" sz="2000" b="1" i="0" dirty="0">
                          <a:solidFill>
                            <a:schemeClr val="bg1">
                              <a:lumMod val="95000"/>
                              <a:lumOff val="5000"/>
                            </a:schemeClr>
                          </a:solidFill>
                          <a:latin typeface="Calibri" panose="020F0502020204030204" pitchFamily="34" charset="0"/>
                          <a:cs typeface="Calibri" panose="020F0502020204030204" pitchFamily="34" charset="0"/>
                        </a:rPr>
                        <a:t>Symptomatic from</a:t>
                      </a:r>
                      <a:r>
                        <a:rPr lang="en-US" sz="2000" b="1" i="0" baseline="0" dirty="0">
                          <a:solidFill>
                            <a:schemeClr val="bg1">
                              <a:lumMod val="95000"/>
                              <a:lumOff val="5000"/>
                            </a:schemeClr>
                          </a:solidFill>
                          <a:latin typeface="Calibri" panose="020F0502020204030204" pitchFamily="34" charset="0"/>
                          <a:cs typeface="Calibri" panose="020F0502020204030204" pitchFamily="34" charset="0"/>
                        </a:rPr>
                        <a:t> </a:t>
                      </a:r>
                      <a:r>
                        <a:rPr lang="en-US" sz="2000" b="1" i="0" dirty="0">
                          <a:solidFill>
                            <a:schemeClr val="bg1">
                              <a:lumMod val="95000"/>
                              <a:lumOff val="5000"/>
                            </a:schemeClr>
                          </a:solidFill>
                          <a:latin typeface="Calibri" panose="020F0502020204030204" pitchFamily="34" charset="0"/>
                          <a:cs typeface="Calibri" panose="020F0502020204030204" pitchFamily="34" charset="0"/>
                        </a:rPr>
                        <a:t>Hormones</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2">
                        <a:lumMod val="40000"/>
                        <a:lumOff val="60000"/>
                      </a:schemeClr>
                    </a:solidFill>
                  </a:tcPr>
                </a:tc>
                <a:tc>
                  <a:txBody>
                    <a:bodyPr/>
                    <a:lstStyle/>
                    <a:p>
                      <a:pPr algn="ctr"/>
                      <a:r>
                        <a:rPr lang="en-US" sz="2000" b="0" dirty="0">
                          <a:solidFill>
                            <a:schemeClr val="bg2"/>
                          </a:solidFill>
                          <a:latin typeface="Calibri" panose="020F0502020204030204" pitchFamily="34" charset="0"/>
                          <a:cs typeface="Calibri" panose="020F0502020204030204" pitchFamily="34" charset="0"/>
                        </a:rPr>
                        <a:t>“Functional”</a:t>
                      </a:r>
                    </a:p>
                  </a:txBody>
                  <a:tcPr anchor="ct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1">
                        <a:lumMod val="95000"/>
                      </a:schemeClr>
                    </a:solidFill>
                  </a:tcPr>
                </a:tc>
                <a:tc>
                  <a:txBody>
                    <a:bodyPr/>
                    <a:lstStyle/>
                    <a:p>
                      <a:pPr algn="ctr"/>
                      <a:r>
                        <a:rPr lang="en-US" sz="2000" b="0" dirty="0">
                          <a:solidFill>
                            <a:schemeClr val="bg2"/>
                          </a:solidFill>
                          <a:latin typeface="Calibri" panose="020F0502020204030204" pitchFamily="34" charset="0"/>
                          <a:cs typeface="Calibri" panose="020F0502020204030204" pitchFamily="34" charset="0"/>
                        </a:rPr>
                        <a:t>“Non-functional”</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2"/>
                      </a:solidFill>
                      <a:prstDash val="solid"/>
                      <a:round/>
                      <a:headEnd type="none" w="med" len="med"/>
                      <a:tailEnd type="none" w="med" len="med"/>
                    </a:lnB>
                    <a:solidFill>
                      <a:schemeClr val="tx1">
                        <a:lumMod val="95000"/>
                      </a:schemeClr>
                    </a:solidFill>
                  </a:tcPr>
                </a:tc>
                <a:extLst>
                  <a:ext uri="{0D108BD9-81ED-4DB2-BD59-A6C34878D82A}">
                    <a16:rowId xmlns:a16="http://schemas.microsoft.com/office/drawing/2014/main" val="10006"/>
                  </a:ext>
                </a:extLst>
              </a:tr>
              <a:tr h="981056">
                <a:tc>
                  <a:txBody>
                    <a:bodyPr/>
                    <a:lstStyle/>
                    <a:p>
                      <a:r>
                        <a:rPr lang="en-US" sz="2000" b="1" i="0" dirty="0">
                          <a:solidFill>
                            <a:schemeClr val="bg1">
                              <a:lumMod val="95000"/>
                              <a:lumOff val="5000"/>
                            </a:schemeClr>
                          </a:solidFill>
                          <a:latin typeface="Calibri" panose="020F0502020204030204" pitchFamily="34" charset="0"/>
                          <a:cs typeface="Calibri" panose="020F0502020204030204" pitchFamily="34" charset="0"/>
                        </a:rPr>
                        <a:t>Symptomatic from Tumor</a:t>
                      </a:r>
                      <a:r>
                        <a:rPr lang="en-US" sz="2000" b="1" i="0" baseline="0" dirty="0">
                          <a:solidFill>
                            <a:schemeClr val="bg1">
                              <a:lumMod val="95000"/>
                              <a:lumOff val="5000"/>
                            </a:schemeClr>
                          </a:solidFill>
                          <a:latin typeface="Calibri" panose="020F0502020204030204" pitchFamily="34" charset="0"/>
                          <a:cs typeface="Calibri" panose="020F0502020204030204" pitchFamily="34" charset="0"/>
                        </a:rPr>
                        <a:t> Mass</a:t>
                      </a:r>
                      <a:endParaRPr lang="en-US" sz="2000" b="1" i="0" dirty="0">
                        <a:solidFill>
                          <a:schemeClr val="bg1">
                            <a:lumMod val="95000"/>
                            <a:lumOff val="5000"/>
                          </a:schemeClr>
                        </a:solidFill>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40000"/>
                        <a:lumOff val="60000"/>
                      </a:schemeClr>
                    </a:solidFill>
                  </a:tcPr>
                </a:tc>
                <a:tc>
                  <a:txBody>
                    <a:bodyPr/>
                    <a:lstStyle/>
                    <a:p>
                      <a:pPr algn="ctr"/>
                      <a:r>
                        <a:rPr lang="en-US" sz="2000" b="0" dirty="0">
                          <a:solidFill>
                            <a:schemeClr val="bg2"/>
                          </a:solidFill>
                          <a:latin typeface="Calibri" panose="020F0502020204030204" pitchFamily="34" charset="0"/>
                          <a:cs typeface="Calibri" panose="020F0502020204030204" pitchFamily="34" charset="0"/>
                        </a:rPr>
                        <a:t>Mass</a:t>
                      </a:r>
                      <a:r>
                        <a:rPr lang="en-US" sz="2000" b="0" baseline="0" dirty="0">
                          <a:solidFill>
                            <a:schemeClr val="bg2"/>
                          </a:solidFill>
                          <a:latin typeface="Calibri" panose="020F0502020204030204" pitchFamily="34" charset="0"/>
                          <a:cs typeface="Calibri" panose="020F0502020204030204" pitchFamily="34" charset="0"/>
                        </a:rPr>
                        <a:t>-related symptoms (</a:t>
                      </a:r>
                      <a:r>
                        <a:rPr lang="en-US" sz="2000" b="0" baseline="0" dirty="0" err="1">
                          <a:solidFill>
                            <a:schemeClr val="bg2"/>
                          </a:solidFill>
                          <a:latin typeface="Calibri" panose="020F0502020204030204" pitchFamily="34" charset="0"/>
                          <a:cs typeface="Calibri" panose="020F0502020204030204" pitchFamily="34" charset="0"/>
                        </a:rPr>
                        <a:t>eg</a:t>
                      </a:r>
                      <a:r>
                        <a:rPr lang="en-US" sz="2000" b="0" baseline="0" dirty="0">
                          <a:solidFill>
                            <a:schemeClr val="bg2"/>
                          </a:solidFill>
                          <a:latin typeface="Calibri" panose="020F0502020204030204" pitchFamily="34" charset="0"/>
                          <a:cs typeface="Calibri" panose="020F0502020204030204" pitchFamily="34" charset="0"/>
                        </a:rPr>
                        <a:t> Compromised organ function, obstruction)</a:t>
                      </a:r>
                      <a:endParaRPr lang="en-US" sz="2000" b="0" dirty="0">
                        <a:solidFill>
                          <a:schemeClr val="bg2"/>
                        </a:solidFill>
                        <a:latin typeface="Calibri" panose="020F0502020204030204" pitchFamily="34" charset="0"/>
                        <a:cs typeface="Calibri" panose="020F0502020204030204" pitchFamily="34" charset="0"/>
                      </a:endParaRPr>
                    </a:p>
                  </a:txBody>
                  <a:tcPr anchor="ct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schemeClr>
                    </a:solidFill>
                  </a:tcPr>
                </a:tc>
                <a:tc>
                  <a:txBody>
                    <a:bodyPr/>
                    <a:lstStyle/>
                    <a:p>
                      <a:pPr algn="ctr"/>
                      <a:r>
                        <a:rPr lang="en-US" sz="2000" b="0" dirty="0">
                          <a:solidFill>
                            <a:schemeClr val="bg2"/>
                          </a:solidFill>
                          <a:latin typeface="Calibri" panose="020F0502020204030204" pitchFamily="34" charset="0"/>
                          <a:cs typeface="Calibri" panose="020F0502020204030204" pitchFamily="34" charset="0"/>
                        </a:rPr>
                        <a:t>No mass-related symptoms</a:t>
                      </a:r>
                    </a:p>
                  </a:txBody>
                  <a:tcPr anchor="ctr">
                    <a:lnR w="12700" cap="flat" cmpd="sng" algn="ctr">
                      <a:solidFill>
                        <a:schemeClr val="tx1"/>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1">
                        <a:lumMod val="85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17875576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700733" y="2218168"/>
            <a:ext cx="8505359" cy="856557"/>
          </a:xfrm>
        </p:spPr>
        <p:txBody>
          <a:bodyPr vert="horz" lIns="0" tIns="45720" rIns="0" bIns="45720" rtlCol="0" anchor="b" anchorCtr="0">
            <a:noAutofit/>
          </a:bodyPr>
          <a:lstStyle/>
          <a:p>
            <a:pPr algn="ctr"/>
            <a:r>
              <a:rPr lang="en-US" dirty="0">
                <a:solidFill>
                  <a:srgbClr val="FFFF99"/>
                </a:solidFill>
                <a:latin typeface="Calibri" panose="020F0502020204030204" pitchFamily="34" charset="0"/>
                <a:cs typeface="Calibri" panose="020F0502020204030204" pitchFamily="34" charset="0"/>
              </a:rPr>
              <a:t>Advancing the Treatment Frontiers for Metastatic Pancreatic Adenocarcinoma (PDAC) and PNET</a:t>
            </a:r>
          </a:p>
        </p:txBody>
      </p:sp>
      <p:sp>
        <p:nvSpPr>
          <p:cNvPr id="4" name="Title 1">
            <a:extLst>
              <a:ext uri="{FF2B5EF4-FFF2-40B4-BE49-F238E27FC236}">
                <a16:creationId xmlns:a16="http://schemas.microsoft.com/office/drawing/2014/main" id="{C86724A1-593A-4A7D-9C33-A44F0727FEF8}"/>
              </a:ext>
            </a:extLst>
          </p:cNvPr>
          <p:cNvSpPr txBox="1">
            <a:spLocks/>
          </p:cNvSpPr>
          <p:nvPr/>
        </p:nvSpPr>
        <p:spPr>
          <a:xfrm>
            <a:off x="1780953" y="304378"/>
            <a:ext cx="10313582" cy="500174"/>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rPr>
              <a:t>A Year 2017 Technology, Pharmacology, and Surgical  Update   </a:t>
            </a:r>
            <a:endParaRPr kumimoji="0" lang="en-US" sz="2600" b="0" i="0" u="none" strike="noStrike" kern="0" cap="none" spc="0" normalizeH="0" baseline="0" noProof="0" dirty="0">
              <a:ln>
                <a:noFill/>
              </a:ln>
              <a:solidFill>
                <a:srgbClr val="FFFF99"/>
              </a:solidFill>
              <a:effectLst/>
              <a:uLnTx/>
              <a:uFillTx/>
              <a:latin typeface="Calibri" panose="020F0502020204030204" pitchFamily="34" charset="0"/>
              <a:ea typeface="MS PGothic" pitchFamily="34" charset="-128"/>
            </a:endParaRPr>
          </a:p>
        </p:txBody>
      </p:sp>
    </p:spTree>
    <p:custDataLst>
      <p:tags r:id="rId1"/>
    </p:custDataLst>
    <p:extLst>
      <p:ext uri="{BB962C8B-B14F-4D97-AF65-F5344CB8AC3E}">
        <p14:creationId xmlns:p14="http://schemas.microsoft.com/office/powerpoint/2010/main" val="100651656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02F52CA-1D00-4C79-B6CD-2D897F31BB68}"/>
              </a:ext>
            </a:extLst>
          </p:cNvPr>
          <p:cNvSpPr>
            <a:spLocks noChangeArrowheads="1"/>
          </p:cNvSpPr>
          <p:nvPr/>
        </p:nvSpPr>
        <p:spPr bwMode="auto">
          <a:xfrm rot="10800000" flipH="1">
            <a:off x="16933" y="0"/>
            <a:ext cx="12192000" cy="6858000"/>
          </a:xfrm>
          <a:prstGeom prst="rect">
            <a:avLst/>
          </a:prstGeom>
          <a:blipFill dpi="0" rotWithShape="1">
            <a:blip r:embed="rId3"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srgbClr val="FFFF99"/>
              </a:solidFill>
              <a:effectLst/>
              <a:uLnTx/>
              <a:uFillTx/>
              <a:latin typeface="Arial" pitchFamily="34" charset="0"/>
              <a:ea typeface="MS PGothic" pitchFamily="34" charset="-128"/>
              <a:cs typeface="Tahoma"/>
            </a:endParaRPr>
          </a:p>
        </p:txBody>
      </p:sp>
      <p:sp>
        <p:nvSpPr>
          <p:cNvPr id="4" name="Rectangle 3">
            <a:extLst>
              <a:ext uri="{FF2B5EF4-FFF2-40B4-BE49-F238E27FC236}">
                <a16:creationId xmlns:a16="http://schemas.microsoft.com/office/drawing/2014/main" id="{F88BA786-EB30-4B3C-A930-8D415CE6E328}"/>
              </a:ext>
            </a:extLst>
          </p:cNvPr>
          <p:cNvSpPr/>
          <p:nvPr/>
        </p:nvSpPr>
        <p:spPr bwMode="auto">
          <a:xfrm>
            <a:off x="3464611" y="2617710"/>
            <a:ext cx="4943875" cy="3168725"/>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pic>
        <p:nvPicPr>
          <p:cNvPr id="5" name="Picture 4">
            <a:extLst>
              <a:ext uri="{FF2B5EF4-FFF2-40B4-BE49-F238E27FC236}">
                <a16:creationId xmlns:a16="http://schemas.microsoft.com/office/drawing/2014/main" id="{18309BD7-6E59-4EBB-9FBC-FFB0128FFD5C}"/>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88675" y="2737058"/>
            <a:ext cx="4679506" cy="2924691"/>
          </a:xfrm>
          <a:prstGeom prst="rect">
            <a:avLst/>
          </a:prstGeom>
        </p:spPr>
      </p:pic>
      <p:sp>
        <p:nvSpPr>
          <p:cNvPr id="2" name="Title 1"/>
          <p:cNvSpPr>
            <a:spLocks noGrp="1"/>
          </p:cNvSpPr>
          <p:nvPr>
            <p:ph type="title"/>
          </p:nvPr>
        </p:nvSpPr>
        <p:spPr>
          <a:xfrm>
            <a:off x="2284941" y="1247499"/>
            <a:ext cx="7471722" cy="1143000"/>
          </a:xfrm>
        </p:spPr>
        <p:txBody>
          <a:bodyPr/>
          <a:lstStyle/>
          <a:p>
            <a:pPr algn="ctr"/>
            <a:r>
              <a:rPr lang="en-US" sz="4000" dirty="0">
                <a:solidFill>
                  <a:srgbClr val="FFFF99"/>
                </a:solidFill>
                <a:latin typeface="Calibri" panose="020F0502020204030204" pitchFamily="34" charset="0"/>
                <a:cs typeface="Calibri" panose="020F0502020204030204" pitchFamily="34" charset="0"/>
              </a:rPr>
              <a:t>Metastatic PDAC: </a:t>
            </a:r>
            <a:br>
              <a:rPr lang="en-US" sz="4000" dirty="0">
                <a:solidFill>
                  <a:srgbClr val="FFFF99"/>
                </a:solidFill>
                <a:latin typeface="Calibri" panose="020F0502020204030204" pitchFamily="34" charset="0"/>
                <a:cs typeface="Calibri" panose="020F0502020204030204" pitchFamily="34" charset="0"/>
              </a:rPr>
            </a:br>
            <a:r>
              <a:rPr lang="en-US" sz="4000" dirty="0">
                <a:solidFill>
                  <a:srgbClr val="FFFF99"/>
                </a:solidFill>
                <a:latin typeface="Calibri" panose="020F0502020204030204" pitchFamily="34" charset="0"/>
                <a:cs typeface="Calibri" panose="020F0502020204030204" pitchFamily="34" charset="0"/>
              </a:rPr>
              <a:t>First Line Therapy</a:t>
            </a:r>
          </a:p>
        </p:txBody>
      </p:sp>
    </p:spTree>
    <p:extLst>
      <p:ext uri="{BB962C8B-B14F-4D97-AF65-F5344CB8AC3E}">
        <p14:creationId xmlns:p14="http://schemas.microsoft.com/office/powerpoint/2010/main" val="1462019375"/>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233284" y="7342"/>
            <a:ext cx="8229600" cy="1143000"/>
          </a:xfrm>
        </p:spPr>
        <p:txBody>
          <a:bodyPr>
            <a:noAutofit/>
          </a:bodyPr>
          <a:lstStyle/>
          <a:p>
            <a:r>
              <a:rPr lang="en-US" dirty="0">
                <a:solidFill>
                  <a:srgbClr val="FFFF99"/>
                </a:solidFill>
                <a:latin typeface="Calibri" panose="020F0502020204030204" pitchFamily="34" charset="0"/>
                <a:cs typeface="Calibri" panose="020F0502020204030204" pitchFamily="34" charset="0"/>
              </a:rPr>
              <a:t>Timeline of Milestones in Treatment of Advanced/Metastatic Pancreatic Cancer </a:t>
            </a:r>
          </a:p>
        </p:txBody>
      </p:sp>
      <p:graphicFrame>
        <p:nvGraphicFramePr>
          <p:cNvPr id="7" name="Diagram 6"/>
          <p:cNvGraphicFramePr/>
          <p:nvPr>
            <p:extLst/>
          </p:nvPr>
        </p:nvGraphicFramePr>
        <p:xfrm>
          <a:off x="2037334" y="2271322"/>
          <a:ext cx="8382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3459239" y="1905002"/>
            <a:ext cx="4792994" cy="61555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700" b="0" i="0" u="none" strike="noStrike" kern="0" cap="none" spc="0" normalizeH="0" baseline="0" noProof="0" dirty="0">
                <a:ln>
                  <a:noFill/>
                </a:ln>
                <a:solidFill>
                  <a:srgbClr val="FFFF99"/>
                </a:solidFill>
                <a:effectLst/>
                <a:uLnTx/>
                <a:uFillTx/>
                <a:latin typeface="Calibri" panose="020F0502020204030204" pitchFamily="34" charset="0"/>
                <a:ea typeface="Tahoma"/>
                <a:cs typeface="Calibri" panose="020F0502020204030204" pitchFamily="34" charset="0"/>
              </a:rPr>
              <a:t>Negative phase III results from </a:t>
            </a:r>
            <a:r>
              <a:rPr kumimoji="0" lang="en-US" sz="1700" b="0" i="0" u="none" strike="noStrike" kern="0" cap="none" spc="0" normalizeH="0" baseline="0" noProof="0" dirty="0" err="1">
                <a:ln>
                  <a:noFill/>
                </a:ln>
                <a:solidFill>
                  <a:srgbClr val="FFFF99"/>
                </a:solidFill>
                <a:effectLst/>
                <a:uLnTx/>
                <a:uFillTx/>
                <a:latin typeface="Calibri" panose="020F0502020204030204" pitchFamily="34" charset="0"/>
                <a:ea typeface="Tahoma"/>
                <a:cs typeface="Calibri" panose="020F0502020204030204" pitchFamily="34" charset="0"/>
              </a:rPr>
              <a:t>gemcitabine</a:t>
            </a:r>
            <a:r>
              <a:rPr kumimoji="0" lang="en-US" sz="1700" b="0" i="0" u="none" strike="noStrike" kern="0" cap="none" spc="0" normalizeH="0" baseline="0" noProof="0" dirty="0">
                <a:ln>
                  <a:noFill/>
                </a:ln>
                <a:solidFill>
                  <a:srgbClr val="FFFF99"/>
                </a:solidFill>
                <a:effectLst/>
                <a:uLnTx/>
                <a:uFillTx/>
                <a:latin typeface="Calibri" panose="020F0502020204030204" pitchFamily="34" charset="0"/>
                <a:ea typeface="Tahoma"/>
                <a:cs typeface="Calibri" panose="020F0502020204030204" pitchFamily="34" charset="0"/>
              </a:rPr>
              <a:t>-based combinations, 2002 - 2010</a:t>
            </a:r>
          </a:p>
        </p:txBody>
      </p:sp>
      <p:sp>
        <p:nvSpPr>
          <p:cNvPr id="9" name="Right Arrow 8"/>
          <p:cNvSpPr/>
          <p:nvPr/>
        </p:nvSpPr>
        <p:spPr>
          <a:xfrm>
            <a:off x="4210050" y="2514600"/>
            <a:ext cx="2914650" cy="228600"/>
          </a:xfrm>
          <a:prstGeom prst="rightArrow">
            <a:avLst/>
          </a:prstGeom>
          <a:solidFill>
            <a:sysClr val="window" lastClr="FFFFFF"/>
          </a:solidFill>
          <a:ln w="25400" cap="flat" cmpd="sng" algn="ctr">
            <a:solidFill>
              <a:srgbClr val="C0504D"/>
            </a:solid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0" name="Oval 9"/>
          <p:cNvSpPr/>
          <p:nvPr/>
        </p:nvSpPr>
        <p:spPr>
          <a:xfrm>
            <a:off x="8593392" y="4153767"/>
            <a:ext cx="406400" cy="406400"/>
          </a:xfrm>
          <a:prstGeom prst="ellipse">
            <a:avLst/>
          </a:prstGeom>
          <a:solidFill>
            <a:srgbClr val="4F81BD">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p:spPr>
      </p:sp>
      <p:sp>
        <p:nvSpPr>
          <p:cNvPr id="11" name="TextBox 10"/>
          <p:cNvSpPr txBox="1"/>
          <p:nvPr/>
        </p:nvSpPr>
        <p:spPr>
          <a:xfrm>
            <a:off x="8252233" y="3037377"/>
            <a:ext cx="1027845"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MM-398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approved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2015 </a:t>
            </a:r>
          </a:p>
        </p:txBody>
      </p:sp>
    </p:spTree>
    <p:extLst>
      <p:ext uri="{BB962C8B-B14F-4D97-AF65-F5344CB8AC3E}">
        <p14:creationId xmlns:p14="http://schemas.microsoft.com/office/powerpoint/2010/main" val="1306680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98562" y="42410"/>
            <a:ext cx="8654173" cy="1143000"/>
          </a:xfrm>
        </p:spPr>
        <p:txBody>
          <a:bodyPr>
            <a:normAutofit/>
          </a:bodyPr>
          <a:lstStyle/>
          <a:p>
            <a:pPr algn="ctr"/>
            <a:r>
              <a:rPr lang="en-US" sz="2800" dirty="0">
                <a:solidFill>
                  <a:srgbClr val="FFFF99"/>
                </a:solidFill>
                <a:latin typeface="Calibri" panose="020F0502020204030204" pitchFamily="34" charset="0"/>
                <a:cs typeface="Calibri" panose="020F0502020204030204" pitchFamily="34" charset="0"/>
              </a:rPr>
              <a:t>FOLFIRINOX and Gemcitabine/nab-Paclitaxel </a:t>
            </a:r>
            <a:br>
              <a:rPr lang="en-US" sz="2800" dirty="0">
                <a:solidFill>
                  <a:srgbClr val="FFFF99"/>
                </a:solidFill>
                <a:latin typeface="Calibri" panose="020F0502020204030204" pitchFamily="34" charset="0"/>
                <a:cs typeface="Calibri" panose="020F0502020204030204" pitchFamily="34" charset="0"/>
              </a:rPr>
            </a:br>
            <a:r>
              <a:rPr lang="en-US" sz="2800" dirty="0">
                <a:solidFill>
                  <a:srgbClr val="FFFF99"/>
                </a:solidFill>
                <a:latin typeface="Calibri" panose="020F0502020204030204" pitchFamily="34" charset="0"/>
                <a:cs typeface="Calibri" panose="020F0502020204030204" pitchFamily="34" charset="0"/>
              </a:rPr>
              <a:t>Phase 3 Trial Results Side to Side Comparison</a:t>
            </a:r>
          </a:p>
        </p:txBody>
      </p:sp>
      <p:graphicFrame>
        <p:nvGraphicFramePr>
          <p:cNvPr id="4" name="Content Placeholder 3"/>
          <p:cNvGraphicFramePr>
            <a:graphicFrameLocks noGrp="1"/>
          </p:cNvGraphicFramePr>
          <p:nvPr>
            <p:ph idx="1"/>
            <p:extLst/>
          </p:nvPr>
        </p:nvGraphicFramePr>
        <p:xfrm>
          <a:off x="1981200" y="1524000"/>
          <a:ext cx="8305800" cy="4328160"/>
        </p:xfrm>
        <a:graphic>
          <a:graphicData uri="http://schemas.openxmlformats.org/drawingml/2006/table">
            <a:tbl>
              <a:tblPr firstRow="1" bandRow="1">
                <a:tableStyleId>{EB9631B5-78F2-41C9-869B-9F39066F8104}</a:tableStyleId>
              </a:tblPr>
              <a:tblGrid>
                <a:gridCol w="3384844">
                  <a:extLst>
                    <a:ext uri="{9D8B030D-6E8A-4147-A177-3AD203B41FA5}">
                      <a16:colId xmlns:a16="http://schemas.microsoft.com/office/drawing/2014/main" val="20000"/>
                    </a:ext>
                  </a:extLst>
                </a:gridCol>
                <a:gridCol w="1949156">
                  <a:extLst>
                    <a:ext uri="{9D8B030D-6E8A-4147-A177-3AD203B41FA5}">
                      <a16:colId xmlns:a16="http://schemas.microsoft.com/office/drawing/2014/main" val="20001"/>
                    </a:ext>
                  </a:extLst>
                </a:gridCol>
                <a:gridCol w="2971800">
                  <a:extLst>
                    <a:ext uri="{9D8B030D-6E8A-4147-A177-3AD203B41FA5}">
                      <a16:colId xmlns:a16="http://schemas.microsoft.com/office/drawing/2014/main" val="20002"/>
                    </a:ext>
                  </a:extLst>
                </a:gridCol>
              </a:tblGrid>
              <a:tr h="226260">
                <a:tc>
                  <a:txBody>
                    <a:bodyPr/>
                    <a:lstStyle/>
                    <a:p>
                      <a:r>
                        <a:rPr lang="en-US" sz="1600" dirty="0">
                          <a:solidFill>
                            <a:schemeClr val="bg2"/>
                          </a:solidFill>
                          <a:latin typeface="Calibri" panose="020F0502020204030204" pitchFamily="34" charset="0"/>
                          <a:cs typeface="Calibri" panose="020F0502020204030204" pitchFamily="34" charset="0"/>
                        </a:rPr>
                        <a:t>Parameter</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solidFill>
                            <a:schemeClr val="bg2"/>
                          </a:solidFill>
                          <a:latin typeface="Calibri" panose="020F0502020204030204" pitchFamily="34" charset="0"/>
                          <a:cs typeface="Calibri" panose="020F0502020204030204" pitchFamily="34" charset="0"/>
                        </a:rPr>
                        <a:t>FOLFIRINOX</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solidFill>
                            <a:schemeClr val="bg2"/>
                          </a:solidFill>
                          <a:latin typeface="Calibri" panose="020F0502020204030204" pitchFamily="34" charset="0"/>
                          <a:cs typeface="Calibri" panose="020F0502020204030204" pitchFamily="34" charset="0"/>
                        </a:rPr>
                        <a:t>Gemcitabine/nab-paclitaxel</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226260">
                <a:tc>
                  <a:txBody>
                    <a:bodyPr/>
                    <a:lstStyle/>
                    <a:p>
                      <a:r>
                        <a:rPr lang="en-US" sz="1600" dirty="0">
                          <a:latin typeface="Calibri" panose="020F0502020204030204" pitchFamily="34" charset="0"/>
                          <a:cs typeface="Calibri" panose="020F0502020204030204" pitchFamily="34" charset="0"/>
                        </a:rPr>
                        <a:t>Sample size, N</a:t>
                      </a:r>
                      <a:endParaRPr lang="en-US" sz="1600" b="0" dirty="0">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342</a:t>
                      </a:r>
                      <a:endParaRPr lang="en-US" sz="1600" dirty="0">
                        <a:solidFill>
                          <a:schemeClr val="tx1"/>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861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474768">
                <a:tc>
                  <a:txBody>
                    <a:bodyPr/>
                    <a:lstStyle/>
                    <a:p>
                      <a:r>
                        <a:rPr lang="en-US" sz="1600" dirty="0">
                          <a:latin typeface="Calibri" panose="020F0502020204030204" pitchFamily="34" charset="0"/>
                          <a:cs typeface="Calibri" panose="020F0502020204030204" pitchFamily="34" charset="0"/>
                        </a:rPr>
                        <a:t>Locations</a:t>
                      </a:r>
                      <a:endParaRPr lang="en-US" sz="1600" b="0" dirty="0">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France</a:t>
                      </a:r>
                      <a:endParaRPr lang="en-US" sz="1600" dirty="0">
                        <a:solidFill>
                          <a:schemeClr val="tx1"/>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North America, Eastern</a:t>
                      </a:r>
                      <a:r>
                        <a:rPr lang="en-US" sz="1600" baseline="0" dirty="0">
                          <a:latin typeface="Calibri" panose="020F0502020204030204" pitchFamily="34" charset="0"/>
                          <a:cs typeface="Calibri" panose="020F0502020204030204" pitchFamily="34" charset="0"/>
                        </a:rPr>
                        <a:t> + Western Europe, Australia</a:t>
                      </a:r>
                      <a:endParaRPr lang="en-US" sz="1600" dirty="0">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226260">
                <a:tc>
                  <a:txBody>
                    <a:bodyPr/>
                    <a:lstStyle/>
                    <a:p>
                      <a:r>
                        <a:rPr lang="en-US" sz="1600" dirty="0">
                          <a:latin typeface="Calibri" panose="020F0502020204030204" pitchFamily="34" charset="0"/>
                          <a:cs typeface="Calibri" panose="020F0502020204030204" pitchFamily="34" charset="0"/>
                        </a:rPr>
                        <a:t>Eligibility</a:t>
                      </a:r>
                      <a:r>
                        <a:rPr lang="en-US" sz="1600" baseline="0" dirty="0">
                          <a:latin typeface="Calibri" panose="020F0502020204030204" pitchFamily="34" charset="0"/>
                          <a:cs typeface="Calibri" panose="020F0502020204030204" pitchFamily="34" charset="0"/>
                        </a:rPr>
                        <a:t> criteria, PS</a:t>
                      </a:r>
                      <a:endParaRPr lang="en-US" sz="1600" b="0" dirty="0">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ECOG 0-1</a:t>
                      </a:r>
                      <a:endParaRPr lang="en-US" sz="1600" dirty="0">
                        <a:solidFill>
                          <a:schemeClr val="tx1"/>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KPS 70-100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226260">
                <a:tc>
                  <a:txBody>
                    <a:bodyPr/>
                    <a:lstStyle/>
                    <a:p>
                      <a:r>
                        <a:rPr lang="en-US" sz="1600" dirty="0">
                          <a:latin typeface="Calibri" panose="020F0502020204030204" pitchFamily="34" charset="0"/>
                          <a:cs typeface="Calibri" panose="020F0502020204030204" pitchFamily="34" charset="0"/>
                        </a:rPr>
                        <a:t>Head/non-head, % (location)</a:t>
                      </a:r>
                      <a:endParaRPr lang="en-US" sz="1600" b="0" dirty="0">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39/61</a:t>
                      </a:r>
                      <a:endParaRPr lang="en-US" sz="1600" dirty="0">
                        <a:solidFill>
                          <a:schemeClr val="tx1"/>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44/56</a:t>
                      </a:r>
                      <a:endParaRPr lang="en-US" sz="1600" dirty="0">
                        <a:solidFill>
                          <a:schemeClr val="tx1"/>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390813">
                <a:tc>
                  <a:txBody>
                    <a:bodyPr/>
                    <a:lstStyle/>
                    <a:p>
                      <a:r>
                        <a:rPr lang="en-US" sz="1600" baseline="0" dirty="0">
                          <a:latin typeface="Calibri" panose="020F0502020204030204" pitchFamily="34" charset="0"/>
                          <a:cs typeface="Calibri" panose="020F0502020204030204" pitchFamily="34" charset="0"/>
                        </a:rPr>
                        <a:t>Median OS (mo)</a:t>
                      </a:r>
                    </a:p>
                    <a:p>
                      <a:r>
                        <a:rPr lang="en-US" sz="1600" baseline="0" dirty="0">
                          <a:latin typeface="Calibri" panose="020F0502020204030204" pitchFamily="34" charset="0"/>
                          <a:cs typeface="Calibri" panose="020F0502020204030204" pitchFamily="34" charset="0"/>
                        </a:rPr>
                        <a:t>Median PFS (</a:t>
                      </a:r>
                      <a:r>
                        <a:rPr lang="en-US" sz="1600" baseline="0" dirty="0" err="1">
                          <a:latin typeface="Calibri" panose="020F0502020204030204" pitchFamily="34" charset="0"/>
                          <a:cs typeface="Calibri" panose="020F0502020204030204" pitchFamily="34" charset="0"/>
                        </a:rPr>
                        <a:t>mo</a:t>
                      </a:r>
                      <a:r>
                        <a:rPr lang="en-US" sz="1600" baseline="0" dirty="0">
                          <a:latin typeface="Calibri" panose="020F0502020204030204" pitchFamily="34" charset="0"/>
                          <a:cs typeface="Calibri" panose="020F0502020204030204" pitchFamily="34" charset="0"/>
                        </a:rPr>
                        <a:t>)</a:t>
                      </a:r>
                      <a:endParaRPr lang="en-US" sz="1600" b="0" dirty="0">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11.1 </a:t>
                      </a:r>
                    </a:p>
                    <a:p>
                      <a:r>
                        <a:rPr lang="en-US" sz="1600" dirty="0">
                          <a:latin typeface="Calibri" panose="020F0502020204030204" pitchFamily="34" charset="0"/>
                          <a:cs typeface="Calibri" panose="020F0502020204030204" pitchFamily="34" charset="0"/>
                        </a:rPr>
                        <a:t>6.4</a:t>
                      </a:r>
                      <a:endParaRPr lang="en-US" sz="1600" dirty="0">
                        <a:solidFill>
                          <a:srgbClr val="000000"/>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8.5 </a:t>
                      </a:r>
                    </a:p>
                    <a:p>
                      <a:r>
                        <a:rPr lang="en-US" sz="1600" dirty="0">
                          <a:latin typeface="Calibri" panose="020F0502020204030204" pitchFamily="34" charset="0"/>
                          <a:cs typeface="Calibri" panose="020F0502020204030204" pitchFamily="34" charset="0"/>
                        </a:rPr>
                        <a:t>5.5</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390813">
                <a:tc>
                  <a:txBody>
                    <a:bodyPr/>
                    <a:lstStyle/>
                    <a:p>
                      <a:r>
                        <a:rPr lang="en-US" sz="1600" dirty="0">
                          <a:latin typeface="Calibri" panose="020F0502020204030204" pitchFamily="34" charset="0"/>
                          <a:cs typeface="Calibri" panose="020F0502020204030204" pitchFamily="34" charset="0"/>
                        </a:rPr>
                        <a:t>Toxicity (grade 3/4), %</a:t>
                      </a:r>
                      <a:endParaRPr lang="en-US" sz="1600" b="0" dirty="0">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Fatigue 23.6</a:t>
                      </a:r>
                    </a:p>
                    <a:p>
                      <a:r>
                        <a:rPr lang="en-US" sz="1600" dirty="0">
                          <a:latin typeface="Calibri" panose="020F0502020204030204" pitchFamily="34" charset="0"/>
                          <a:cs typeface="Calibri" panose="020F0502020204030204" pitchFamily="34" charset="0"/>
                        </a:rPr>
                        <a:t>Neutropenia</a:t>
                      </a:r>
                      <a:r>
                        <a:rPr lang="en-US" sz="1600" baseline="0" dirty="0">
                          <a:latin typeface="Calibri" panose="020F0502020204030204" pitchFamily="34" charset="0"/>
                          <a:cs typeface="Calibri" panose="020F0502020204030204" pitchFamily="34" charset="0"/>
                        </a:rPr>
                        <a:t> 45.7</a:t>
                      </a:r>
                      <a:endParaRPr lang="en-US" sz="1600" dirty="0">
                        <a:solidFill>
                          <a:srgbClr val="000000"/>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Fatigue 17</a:t>
                      </a:r>
                    </a:p>
                    <a:p>
                      <a:r>
                        <a:rPr lang="en-US" sz="1600" dirty="0">
                          <a:latin typeface="Calibri" panose="020F0502020204030204" pitchFamily="34" charset="0"/>
                          <a:cs typeface="Calibri" panose="020F0502020204030204" pitchFamily="34" charset="0"/>
                        </a:rPr>
                        <a:t>Neutropenia</a:t>
                      </a:r>
                      <a:r>
                        <a:rPr lang="en-US" sz="1600" baseline="0" dirty="0">
                          <a:latin typeface="Calibri" panose="020F0502020204030204" pitchFamily="34" charset="0"/>
                          <a:cs typeface="Calibri" panose="020F0502020204030204" pitchFamily="34" charset="0"/>
                        </a:rPr>
                        <a:t> 38</a:t>
                      </a:r>
                      <a:endParaRPr lang="en-US" sz="1600" dirty="0">
                        <a:solidFill>
                          <a:schemeClr val="tx1"/>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390813">
                <a:tc>
                  <a:txBody>
                    <a:bodyPr/>
                    <a:lstStyle/>
                    <a:p>
                      <a:r>
                        <a:rPr lang="en-US" sz="1600" dirty="0">
                          <a:latin typeface="Calibri" panose="020F0502020204030204" pitchFamily="34" charset="0"/>
                          <a:cs typeface="Calibri" panose="020F0502020204030204" pitchFamily="34" charset="0"/>
                        </a:rPr>
                        <a:t>Poorer PS patients?</a:t>
                      </a:r>
                      <a:endParaRPr lang="en-US" sz="1600" b="0" dirty="0">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N/A</a:t>
                      </a:r>
                      <a:endParaRPr lang="en-US" sz="1600" dirty="0">
                        <a:solidFill>
                          <a:srgbClr val="000000"/>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Benefit maintained in KPS 70-80 </a:t>
                      </a:r>
                      <a:r>
                        <a:rPr lang="en-US" sz="1600" dirty="0" err="1">
                          <a:latin typeface="Calibri" panose="020F0502020204030204" pitchFamily="34" charset="0"/>
                          <a:cs typeface="Calibri" panose="020F0502020204030204" pitchFamily="34" charset="0"/>
                        </a:rPr>
                        <a:t>pts</a:t>
                      </a:r>
                      <a:endParaRPr lang="en-US" sz="1600" dirty="0">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r h="226260">
                <a:tc>
                  <a:txBody>
                    <a:bodyPr/>
                    <a:lstStyle/>
                    <a:p>
                      <a:r>
                        <a:rPr lang="en-US" sz="1600" dirty="0" err="1">
                          <a:latin typeface="Calibri" panose="020F0502020204030204" pitchFamily="34" charset="0"/>
                          <a:cs typeface="Calibri" panose="020F0502020204030204" pitchFamily="34" charset="0"/>
                        </a:rPr>
                        <a:t>QoL</a:t>
                      </a:r>
                      <a:r>
                        <a:rPr lang="en-US" sz="1600" dirty="0">
                          <a:latin typeface="Calibri" panose="020F0502020204030204" pitchFamily="34" charset="0"/>
                          <a:cs typeface="Calibri" panose="020F0502020204030204" pitchFamily="34" charset="0"/>
                        </a:rPr>
                        <a:t> data</a:t>
                      </a:r>
                      <a:endParaRPr lang="en-US" sz="1600" b="0" dirty="0">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Yes</a:t>
                      </a:r>
                      <a:endParaRPr lang="en-US" sz="1600" dirty="0">
                        <a:solidFill>
                          <a:srgbClr val="000000"/>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No</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8"/>
                  </a:ext>
                </a:extLst>
              </a:tr>
              <a:tr h="226260">
                <a:tc>
                  <a:txBody>
                    <a:bodyPr/>
                    <a:lstStyle/>
                    <a:p>
                      <a:r>
                        <a:rPr lang="en-US" sz="1600" dirty="0">
                          <a:latin typeface="Calibri" panose="020F0502020204030204" pitchFamily="34" charset="0"/>
                          <a:cs typeface="Calibri" panose="020F0502020204030204" pitchFamily="34" charset="0"/>
                        </a:rPr>
                        <a:t>Biomarker data</a:t>
                      </a:r>
                      <a:endParaRPr lang="en-US" sz="1600" b="0" dirty="0">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N/A</a:t>
                      </a:r>
                      <a:endParaRPr lang="en-US" sz="1600" dirty="0">
                        <a:solidFill>
                          <a:srgbClr val="000000"/>
                        </a:solidFill>
                        <a:latin typeface="Calibri" panose="020F0502020204030204" pitchFamily="34" charset="0"/>
                        <a:cs typeface="Calibri" panose="020F0502020204030204" pitchFamily="34" charset="0"/>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1600" dirty="0">
                          <a:latin typeface="Calibri" panose="020F0502020204030204" pitchFamily="34" charset="0"/>
                          <a:cs typeface="Calibri" panose="020F0502020204030204" pitchFamily="34" charset="0"/>
                        </a:rPr>
                        <a:t>SPARC: not predictive</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9"/>
                  </a:ext>
                </a:extLst>
              </a:tr>
            </a:tbl>
          </a:graphicData>
        </a:graphic>
      </p:graphicFrame>
      <p:sp>
        <p:nvSpPr>
          <p:cNvPr id="5" name="Rectangle 5"/>
          <p:cNvSpPr>
            <a:spLocks noChangeArrowheads="1"/>
          </p:cNvSpPr>
          <p:nvPr/>
        </p:nvSpPr>
        <p:spPr bwMode="auto">
          <a:xfrm>
            <a:off x="2104679" y="6064503"/>
            <a:ext cx="6482937" cy="5539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ECOG, Eastern Cooperative Oncology Group; FOLFIRINOX, </a:t>
            </a:r>
            <a:r>
              <a:rPr kumimoji="0" lang="en-US" sz="1000" b="1"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oxaliplatin</a:t>
            </a:r>
            <a:r>
              <a:rPr kumimoji="0" lang="en-US" sz="10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t>
            </a:r>
            <a:r>
              <a:rPr kumimoji="0" lang="en-US" sz="1000" b="1"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irinotecan</a:t>
            </a:r>
            <a:r>
              <a:rPr kumimoji="0" lang="en-US" sz="10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fluorouracil, and </a:t>
            </a:r>
            <a:r>
              <a:rPr kumimoji="0" lang="en-US" sz="1000" b="1"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leucovorin</a:t>
            </a:r>
            <a:r>
              <a:rPr kumimoji="0" lang="en-US" sz="10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KPS, </a:t>
            </a:r>
            <a:r>
              <a:rPr kumimoji="0" lang="en-US" sz="1000" b="1"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Karnofsky</a:t>
            </a:r>
            <a:r>
              <a:rPr kumimoji="0" lang="en-US" sz="10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performance status; PS, performance status; </a:t>
            </a:r>
            <a:r>
              <a:rPr kumimoji="0" lang="en-US" sz="1000" b="1"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QoL</a:t>
            </a:r>
            <a:r>
              <a:rPr kumimoji="0" lang="en-US" sz="10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quality of life.</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Conroy et al, 2011; Von Hoff et al, 2013.</a:t>
            </a:r>
          </a:p>
        </p:txBody>
      </p:sp>
    </p:spTree>
    <p:extLst>
      <p:ext uri="{BB962C8B-B14F-4D97-AF65-F5344CB8AC3E}">
        <p14:creationId xmlns:p14="http://schemas.microsoft.com/office/powerpoint/2010/main" val="133214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mv="urn:schemas-microsoft-com:mac:vml"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E837191-86A4-41A9-A2AF-B404D5136603}"/>
              </a:ext>
            </a:extLst>
          </p:cNvPr>
          <p:cNvSpPr/>
          <p:nvPr/>
        </p:nvSpPr>
        <p:spPr bwMode="auto">
          <a:xfrm>
            <a:off x="0" y="1031756"/>
            <a:ext cx="12192000" cy="582624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pitchFamily="34" charset="0"/>
            </a:endParaRPr>
          </a:p>
        </p:txBody>
      </p:sp>
      <p:sp>
        <p:nvSpPr>
          <p:cNvPr id="2" name="Title 1"/>
          <p:cNvSpPr>
            <a:spLocks noGrp="1"/>
          </p:cNvSpPr>
          <p:nvPr>
            <p:ph type="title"/>
          </p:nvPr>
        </p:nvSpPr>
        <p:spPr>
          <a:xfrm>
            <a:off x="2898406" y="214057"/>
            <a:ext cx="7827264" cy="762000"/>
          </a:xfrm>
        </p:spPr>
        <p:txBody>
          <a:bodyPr/>
          <a:lstStyle/>
          <a:p>
            <a:pPr algn="ctr"/>
            <a:r>
              <a:rPr lang="en-US" dirty="0">
                <a:solidFill>
                  <a:srgbClr val="FFFF99"/>
                </a:solidFill>
                <a:latin typeface="Calibri" panose="020F0502020204030204" pitchFamily="34" charset="0"/>
                <a:cs typeface="Calibri" panose="020F0502020204030204" pitchFamily="34" charset="0"/>
              </a:rPr>
              <a:t>Real World Experience ( GA vs. FFX)</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75332" y="1167732"/>
            <a:ext cx="7734300" cy="3615765"/>
          </a:xfrm>
          <a:prstGeom prst="rect">
            <a:avLst/>
          </a:prstGeom>
        </p:spPr>
      </p:pic>
      <p:graphicFrame>
        <p:nvGraphicFramePr>
          <p:cNvPr id="6" name="Table 5"/>
          <p:cNvGraphicFramePr>
            <a:graphicFrameLocks noGrp="1"/>
          </p:cNvGraphicFramePr>
          <p:nvPr>
            <p:extLst/>
          </p:nvPr>
        </p:nvGraphicFramePr>
        <p:xfrm>
          <a:off x="2256118" y="5326529"/>
          <a:ext cx="7724588" cy="1259840"/>
        </p:xfrm>
        <a:graphic>
          <a:graphicData uri="http://schemas.openxmlformats.org/drawingml/2006/table">
            <a:tbl>
              <a:tblPr firstRow="1" bandRow="1">
                <a:tableStyleId>{00A15C55-8517-42AA-B614-E9B94910E393}</a:tableStyleId>
              </a:tblPr>
              <a:tblGrid>
                <a:gridCol w="1329764">
                  <a:extLst>
                    <a:ext uri="{9D8B030D-6E8A-4147-A177-3AD203B41FA5}">
                      <a16:colId xmlns:a16="http://schemas.microsoft.com/office/drawing/2014/main" val="20000"/>
                    </a:ext>
                  </a:extLst>
                </a:gridCol>
                <a:gridCol w="2532530">
                  <a:extLst>
                    <a:ext uri="{9D8B030D-6E8A-4147-A177-3AD203B41FA5}">
                      <a16:colId xmlns:a16="http://schemas.microsoft.com/office/drawing/2014/main" val="20001"/>
                    </a:ext>
                  </a:extLst>
                </a:gridCol>
                <a:gridCol w="2607235">
                  <a:extLst>
                    <a:ext uri="{9D8B030D-6E8A-4147-A177-3AD203B41FA5}">
                      <a16:colId xmlns:a16="http://schemas.microsoft.com/office/drawing/2014/main" val="20002"/>
                    </a:ext>
                  </a:extLst>
                </a:gridCol>
                <a:gridCol w="1255059">
                  <a:extLst>
                    <a:ext uri="{9D8B030D-6E8A-4147-A177-3AD203B41FA5}">
                      <a16:colId xmlns:a16="http://schemas.microsoft.com/office/drawing/2014/main" val="20003"/>
                    </a:ext>
                  </a:extLst>
                </a:gridCol>
              </a:tblGrid>
              <a:tr h="370840">
                <a:tc>
                  <a:txBody>
                    <a:bodyPr/>
                    <a:lstStyle/>
                    <a:p>
                      <a:pPr algn="ctr"/>
                      <a:endParaRPr lang="en-US" sz="1400" dirty="0">
                        <a:solidFill>
                          <a:schemeClr val="bg2"/>
                        </a:solidFill>
                      </a:endParaRPr>
                    </a:p>
                  </a:txBody>
                  <a:tcPr/>
                </a:tc>
                <a:tc>
                  <a:txBody>
                    <a:bodyPr/>
                    <a:lstStyle/>
                    <a:p>
                      <a:pPr algn="ctr"/>
                      <a:r>
                        <a:rPr lang="en-US" sz="1400" dirty="0">
                          <a:solidFill>
                            <a:schemeClr val="bg2"/>
                          </a:solidFill>
                        </a:rPr>
                        <a:t>Gem/</a:t>
                      </a:r>
                      <a:r>
                        <a:rPr lang="en-US" sz="1400" dirty="0" err="1">
                          <a:solidFill>
                            <a:schemeClr val="bg2"/>
                          </a:solidFill>
                        </a:rPr>
                        <a:t>Abra</a:t>
                      </a:r>
                      <a:r>
                        <a:rPr lang="en-US" sz="1400" dirty="0">
                          <a:solidFill>
                            <a:schemeClr val="bg2"/>
                          </a:solidFill>
                          <a:sym typeface="Wingdings"/>
                        </a:rPr>
                        <a:t> 5FU-based</a:t>
                      </a:r>
                      <a:endParaRPr lang="en-US" sz="1400" dirty="0">
                        <a:solidFill>
                          <a:schemeClr val="bg2"/>
                        </a:solidFill>
                      </a:endParaRPr>
                    </a:p>
                  </a:txBody>
                  <a:tcPr/>
                </a:tc>
                <a:tc>
                  <a:txBody>
                    <a:bodyPr/>
                    <a:lstStyle/>
                    <a:p>
                      <a:pPr algn="ctr"/>
                      <a:r>
                        <a:rPr lang="en-US" sz="1400" dirty="0">
                          <a:solidFill>
                            <a:schemeClr val="bg2"/>
                          </a:solidFill>
                        </a:rPr>
                        <a:t>FOLFIRINOX </a:t>
                      </a:r>
                      <a:r>
                        <a:rPr lang="en-US" sz="1400" dirty="0">
                          <a:solidFill>
                            <a:schemeClr val="bg2"/>
                          </a:solidFill>
                          <a:sym typeface="Wingdings"/>
                        </a:rPr>
                        <a:t> Gem-based </a:t>
                      </a:r>
                      <a:endParaRPr lang="en-US" sz="1400" dirty="0">
                        <a:solidFill>
                          <a:schemeClr val="bg2"/>
                        </a:solidFill>
                      </a:endParaRPr>
                    </a:p>
                  </a:txBody>
                  <a:tcPr/>
                </a:tc>
                <a:tc>
                  <a:txBody>
                    <a:bodyPr/>
                    <a:lstStyle/>
                    <a:p>
                      <a:pPr algn="ctr"/>
                      <a:r>
                        <a:rPr lang="en-US" sz="1400" dirty="0">
                          <a:solidFill>
                            <a:schemeClr val="bg2"/>
                          </a:solidFill>
                        </a:rPr>
                        <a:t>P value</a:t>
                      </a:r>
                    </a:p>
                  </a:txBody>
                  <a:tcPr/>
                </a:tc>
                <a:extLst>
                  <a:ext uri="{0D108BD9-81ED-4DB2-BD59-A6C34878D82A}">
                    <a16:rowId xmlns:a16="http://schemas.microsoft.com/office/drawing/2014/main" val="10000"/>
                  </a:ext>
                </a:extLst>
              </a:tr>
              <a:tr h="370840">
                <a:tc>
                  <a:txBody>
                    <a:bodyPr/>
                    <a:lstStyle/>
                    <a:p>
                      <a:pPr algn="ctr"/>
                      <a:r>
                        <a:rPr lang="en-US" sz="1400" dirty="0"/>
                        <a:t>TTD (</a:t>
                      </a:r>
                      <a:r>
                        <a:rPr lang="en-US" sz="1400" dirty="0" err="1"/>
                        <a:t>mos</a:t>
                      </a:r>
                      <a:r>
                        <a:rPr lang="en-US" sz="1400" dirty="0"/>
                        <a:t>)</a:t>
                      </a:r>
                    </a:p>
                  </a:txBody>
                  <a:tcPr/>
                </a:tc>
                <a:tc>
                  <a:txBody>
                    <a:bodyPr/>
                    <a:lstStyle/>
                    <a:p>
                      <a:pPr algn="ctr"/>
                      <a:r>
                        <a:rPr lang="en-US" sz="1400" dirty="0"/>
                        <a:t>8.7</a:t>
                      </a:r>
                    </a:p>
                  </a:txBody>
                  <a:tcPr/>
                </a:tc>
                <a:tc>
                  <a:txBody>
                    <a:bodyPr/>
                    <a:lstStyle/>
                    <a:p>
                      <a:pPr algn="ctr"/>
                      <a:r>
                        <a:rPr lang="en-US" sz="1400" dirty="0"/>
                        <a:t>8.4</a:t>
                      </a:r>
                    </a:p>
                  </a:txBody>
                  <a:tcPr/>
                </a:tc>
                <a:tc>
                  <a:txBody>
                    <a:bodyPr/>
                    <a:lstStyle/>
                    <a:p>
                      <a:pPr algn="ctr"/>
                      <a:r>
                        <a:rPr lang="en-US" sz="1400" dirty="0"/>
                        <a:t>0.52</a:t>
                      </a:r>
                    </a:p>
                  </a:txBody>
                  <a:tcPr/>
                </a:tc>
                <a:extLst>
                  <a:ext uri="{0D108BD9-81ED-4DB2-BD59-A6C34878D82A}">
                    <a16:rowId xmlns:a16="http://schemas.microsoft.com/office/drawing/2014/main" val="10001"/>
                  </a:ext>
                </a:extLst>
              </a:tr>
              <a:tr h="370840">
                <a:tc>
                  <a:txBody>
                    <a:bodyPr/>
                    <a:lstStyle/>
                    <a:p>
                      <a:pPr algn="ctr"/>
                      <a:r>
                        <a:rPr lang="en-US" sz="1400" dirty="0"/>
                        <a:t>DP (</a:t>
                      </a:r>
                      <a:r>
                        <a:rPr lang="en-US" sz="1400" dirty="0" err="1"/>
                        <a:t>mos</a:t>
                      </a:r>
                      <a:r>
                        <a:rPr lang="en-US" sz="1400" dirty="0"/>
                        <a:t>)</a:t>
                      </a:r>
                    </a:p>
                  </a:txBody>
                  <a:tcPr/>
                </a:tc>
                <a:tc>
                  <a:txBody>
                    <a:bodyPr/>
                    <a:lstStyle/>
                    <a:p>
                      <a:pPr algn="ctr"/>
                      <a:r>
                        <a:rPr lang="en-US" sz="1400" dirty="0"/>
                        <a:t>12.7</a:t>
                      </a:r>
                    </a:p>
                  </a:txBody>
                  <a:tcPr/>
                </a:tc>
                <a:tc>
                  <a:txBody>
                    <a:bodyPr/>
                    <a:lstStyle/>
                    <a:p>
                      <a:pPr algn="ctr"/>
                      <a:r>
                        <a:rPr lang="en-US" sz="1400" dirty="0"/>
                        <a:t>9.1</a:t>
                      </a:r>
                    </a:p>
                  </a:txBody>
                  <a:tcPr/>
                </a:tc>
                <a:tc>
                  <a:txBody>
                    <a:bodyPr/>
                    <a:lstStyle/>
                    <a:p>
                      <a:pPr algn="ctr"/>
                      <a:r>
                        <a:rPr lang="en-US" sz="1400" dirty="0"/>
                        <a:t>0.48</a:t>
                      </a:r>
                    </a:p>
                  </a:txBody>
                  <a:tcPr/>
                </a:tc>
                <a:extLst>
                  <a:ext uri="{0D108BD9-81ED-4DB2-BD59-A6C34878D82A}">
                    <a16:rowId xmlns:a16="http://schemas.microsoft.com/office/drawing/2014/main" val="10002"/>
                  </a:ext>
                </a:extLst>
              </a:tr>
            </a:tbl>
          </a:graphicData>
        </a:graphic>
      </p:graphicFrame>
      <p:sp>
        <p:nvSpPr>
          <p:cNvPr id="8" name="TextBox 7"/>
          <p:cNvSpPr txBox="1"/>
          <p:nvPr/>
        </p:nvSpPr>
        <p:spPr>
          <a:xfrm>
            <a:off x="4870825" y="6596390"/>
            <a:ext cx="4474177"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0" i="0" u="none" strike="noStrike" kern="1200" cap="none" spc="0" normalizeH="0" baseline="0" noProof="0" dirty="0" err="1">
                <a:ln>
                  <a:noFill/>
                </a:ln>
                <a:solidFill>
                  <a:schemeClr val="bg1"/>
                </a:solidFill>
                <a:effectLst/>
                <a:uLnTx/>
                <a:uFillTx/>
                <a:latin typeface="Arial" charset="0"/>
                <a:ea typeface="Tahoma"/>
                <a:cs typeface="Arial" charset="0"/>
              </a:rPr>
              <a:t>Braiteh</a:t>
            </a:r>
            <a:r>
              <a:rPr kumimoji="0" lang="en-US" sz="1100" b="0" i="0" u="none" strike="noStrike" kern="1200" cap="none" spc="0" normalizeH="0" baseline="0" noProof="0" dirty="0">
                <a:ln>
                  <a:noFill/>
                </a:ln>
                <a:solidFill>
                  <a:schemeClr val="bg1"/>
                </a:solidFill>
                <a:effectLst/>
                <a:uLnTx/>
                <a:uFillTx/>
                <a:latin typeface="Arial" charset="0"/>
                <a:ea typeface="Tahoma"/>
                <a:cs typeface="Arial" charset="0"/>
              </a:rPr>
              <a:t> F et al . Cancer Management and Research 2017:9 141–148</a:t>
            </a:r>
          </a:p>
        </p:txBody>
      </p:sp>
      <p:sp>
        <p:nvSpPr>
          <p:cNvPr id="9" name="TextBox 8"/>
          <p:cNvSpPr txBox="1"/>
          <p:nvPr/>
        </p:nvSpPr>
        <p:spPr>
          <a:xfrm>
            <a:off x="2243127" y="4987637"/>
            <a:ext cx="3168624" cy="338554"/>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prstClr val="black"/>
                </a:solidFill>
                <a:effectLst/>
                <a:uLnTx/>
                <a:uFillTx/>
                <a:latin typeface="Arial"/>
                <a:ea typeface="Tahoma"/>
                <a:cs typeface="Tahoma"/>
              </a:rPr>
              <a:t>Table : Sequencing Outcomes </a:t>
            </a:r>
          </a:p>
        </p:txBody>
      </p:sp>
    </p:spTree>
    <p:extLst>
      <p:ext uri="{BB962C8B-B14F-4D97-AF65-F5344CB8AC3E}">
        <p14:creationId xmlns:p14="http://schemas.microsoft.com/office/powerpoint/2010/main" val="122159246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5362" y="107576"/>
            <a:ext cx="10254086" cy="666902"/>
          </a:xfrm>
        </p:spPr>
        <p:txBody>
          <a:bodyPr/>
          <a:lstStyle/>
          <a:p>
            <a:pPr algn="ctr"/>
            <a:r>
              <a:rPr lang="en-US" sz="3000" dirty="0">
                <a:solidFill>
                  <a:srgbClr val="FFFF99"/>
                </a:solidFill>
                <a:latin typeface="Calibri" panose="020F0502020204030204" pitchFamily="34" charset="0"/>
                <a:cs typeface="Calibri" panose="020F0502020204030204" pitchFamily="34" charset="0"/>
              </a:rPr>
              <a:t>A Modified Regimen of Gemcitabine and Nab-Paclitaxel in Patients with Metastatic Pancreatic Cancer</a:t>
            </a:r>
          </a:p>
        </p:txBody>
      </p:sp>
      <p:graphicFrame>
        <p:nvGraphicFramePr>
          <p:cNvPr id="4" name="Group 292"/>
          <p:cNvGraphicFramePr>
            <a:graphicFrameLocks noGrp="1"/>
          </p:cNvGraphicFramePr>
          <p:nvPr>
            <p:extLst/>
          </p:nvPr>
        </p:nvGraphicFramePr>
        <p:xfrm>
          <a:off x="2121656" y="1109429"/>
          <a:ext cx="8042276" cy="947796"/>
        </p:xfrm>
        <a:graphic>
          <a:graphicData uri="http://schemas.openxmlformats.org/drawingml/2006/table">
            <a:tbl>
              <a:tblPr>
                <a:tableStyleId>{D7AC3CCA-C797-4891-BE02-D94E43425B78}</a:tableStyleId>
              </a:tblPr>
              <a:tblGrid>
                <a:gridCol w="1978141">
                  <a:extLst>
                    <a:ext uri="{9D8B030D-6E8A-4147-A177-3AD203B41FA5}">
                      <a16:colId xmlns:a16="http://schemas.microsoft.com/office/drawing/2014/main" val="20000"/>
                    </a:ext>
                  </a:extLst>
                </a:gridCol>
                <a:gridCol w="1595754">
                  <a:extLst>
                    <a:ext uri="{9D8B030D-6E8A-4147-A177-3AD203B41FA5}">
                      <a16:colId xmlns:a16="http://schemas.microsoft.com/office/drawing/2014/main" val="20001"/>
                    </a:ext>
                  </a:extLst>
                </a:gridCol>
                <a:gridCol w="2263240">
                  <a:extLst>
                    <a:ext uri="{9D8B030D-6E8A-4147-A177-3AD203B41FA5}">
                      <a16:colId xmlns:a16="http://schemas.microsoft.com/office/drawing/2014/main" val="20002"/>
                    </a:ext>
                  </a:extLst>
                </a:gridCol>
                <a:gridCol w="2205141">
                  <a:extLst>
                    <a:ext uri="{9D8B030D-6E8A-4147-A177-3AD203B41FA5}">
                      <a16:colId xmlns:a16="http://schemas.microsoft.com/office/drawing/2014/main" val="20003"/>
                    </a:ext>
                  </a:extLst>
                </a:gridCol>
              </a:tblGrid>
              <a:tr h="21895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a:ln>
                            <a:noFill/>
                          </a:ln>
                          <a:effectLst/>
                        </a:rPr>
                        <a:t>Chemotherapy</a:t>
                      </a:r>
                      <a:endParaRPr kumimoji="0" lang="en-US" sz="1600" b="0" i="0" u="none" strike="noStrike" cap="none" normalizeH="0" baseline="0" dirty="0">
                        <a:ln>
                          <a:noFill/>
                        </a:ln>
                        <a:solidFill>
                          <a:schemeClr val="bg1"/>
                        </a:solidFill>
                        <a:effectLst/>
                        <a:latin typeface="Arial" charset="0"/>
                        <a:cs typeface="Arial" charset="0"/>
                      </a:endParaRPr>
                    </a:p>
                  </a:txBody>
                  <a:tcPr marR="0" marT="0" marB="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a:ln>
                            <a:noFill/>
                          </a:ln>
                          <a:effectLst/>
                        </a:rPr>
                        <a:t>Dose</a:t>
                      </a:r>
                      <a:endParaRPr kumimoji="0" lang="en-US" sz="1600" b="0" i="0" u="none" strike="noStrike" cap="none" normalizeH="0" baseline="0" dirty="0">
                        <a:ln>
                          <a:noFill/>
                        </a:ln>
                        <a:solidFill>
                          <a:schemeClr val="bg1"/>
                        </a:solidFill>
                        <a:effectLst/>
                        <a:latin typeface="Arial" charset="0"/>
                        <a:cs typeface="Arial" charset="0"/>
                      </a:endParaRPr>
                    </a:p>
                  </a:txBody>
                  <a:tcPr marR="0" marT="0" marB="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a:ln>
                            <a:noFill/>
                          </a:ln>
                          <a:effectLst/>
                        </a:rPr>
                        <a:t>Administration</a:t>
                      </a:r>
                      <a:endParaRPr kumimoji="0" lang="en-US" sz="1600" b="0" i="0" u="none" strike="noStrike" cap="none" normalizeH="0" baseline="0" dirty="0">
                        <a:ln>
                          <a:noFill/>
                        </a:ln>
                        <a:solidFill>
                          <a:schemeClr val="bg1"/>
                        </a:solidFill>
                        <a:effectLst/>
                        <a:latin typeface="Arial" charset="0"/>
                        <a:cs typeface="Arial" charset="0"/>
                      </a:endParaRPr>
                    </a:p>
                  </a:txBody>
                  <a:tcPr marR="0" marT="0" marB="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a:ln>
                            <a:noFill/>
                          </a:ln>
                          <a:effectLst/>
                        </a:rPr>
                        <a:t>Frequency</a:t>
                      </a:r>
                      <a:endParaRPr kumimoji="0" lang="en-US" sz="1600" b="0" i="0" u="none" strike="noStrike" cap="none" normalizeH="0" baseline="0">
                        <a:ln>
                          <a:noFill/>
                        </a:ln>
                        <a:solidFill>
                          <a:schemeClr val="bg1"/>
                        </a:solidFill>
                        <a:effectLst/>
                        <a:latin typeface="Arial" charset="0"/>
                        <a:cs typeface="Arial" charset="0"/>
                      </a:endParaRPr>
                    </a:p>
                  </a:txBody>
                  <a:tcPr marR="0" marT="0" marB="0" horzOverflow="overflow"/>
                </a:tc>
                <a:extLst>
                  <a:ext uri="{0D108BD9-81ED-4DB2-BD59-A6C34878D82A}">
                    <a16:rowId xmlns:a16="http://schemas.microsoft.com/office/drawing/2014/main" val="10000"/>
                  </a:ext>
                </a:extLst>
              </a:tr>
              <a:tr h="32758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err="1">
                          <a:ln>
                            <a:noFill/>
                          </a:ln>
                          <a:effectLst/>
                        </a:rPr>
                        <a:t>Gemcitabine</a:t>
                      </a:r>
                      <a:endParaRPr kumimoji="0" lang="en-US" sz="1600" b="0" i="0" u="none" strike="noStrike" cap="none" normalizeH="0" baseline="0" dirty="0">
                        <a:ln>
                          <a:noFill/>
                        </a:ln>
                        <a:solidFill>
                          <a:schemeClr val="tx1"/>
                        </a:solidFill>
                        <a:effectLst/>
                        <a:latin typeface="Arial" charset="0"/>
                        <a:cs typeface="Arial" charset="0"/>
                      </a:endParaRPr>
                    </a:p>
                  </a:txBody>
                  <a:tcPr marR="0" marT="0" marB="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a:ln>
                            <a:noFill/>
                          </a:ln>
                          <a:effectLst/>
                        </a:rPr>
                        <a:t>1000 mg/m2</a:t>
                      </a:r>
                      <a:endParaRPr kumimoji="0" lang="en-US" sz="1600" b="0" i="0" u="none" strike="noStrike" cap="none" normalizeH="0" baseline="0" dirty="0">
                        <a:ln>
                          <a:noFill/>
                        </a:ln>
                        <a:solidFill>
                          <a:schemeClr val="tx1"/>
                        </a:solidFill>
                        <a:effectLst/>
                        <a:latin typeface="Arial" charset="0"/>
                        <a:cs typeface="Arial" charset="0"/>
                      </a:endParaRPr>
                    </a:p>
                  </a:txBody>
                  <a:tcPr marR="0" marT="0" marB="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a:ln>
                            <a:noFill/>
                          </a:ln>
                          <a:effectLst/>
                        </a:rPr>
                        <a:t>IVPB over 30 min </a:t>
                      </a:r>
                      <a:endParaRPr kumimoji="0" lang="en-US" sz="1600" b="0" i="0" u="none" strike="noStrike" cap="none" normalizeH="0" baseline="0" dirty="0">
                        <a:ln>
                          <a:noFill/>
                        </a:ln>
                        <a:solidFill>
                          <a:schemeClr val="tx1"/>
                        </a:solidFill>
                        <a:effectLst/>
                        <a:latin typeface="Arial" charset="0"/>
                        <a:cs typeface="Arial" charset="0"/>
                      </a:endParaRPr>
                    </a:p>
                  </a:txBody>
                  <a:tcPr marR="0" marT="0" marB="0" horzOverflow="overflow"/>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a:ln>
                            <a:noFill/>
                          </a:ln>
                          <a:effectLst/>
                        </a:rPr>
                        <a:t>given q2weeks </a:t>
                      </a:r>
                      <a:endParaRPr kumimoji="0" lang="en-US" sz="1600" b="1" i="0" u="none" strike="noStrike" cap="none" normalizeH="0" baseline="0" dirty="0">
                        <a:ln>
                          <a:noFill/>
                        </a:ln>
                        <a:solidFill>
                          <a:schemeClr val="tx1"/>
                        </a:solidFill>
                        <a:effectLst/>
                        <a:latin typeface="Arial" charset="0"/>
                        <a:cs typeface="Arial" charset="0"/>
                      </a:endParaRPr>
                    </a:p>
                  </a:txBody>
                  <a:tcPr marR="0" marT="0" marB="0" horzOverflow="overflow"/>
                </a:tc>
                <a:extLst>
                  <a:ext uri="{0D108BD9-81ED-4DB2-BD59-A6C34878D82A}">
                    <a16:rowId xmlns:a16="http://schemas.microsoft.com/office/drawing/2014/main" val="10001"/>
                  </a:ext>
                </a:extLst>
              </a:tr>
              <a:tr h="376371">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a:ln>
                            <a:noFill/>
                          </a:ln>
                          <a:effectLst/>
                        </a:rPr>
                        <a:t>Nab-paclitaxel</a:t>
                      </a:r>
                      <a:endParaRPr kumimoji="0" lang="en-US" sz="1600" b="0" i="0" u="none" strike="noStrike" cap="none" normalizeH="0" baseline="0" dirty="0">
                        <a:ln>
                          <a:noFill/>
                        </a:ln>
                        <a:solidFill>
                          <a:schemeClr val="tx1"/>
                        </a:solidFill>
                        <a:effectLst/>
                        <a:latin typeface="Arial" charset="0"/>
                        <a:cs typeface="Arial" charset="0"/>
                      </a:endParaRPr>
                    </a:p>
                  </a:txBody>
                  <a:tcPr marR="0" marT="0" marB="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a:ln>
                            <a:noFill/>
                          </a:ln>
                          <a:effectLst/>
                        </a:rPr>
                        <a:t>125 mg/m2</a:t>
                      </a:r>
                      <a:endParaRPr kumimoji="0" lang="en-US" sz="1600" b="0" i="0" u="none" strike="noStrike" cap="none" normalizeH="0" baseline="0" dirty="0">
                        <a:ln>
                          <a:noFill/>
                        </a:ln>
                        <a:solidFill>
                          <a:schemeClr val="tx1"/>
                        </a:solidFill>
                        <a:effectLst/>
                        <a:latin typeface="Arial" charset="0"/>
                        <a:cs typeface="Arial" charset="0"/>
                      </a:endParaRPr>
                    </a:p>
                  </a:txBody>
                  <a:tcPr marR="0" marT="0" marB="0"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u="none" strike="noStrike" cap="none" normalizeH="0" baseline="0" dirty="0">
                          <a:ln>
                            <a:noFill/>
                          </a:ln>
                          <a:effectLst/>
                        </a:rPr>
                        <a:t>IVPB over  30 min</a:t>
                      </a:r>
                      <a:endParaRPr kumimoji="0" lang="en-US" sz="1600" b="0" i="0" u="none" strike="noStrike" cap="none" normalizeH="0" baseline="0" dirty="0">
                        <a:ln>
                          <a:noFill/>
                        </a:ln>
                        <a:solidFill>
                          <a:schemeClr val="tx1"/>
                        </a:solidFill>
                        <a:effectLst/>
                        <a:latin typeface="Arial" charset="0"/>
                        <a:cs typeface="Arial" charset="0"/>
                      </a:endParaRPr>
                    </a:p>
                  </a:txBody>
                  <a:tcPr marR="0" marT="0" marB="0" horzOverflow="overflow"/>
                </a:tc>
                <a:tc vMerge="1">
                  <a:txBody>
                    <a:bodyPr/>
                    <a:lstStyle/>
                    <a:p>
                      <a:endParaRPr lang="en-US"/>
                    </a:p>
                  </a:txBody>
                  <a:tcPr/>
                </a:tc>
                <a:extLst>
                  <a:ext uri="{0D108BD9-81ED-4DB2-BD59-A6C34878D82A}">
                    <a16:rowId xmlns:a16="http://schemas.microsoft.com/office/drawing/2014/main" val="10002"/>
                  </a:ext>
                </a:extLst>
              </a:tr>
            </a:tbl>
          </a:graphicData>
        </a:graphic>
      </p:graphicFrame>
      <p:sp>
        <p:nvSpPr>
          <p:cNvPr id="9" name="TextBox 8"/>
          <p:cNvSpPr txBox="1"/>
          <p:nvPr/>
        </p:nvSpPr>
        <p:spPr>
          <a:xfrm>
            <a:off x="104632" y="6559785"/>
            <a:ext cx="3221459"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1" i="0" u="none" strike="noStrike" kern="1200" cap="none" spc="0" normalizeH="0" baseline="0" noProof="0" dirty="0" err="1">
                <a:ln>
                  <a:noFill/>
                </a:ln>
                <a:solidFill>
                  <a:srgbClr val="FFFFFF"/>
                </a:solidFill>
                <a:effectLst/>
                <a:uLnTx/>
                <a:uFillTx/>
                <a:latin typeface="Arial" charset="0"/>
                <a:ea typeface="Tahoma"/>
                <a:cs typeface="Arial" charset="0"/>
              </a:rPr>
              <a:t>Ahn</a:t>
            </a:r>
            <a:r>
              <a:rPr kumimoji="0" lang="en-US" sz="1200" b="1" i="0" u="none" strike="noStrike" kern="1200" cap="none" spc="0" normalizeH="0" baseline="0" noProof="0" dirty="0">
                <a:ln>
                  <a:noFill/>
                </a:ln>
                <a:solidFill>
                  <a:srgbClr val="FFFFFF"/>
                </a:solidFill>
                <a:effectLst/>
                <a:uLnTx/>
                <a:uFillTx/>
                <a:latin typeface="Arial" charset="0"/>
                <a:ea typeface="Tahoma"/>
                <a:cs typeface="Arial" charset="0"/>
              </a:rPr>
              <a:t> et al . </a:t>
            </a:r>
            <a:r>
              <a:rPr kumimoji="0" lang="en-US" sz="1200" b="1" i="0" u="none" strike="noStrike" kern="1200" cap="none" spc="0" normalizeH="0" baseline="0" noProof="0" dirty="0" err="1">
                <a:ln>
                  <a:noFill/>
                </a:ln>
                <a:solidFill>
                  <a:srgbClr val="FFFFFF"/>
                </a:solidFill>
                <a:effectLst/>
                <a:uLnTx/>
                <a:uFillTx/>
                <a:latin typeface="Arial" charset="0"/>
                <a:ea typeface="Tahoma"/>
                <a:cs typeface="Arial" charset="0"/>
              </a:rPr>
              <a:t>Ther</a:t>
            </a:r>
            <a:r>
              <a:rPr kumimoji="0" lang="en-US" sz="1200" b="1" i="0" u="none" strike="noStrike" kern="1200" cap="none" spc="0" normalizeH="0" baseline="0" noProof="0" dirty="0">
                <a:ln>
                  <a:noFill/>
                </a:ln>
                <a:solidFill>
                  <a:srgbClr val="FFFFFF"/>
                </a:solidFill>
                <a:effectLst/>
                <a:uLnTx/>
                <a:uFillTx/>
                <a:latin typeface="Arial" charset="0"/>
                <a:ea typeface="Tahoma"/>
                <a:cs typeface="Arial" charset="0"/>
              </a:rPr>
              <a:t> </a:t>
            </a:r>
            <a:r>
              <a:rPr kumimoji="0" lang="en-US" sz="1200" b="1" i="0" u="none" strike="noStrike" kern="1200" cap="none" spc="0" normalizeH="0" baseline="0" noProof="0" dirty="0" err="1">
                <a:ln>
                  <a:noFill/>
                </a:ln>
                <a:solidFill>
                  <a:srgbClr val="FFFFFF"/>
                </a:solidFill>
                <a:effectLst/>
                <a:uLnTx/>
                <a:uFillTx/>
                <a:latin typeface="Arial" charset="0"/>
                <a:ea typeface="Tahoma"/>
                <a:cs typeface="Arial" charset="0"/>
              </a:rPr>
              <a:t>Adv</a:t>
            </a:r>
            <a:r>
              <a:rPr kumimoji="0" lang="en-US" sz="1200" b="1" i="0" u="none" strike="noStrike" kern="1200" cap="none" spc="0" normalizeH="0" baseline="0" noProof="0" dirty="0">
                <a:ln>
                  <a:noFill/>
                </a:ln>
                <a:solidFill>
                  <a:srgbClr val="FFFFFF"/>
                </a:solidFill>
                <a:effectLst/>
                <a:uLnTx/>
                <a:uFillTx/>
                <a:latin typeface="Arial" charset="0"/>
                <a:ea typeface="Tahoma"/>
                <a:cs typeface="Arial" charset="0"/>
              </a:rPr>
              <a:t> Med </a:t>
            </a:r>
            <a:r>
              <a:rPr kumimoji="0" lang="en-US" sz="1200" b="1" i="0" u="none" strike="noStrike" kern="1200" cap="none" spc="0" normalizeH="0" baseline="0" noProof="0" dirty="0" err="1">
                <a:ln>
                  <a:noFill/>
                </a:ln>
                <a:solidFill>
                  <a:srgbClr val="FFFFFF"/>
                </a:solidFill>
                <a:effectLst/>
                <a:uLnTx/>
                <a:uFillTx/>
                <a:latin typeface="Arial" charset="0"/>
                <a:ea typeface="Tahoma"/>
                <a:cs typeface="Arial" charset="0"/>
              </a:rPr>
              <a:t>Oncol</a:t>
            </a:r>
            <a:r>
              <a:rPr kumimoji="0" lang="en-US" sz="1200" b="1" i="0" u="none" strike="noStrike" kern="1200" cap="none" spc="0" normalizeH="0" baseline="0" noProof="0" dirty="0">
                <a:ln>
                  <a:noFill/>
                </a:ln>
                <a:solidFill>
                  <a:srgbClr val="FFFFFF"/>
                </a:solidFill>
                <a:effectLst/>
                <a:uLnTx/>
                <a:uFillTx/>
                <a:latin typeface="Arial" charset="0"/>
                <a:ea typeface="Tahoma"/>
                <a:cs typeface="Arial" charset="0"/>
              </a:rPr>
              <a:t>.  </a:t>
            </a:r>
            <a:r>
              <a:rPr kumimoji="0" lang="en-US" sz="1200" b="1" i="1" u="none" strike="noStrike" kern="1200" cap="none" spc="0" normalizeH="0" baseline="0" noProof="0" dirty="0">
                <a:ln>
                  <a:noFill/>
                </a:ln>
                <a:solidFill>
                  <a:srgbClr val="FFFFFF"/>
                </a:solidFill>
                <a:effectLst/>
                <a:uLnTx/>
                <a:uFillTx/>
                <a:latin typeface="Arial" charset="0"/>
                <a:ea typeface="Tahoma"/>
                <a:cs typeface="Arial" charset="0"/>
              </a:rPr>
              <a:t>In press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8361" y="2113358"/>
            <a:ext cx="7899116" cy="4487056"/>
          </a:xfrm>
          <a:prstGeom prst="rect">
            <a:avLst/>
          </a:prstGeom>
        </p:spPr>
      </p:pic>
    </p:spTree>
    <p:extLst>
      <p:ext uri="{BB962C8B-B14F-4D97-AF65-F5344CB8AC3E}">
        <p14:creationId xmlns:p14="http://schemas.microsoft.com/office/powerpoint/2010/main" val="287891477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806483" y="261258"/>
            <a:ext cx="7827264" cy="822871"/>
          </a:xfrm>
        </p:spPr>
        <p:txBody>
          <a:bodyPr/>
          <a:lstStyle/>
          <a:p>
            <a:pPr algn="ctr"/>
            <a:r>
              <a:rPr lang="en-US" sz="3600" dirty="0">
                <a:solidFill>
                  <a:srgbClr val="FFFF99"/>
                </a:solidFill>
                <a:latin typeface="Calibri" panose="020F0502020204030204" pitchFamily="34" charset="0"/>
                <a:cs typeface="Calibri" panose="020F0502020204030204" pitchFamily="34" charset="0"/>
              </a:rPr>
              <a:t>Summary of Findings in First Line </a:t>
            </a:r>
          </a:p>
        </p:txBody>
      </p:sp>
      <p:sp>
        <p:nvSpPr>
          <p:cNvPr id="10" name="Content Placeholder 9"/>
          <p:cNvSpPr>
            <a:spLocks noGrp="1"/>
          </p:cNvSpPr>
          <p:nvPr>
            <p:ph idx="1"/>
          </p:nvPr>
        </p:nvSpPr>
        <p:spPr>
          <a:xfrm>
            <a:off x="859253" y="1324931"/>
            <a:ext cx="10645737" cy="5489708"/>
          </a:xfrm>
        </p:spPr>
        <p:txBody>
          <a:bodyPr/>
          <a:lstStyle/>
          <a:p>
            <a:r>
              <a:rPr lang="en-US" altLang="en-US" dirty="0">
                <a:latin typeface="Calibri" panose="020F0502020204030204" pitchFamily="34" charset="0"/>
                <a:cs typeface="Calibri" panose="020F0502020204030204" pitchFamily="34" charset="0"/>
              </a:rPr>
              <a:t>Two efficacious combination regimens </a:t>
            </a:r>
            <a:r>
              <a:rPr lang="en-US" altLang="en-US" dirty="0">
                <a:latin typeface="Calibri" panose="020F0502020204030204" pitchFamily="34" charset="0"/>
                <a:cs typeface="Calibri" panose="020F0502020204030204" pitchFamily="34" charset="0"/>
                <a:sym typeface="Wingdings"/>
              </a:rPr>
              <a:t> No clear best regimen </a:t>
            </a:r>
            <a:endParaRPr lang="en-US" altLang="en-US" dirty="0">
              <a:latin typeface="Calibri" panose="020F0502020204030204" pitchFamily="34" charset="0"/>
              <a:cs typeface="Calibri" panose="020F0502020204030204" pitchFamily="34" charset="0"/>
            </a:endParaRPr>
          </a:p>
          <a:p>
            <a:pPr lvl="1"/>
            <a:r>
              <a:rPr lang="en-US" altLang="en-US" sz="2400" dirty="0">
                <a:latin typeface="Calibri" panose="020F0502020204030204" pitchFamily="34" charset="0"/>
                <a:cs typeface="Calibri" panose="020F0502020204030204" pitchFamily="34" charset="0"/>
              </a:rPr>
              <a:t>FOLFIRINOX</a:t>
            </a:r>
          </a:p>
          <a:p>
            <a:pPr lvl="1"/>
            <a:r>
              <a:rPr lang="en-US" sz="2400" dirty="0">
                <a:latin typeface="Calibri" panose="020F0502020204030204" pitchFamily="34" charset="0"/>
                <a:cs typeface="Calibri" panose="020F0502020204030204" pitchFamily="34" charset="0"/>
              </a:rPr>
              <a:t>Gemcitabine</a:t>
            </a:r>
            <a:r>
              <a:rPr lang="en-US" altLang="en-US" sz="2400" dirty="0">
                <a:latin typeface="Calibri" panose="020F0502020204030204" pitchFamily="34" charset="0"/>
                <a:cs typeface="Calibri" panose="020F0502020204030204" pitchFamily="34" charset="0"/>
              </a:rPr>
              <a:t>/</a:t>
            </a:r>
            <a:r>
              <a:rPr lang="en-US" altLang="en-US" sz="2400" i="1" dirty="0">
                <a:latin typeface="Calibri" panose="020F0502020204030204" pitchFamily="34" charset="0"/>
                <a:cs typeface="Calibri" panose="020F0502020204030204" pitchFamily="34" charset="0"/>
              </a:rPr>
              <a:t>nab</a:t>
            </a:r>
            <a:r>
              <a:rPr lang="en-US" altLang="en-US" sz="2400" dirty="0">
                <a:latin typeface="Calibri" panose="020F0502020204030204" pitchFamily="34" charset="0"/>
                <a:cs typeface="Calibri" panose="020F0502020204030204" pitchFamily="34" charset="0"/>
              </a:rPr>
              <a:t>-paclitaxel</a:t>
            </a:r>
          </a:p>
          <a:p>
            <a:r>
              <a:rPr lang="en-US" altLang="en-US" dirty="0">
                <a:latin typeface="Calibri" panose="020F0502020204030204" pitchFamily="34" charset="0"/>
                <a:cs typeface="Calibri" panose="020F0502020204030204" pitchFamily="34" charset="0"/>
              </a:rPr>
              <a:t>In practice clinicians tend to:</a:t>
            </a:r>
          </a:p>
          <a:p>
            <a:pPr lvl="1"/>
            <a:r>
              <a:rPr lang="en-US" altLang="en-US" sz="2400" dirty="0">
                <a:latin typeface="Calibri" panose="020F0502020204030204" pitchFamily="34" charset="0"/>
                <a:cs typeface="Calibri" panose="020F0502020204030204" pitchFamily="34" charset="0"/>
              </a:rPr>
              <a:t>Give FOLFIRINOX to the “best” patients</a:t>
            </a:r>
          </a:p>
          <a:p>
            <a:pPr lvl="1"/>
            <a:r>
              <a:rPr lang="en-US" altLang="en-US" sz="2400" dirty="0">
                <a:latin typeface="Calibri" panose="020F0502020204030204" pitchFamily="34" charset="0"/>
                <a:cs typeface="Calibri" panose="020F0502020204030204" pitchFamily="34" charset="0"/>
              </a:rPr>
              <a:t>Give </a:t>
            </a:r>
            <a:r>
              <a:rPr lang="en-US" sz="2400" dirty="0">
                <a:latin typeface="Calibri" panose="020F0502020204030204" pitchFamily="34" charset="0"/>
                <a:cs typeface="Calibri" panose="020F0502020204030204" pitchFamily="34" charset="0"/>
              </a:rPr>
              <a:t>gemcitabine</a:t>
            </a:r>
            <a:r>
              <a:rPr lang="en-US" altLang="en-US" sz="2400" dirty="0">
                <a:latin typeface="Calibri" panose="020F0502020204030204" pitchFamily="34" charset="0"/>
                <a:cs typeface="Calibri" panose="020F0502020204030204" pitchFamily="34" charset="0"/>
              </a:rPr>
              <a:t>/</a:t>
            </a:r>
            <a:r>
              <a:rPr lang="en-US" altLang="en-US" sz="2400" i="1" dirty="0">
                <a:latin typeface="Calibri" panose="020F0502020204030204" pitchFamily="34" charset="0"/>
                <a:cs typeface="Calibri" panose="020F0502020204030204" pitchFamily="34" charset="0"/>
              </a:rPr>
              <a:t>nab</a:t>
            </a:r>
            <a:r>
              <a:rPr lang="en-US" altLang="en-US" sz="2400" dirty="0">
                <a:latin typeface="Calibri" panose="020F0502020204030204" pitchFamily="34" charset="0"/>
                <a:cs typeface="Calibri" panose="020F0502020204030204" pitchFamily="34" charset="0"/>
              </a:rPr>
              <a:t>-paclitaxel to “not quite as good” patients</a:t>
            </a:r>
          </a:p>
          <a:p>
            <a:r>
              <a:rPr lang="en-US" dirty="0">
                <a:latin typeface="Calibri" panose="020F0502020204030204" pitchFamily="34" charset="0"/>
                <a:cs typeface="Calibri" panose="020F0502020204030204" pitchFamily="34" charset="0"/>
              </a:rPr>
              <a:t>Most patients will require dose modifications that will lead to at least equally good if not improved outcome with both regimens.</a:t>
            </a:r>
          </a:p>
          <a:p>
            <a:r>
              <a:rPr lang="en-US" dirty="0">
                <a:latin typeface="Calibri" panose="020F0502020204030204" pitchFamily="34" charset="0"/>
                <a:cs typeface="Calibri" panose="020F0502020204030204" pitchFamily="34" charset="0"/>
              </a:rPr>
              <a:t>Biweekly gemcitabine and nab-paclitaxel in patients with PDAC seems to allow for improved tolerability and cost while maintaining efficacy .</a:t>
            </a:r>
          </a:p>
          <a:p>
            <a:pPr lvl="1"/>
            <a:r>
              <a:rPr lang="en-US" sz="2400" dirty="0">
                <a:latin typeface="Calibri" panose="020F0502020204030204" pitchFamily="34" charset="0"/>
                <a:cs typeface="Calibri" panose="020F0502020204030204" pitchFamily="34" charset="0"/>
              </a:rPr>
              <a:t>Prospective randomized trials are required to confirm these findings. </a:t>
            </a:r>
          </a:p>
        </p:txBody>
      </p:sp>
    </p:spTree>
    <p:extLst>
      <p:ext uri="{BB962C8B-B14F-4D97-AF65-F5344CB8AC3E}">
        <p14:creationId xmlns:p14="http://schemas.microsoft.com/office/powerpoint/2010/main" val="15226642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334159" y="223024"/>
            <a:ext cx="10668000" cy="499533"/>
          </a:xfrm>
        </p:spPr>
        <p:txBody>
          <a:bodyPr/>
          <a:lstStyle/>
          <a:p>
            <a:r>
              <a:rPr lang="en-GB" sz="3600" dirty="0">
                <a:solidFill>
                  <a:srgbClr val="FFFF99"/>
                </a:solidFill>
                <a:latin typeface="Calibri" panose="020F0502020204030204" pitchFamily="34" charset="0"/>
                <a:cs typeface="Calibri" panose="020F0502020204030204" pitchFamily="34" charset="0"/>
              </a:rPr>
              <a:t>Pancreatic Cancer is a Relatively Rare Disease</a:t>
            </a:r>
          </a:p>
        </p:txBody>
      </p:sp>
      <p:sp>
        <p:nvSpPr>
          <p:cNvPr id="2" name="Text Placeholder 1"/>
          <p:cNvSpPr>
            <a:spLocks noGrp="1"/>
          </p:cNvSpPr>
          <p:nvPr>
            <p:ph type="body" sz="quarter" idx="10"/>
          </p:nvPr>
        </p:nvSpPr>
        <p:spPr>
          <a:xfrm>
            <a:off x="282350" y="6316780"/>
            <a:ext cx="3602919" cy="409170"/>
          </a:xfrm>
        </p:spPr>
        <p:txBody>
          <a:bodyPr>
            <a:normAutofit lnSpcReduction="10000"/>
          </a:bodyPr>
          <a:lstStyle/>
          <a:p>
            <a:r>
              <a:rPr lang="en-GB" sz="800" dirty="0"/>
              <a:t>G, gallbladder; HL, Hodgkin lymphoma; KS, Kaposi sarcoma; MM, Multiple myeloma; NHL, Non-Hodgkin lymphoma; N, nasopharynx; </a:t>
            </a:r>
            <a:r>
              <a:rPr lang="en-GB" sz="800" dirty="0" err="1"/>
              <a:t>Oes</a:t>
            </a:r>
            <a:r>
              <a:rPr lang="en-GB" sz="800" dirty="0"/>
              <a:t>, oesophagus; OP, other pharynx</a:t>
            </a:r>
          </a:p>
        </p:txBody>
      </p:sp>
      <p:sp>
        <p:nvSpPr>
          <p:cNvPr id="4" name="Text Placeholder 3"/>
          <p:cNvSpPr>
            <a:spLocks noGrp="1"/>
          </p:cNvSpPr>
          <p:nvPr>
            <p:ph type="body" sz="quarter" idx="11"/>
          </p:nvPr>
        </p:nvSpPr>
        <p:spPr>
          <a:xfrm>
            <a:off x="8661759" y="6348503"/>
            <a:ext cx="3262920" cy="409170"/>
          </a:xfrm>
        </p:spPr>
        <p:txBody>
          <a:bodyPr>
            <a:normAutofit lnSpcReduction="10000"/>
          </a:bodyPr>
          <a:lstStyle/>
          <a:p>
            <a:r>
              <a:rPr lang="en-GB" sz="800" dirty="0" err="1"/>
              <a:t>Globocan</a:t>
            </a:r>
            <a:r>
              <a:rPr lang="en-GB" sz="800" dirty="0"/>
              <a:t> 2012 (Online database). Available at: http://globocan.iarc.fr/Pages/fact_sheets_population.aspx </a:t>
            </a:r>
            <a:br>
              <a:rPr lang="en-GB" sz="800" dirty="0"/>
            </a:br>
            <a:r>
              <a:rPr lang="en-GB" sz="800" dirty="0"/>
              <a:t>(Accessed 11/10/16) </a:t>
            </a:r>
          </a:p>
        </p:txBody>
      </p:sp>
      <p:sp>
        <p:nvSpPr>
          <p:cNvPr id="60" name="Oval 59"/>
          <p:cNvSpPr>
            <a:spLocks noChangeAspect="1"/>
          </p:cNvSpPr>
          <p:nvPr/>
        </p:nvSpPr>
        <p:spPr>
          <a:xfrm>
            <a:off x="1738136" y="3645645"/>
            <a:ext cx="2519958" cy="2519959"/>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B4055"/>
                </a:solidFill>
                <a:effectLst/>
                <a:uLnTx/>
                <a:uFillTx/>
                <a:latin typeface="Raleway"/>
                <a:ea typeface="Tahoma"/>
                <a:cs typeface="Tahoma"/>
              </a:rPr>
              <a:t>Prostate</a:t>
            </a:r>
          </a:p>
        </p:txBody>
      </p:sp>
      <p:sp>
        <p:nvSpPr>
          <p:cNvPr id="63" name="Oval 62"/>
          <p:cNvSpPr>
            <a:spLocks noChangeAspect="1"/>
          </p:cNvSpPr>
          <p:nvPr/>
        </p:nvSpPr>
        <p:spPr>
          <a:xfrm>
            <a:off x="8175556" y="5037100"/>
            <a:ext cx="625253" cy="625253"/>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Lip,</a:t>
            </a:r>
            <a:br>
              <a:rPr kumimoji="0" lang="en-GB" sz="11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br>
            <a:r>
              <a:rPr kumimoji="0" lang="en-GB" sz="11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mouth</a:t>
            </a:r>
          </a:p>
        </p:txBody>
      </p:sp>
      <p:sp>
        <p:nvSpPr>
          <p:cNvPr id="64" name="Oval 63"/>
          <p:cNvSpPr>
            <a:spLocks noChangeAspect="1"/>
          </p:cNvSpPr>
          <p:nvPr/>
        </p:nvSpPr>
        <p:spPr>
          <a:xfrm>
            <a:off x="8992475" y="2876425"/>
            <a:ext cx="549465" cy="549465"/>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err="1">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Oes</a:t>
            </a:r>
            <a:endParaRPr kumimoji="0" lang="en-GB" sz="11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endParaRPr>
          </a:p>
        </p:txBody>
      </p:sp>
      <p:sp>
        <p:nvSpPr>
          <p:cNvPr id="65" name="Oval 64"/>
          <p:cNvSpPr>
            <a:spLocks noChangeAspect="1"/>
          </p:cNvSpPr>
          <p:nvPr/>
        </p:nvSpPr>
        <p:spPr>
          <a:xfrm>
            <a:off x="6099148" y="4025525"/>
            <a:ext cx="852618" cy="852618"/>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Stomach</a:t>
            </a:r>
          </a:p>
        </p:txBody>
      </p:sp>
      <p:sp>
        <p:nvSpPr>
          <p:cNvPr id="66" name="Oval 65"/>
          <p:cNvSpPr>
            <a:spLocks noChangeAspect="1"/>
          </p:cNvSpPr>
          <p:nvPr/>
        </p:nvSpPr>
        <p:spPr>
          <a:xfrm>
            <a:off x="4165918" y="2474945"/>
            <a:ext cx="1762076" cy="1762077"/>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Colorectal</a:t>
            </a:r>
          </a:p>
        </p:txBody>
      </p:sp>
      <p:sp>
        <p:nvSpPr>
          <p:cNvPr id="67" name="Oval 66"/>
          <p:cNvSpPr>
            <a:spLocks noChangeAspect="1"/>
          </p:cNvSpPr>
          <p:nvPr/>
        </p:nvSpPr>
        <p:spPr>
          <a:xfrm>
            <a:off x="8216610" y="4130695"/>
            <a:ext cx="682094" cy="682094"/>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Liver</a:t>
            </a:r>
          </a:p>
        </p:txBody>
      </p:sp>
      <p:sp>
        <p:nvSpPr>
          <p:cNvPr id="68" name="Oval 67"/>
          <p:cNvSpPr>
            <a:spLocks noChangeAspect="1"/>
          </p:cNvSpPr>
          <p:nvPr/>
        </p:nvSpPr>
        <p:spPr>
          <a:xfrm>
            <a:off x="9756071" y="2481082"/>
            <a:ext cx="454729" cy="454729"/>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G</a:t>
            </a:r>
          </a:p>
        </p:txBody>
      </p:sp>
      <p:sp>
        <p:nvSpPr>
          <p:cNvPr id="69" name="Oval 68"/>
          <p:cNvSpPr>
            <a:spLocks noChangeAspect="1"/>
          </p:cNvSpPr>
          <p:nvPr/>
        </p:nvSpPr>
        <p:spPr>
          <a:xfrm>
            <a:off x="6967989" y="1708352"/>
            <a:ext cx="833671" cy="833671"/>
          </a:xfrm>
          <a:prstGeom prst="ellipse">
            <a:avLst/>
          </a:prstGeom>
          <a:solidFill>
            <a:schemeClr val="tx2"/>
          </a:solidFill>
          <a:ln>
            <a:solidFill>
              <a:schemeClr val="tx2"/>
            </a:solidFill>
          </a:ln>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FFFFFF"/>
                </a:solidFill>
                <a:effectLst/>
                <a:uLnTx/>
                <a:uFillTx/>
                <a:latin typeface="Raleway"/>
                <a:ea typeface="Tahoma"/>
                <a:cs typeface="Tahoma"/>
              </a:rPr>
              <a:t>Pancreas</a:t>
            </a:r>
          </a:p>
        </p:txBody>
      </p:sp>
      <p:sp>
        <p:nvSpPr>
          <p:cNvPr id="70" name="Oval 69"/>
          <p:cNvSpPr>
            <a:spLocks noChangeAspect="1"/>
          </p:cNvSpPr>
          <p:nvPr/>
        </p:nvSpPr>
        <p:spPr>
          <a:xfrm>
            <a:off x="9049317" y="1982320"/>
            <a:ext cx="492623" cy="492624"/>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Larynx</a:t>
            </a:r>
          </a:p>
        </p:txBody>
      </p:sp>
      <p:sp>
        <p:nvSpPr>
          <p:cNvPr id="71" name="Oval 70"/>
          <p:cNvSpPr>
            <a:spLocks noChangeAspect="1"/>
          </p:cNvSpPr>
          <p:nvPr/>
        </p:nvSpPr>
        <p:spPr>
          <a:xfrm>
            <a:off x="4376604" y="4386054"/>
            <a:ext cx="1667341" cy="1667341"/>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Lung</a:t>
            </a:r>
          </a:p>
        </p:txBody>
      </p:sp>
      <p:sp>
        <p:nvSpPr>
          <p:cNvPr id="72" name="Oval 71"/>
          <p:cNvSpPr>
            <a:spLocks noChangeAspect="1"/>
          </p:cNvSpPr>
          <p:nvPr/>
        </p:nvSpPr>
        <p:spPr>
          <a:xfrm>
            <a:off x="6117228" y="2965575"/>
            <a:ext cx="862091" cy="862091"/>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Melanoma</a:t>
            </a:r>
            <a:endParaRPr kumimoji="0" lang="en-GB" sz="14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endParaRPr>
          </a:p>
        </p:txBody>
      </p:sp>
      <p:sp>
        <p:nvSpPr>
          <p:cNvPr id="73" name="Oval 72"/>
          <p:cNvSpPr>
            <a:spLocks noChangeAspect="1"/>
          </p:cNvSpPr>
          <p:nvPr/>
        </p:nvSpPr>
        <p:spPr>
          <a:xfrm>
            <a:off x="1738137" y="1097265"/>
            <a:ext cx="2501011" cy="2501012"/>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Breast</a:t>
            </a:r>
          </a:p>
        </p:txBody>
      </p:sp>
      <p:sp>
        <p:nvSpPr>
          <p:cNvPr id="74" name="Oval 73"/>
          <p:cNvSpPr>
            <a:spLocks noChangeAspect="1"/>
          </p:cNvSpPr>
          <p:nvPr/>
        </p:nvSpPr>
        <p:spPr>
          <a:xfrm>
            <a:off x="7384823" y="3598277"/>
            <a:ext cx="757882" cy="757882"/>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Cervix</a:t>
            </a:r>
          </a:p>
        </p:txBody>
      </p:sp>
      <p:sp>
        <p:nvSpPr>
          <p:cNvPr id="75" name="Oval 74"/>
          <p:cNvSpPr>
            <a:spLocks noChangeAspect="1"/>
          </p:cNvSpPr>
          <p:nvPr/>
        </p:nvSpPr>
        <p:spPr>
          <a:xfrm>
            <a:off x="4498716" y="1236711"/>
            <a:ext cx="1061035" cy="1061035"/>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Uterine</a:t>
            </a:r>
            <a:endParaRPr kumimoji="0" lang="en-GB" sz="18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endParaRPr>
          </a:p>
        </p:txBody>
      </p:sp>
      <p:sp>
        <p:nvSpPr>
          <p:cNvPr id="76" name="Oval 75"/>
          <p:cNvSpPr>
            <a:spLocks noChangeAspect="1"/>
          </p:cNvSpPr>
          <p:nvPr/>
        </p:nvSpPr>
        <p:spPr>
          <a:xfrm>
            <a:off x="7206096" y="4498476"/>
            <a:ext cx="871565" cy="871565"/>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Ovary</a:t>
            </a:r>
          </a:p>
        </p:txBody>
      </p:sp>
      <p:sp>
        <p:nvSpPr>
          <p:cNvPr id="77" name="Oval 76"/>
          <p:cNvSpPr>
            <a:spLocks noChangeAspect="1"/>
          </p:cNvSpPr>
          <p:nvPr/>
        </p:nvSpPr>
        <p:spPr>
          <a:xfrm>
            <a:off x="8898704" y="4800701"/>
            <a:ext cx="568412" cy="568412"/>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Testis</a:t>
            </a:r>
          </a:p>
        </p:txBody>
      </p:sp>
      <p:sp>
        <p:nvSpPr>
          <p:cNvPr id="78" name="Oval 77"/>
          <p:cNvSpPr>
            <a:spLocks noChangeAspect="1"/>
          </p:cNvSpPr>
          <p:nvPr/>
        </p:nvSpPr>
        <p:spPr>
          <a:xfrm>
            <a:off x="6232377" y="5037100"/>
            <a:ext cx="871565" cy="871565"/>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Kidney</a:t>
            </a:r>
          </a:p>
        </p:txBody>
      </p:sp>
      <p:sp>
        <p:nvSpPr>
          <p:cNvPr id="79" name="Oval 78"/>
          <p:cNvSpPr>
            <a:spLocks noChangeAspect="1"/>
          </p:cNvSpPr>
          <p:nvPr/>
        </p:nvSpPr>
        <p:spPr>
          <a:xfrm>
            <a:off x="5679378" y="1738012"/>
            <a:ext cx="1042088" cy="1042088"/>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Bladder</a:t>
            </a:r>
          </a:p>
        </p:txBody>
      </p:sp>
      <p:sp>
        <p:nvSpPr>
          <p:cNvPr id="80" name="Oval 79"/>
          <p:cNvSpPr>
            <a:spLocks noChangeAspect="1"/>
          </p:cNvSpPr>
          <p:nvPr/>
        </p:nvSpPr>
        <p:spPr>
          <a:xfrm>
            <a:off x="9713140" y="3740380"/>
            <a:ext cx="473676" cy="473676"/>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OP</a:t>
            </a:r>
          </a:p>
        </p:txBody>
      </p:sp>
      <p:sp>
        <p:nvSpPr>
          <p:cNvPr id="81" name="Oval 80"/>
          <p:cNvSpPr>
            <a:spLocks noChangeAspect="1"/>
          </p:cNvSpPr>
          <p:nvPr/>
        </p:nvSpPr>
        <p:spPr>
          <a:xfrm>
            <a:off x="8929633" y="3645644"/>
            <a:ext cx="568412" cy="568412"/>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Thyroid</a:t>
            </a:r>
          </a:p>
        </p:txBody>
      </p:sp>
      <p:sp>
        <p:nvSpPr>
          <p:cNvPr id="82" name="Oval 81"/>
          <p:cNvSpPr>
            <a:spLocks noChangeAspect="1"/>
          </p:cNvSpPr>
          <p:nvPr/>
        </p:nvSpPr>
        <p:spPr>
          <a:xfrm>
            <a:off x="9624595" y="4473643"/>
            <a:ext cx="322100" cy="322100"/>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HL</a:t>
            </a:r>
          </a:p>
        </p:txBody>
      </p:sp>
      <p:sp>
        <p:nvSpPr>
          <p:cNvPr id="83" name="Oval 82"/>
          <p:cNvSpPr>
            <a:spLocks noChangeAspect="1"/>
          </p:cNvSpPr>
          <p:nvPr/>
        </p:nvSpPr>
        <p:spPr>
          <a:xfrm>
            <a:off x="7159145" y="2658065"/>
            <a:ext cx="833671" cy="833671"/>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NHL</a:t>
            </a:r>
          </a:p>
        </p:txBody>
      </p:sp>
      <p:sp>
        <p:nvSpPr>
          <p:cNvPr id="84" name="Oval 83"/>
          <p:cNvSpPr>
            <a:spLocks noChangeAspect="1"/>
          </p:cNvSpPr>
          <p:nvPr/>
        </p:nvSpPr>
        <p:spPr>
          <a:xfrm>
            <a:off x="8237895" y="3029535"/>
            <a:ext cx="530518" cy="530518"/>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MM</a:t>
            </a:r>
          </a:p>
        </p:txBody>
      </p:sp>
      <p:sp>
        <p:nvSpPr>
          <p:cNvPr id="85" name="Oval 84"/>
          <p:cNvSpPr>
            <a:spLocks noChangeAspect="1"/>
          </p:cNvSpPr>
          <p:nvPr/>
        </p:nvSpPr>
        <p:spPr>
          <a:xfrm>
            <a:off x="8027600" y="2056021"/>
            <a:ext cx="738935" cy="738935"/>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Leukaemia</a:t>
            </a:r>
          </a:p>
        </p:txBody>
      </p:sp>
      <p:sp>
        <p:nvSpPr>
          <p:cNvPr id="86" name="Oval 85"/>
          <p:cNvSpPr>
            <a:spLocks noChangeAspect="1"/>
          </p:cNvSpPr>
          <p:nvPr/>
        </p:nvSpPr>
        <p:spPr>
          <a:xfrm>
            <a:off x="10236378" y="4634693"/>
            <a:ext cx="113682" cy="113682"/>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KS</a:t>
            </a:r>
          </a:p>
        </p:txBody>
      </p:sp>
      <p:sp>
        <p:nvSpPr>
          <p:cNvPr id="87" name="Oval 86"/>
          <p:cNvSpPr>
            <a:spLocks noChangeAspect="1"/>
          </p:cNvSpPr>
          <p:nvPr/>
        </p:nvSpPr>
        <p:spPr>
          <a:xfrm>
            <a:off x="10128381" y="3314202"/>
            <a:ext cx="164839" cy="164839"/>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N</a:t>
            </a:r>
          </a:p>
        </p:txBody>
      </p:sp>
      <p:sp>
        <p:nvSpPr>
          <p:cNvPr id="88" name="Oval 87"/>
          <p:cNvSpPr>
            <a:spLocks noChangeAspect="1"/>
          </p:cNvSpPr>
          <p:nvPr/>
        </p:nvSpPr>
        <p:spPr>
          <a:xfrm>
            <a:off x="7489033" y="5494343"/>
            <a:ext cx="625253" cy="625253"/>
          </a:xfrm>
          <a:prstGeom prst="ellipse">
            <a:avLst/>
          </a:prstGeom>
          <a:solidFill>
            <a:schemeClr val="tx2">
              <a:lumMod val="20000"/>
              <a:lumOff val="80000"/>
            </a:schemeClr>
          </a:solidFill>
          <a:ln>
            <a:no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Brain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B4055"/>
                </a:solidFill>
                <a:effectLst>
                  <a:outerShdw blurRad="50800" dist="38100" dir="2700000" algn="tl" rotWithShape="0">
                    <a:srgbClr val="FFFFFF">
                      <a:alpha val="40000"/>
                    </a:srgbClr>
                  </a:outerShdw>
                </a:effectLst>
                <a:uLnTx/>
                <a:uFillTx/>
                <a:latin typeface="Raleway"/>
                <a:ea typeface="Tahoma"/>
                <a:cs typeface="Tahoma"/>
              </a:rPr>
              <a:t>CNS</a:t>
            </a:r>
          </a:p>
        </p:txBody>
      </p:sp>
    </p:spTree>
    <p:extLst>
      <p:ext uri="{BB962C8B-B14F-4D97-AF65-F5344CB8AC3E}">
        <p14:creationId xmlns:p14="http://schemas.microsoft.com/office/powerpoint/2010/main" val="37776518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125C3F0-F79F-4DC2-B851-0B273997D0D2}"/>
              </a:ext>
            </a:extLst>
          </p:cNvPr>
          <p:cNvSpPr>
            <a:spLocks noChangeArrowheads="1"/>
          </p:cNvSpPr>
          <p:nvPr/>
        </p:nvSpPr>
        <p:spPr bwMode="auto">
          <a:xfrm rot="10800000" flipH="1">
            <a:off x="16933" y="0"/>
            <a:ext cx="12192000" cy="6858000"/>
          </a:xfrm>
          <a:prstGeom prst="rect">
            <a:avLst/>
          </a:prstGeom>
          <a:blipFill dpi="0" rotWithShape="1">
            <a:blip r:embed="rId3"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srgbClr val="FFFF99"/>
              </a:solidFill>
              <a:effectLst/>
              <a:uLnTx/>
              <a:uFillTx/>
              <a:latin typeface="Arial" pitchFamily="34" charset="0"/>
              <a:ea typeface="MS PGothic" pitchFamily="34" charset="-128"/>
              <a:cs typeface="Tahoma"/>
            </a:endParaRPr>
          </a:p>
        </p:txBody>
      </p:sp>
      <p:sp>
        <p:nvSpPr>
          <p:cNvPr id="4" name="Rectangle 3">
            <a:extLst>
              <a:ext uri="{FF2B5EF4-FFF2-40B4-BE49-F238E27FC236}">
                <a16:creationId xmlns:a16="http://schemas.microsoft.com/office/drawing/2014/main" id="{63E5AF8B-557D-4AD8-B8AD-F6E16820232D}"/>
              </a:ext>
            </a:extLst>
          </p:cNvPr>
          <p:cNvSpPr/>
          <p:nvPr/>
        </p:nvSpPr>
        <p:spPr bwMode="auto">
          <a:xfrm>
            <a:off x="3464611" y="2617710"/>
            <a:ext cx="4943875" cy="3168725"/>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pic>
        <p:nvPicPr>
          <p:cNvPr id="5" name="Picture 4">
            <a:extLst>
              <a:ext uri="{FF2B5EF4-FFF2-40B4-BE49-F238E27FC236}">
                <a16:creationId xmlns:a16="http://schemas.microsoft.com/office/drawing/2014/main" id="{81E47ACF-46C0-4C12-A825-80C0B1A407E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88675" y="2737058"/>
            <a:ext cx="4679506" cy="2924691"/>
          </a:xfrm>
          <a:prstGeom prst="rect">
            <a:avLst/>
          </a:prstGeom>
        </p:spPr>
      </p:pic>
      <p:sp>
        <p:nvSpPr>
          <p:cNvPr id="2" name="Title 1"/>
          <p:cNvSpPr>
            <a:spLocks noGrp="1"/>
          </p:cNvSpPr>
          <p:nvPr>
            <p:ph type="title"/>
          </p:nvPr>
        </p:nvSpPr>
        <p:spPr>
          <a:xfrm>
            <a:off x="2444597" y="1257176"/>
            <a:ext cx="7471722" cy="1143000"/>
          </a:xfrm>
        </p:spPr>
        <p:txBody>
          <a:bodyPr/>
          <a:lstStyle/>
          <a:p>
            <a:pPr algn="ctr"/>
            <a:r>
              <a:rPr lang="en-US" sz="4000" dirty="0">
                <a:solidFill>
                  <a:srgbClr val="FFFF99"/>
                </a:solidFill>
                <a:latin typeface="Calibri" panose="020F0502020204030204" pitchFamily="34" charset="0"/>
                <a:cs typeface="Calibri" panose="020F0502020204030204" pitchFamily="34" charset="0"/>
              </a:rPr>
              <a:t>Metastatic Pancreas Cancer: Second Line Therapy</a:t>
            </a:r>
          </a:p>
        </p:txBody>
      </p:sp>
    </p:spTree>
    <p:extLst>
      <p:ext uri="{BB962C8B-B14F-4D97-AF65-F5344CB8AC3E}">
        <p14:creationId xmlns:p14="http://schemas.microsoft.com/office/powerpoint/2010/main" val="190370062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2"/>
          <p:cNvSpPr>
            <a:spLocks noGrp="1"/>
          </p:cNvSpPr>
          <p:nvPr>
            <p:ph type="title"/>
          </p:nvPr>
        </p:nvSpPr>
        <p:spPr>
          <a:xfrm>
            <a:off x="2472191" y="-32476"/>
            <a:ext cx="8766704" cy="1103313"/>
          </a:xfrm>
        </p:spPr>
        <p:txBody>
          <a:bodyPr>
            <a:noAutofit/>
          </a:bodyPr>
          <a:lstStyle/>
          <a:p>
            <a:pPr algn="ctr"/>
            <a:r>
              <a:rPr lang="en-US" altLang="en-US" dirty="0">
                <a:solidFill>
                  <a:srgbClr val="FFFF99"/>
                </a:solidFill>
                <a:latin typeface="Calibri" panose="020F0502020204030204" pitchFamily="34" charset="0"/>
                <a:cs typeface="Calibri" panose="020F0502020204030204" pitchFamily="34" charset="0"/>
              </a:rPr>
              <a:t>NAPOLI-1: Nanoliposomal Irinotecan ± 5-FU/LV vs 5-FU/LV in Met Pancreatic Cancer </a:t>
            </a:r>
          </a:p>
        </p:txBody>
      </p:sp>
      <p:sp>
        <p:nvSpPr>
          <p:cNvPr id="2" name="Content Placeholder 2"/>
          <p:cNvSpPr>
            <a:spLocks noGrp="1"/>
          </p:cNvSpPr>
          <p:nvPr>
            <p:ph idx="4294967295"/>
          </p:nvPr>
        </p:nvSpPr>
        <p:spPr>
          <a:xfrm>
            <a:off x="2305050" y="1612901"/>
            <a:ext cx="8362950" cy="430887"/>
          </a:xfrm>
        </p:spPr>
        <p:txBody>
          <a:bodyPr/>
          <a:lstStyle/>
          <a:p>
            <a:pPr marL="0" indent="0">
              <a:buNone/>
              <a:defRPr/>
            </a:pPr>
            <a:r>
              <a:rPr lang="en-US" altLang="en-US" sz="2000" b="1" dirty="0">
                <a:solidFill>
                  <a:srgbClr val="FFFF00"/>
                </a:solidFill>
                <a:latin typeface="Calibri" panose="020F0502020204030204" pitchFamily="34" charset="0"/>
                <a:cs typeface="Calibri" panose="020F0502020204030204" pitchFamily="34" charset="0"/>
              </a:rPr>
              <a:t>Phase III Trial</a:t>
            </a:r>
            <a:endParaRPr lang="en-US" altLang="en-US" sz="2000" b="1" dirty="0">
              <a:solidFill>
                <a:srgbClr val="FFFF00"/>
              </a:solidFill>
              <a:latin typeface="Calibri" panose="020F0502020204030204" pitchFamily="34" charset="0"/>
              <a:ea typeface="ＭＳ Ｐゴシック" pitchFamily="34" charset="-128"/>
              <a:cs typeface="Calibri" panose="020F0502020204030204" pitchFamily="34" charset="0"/>
            </a:endParaRPr>
          </a:p>
        </p:txBody>
      </p:sp>
      <p:sp>
        <p:nvSpPr>
          <p:cNvPr id="9220" name="Text Box 15"/>
          <p:cNvSpPr txBox="1">
            <a:spLocks noChangeArrowheads="1"/>
          </p:cNvSpPr>
          <p:nvPr/>
        </p:nvSpPr>
        <p:spPr bwMode="auto">
          <a:xfrm>
            <a:off x="308486" y="6430779"/>
            <a:ext cx="5512786"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b">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400" b="0"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Wang-Gillam A, et al. Lancet. 2015</a:t>
            </a:r>
          </a:p>
        </p:txBody>
      </p:sp>
      <p:sp>
        <p:nvSpPr>
          <p:cNvPr id="6" name="Rectangle 24"/>
          <p:cNvSpPr>
            <a:spLocks noChangeArrowheads="1"/>
          </p:cNvSpPr>
          <p:nvPr/>
        </p:nvSpPr>
        <p:spPr bwMode="auto">
          <a:xfrm>
            <a:off x="4646710" y="2301878"/>
            <a:ext cx="4069646" cy="685435"/>
          </a:xfrm>
          <a:prstGeom prst="rect">
            <a:avLst/>
          </a:prstGeom>
          <a:solidFill>
            <a:schemeClr val="accent2"/>
          </a:solidFill>
          <a:ln w="9525">
            <a:noFill/>
            <a:miter lim="800000"/>
            <a:headEnd/>
            <a:tailEnd/>
          </a:ln>
        </p:spPr>
        <p:txBody>
          <a:bodyPr wrap="none" anchor="ctr" anchorCtr="1"/>
          <a:lstStyle/>
          <a:p>
            <a:pPr marL="0" marR="0" lvl="0" indent="0" algn="ctr" defTabSz="914400" rtl="0" eaLnBrk="1" fontAlgn="base" latinLnBrk="0" hangingPunct="1">
              <a:lnSpc>
                <a:spcPct val="90000"/>
              </a:lnSpc>
              <a:spcBef>
                <a:spcPct val="35000"/>
              </a:spcBef>
              <a:spcAft>
                <a:spcPct val="25000"/>
              </a:spcAft>
              <a:buClr>
                <a:srgbClr val="969696"/>
              </a:buClr>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Nal-IRI 120 mg/m</a:t>
            </a:r>
            <a:r>
              <a:rPr kumimoji="0" lang="en-US" sz="16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2</a:t>
            </a:r>
            <a: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q3w</a:t>
            </a:r>
            <a:br>
              <a:rPr kumimoji="0" lang="en-US" sz="16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br>
            <a: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(n = 151)</a:t>
            </a:r>
          </a:p>
        </p:txBody>
      </p:sp>
      <p:sp>
        <p:nvSpPr>
          <p:cNvPr id="7" name="Rectangle 28"/>
          <p:cNvSpPr>
            <a:spLocks noChangeArrowheads="1"/>
          </p:cNvSpPr>
          <p:nvPr/>
        </p:nvSpPr>
        <p:spPr bwMode="auto">
          <a:xfrm>
            <a:off x="4646710" y="3073236"/>
            <a:ext cx="4069646" cy="868998"/>
          </a:xfrm>
          <a:prstGeom prst="rect">
            <a:avLst/>
          </a:prstGeom>
          <a:solidFill>
            <a:schemeClr val="hlink"/>
          </a:solidFill>
          <a:ln w="9525">
            <a:noFill/>
            <a:miter lim="800000"/>
            <a:headEnd/>
            <a:tailEnd/>
          </a:ln>
        </p:spPr>
        <p:txBody>
          <a:bodyPr wrap="none" anchor="ctr" anchorCtr="1"/>
          <a:lstStyle/>
          <a:p>
            <a:pPr marL="0" marR="0" lvl="0" indent="0" algn="ctr" defTabSz="914400" rtl="0" eaLnBrk="1" fontAlgn="base" latinLnBrk="0" hangingPunct="1">
              <a:lnSpc>
                <a:spcPct val="90000"/>
              </a:lnSpc>
              <a:spcBef>
                <a:spcPct val="35000"/>
              </a:spcBef>
              <a:spcAft>
                <a:spcPct val="25000"/>
              </a:spcAft>
              <a:buClr>
                <a:srgbClr val="969696"/>
              </a:buClr>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5-FU/LV </a:t>
            </a:r>
            <a:b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br>
            <a: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2000/200 mg/m</a:t>
            </a:r>
            <a:r>
              <a:rPr kumimoji="0" lang="en-US" sz="16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2</a:t>
            </a:r>
            <a: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/wk x 4 q6w</a:t>
            </a:r>
            <a:b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br>
            <a: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(n = 119)</a:t>
            </a:r>
          </a:p>
        </p:txBody>
      </p:sp>
      <p:sp>
        <p:nvSpPr>
          <p:cNvPr id="9223" name="Rectangle 46"/>
          <p:cNvSpPr>
            <a:spLocks noChangeArrowheads="1"/>
          </p:cNvSpPr>
          <p:nvPr/>
        </p:nvSpPr>
        <p:spPr bwMode="auto">
          <a:xfrm>
            <a:off x="2706333" y="5273298"/>
            <a:ext cx="6988112"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ctr">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*Combination arm added after safety data were available. </a:t>
            </a:r>
            <a:b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b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Pts in 5-FU/LV arm used as controls for combination arm.</a:t>
            </a:r>
          </a:p>
        </p:txBody>
      </p:sp>
      <p:sp>
        <p:nvSpPr>
          <p:cNvPr id="9" name="Rectangle 28"/>
          <p:cNvSpPr>
            <a:spLocks noChangeArrowheads="1"/>
          </p:cNvSpPr>
          <p:nvPr/>
        </p:nvSpPr>
        <p:spPr bwMode="auto">
          <a:xfrm>
            <a:off x="4646713" y="4020344"/>
            <a:ext cx="4057929" cy="890479"/>
          </a:xfrm>
          <a:prstGeom prst="rect">
            <a:avLst/>
          </a:prstGeom>
          <a:solidFill>
            <a:schemeClr val="accent1"/>
          </a:solidFill>
          <a:ln w="9525">
            <a:noFill/>
            <a:miter lim="800000"/>
            <a:headEnd/>
            <a:tailEnd/>
          </a:ln>
        </p:spPr>
        <p:txBody>
          <a:bodyPr wrap="none" anchor="ctr" anchorCtr="1"/>
          <a:lstStyle/>
          <a:p>
            <a:pPr marL="0" marR="0" lvl="0" indent="0" algn="ctr" defTabSz="914400" rtl="0" eaLnBrk="1" fontAlgn="base" latinLnBrk="0" hangingPunct="1">
              <a:lnSpc>
                <a:spcPct val="90000"/>
              </a:lnSpc>
              <a:spcBef>
                <a:spcPct val="35000"/>
              </a:spcBef>
              <a:spcAft>
                <a:spcPct val="25000"/>
              </a:spcAft>
              <a:buClr>
                <a:srgbClr val="969696"/>
              </a:buClr>
              <a:buSzTx/>
              <a:buFontTx/>
              <a:buNone/>
              <a:tabLst/>
              <a:defRPr/>
            </a:pPr>
            <a: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Nal-IRI 80 mg/m</a:t>
            </a:r>
            <a:r>
              <a:rPr kumimoji="0" lang="en-US" sz="16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2</a:t>
            </a:r>
            <a: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a:t>
            </a:r>
            <a:b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br>
            <a: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5-FU/LV* 2400/400 mg/m</a:t>
            </a:r>
            <a:r>
              <a:rPr kumimoji="0" lang="en-US" sz="16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2</a:t>
            </a:r>
            <a: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q2w</a:t>
            </a:r>
            <a:b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br>
            <a:r>
              <a:rPr kumimoji="0" lang="en-US" sz="16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(n = 117)</a:t>
            </a:r>
          </a:p>
        </p:txBody>
      </p:sp>
      <p:sp>
        <p:nvSpPr>
          <p:cNvPr id="9225" name="TextBox 9"/>
          <p:cNvSpPr txBox="1">
            <a:spLocks noChangeArrowheads="1"/>
          </p:cNvSpPr>
          <p:nvPr/>
        </p:nvSpPr>
        <p:spPr bwMode="auto">
          <a:xfrm>
            <a:off x="1854201" y="2385987"/>
            <a:ext cx="1602116" cy="23083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35000"/>
              </a:spcBef>
              <a:spcAft>
                <a:spcPct val="25000"/>
              </a:spcAft>
              <a:buClr>
                <a:srgbClr val="969696"/>
              </a:buClr>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Pts with metastatic pancreatic cancer who progressed on gemcitabine-based therapy, KPS ≥ 70</a:t>
            </a:r>
            <a:b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b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(N = 417)</a:t>
            </a:r>
          </a:p>
        </p:txBody>
      </p:sp>
      <p:cxnSp>
        <p:nvCxnSpPr>
          <p:cNvPr id="9226" name="Straight Arrow Connector 11"/>
          <p:cNvCxnSpPr>
            <a:cxnSpLocks noChangeShapeType="1"/>
          </p:cNvCxnSpPr>
          <p:nvPr/>
        </p:nvCxnSpPr>
        <p:spPr bwMode="auto">
          <a:xfrm flipV="1">
            <a:off x="3572824" y="2693236"/>
            <a:ext cx="1013505" cy="548738"/>
          </a:xfrm>
          <a:prstGeom prst="straightConnector1">
            <a:avLst/>
          </a:prstGeom>
          <a:noFill/>
          <a:ln w="28575">
            <a:solidFill>
              <a:srgbClr val="FFFFFF"/>
            </a:solidFill>
            <a:round/>
            <a:headEnd/>
            <a:tailEnd type="triangle" w="med" len="med"/>
          </a:ln>
          <a:extLst>
            <a:ext uri="{909E8E84-426E-40dd-AFC4-6F175D3DCCD1}">
              <a14:hiddenFill xmlns="" xmlns:a14="http://schemas.microsoft.com/office/drawing/2010/main">
                <a:noFill/>
              </a14:hiddenFill>
            </a:ext>
          </a:extLst>
        </p:spPr>
      </p:cxnSp>
      <p:cxnSp>
        <p:nvCxnSpPr>
          <p:cNvPr id="9227" name="Straight Arrow Connector 13"/>
          <p:cNvCxnSpPr>
            <a:cxnSpLocks noChangeShapeType="1"/>
          </p:cNvCxnSpPr>
          <p:nvPr/>
        </p:nvCxnSpPr>
        <p:spPr bwMode="auto">
          <a:xfrm flipV="1">
            <a:off x="3572824" y="3445063"/>
            <a:ext cx="1013505" cy="0"/>
          </a:xfrm>
          <a:prstGeom prst="straightConnector1">
            <a:avLst/>
          </a:prstGeom>
          <a:noFill/>
          <a:ln w="28575">
            <a:solidFill>
              <a:srgbClr val="FFFFFF"/>
            </a:solidFill>
            <a:round/>
            <a:headEnd/>
            <a:tailEnd type="triangle" w="med" len="med"/>
          </a:ln>
          <a:extLst>
            <a:ext uri="{909E8E84-426E-40dd-AFC4-6F175D3DCCD1}">
              <a14:hiddenFill xmlns="" xmlns:a14="http://schemas.microsoft.com/office/drawing/2010/main">
                <a:noFill/>
              </a14:hiddenFill>
            </a:ext>
          </a:extLst>
        </p:spPr>
      </p:cxnSp>
      <p:cxnSp>
        <p:nvCxnSpPr>
          <p:cNvPr id="9228" name="Straight Arrow Connector 15"/>
          <p:cNvCxnSpPr>
            <a:cxnSpLocks noChangeShapeType="1"/>
          </p:cNvCxnSpPr>
          <p:nvPr/>
        </p:nvCxnSpPr>
        <p:spPr bwMode="auto">
          <a:xfrm>
            <a:off x="3572824" y="3622770"/>
            <a:ext cx="1013505" cy="687387"/>
          </a:xfrm>
          <a:prstGeom prst="straightConnector1">
            <a:avLst/>
          </a:prstGeom>
          <a:noFill/>
          <a:ln w="28575">
            <a:solidFill>
              <a:srgbClr val="FFFFFF"/>
            </a:solidFill>
            <a:round/>
            <a:headEnd/>
            <a:tailEnd type="triangle" w="med" len="med"/>
          </a:ln>
          <a:extLst>
            <a:ext uri="{909E8E84-426E-40dd-AFC4-6F175D3DCCD1}">
              <a14:hiddenFill xmlns="" xmlns:a14="http://schemas.microsoft.com/office/drawing/2010/main">
                <a:noFill/>
              </a14:hiddenFill>
            </a:ext>
          </a:extLst>
        </p:spPr>
      </p:cxnSp>
    </p:spTree>
    <p:extLst>
      <p:ext uri="{BB962C8B-B14F-4D97-AF65-F5344CB8AC3E}">
        <p14:creationId xmlns:p14="http://schemas.microsoft.com/office/powerpoint/2010/main" val="242943605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Title 1"/>
          <p:cNvSpPr>
            <a:spLocks noGrp="1"/>
          </p:cNvSpPr>
          <p:nvPr>
            <p:ph type="title"/>
          </p:nvPr>
        </p:nvSpPr>
        <p:spPr>
          <a:xfrm>
            <a:off x="1673018" y="60223"/>
            <a:ext cx="10972800" cy="1143000"/>
          </a:xfrm>
        </p:spPr>
        <p:txBody>
          <a:bodyPr/>
          <a:lstStyle/>
          <a:p>
            <a:pPr algn="ctr"/>
            <a:r>
              <a:rPr lang="en-US" altLang="en-US" dirty="0">
                <a:solidFill>
                  <a:srgbClr val="FFFF99"/>
                </a:solidFill>
                <a:latin typeface="Calibri" panose="020F0502020204030204" pitchFamily="34" charset="0"/>
                <a:cs typeface="Calibri" panose="020F0502020204030204" pitchFamily="34" charset="0"/>
              </a:rPr>
              <a:t>NAPOLI-1: Nanoliposomal Irinotecan ± </a:t>
            </a:r>
            <a:br>
              <a:rPr lang="en-US" altLang="en-US" dirty="0">
                <a:solidFill>
                  <a:srgbClr val="FFFF99"/>
                </a:solidFill>
                <a:latin typeface="Calibri" panose="020F0502020204030204" pitchFamily="34" charset="0"/>
                <a:cs typeface="Calibri" panose="020F0502020204030204" pitchFamily="34" charset="0"/>
              </a:rPr>
            </a:br>
            <a:r>
              <a:rPr lang="en-US" altLang="en-US" dirty="0">
                <a:solidFill>
                  <a:srgbClr val="FFFF99"/>
                </a:solidFill>
                <a:latin typeface="Calibri" panose="020F0502020204030204" pitchFamily="34" charset="0"/>
                <a:cs typeface="Calibri" panose="020F0502020204030204" pitchFamily="34" charset="0"/>
              </a:rPr>
              <a:t>5-FU/LV vs 5-FU/LV—OS</a:t>
            </a:r>
          </a:p>
        </p:txBody>
      </p:sp>
      <p:cxnSp>
        <p:nvCxnSpPr>
          <p:cNvPr id="13316" name="Straight Connector 2"/>
          <p:cNvCxnSpPr>
            <a:cxnSpLocks noChangeShapeType="1"/>
          </p:cNvCxnSpPr>
          <p:nvPr/>
        </p:nvCxnSpPr>
        <p:spPr bwMode="auto">
          <a:xfrm>
            <a:off x="2413000" y="2268435"/>
            <a:ext cx="0" cy="2566988"/>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17" name="Straight Connector 4"/>
          <p:cNvCxnSpPr>
            <a:cxnSpLocks noChangeShapeType="1"/>
          </p:cNvCxnSpPr>
          <p:nvPr/>
        </p:nvCxnSpPr>
        <p:spPr bwMode="auto">
          <a:xfrm>
            <a:off x="2413003" y="4821135"/>
            <a:ext cx="355917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18" name="Straight Connector 6"/>
          <p:cNvCxnSpPr>
            <a:cxnSpLocks noChangeShapeType="1"/>
          </p:cNvCxnSpPr>
          <p:nvPr/>
        </p:nvCxnSpPr>
        <p:spPr bwMode="auto">
          <a:xfrm>
            <a:off x="2336800" y="2284310"/>
            <a:ext cx="65088"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19" name="Straight Connector 11"/>
          <p:cNvCxnSpPr>
            <a:cxnSpLocks noChangeShapeType="1"/>
          </p:cNvCxnSpPr>
          <p:nvPr/>
        </p:nvCxnSpPr>
        <p:spPr bwMode="auto">
          <a:xfrm>
            <a:off x="2336800" y="2538310"/>
            <a:ext cx="65088"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20" name="Straight Connector 12"/>
          <p:cNvCxnSpPr>
            <a:cxnSpLocks noChangeShapeType="1"/>
          </p:cNvCxnSpPr>
          <p:nvPr/>
        </p:nvCxnSpPr>
        <p:spPr bwMode="auto">
          <a:xfrm>
            <a:off x="2336800" y="2790723"/>
            <a:ext cx="65088"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21" name="Straight Connector 13"/>
          <p:cNvCxnSpPr>
            <a:cxnSpLocks noChangeShapeType="1"/>
          </p:cNvCxnSpPr>
          <p:nvPr/>
        </p:nvCxnSpPr>
        <p:spPr bwMode="auto">
          <a:xfrm>
            <a:off x="2336800" y="3044723"/>
            <a:ext cx="65088"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22" name="Straight Connector 14"/>
          <p:cNvCxnSpPr>
            <a:cxnSpLocks noChangeShapeType="1"/>
          </p:cNvCxnSpPr>
          <p:nvPr/>
        </p:nvCxnSpPr>
        <p:spPr bwMode="auto">
          <a:xfrm>
            <a:off x="2336800" y="3298723"/>
            <a:ext cx="65088"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23" name="Straight Connector 15"/>
          <p:cNvCxnSpPr>
            <a:cxnSpLocks noChangeShapeType="1"/>
          </p:cNvCxnSpPr>
          <p:nvPr/>
        </p:nvCxnSpPr>
        <p:spPr bwMode="auto">
          <a:xfrm>
            <a:off x="2336800" y="3552723"/>
            <a:ext cx="65088"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24" name="Straight Connector 16"/>
          <p:cNvCxnSpPr>
            <a:cxnSpLocks noChangeShapeType="1"/>
          </p:cNvCxnSpPr>
          <p:nvPr/>
        </p:nvCxnSpPr>
        <p:spPr bwMode="auto">
          <a:xfrm>
            <a:off x="2336800" y="3805135"/>
            <a:ext cx="65088"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25" name="Straight Connector 17"/>
          <p:cNvCxnSpPr>
            <a:cxnSpLocks noChangeShapeType="1"/>
          </p:cNvCxnSpPr>
          <p:nvPr/>
        </p:nvCxnSpPr>
        <p:spPr bwMode="auto">
          <a:xfrm>
            <a:off x="2336800" y="4059135"/>
            <a:ext cx="65088"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26" name="Straight Connector 18"/>
          <p:cNvCxnSpPr>
            <a:cxnSpLocks noChangeShapeType="1"/>
          </p:cNvCxnSpPr>
          <p:nvPr/>
        </p:nvCxnSpPr>
        <p:spPr bwMode="auto">
          <a:xfrm>
            <a:off x="2336800" y="4313135"/>
            <a:ext cx="65088"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27" name="Straight Connector 19"/>
          <p:cNvCxnSpPr>
            <a:cxnSpLocks noChangeShapeType="1"/>
          </p:cNvCxnSpPr>
          <p:nvPr/>
        </p:nvCxnSpPr>
        <p:spPr bwMode="auto">
          <a:xfrm>
            <a:off x="2336800" y="4567135"/>
            <a:ext cx="65088"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28" name="Straight Connector 20"/>
          <p:cNvCxnSpPr>
            <a:cxnSpLocks noChangeShapeType="1"/>
          </p:cNvCxnSpPr>
          <p:nvPr/>
        </p:nvCxnSpPr>
        <p:spPr bwMode="auto">
          <a:xfrm>
            <a:off x="2336800" y="4821135"/>
            <a:ext cx="65088"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sp>
        <p:nvSpPr>
          <p:cNvPr id="13329" name="TextBox 7"/>
          <p:cNvSpPr txBox="1">
            <a:spLocks noChangeArrowheads="1"/>
          </p:cNvSpPr>
          <p:nvPr/>
        </p:nvSpPr>
        <p:spPr bwMode="auto">
          <a:xfrm>
            <a:off x="1927225" y="2114451"/>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1.0</a:t>
            </a:r>
          </a:p>
        </p:txBody>
      </p:sp>
      <p:sp>
        <p:nvSpPr>
          <p:cNvPr id="13330" name="TextBox 22"/>
          <p:cNvSpPr txBox="1">
            <a:spLocks noChangeArrowheads="1"/>
          </p:cNvSpPr>
          <p:nvPr/>
        </p:nvSpPr>
        <p:spPr bwMode="auto">
          <a:xfrm>
            <a:off x="1927225" y="2368451"/>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0.9</a:t>
            </a:r>
          </a:p>
        </p:txBody>
      </p:sp>
      <p:sp>
        <p:nvSpPr>
          <p:cNvPr id="13331" name="TextBox 23"/>
          <p:cNvSpPr txBox="1">
            <a:spLocks noChangeArrowheads="1"/>
          </p:cNvSpPr>
          <p:nvPr/>
        </p:nvSpPr>
        <p:spPr bwMode="auto">
          <a:xfrm>
            <a:off x="1919288" y="2622451"/>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0.8</a:t>
            </a:r>
          </a:p>
        </p:txBody>
      </p:sp>
      <p:sp>
        <p:nvSpPr>
          <p:cNvPr id="13332" name="TextBox 24"/>
          <p:cNvSpPr txBox="1">
            <a:spLocks noChangeArrowheads="1"/>
          </p:cNvSpPr>
          <p:nvPr/>
        </p:nvSpPr>
        <p:spPr bwMode="auto">
          <a:xfrm>
            <a:off x="1919288" y="2876451"/>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0.7</a:t>
            </a:r>
          </a:p>
        </p:txBody>
      </p:sp>
      <p:sp>
        <p:nvSpPr>
          <p:cNvPr id="13333" name="TextBox 25"/>
          <p:cNvSpPr txBox="1">
            <a:spLocks noChangeArrowheads="1"/>
          </p:cNvSpPr>
          <p:nvPr/>
        </p:nvSpPr>
        <p:spPr bwMode="auto">
          <a:xfrm>
            <a:off x="1927225" y="3128863"/>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0.6</a:t>
            </a:r>
          </a:p>
        </p:txBody>
      </p:sp>
      <p:sp>
        <p:nvSpPr>
          <p:cNvPr id="13334" name="TextBox 26"/>
          <p:cNvSpPr txBox="1">
            <a:spLocks noChangeArrowheads="1"/>
          </p:cNvSpPr>
          <p:nvPr/>
        </p:nvSpPr>
        <p:spPr bwMode="auto">
          <a:xfrm>
            <a:off x="1927225" y="3382860"/>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0.5</a:t>
            </a:r>
          </a:p>
        </p:txBody>
      </p:sp>
      <p:sp>
        <p:nvSpPr>
          <p:cNvPr id="13335" name="TextBox 27"/>
          <p:cNvSpPr txBox="1">
            <a:spLocks noChangeArrowheads="1"/>
          </p:cNvSpPr>
          <p:nvPr/>
        </p:nvSpPr>
        <p:spPr bwMode="auto">
          <a:xfrm>
            <a:off x="1919288" y="3636860"/>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0.4</a:t>
            </a:r>
          </a:p>
        </p:txBody>
      </p:sp>
      <p:sp>
        <p:nvSpPr>
          <p:cNvPr id="13336" name="TextBox 28"/>
          <p:cNvSpPr txBox="1">
            <a:spLocks noChangeArrowheads="1"/>
          </p:cNvSpPr>
          <p:nvPr/>
        </p:nvSpPr>
        <p:spPr bwMode="auto">
          <a:xfrm>
            <a:off x="1919288" y="3890860"/>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0.3</a:t>
            </a:r>
          </a:p>
        </p:txBody>
      </p:sp>
      <p:sp>
        <p:nvSpPr>
          <p:cNvPr id="13337" name="TextBox 29"/>
          <p:cNvSpPr txBox="1">
            <a:spLocks noChangeArrowheads="1"/>
          </p:cNvSpPr>
          <p:nvPr/>
        </p:nvSpPr>
        <p:spPr bwMode="auto">
          <a:xfrm>
            <a:off x="1922463" y="4138510"/>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0.2</a:t>
            </a:r>
          </a:p>
        </p:txBody>
      </p:sp>
      <p:sp>
        <p:nvSpPr>
          <p:cNvPr id="13338" name="TextBox 30"/>
          <p:cNvSpPr txBox="1">
            <a:spLocks noChangeArrowheads="1"/>
          </p:cNvSpPr>
          <p:nvPr/>
        </p:nvSpPr>
        <p:spPr bwMode="auto">
          <a:xfrm>
            <a:off x="1916113" y="4392510"/>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0.1</a:t>
            </a:r>
          </a:p>
        </p:txBody>
      </p:sp>
      <p:sp>
        <p:nvSpPr>
          <p:cNvPr id="13339" name="TextBox 31"/>
          <p:cNvSpPr txBox="1">
            <a:spLocks noChangeArrowheads="1"/>
          </p:cNvSpPr>
          <p:nvPr/>
        </p:nvSpPr>
        <p:spPr bwMode="auto">
          <a:xfrm>
            <a:off x="2087563" y="4646510"/>
            <a:ext cx="2984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a:t>
            </a:r>
          </a:p>
        </p:txBody>
      </p:sp>
      <p:sp>
        <p:nvSpPr>
          <p:cNvPr id="13340" name="TextBox 32"/>
          <p:cNvSpPr txBox="1">
            <a:spLocks noChangeArrowheads="1"/>
          </p:cNvSpPr>
          <p:nvPr/>
        </p:nvSpPr>
        <p:spPr bwMode="auto">
          <a:xfrm rot="-5400000">
            <a:off x="1469437" y="3392971"/>
            <a:ext cx="74571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MS PGothic" panose="020B0600070205080204" pitchFamily="34" charset="-128"/>
                <a:cs typeface="Calibri" panose="020F0502020204030204" pitchFamily="34" charset="0"/>
              </a:rPr>
              <a:t>OS (%)</a:t>
            </a:r>
          </a:p>
        </p:txBody>
      </p:sp>
      <p:cxnSp>
        <p:nvCxnSpPr>
          <p:cNvPr id="13341" name="Straight Connector 33"/>
          <p:cNvCxnSpPr>
            <a:cxnSpLocks noChangeShapeType="1"/>
          </p:cNvCxnSpPr>
          <p:nvPr/>
        </p:nvCxnSpPr>
        <p:spPr bwMode="auto">
          <a:xfrm rot="5400000">
            <a:off x="5926140" y="485923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42" name="Straight Connector 34"/>
          <p:cNvCxnSpPr>
            <a:cxnSpLocks noChangeShapeType="1"/>
          </p:cNvCxnSpPr>
          <p:nvPr/>
        </p:nvCxnSpPr>
        <p:spPr bwMode="auto">
          <a:xfrm rot="5400000">
            <a:off x="5348290" y="485923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43" name="Straight Connector 35"/>
          <p:cNvCxnSpPr>
            <a:cxnSpLocks noChangeShapeType="1"/>
          </p:cNvCxnSpPr>
          <p:nvPr/>
        </p:nvCxnSpPr>
        <p:spPr bwMode="auto">
          <a:xfrm rot="5400000">
            <a:off x="4754565" y="485923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44" name="Straight Connector 36"/>
          <p:cNvCxnSpPr>
            <a:cxnSpLocks noChangeShapeType="1"/>
          </p:cNvCxnSpPr>
          <p:nvPr/>
        </p:nvCxnSpPr>
        <p:spPr bwMode="auto">
          <a:xfrm rot="5400000">
            <a:off x="4160840" y="485923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45" name="Straight Connector 37"/>
          <p:cNvCxnSpPr>
            <a:cxnSpLocks noChangeShapeType="1"/>
          </p:cNvCxnSpPr>
          <p:nvPr/>
        </p:nvCxnSpPr>
        <p:spPr bwMode="auto">
          <a:xfrm rot="5400000">
            <a:off x="3568703" y="485923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46" name="Straight Connector 38"/>
          <p:cNvCxnSpPr>
            <a:cxnSpLocks noChangeShapeType="1"/>
          </p:cNvCxnSpPr>
          <p:nvPr/>
        </p:nvCxnSpPr>
        <p:spPr bwMode="auto">
          <a:xfrm rot="5400000">
            <a:off x="2974978" y="485923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47" name="Straight Connector 39"/>
          <p:cNvCxnSpPr>
            <a:cxnSpLocks noChangeShapeType="1"/>
          </p:cNvCxnSpPr>
          <p:nvPr/>
        </p:nvCxnSpPr>
        <p:spPr bwMode="auto">
          <a:xfrm rot="5400000">
            <a:off x="2381253" y="485923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sp>
        <p:nvSpPr>
          <p:cNvPr id="13348" name="TextBox 41"/>
          <p:cNvSpPr txBox="1">
            <a:spLocks noChangeArrowheads="1"/>
          </p:cNvSpPr>
          <p:nvPr/>
        </p:nvSpPr>
        <p:spPr bwMode="auto">
          <a:xfrm>
            <a:off x="2263775" y="4870351"/>
            <a:ext cx="298450"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a:t>
            </a:r>
          </a:p>
        </p:txBody>
      </p:sp>
      <p:sp>
        <p:nvSpPr>
          <p:cNvPr id="13349" name="TextBox 42"/>
          <p:cNvSpPr txBox="1">
            <a:spLocks noChangeArrowheads="1"/>
          </p:cNvSpPr>
          <p:nvPr/>
        </p:nvSpPr>
        <p:spPr bwMode="auto">
          <a:xfrm>
            <a:off x="2855913" y="4870350"/>
            <a:ext cx="2984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3</a:t>
            </a:r>
          </a:p>
        </p:txBody>
      </p:sp>
      <p:sp>
        <p:nvSpPr>
          <p:cNvPr id="13350" name="TextBox 43"/>
          <p:cNvSpPr txBox="1">
            <a:spLocks noChangeArrowheads="1"/>
          </p:cNvSpPr>
          <p:nvPr/>
        </p:nvSpPr>
        <p:spPr bwMode="auto">
          <a:xfrm>
            <a:off x="3449638" y="4870351"/>
            <a:ext cx="298450" cy="339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6</a:t>
            </a:r>
          </a:p>
        </p:txBody>
      </p:sp>
      <p:sp>
        <p:nvSpPr>
          <p:cNvPr id="13351" name="TextBox 44"/>
          <p:cNvSpPr txBox="1">
            <a:spLocks noChangeArrowheads="1"/>
          </p:cNvSpPr>
          <p:nvPr/>
        </p:nvSpPr>
        <p:spPr bwMode="auto">
          <a:xfrm>
            <a:off x="4043363" y="4870351"/>
            <a:ext cx="298450" cy="339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9</a:t>
            </a:r>
          </a:p>
        </p:txBody>
      </p:sp>
      <p:sp>
        <p:nvSpPr>
          <p:cNvPr id="13352" name="TextBox 45"/>
          <p:cNvSpPr txBox="1">
            <a:spLocks noChangeArrowheads="1"/>
          </p:cNvSpPr>
          <p:nvPr/>
        </p:nvSpPr>
        <p:spPr bwMode="auto">
          <a:xfrm>
            <a:off x="4578350" y="4870351"/>
            <a:ext cx="393056"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12</a:t>
            </a:r>
          </a:p>
        </p:txBody>
      </p:sp>
      <p:sp>
        <p:nvSpPr>
          <p:cNvPr id="13353" name="TextBox 46"/>
          <p:cNvSpPr txBox="1">
            <a:spLocks noChangeArrowheads="1"/>
          </p:cNvSpPr>
          <p:nvPr/>
        </p:nvSpPr>
        <p:spPr bwMode="auto">
          <a:xfrm>
            <a:off x="5172075" y="4870351"/>
            <a:ext cx="393056"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15</a:t>
            </a:r>
          </a:p>
        </p:txBody>
      </p:sp>
      <p:sp>
        <p:nvSpPr>
          <p:cNvPr id="13354" name="TextBox 47"/>
          <p:cNvSpPr txBox="1">
            <a:spLocks noChangeArrowheads="1"/>
          </p:cNvSpPr>
          <p:nvPr/>
        </p:nvSpPr>
        <p:spPr bwMode="auto">
          <a:xfrm>
            <a:off x="5746750" y="4870351"/>
            <a:ext cx="393056"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18</a:t>
            </a:r>
          </a:p>
        </p:txBody>
      </p:sp>
      <p:sp>
        <p:nvSpPr>
          <p:cNvPr id="13355" name="TextBox 48"/>
          <p:cNvSpPr txBox="1">
            <a:spLocks noChangeArrowheads="1"/>
          </p:cNvSpPr>
          <p:nvPr/>
        </p:nvSpPr>
        <p:spPr bwMode="auto">
          <a:xfrm>
            <a:off x="2807808" y="5163189"/>
            <a:ext cx="2376933"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MS PGothic" panose="020B0600070205080204" pitchFamily="34" charset="-128"/>
                <a:cs typeface="Calibri" panose="020F0502020204030204" pitchFamily="34" charset="0"/>
              </a:rPr>
              <a:t>Mos From Randomization</a:t>
            </a:r>
          </a:p>
        </p:txBody>
      </p:sp>
      <p:sp>
        <p:nvSpPr>
          <p:cNvPr id="13357" name="TextBox 50"/>
          <p:cNvSpPr txBox="1">
            <a:spLocks noChangeArrowheads="1"/>
          </p:cNvSpPr>
          <p:nvPr/>
        </p:nvSpPr>
        <p:spPr bwMode="auto">
          <a:xfrm>
            <a:off x="3885543" y="2291550"/>
            <a:ext cx="1628972"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Nal-IRI + 5-FU/LV</a:t>
            </a:r>
            <a:b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b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5-FU/LV</a:t>
            </a:r>
          </a:p>
        </p:txBody>
      </p:sp>
      <p:cxnSp>
        <p:nvCxnSpPr>
          <p:cNvPr id="11" name="Straight Connector 10"/>
          <p:cNvCxnSpPr/>
          <p:nvPr/>
        </p:nvCxnSpPr>
        <p:spPr bwMode="auto">
          <a:xfrm>
            <a:off x="3630246" y="2459822"/>
            <a:ext cx="274320" cy="0"/>
          </a:xfrm>
          <a:prstGeom prst="line">
            <a:avLst/>
          </a:prstGeom>
          <a:noFill/>
          <a:ln w="28575" cap="flat" cmpd="sng" algn="ctr">
            <a:solidFill>
              <a:schemeClr val="accent3"/>
            </a:solidFill>
            <a:prstDash val="solid"/>
            <a:round/>
            <a:headEnd type="none" w="med" len="med"/>
            <a:tailEnd type="none" w="med" len="med"/>
          </a:ln>
          <a:effectLst/>
        </p:spPr>
      </p:cxnSp>
      <p:cxnSp>
        <p:nvCxnSpPr>
          <p:cNvPr id="13359" name="Straight Connector 53"/>
          <p:cNvCxnSpPr>
            <a:cxnSpLocks noChangeShapeType="1"/>
          </p:cNvCxnSpPr>
          <p:nvPr/>
        </p:nvCxnSpPr>
        <p:spPr bwMode="auto">
          <a:xfrm>
            <a:off x="3634002" y="2701096"/>
            <a:ext cx="274320" cy="0"/>
          </a:xfrm>
          <a:prstGeom prst="line">
            <a:avLst/>
          </a:prstGeom>
          <a:noFill/>
          <a:ln w="28575" algn="ctr">
            <a:solidFill>
              <a:schemeClr val="accent2"/>
            </a:solidFill>
            <a:round/>
            <a:headEnd/>
            <a:tailEnd/>
          </a:ln>
          <a:extLst>
            <a:ext uri="{909E8E84-426E-40dd-AFC4-6F175D3DCCD1}">
              <a14:hiddenFill xmlns="" xmlns:a14="http://schemas.microsoft.com/office/drawing/2010/main">
                <a:noFill/>
              </a14:hiddenFill>
            </a:ext>
          </a:extLst>
        </p:spPr>
      </p:cxnSp>
      <p:sp>
        <p:nvSpPr>
          <p:cNvPr id="22" name="Freeform 21"/>
          <p:cNvSpPr/>
          <p:nvPr/>
        </p:nvSpPr>
        <p:spPr bwMode="auto">
          <a:xfrm>
            <a:off x="2424113" y="2265260"/>
            <a:ext cx="2876550" cy="2389188"/>
          </a:xfrm>
          <a:custGeom>
            <a:avLst/>
            <a:gdLst>
              <a:gd name="connsiteX0" fmla="*/ 0 w 2871276"/>
              <a:gd name="connsiteY0" fmla="*/ 0 h 2248768"/>
              <a:gd name="connsiteX1" fmla="*/ 89356 w 2871276"/>
              <a:gd name="connsiteY1" fmla="*/ 0 h 2248768"/>
              <a:gd name="connsiteX2" fmla="*/ 89356 w 2871276"/>
              <a:gd name="connsiteY2" fmla="*/ 29785 h 2248768"/>
              <a:gd name="connsiteX3" fmla="*/ 122119 w 2871276"/>
              <a:gd name="connsiteY3" fmla="*/ 29785 h 2248768"/>
              <a:gd name="connsiteX4" fmla="*/ 122119 w 2871276"/>
              <a:gd name="connsiteY4" fmla="*/ 56591 h 2248768"/>
              <a:gd name="connsiteX5" fmla="*/ 178711 w 2871276"/>
              <a:gd name="connsiteY5" fmla="*/ 56591 h 2248768"/>
              <a:gd name="connsiteX6" fmla="*/ 178711 w 2871276"/>
              <a:gd name="connsiteY6" fmla="*/ 89355 h 2248768"/>
              <a:gd name="connsiteX7" fmla="*/ 202539 w 2871276"/>
              <a:gd name="connsiteY7" fmla="*/ 89355 h 2248768"/>
              <a:gd name="connsiteX8" fmla="*/ 202539 w 2871276"/>
              <a:gd name="connsiteY8" fmla="*/ 113183 h 2248768"/>
              <a:gd name="connsiteX9" fmla="*/ 271044 w 2871276"/>
              <a:gd name="connsiteY9" fmla="*/ 113183 h 2248768"/>
              <a:gd name="connsiteX10" fmla="*/ 271044 w 2871276"/>
              <a:gd name="connsiteY10" fmla="*/ 142968 h 2248768"/>
              <a:gd name="connsiteX11" fmla="*/ 333593 w 2871276"/>
              <a:gd name="connsiteY11" fmla="*/ 142968 h 2248768"/>
              <a:gd name="connsiteX12" fmla="*/ 333593 w 2871276"/>
              <a:gd name="connsiteY12" fmla="*/ 163817 h 2248768"/>
              <a:gd name="connsiteX13" fmla="*/ 387206 w 2871276"/>
              <a:gd name="connsiteY13" fmla="*/ 163817 h 2248768"/>
              <a:gd name="connsiteX14" fmla="*/ 387206 w 2871276"/>
              <a:gd name="connsiteY14" fmla="*/ 208495 h 2248768"/>
              <a:gd name="connsiteX15" fmla="*/ 408055 w 2871276"/>
              <a:gd name="connsiteY15" fmla="*/ 208495 h 2248768"/>
              <a:gd name="connsiteX16" fmla="*/ 408055 w 2871276"/>
              <a:gd name="connsiteY16" fmla="*/ 229344 h 2248768"/>
              <a:gd name="connsiteX17" fmla="*/ 446776 w 2871276"/>
              <a:gd name="connsiteY17" fmla="*/ 229344 h 2248768"/>
              <a:gd name="connsiteX18" fmla="*/ 446776 w 2871276"/>
              <a:gd name="connsiteY18" fmla="*/ 256151 h 2248768"/>
              <a:gd name="connsiteX19" fmla="*/ 467625 w 2871276"/>
              <a:gd name="connsiteY19" fmla="*/ 256151 h 2248768"/>
              <a:gd name="connsiteX20" fmla="*/ 467625 w 2871276"/>
              <a:gd name="connsiteY20" fmla="*/ 271043 h 2248768"/>
              <a:gd name="connsiteX21" fmla="*/ 491453 w 2871276"/>
              <a:gd name="connsiteY21" fmla="*/ 271043 h 2248768"/>
              <a:gd name="connsiteX22" fmla="*/ 491453 w 2871276"/>
              <a:gd name="connsiteY22" fmla="*/ 271043 h 2248768"/>
              <a:gd name="connsiteX23" fmla="*/ 509324 w 2871276"/>
              <a:gd name="connsiteY23" fmla="*/ 288914 h 2248768"/>
              <a:gd name="connsiteX24" fmla="*/ 509324 w 2871276"/>
              <a:gd name="connsiteY24" fmla="*/ 303807 h 2248768"/>
              <a:gd name="connsiteX25" fmla="*/ 533152 w 2871276"/>
              <a:gd name="connsiteY25" fmla="*/ 303807 h 2248768"/>
              <a:gd name="connsiteX26" fmla="*/ 533152 w 2871276"/>
              <a:gd name="connsiteY26" fmla="*/ 351463 h 2248768"/>
              <a:gd name="connsiteX27" fmla="*/ 589744 w 2871276"/>
              <a:gd name="connsiteY27" fmla="*/ 351463 h 2248768"/>
              <a:gd name="connsiteX28" fmla="*/ 589744 w 2871276"/>
              <a:gd name="connsiteY28" fmla="*/ 440818 h 2248768"/>
              <a:gd name="connsiteX29" fmla="*/ 613572 w 2871276"/>
              <a:gd name="connsiteY29" fmla="*/ 440818 h 2248768"/>
              <a:gd name="connsiteX30" fmla="*/ 613572 w 2871276"/>
              <a:gd name="connsiteY30" fmla="*/ 473581 h 2248768"/>
              <a:gd name="connsiteX31" fmla="*/ 640378 w 2871276"/>
              <a:gd name="connsiteY31" fmla="*/ 473581 h 2248768"/>
              <a:gd name="connsiteX32" fmla="*/ 640378 w 2871276"/>
              <a:gd name="connsiteY32" fmla="*/ 512302 h 2248768"/>
              <a:gd name="connsiteX33" fmla="*/ 658249 w 2871276"/>
              <a:gd name="connsiteY33" fmla="*/ 512302 h 2248768"/>
              <a:gd name="connsiteX34" fmla="*/ 658249 w 2871276"/>
              <a:gd name="connsiteY34" fmla="*/ 539108 h 2248768"/>
              <a:gd name="connsiteX35" fmla="*/ 691013 w 2871276"/>
              <a:gd name="connsiteY35" fmla="*/ 539108 h 2248768"/>
              <a:gd name="connsiteX36" fmla="*/ 691013 w 2871276"/>
              <a:gd name="connsiteY36" fmla="*/ 577829 h 2248768"/>
              <a:gd name="connsiteX37" fmla="*/ 702927 w 2871276"/>
              <a:gd name="connsiteY37" fmla="*/ 577829 h 2248768"/>
              <a:gd name="connsiteX38" fmla="*/ 702927 w 2871276"/>
              <a:gd name="connsiteY38" fmla="*/ 610592 h 2248768"/>
              <a:gd name="connsiteX39" fmla="*/ 726755 w 2871276"/>
              <a:gd name="connsiteY39" fmla="*/ 610592 h 2248768"/>
              <a:gd name="connsiteX40" fmla="*/ 726755 w 2871276"/>
              <a:gd name="connsiteY40" fmla="*/ 661227 h 2248768"/>
              <a:gd name="connsiteX41" fmla="*/ 783346 w 2871276"/>
              <a:gd name="connsiteY41" fmla="*/ 661227 h 2248768"/>
              <a:gd name="connsiteX42" fmla="*/ 783346 w 2871276"/>
              <a:gd name="connsiteY42" fmla="*/ 676119 h 2248768"/>
              <a:gd name="connsiteX43" fmla="*/ 816110 w 2871276"/>
              <a:gd name="connsiteY43" fmla="*/ 676119 h 2248768"/>
              <a:gd name="connsiteX44" fmla="*/ 816110 w 2871276"/>
              <a:gd name="connsiteY44" fmla="*/ 723775 h 2248768"/>
              <a:gd name="connsiteX45" fmla="*/ 831002 w 2871276"/>
              <a:gd name="connsiteY45" fmla="*/ 723775 h 2248768"/>
              <a:gd name="connsiteX46" fmla="*/ 831002 w 2871276"/>
              <a:gd name="connsiteY46" fmla="*/ 771431 h 2248768"/>
              <a:gd name="connsiteX47" fmla="*/ 845895 w 2871276"/>
              <a:gd name="connsiteY47" fmla="*/ 771431 h 2248768"/>
              <a:gd name="connsiteX48" fmla="*/ 845895 w 2871276"/>
              <a:gd name="connsiteY48" fmla="*/ 792281 h 2248768"/>
              <a:gd name="connsiteX49" fmla="*/ 860787 w 2871276"/>
              <a:gd name="connsiteY49" fmla="*/ 792281 h 2248768"/>
              <a:gd name="connsiteX50" fmla="*/ 860787 w 2871276"/>
              <a:gd name="connsiteY50" fmla="*/ 869722 h 2248768"/>
              <a:gd name="connsiteX51" fmla="*/ 899508 w 2871276"/>
              <a:gd name="connsiteY51" fmla="*/ 869722 h 2248768"/>
              <a:gd name="connsiteX52" fmla="*/ 899508 w 2871276"/>
              <a:gd name="connsiteY52" fmla="*/ 950142 h 2248768"/>
              <a:gd name="connsiteX53" fmla="*/ 920357 w 2871276"/>
              <a:gd name="connsiteY53" fmla="*/ 950142 h 2248768"/>
              <a:gd name="connsiteX54" fmla="*/ 920357 w 2871276"/>
              <a:gd name="connsiteY54" fmla="*/ 1015669 h 2248768"/>
              <a:gd name="connsiteX55" fmla="*/ 932272 w 2871276"/>
              <a:gd name="connsiteY55" fmla="*/ 1015669 h 2248768"/>
              <a:gd name="connsiteX56" fmla="*/ 932272 w 2871276"/>
              <a:gd name="connsiteY56" fmla="*/ 1042475 h 2248768"/>
              <a:gd name="connsiteX57" fmla="*/ 959078 w 2871276"/>
              <a:gd name="connsiteY57" fmla="*/ 1042475 h 2248768"/>
              <a:gd name="connsiteX58" fmla="*/ 959078 w 2871276"/>
              <a:gd name="connsiteY58" fmla="*/ 1066303 h 2248768"/>
              <a:gd name="connsiteX59" fmla="*/ 1000777 w 2871276"/>
              <a:gd name="connsiteY59" fmla="*/ 1066303 h 2248768"/>
              <a:gd name="connsiteX60" fmla="*/ 1009713 w 2871276"/>
              <a:gd name="connsiteY60" fmla="*/ 1075239 h 2248768"/>
              <a:gd name="connsiteX61" fmla="*/ 1009713 w 2871276"/>
              <a:gd name="connsiteY61" fmla="*/ 1075239 h 2248768"/>
              <a:gd name="connsiteX62" fmla="*/ 1018648 w 2871276"/>
              <a:gd name="connsiteY62" fmla="*/ 1075239 h 2248768"/>
              <a:gd name="connsiteX63" fmla="*/ 1018648 w 2871276"/>
              <a:gd name="connsiteY63" fmla="*/ 1105024 h 2248768"/>
              <a:gd name="connsiteX64" fmla="*/ 1036519 w 2871276"/>
              <a:gd name="connsiteY64" fmla="*/ 1105024 h 2248768"/>
              <a:gd name="connsiteX65" fmla="*/ 1036519 w 2871276"/>
              <a:gd name="connsiteY65" fmla="*/ 1134809 h 2248768"/>
              <a:gd name="connsiteX66" fmla="*/ 1063326 w 2871276"/>
              <a:gd name="connsiteY66" fmla="*/ 1134809 h 2248768"/>
              <a:gd name="connsiteX67" fmla="*/ 1063326 w 2871276"/>
              <a:gd name="connsiteY67" fmla="*/ 1161615 h 2248768"/>
              <a:gd name="connsiteX68" fmla="*/ 1108003 w 2871276"/>
              <a:gd name="connsiteY68" fmla="*/ 1161615 h 2248768"/>
              <a:gd name="connsiteX69" fmla="*/ 1108003 w 2871276"/>
              <a:gd name="connsiteY69" fmla="*/ 1212250 h 2248768"/>
              <a:gd name="connsiteX70" fmla="*/ 1182466 w 2871276"/>
              <a:gd name="connsiteY70" fmla="*/ 1212250 h 2248768"/>
              <a:gd name="connsiteX71" fmla="*/ 1182466 w 2871276"/>
              <a:gd name="connsiteY71" fmla="*/ 1230121 h 2248768"/>
              <a:gd name="connsiteX72" fmla="*/ 1200337 w 2871276"/>
              <a:gd name="connsiteY72" fmla="*/ 1230121 h 2248768"/>
              <a:gd name="connsiteX73" fmla="*/ 1200337 w 2871276"/>
              <a:gd name="connsiteY73" fmla="*/ 1283734 h 2248768"/>
              <a:gd name="connsiteX74" fmla="*/ 1227143 w 2871276"/>
              <a:gd name="connsiteY74" fmla="*/ 1283734 h 2248768"/>
              <a:gd name="connsiteX75" fmla="*/ 1227143 w 2871276"/>
              <a:gd name="connsiteY75" fmla="*/ 1313519 h 2248768"/>
              <a:gd name="connsiteX76" fmla="*/ 1259907 w 2871276"/>
              <a:gd name="connsiteY76" fmla="*/ 1313519 h 2248768"/>
              <a:gd name="connsiteX77" fmla="*/ 1259907 w 2871276"/>
              <a:gd name="connsiteY77" fmla="*/ 1346282 h 2248768"/>
              <a:gd name="connsiteX78" fmla="*/ 1301606 w 2871276"/>
              <a:gd name="connsiteY78" fmla="*/ 1346282 h 2248768"/>
              <a:gd name="connsiteX79" fmla="*/ 1301606 w 2871276"/>
              <a:gd name="connsiteY79" fmla="*/ 1373089 h 2248768"/>
              <a:gd name="connsiteX80" fmla="*/ 1387982 w 2871276"/>
              <a:gd name="connsiteY80" fmla="*/ 1373089 h 2248768"/>
              <a:gd name="connsiteX81" fmla="*/ 1387982 w 2871276"/>
              <a:gd name="connsiteY81" fmla="*/ 1414788 h 2248768"/>
              <a:gd name="connsiteX82" fmla="*/ 1480316 w 2871276"/>
              <a:gd name="connsiteY82" fmla="*/ 1414788 h 2248768"/>
              <a:gd name="connsiteX83" fmla="*/ 1480316 w 2871276"/>
              <a:gd name="connsiteY83" fmla="*/ 1435637 h 2248768"/>
              <a:gd name="connsiteX84" fmla="*/ 1641155 w 2871276"/>
              <a:gd name="connsiteY84" fmla="*/ 1435637 h 2248768"/>
              <a:gd name="connsiteX85" fmla="*/ 1641155 w 2871276"/>
              <a:gd name="connsiteY85" fmla="*/ 1489250 h 2248768"/>
              <a:gd name="connsiteX86" fmla="*/ 1662004 w 2871276"/>
              <a:gd name="connsiteY86" fmla="*/ 1489250 h 2248768"/>
              <a:gd name="connsiteX87" fmla="*/ 1662004 w 2871276"/>
              <a:gd name="connsiteY87" fmla="*/ 1524992 h 2248768"/>
              <a:gd name="connsiteX88" fmla="*/ 1727531 w 2871276"/>
              <a:gd name="connsiteY88" fmla="*/ 1524992 h 2248768"/>
              <a:gd name="connsiteX89" fmla="*/ 1727531 w 2871276"/>
              <a:gd name="connsiteY89" fmla="*/ 1563713 h 2248768"/>
              <a:gd name="connsiteX90" fmla="*/ 1745402 w 2871276"/>
              <a:gd name="connsiteY90" fmla="*/ 1563713 h 2248768"/>
              <a:gd name="connsiteX91" fmla="*/ 1745402 w 2871276"/>
              <a:gd name="connsiteY91" fmla="*/ 1608390 h 2248768"/>
              <a:gd name="connsiteX92" fmla="*/ 1769230 w 2871276"/>
              <a:gd name="connsiteY92" fmla="*/ 1608390 h 2248768"/>
              <a:gd name="connsiteX93" fmla="*/ 1769230 w 2871276"/>
              <a:gd name="connsiteY93" fmla="*/ 1662003 h 2248768"/>
              <a:gd name="connsiteX94" fmla="*/ 1834757 w 2871276"/>
              <a:gd name="connsiteY94" fmla="*/ 1662003 h 2248768"/>
              <a:gd name="connsiteX95" fmla="*/ 1834757 w 2871276"/>
              <a:gd name="connsiteY95" fmla="*/ 1757315 h 2248768"/>
              <a:gd name="connsiteX96" fmla="*/ 2001554 w 2871276"/>
              <a:gd name="connsiteY96" fmla="*/ 1757315 h 2248768"/>
              <a:gd name="connsiteX97" fmla="*/ 2001554 w 2871276"/>
              <a:gd name="connsiteY97" fmla="*/ 1810929 h 2248768"/>
              <a:gd name="connsiteX98" fmla="*/ 2052188 w 2871276"/>
              <a:gd name="connsiteY98" fmla="*/ 1810929 h 2248768"/>
              <a:gd name="connsiteX99" fmla="*/ 2052188 w 2871276"/>
              <a:gd name="connsiteY99" fmla="*/ 1882413 h 2248768"/>
              <a:gd name="connsiteX100" fmla="*/ 2061124 w 2871276"/>
              <a:gd name="connsiteY100" fmla="*/ 1882413 h 2248768"/>
              <a:gd name="connsiteX101" fmla="*/ 2061124 w 2871276"/>
              <a:gd name="connsiteY101" fmla="*/ 1941983 h 2248768"/>
              <a:gd name="connsiteX102" fmla="*/ 2504920 w 2871276"/>
              <a:gd name="connsiteY102" fmla="*/ 1941983 h 2248768"/>
              <a:gd name="connsiteX103" fmla="*/ 2504920 w 2871276"/>
              <a:gd name="connsiteY103" fmla="*/ 2010488 h 2248768"/>
              <a:gd name="connsiteX104" fmla="*/ 2627039 w 2871276"/>
              <a:gd name="connsiteY104" fmla="*/ 2010488 h 2248768"/>
              <a:gd name="connsiteX105" fmla="*/ 2627039 w 2871276"/>
              <a:gd name="connsiteY105" fmla="*/ 2105800 h 2248768"/>
              <a:gd name="connsiteX106" fmla="*/ 2692566 w 2871276"/>
              <a:gd name="connsiteY106" fmla="*/ 2105800 h 2248768"/>
              <a:gd name="connsiteX107" fmla="*/ 2692566 w 2871276"/>
              <a:gd name="connsiteY107" fmla="*/ 2183241 h 2248768"/>
              <a:gd name="connsiteX108" fmla="*/ 2871276 w 2871276"/>
              <a:gd name="connsiteY108" fmla="*/ 2183241 h 2248768"/>
              <a:gd name="connsiteX109" fmla="*/ 2871276 w 2871276"/>
              <a:gd name="connsiteY109" fmla="*/ 2248768 h 2248768"/>
              <a:gd name="connsiteX0" fmla="*/ 0 w 2877233"/>
              <a:gd name="connsiteY0" fmla="*/ 0 h 2388758"/>
              <a:gd name="connsiteX1" fmla="*/ 89356 w 2877233"/>
              <a:gd name="connsiteY1" fmla="*/ 0 h 2388758"/>
              <a:gd name="connsiteX2" fmla="*/ 89356 w 2877233"/>
              <a:gd name="connsiteY2" fmla="*/ 29785 h 2388758"/>
              <a:gd name="connsiteX3" fmla="*/ 122119 w 2877233"/>
              <a:gd name="connsiteY3" fmla="*/ 29785 h 2388758"/>
              <a:gd name="connsiteX4" fmla="*/ 122119 w 2877233"/>
              <a:gd name="connsiteY4" fmla="*/ 56591 h 2388758"/>
              <a:gd name="connsiteX5" fmla="*/ 178711 w 2877233"/>
              <a:gd name="connsiteY5" fmla="*/ 56591 h 2388758"/>
              <a:gd name="connsiteX6" fmla="*/ 178711 w 2877233"/>
              <a:gd name="connsiteY6" fmla="*/ 89355 h 2388758"/>
              <a:gd name="connsiteX7" fmla="*/ 202539 w 2877233"/>
              <a:gd name="connsiteY7" fmla="*/ 89355 h 2388758"/>
              <a:gd name="connsiteX8" fmla="*/ 202539 w 2877233"/>
              <a:gd name="connsiteY8" fmla="*/ 113183 h 2388758"/>
              <a:gd name="connsiteX9" fmla="*/ 271044 w 2877233"/>
              <a:gd name="connsiteY9" fmla="*/ 113183 h 2388758"/>
              <a:gd name="connsiteX10" fmla="*/ 271044 w 2877233"/>
              <a:gd name="connsiteY10" fmla="*/ 142968 h 2388758"/>
              <a:gd name="connsiteX11" fmla="*/ 333593 w 2877233"/>
              <a:gd name="connsiteY11" fmla="*/ 142968 h 2388758"/>
              <a:gd name="connsiteX12" fmla="*/ 333593 w 2877233"/>
              <a:gd name="connsiteY12" fmla="*/ 163817 h 2388758"/>
              <a:gd name="connsiteX13" fmla="*/ 387206 w 2877233"/>
              <a:gd name="connsiteY13" fmla="*/ 163817 h 2388758"/>
              <a:gd name="connsiteX14" fmla="*/ 387206 w 2877233"/>
              <a:gd name="connsiteY14" fmla="*/ 208495 h 2388758"/>
              <a:gd name="connsiteX15" fmla="*/ 408055 w 2877233"/>
              <a:gd name="connsiteY15" fmla="*/ 208495 h 2388758"/>
              <a:gd name="connsiteX16" fmla="*/ 408055 w 2877233"/>
              <a:gd name="connsiteY16" fmla="*/ 229344 h 2388758"/>
              <a:gd name="connsiteX17" fmla="*/ 446776 w 2877233"/>
              <a:gd name="connsiteY17" fmla="*/ 229344 h 2388758"/>
              <a:gd name="connsiteX18" fmla="*/ 446776 w 2877233"/>
              <a:gd name="connsiteY18" fmla="*/ 256151 h 2388758"/>
              <a:gd name="connsiteX19" fmla="*/ 467625 w 2877233"/>
              <a:gd name="connsiteY19" fmla="*/ 256151 h 2388758"/>
              <a:gd name="connsiteX20" fmla="*/ 467625 w 2877233"/>
              <a:gd name="connsiteY20" fmla="*/ 271043 h 2388758"/>
              <a:gd name="connsiteX21" fmla="*/ 491453 w 2877233"/>
              <a:gd name="connsiteY21" fmla="*/ 271043 h 2388758"/>
              <a:gd name="connsiteX22" fmla="*/ 491453 w 2877233"/>
              <a:gd name="connsiteY22" fmla="*/ 271043 h 2388758"/>
              <a:gd name="connsiteX23" fmla="*/ 509324 w 2877233"/>
              <a:gd name="connsiteY23" fmla="*/ 288914 h 2388758"/>
              <a:gd name="connsiteX24" fmla="*/ 509324 w 2877233"/>
              <a:gd name="connsiteY24" fmla="*/ 303807 h 2388758"/>
              <a:gd name="connsiteX25" fmla="*/ 533152 w 2877233"/>
              <a:gd name="connsiteY25" fmla="*/ 303807 h 2388758"/>
              <a:gd name="connsiteX26" fmla="*/ 533152 w 2877233"/>
              <a:gd name="connsiteY26" fmla="*/ 351463 h 2388758"/>
              <a:gd name="connsiteX27" fmla="*/ 589744 w 2877233"/>
              <a:gd name="connsiteY27" fmla="*/ 351463 h 2388758"/>
              <a:gd name="connsiteX28" fmla="*/ 589744 w 2877233"/>
              <a:gd name="connsiteY28" fmla="*/ 440818 h 2388758"/>
              <a:gd name="connsiteX29" fmla="*/ 613572 w 2877233"/>
              <a:gd name="connsiteY29" fmla="*/ 440818 h 2388758"/>
              <a:gd name="connsiteX30" fmla="*/ 613572 w 2877233"/>
              <a:gd name="connsiteY30" fmla="*/ 473581 h 2388758"/>
              <a:gd name="connsiteX31" fmla="*/ 640378 w 2877233"/>
              <a:gd name="connsiteY31" fmla="*/ 473581 h 2388758"/>
              <a:gd name="connsiteX32" fmla="*/ 640378 w 2877233"/>
              <a:gd name="connsiteY32" fmla="*/ 512302 h 2388758"/>
              <a:gd name="connsiteX33" fmla="*/ 658249 w 2877233"/>
              <a:gd name="connsiteY33" fmla="*/ 512302 h 2388758"/>
              <a:gd name="connsiteX34" fmla="*/ 658249 w 2877233"/>
              <a:gd name="connsiteY34" fmla="*/ 539108 h 2388758"/>
              <a:gd name="connsiteX35" fmla="*/ 691013 w 2877233"/>
              <a:gd name="connsiteY35" fmla="*/ 539108 h 2388758"/>
              <a:gd name="connsiteX36" fmla="*/ 691013 w 2877233"/>
              <a:gd name="connsiteY36" fmla="*/ 577829 h 2388758"/>
              <a:gd name="connsiteX37" fmla="*/ 702927 w 2877233"/>
              <a:gd name="connsiteY37" fmla="*/ 577829 h 2388758"/>
              <a:gd name="connsiteX38" fmla="*/ 702927 w 2877233"/>
              <a:gd name="connsiteY38" fmla="*/ 610592 h 2388758"/>
              <a:gd name="connsiteX39" fmla="*/ 726755 w 2877233"/>
              <a:gd name="connsiteY39" fmla="*/ 610592 h 2388758"/>
              <a:gd name="connsiteX40" fmla="*/ 726755 w 2877233"/>
              <a:gd name="connsiteY40" fmla="*/ 661227 h 2388758"/>
              <a:gd name="connsiteX41" fmla="*/ 783346 w 2877233"/>
              <a:gd name="connsiteY41" fmla="*/ 661227 h 2388758"/>
              <a:gd name="connsiteX42" fmla="*/ 783346 w 2877233"/>
              <a:gd name="connsiteY42" fmla="*/ 676119 h 2388758"/>
              <a:gd name="connsiteX43" fmla="*/ 816110 w 2877233"/>
              <a:gd name="connsiteY43" fmla="*/ 676119 h 2388758"/>
              <a:gd name="connsiteX44" fmla="*/ 816110 w 2877233"/>
              <a:gd name="connsiteY44" fmla="*/ 723775 h 2388758"/>
              <a:gd name="connsiteX45" fmla="*/ 831002 w 2877233"/>
              <a:gd name="connsiteY45" fmla="*/ 723775 h 2388758"/>
              <a:gd name="connsiteX46" fmla="*/ 831002 w 2877233"/>
              <a:gd name="connsiteY46" fmla="*/ 771431 h 2388758"/>
              <a:gd name="connsiteX47" fmla="*/ 845895 w 2877233"/>
              <a:gd name="connsiteY47" fmla="*/ 771431 h 2388758"/>
              <a:gd name="connsiteX48" fmla="*/ 845895 w 2877233"/>
              <a:gd name="connsiteY48" fmla="*/ 792281 h 2388758"/>
              <a:gd name="connsiteX49" fmla="*/ 860787 w 2877233"/>
              <a:gd name="connsiteY49" fmla="*/ 792281 h 2388758"/>
              <a:gd name="connsiteX50" fmla="*/ 860787 w 2877233"/>
              <a:gd name="connsiteY50" fmla="*/ 869722 h 2388758"/>
              <a:gd name="connsiteX51" fmla="*/ 899508 w 2877233"/>
              <a:gd name="connsiteY51" fmla="*/ 869722 h 2388758"/>
              <a:gd name="connsiteX52" fmla="*/ 899508 w 2877233"/>
              <a:gd name="connsiteY52" fmla="*/ 950142 h 2388758"/>
              <a:gd name="connsiteX53" fmla="*/ 920357 w 2877233"/>
              <a:gd name="connsiteY53" fmla="*/ 950142 h 2388758"/>
              <a:gd name="connsiteX54" fmla="*/ 920357 w 2877233"/>
              <a:gd name="connsiteY54" fmla="*/ 1015669 h 2388758"/>
              <a:gd name="connsiteX55" fmla="*/ 932272 w 2877233"/>
              <a:gd name="connsiteY55" fmla="*/ 1015669 h 2388758"/>
              <a:gd name="connsiteX56" fmla="*/ 932272 w 2877233"/>
              <a:gd name="connsiteY56" fmla="*/ 1042475 h 2388758"/>
              <a:gd name="connsiteX57" fmla="*/ 959078 w 2877233"/>
              <a:gd name="connsiteY57" fmla="*/ 1042475 h 2388758"/>
              <a:gd name="connsiteX58" fmla="*/ 959078 w 2877233"/>
              <a:gd name="connsiteY58" fmla="*/ 1066303 h 2388758"/>
              <a:gd name="connsiteX59" fmla="*/ 1000777 w 2877233"/>
              <a:gd name="connsiteY59" fmla="*/ 1066303 h 2388758"/>
              <a:gd name="connsiteX60" fmla="*/ 1009713 w 2877233"/>
              <a:gd name="connsiteY60" fmla="*/ 1075239 h 2388758"/>
              <a:gd name="connsiteX61" fmla="*/ 1009713 w 2877233"/>
              <a:gd name="connsiteY61" fmla="*/ 1075239 h 2388758"/>
              <a:gd name="connsiteX62" fmla="*/ 1018648 w 2877233"/>
              <a:gd name="connsiteY62" fmla="*/ 1075239 h 2388758"/>
              <a:gd name="connsiteX63" fmla="*/ 1018648 w 2877233"/>
              <a:gd name="connsiteY63" fmla="*/ 1105024 h 2388758"/>
              <a:gd name="connsiteX64" fmla="*/ 1036519 w 2877233"/>
              <a:gd name="connsiteY64" fmla="*/ 1105024 h 2388758"/>
              <a:gd name="connsiteX65" fmla="*/ 1036519 w 2877233"/>
              <a:gd name="connsiteY65" fmla="*/ 1134809 h 2388758"/>
              <a:gd name="connsiteX66" fmla="*/ 1063326 w 2877233"/>
              <a:gd name="connsiteY66" fmla="*/ 1134809 h 2388758"/>
              <a:gd name="connsiteX67" fmla="*/ 1063326 w 2877233"/>
              <a:gd name="connsiteY67" fmla="*/ 1161615 h 2388758"/>
              <a:gd name="connsiteX68" fmla="*/ 1108003 w 2877233"/>
              <a:gd name="connsiteY68" fmla="*/ 1161615 h 2388758"/>
              <a:gd name="connsiteX69" fmla="*/ 1108003 w 2877233"/>
              <a:gd name="connsiteY69" fmla="*/ 1212250 h 2388758"/>
              <a:gd name="connsiteX70" fmla="*/ 1182466 w 2877233"/>
              <a:gd name="connsiteY70" fmla="*/ 1212250 h 2388758"/>
              <a:gd name="connsiteX71" fmla="*/ 1182466 w 2877233"/>
              <a:gd name="connsiteY71" fmla="*/ 1230121 h 2388758"/>
              <a:gd name="connsiteX72" fmla="*/ 1200337 w 2877233"/>
              <a:gd name="connsiteY72" fmla="*/ 1230121 h 2388758"/>
              <a:gd name="connsiteX73" fmla="*/ 1200337 w 2877233"/>
              <a:gd name="connsiteY73" fmla="*/ 1283734 h 2388758"/>
              <a:gd name="connsiteX74" fmla="*/ 1227143 w 2877233"/>
              <a:gd name="connsiteY74" fmla="*/ 1283734 h 2388758"/>
              <a:gd name="connsiteX75" fmla="*/ 1227143 w 2877233"/>
              <a:gd name="connsiteY75" fmla="*/ 1313519 h 2388758"/>
              <a:gd name="connsiteX76" fmla="*/ 1259907 w 2877233"/>
              <a:gd name="connsiteY76" fmla="*/ 1313519 h 2388758"/>
              <a:gd name="connsiteX77" fmla="*/ 1259907 w 2877233"/>
              <a:gd name="connsiteY77" fmla="*/ 1346282 h 2388758"/>
              <a:gd name="connsiteX78" fmla="*/ 1301606 w 2877233"/>
              <a:gd name="connsiteY78" fmla="*/ 1346282 h 2388758"/>
              <a:gd name="connsiteX79" fmla="*/ 1301606 w 2877233"/>
              <a:gd name="connsiteY79" fmla="*/ 1373089 h 2388758"/>
              <a:gd name="connsiteX80" fmla="*/ 1387982 w 2877233"/>
              <a:gd name="connsiteY80" fmla="*/ 1373089 h 2388758"/>
              <a:gd name="connsiteX81" fmla="*/ 1387982 w 2877233"/>
              <a:gd name="connsiteY81" fmla="*/ 1414788 h 2388758"/>
              <a:gd name="connsiteX82" fmla="*/ 1480316 w 2877233"/>
              <a:gd name="connsiteY82" fmla="*/ 1414788 h 2388758"/>
              <a:gd name="connsiteX83" fmla="*/ 1480316 w 2877233"/>
              <a:gd name="connsiteY83" fmla="*/ 1435637 h 2388758"/>
              <a:gd name="connsiteX84" fmla="*/ 1641155 w 2877233"/>
              <a:gd name="connsiteY84" fmla="*/ 1435637 h 2388758"/>
              <a:gd name="connsiteX85" fmla="*/ 1641155 w 2877233"/>
              <a:gd name="connsiteY85" fmla="*/ 1489250 h 2388758"/>
              <a:gd name="connsiteX86" fmla="*/ 1662004 w 2877233"/>
              <a:gd name="connsiteY86" fmla="*/ 1489250 h 2388758"/>
              <a:gd name="connsiteX87" fmla="*/ 1662004 w 2877233"/>
              <a:gd name="connsiteY87" fmla="*/ 1524992 h 2388758"/>
              <a:gd name="connsiteX88" fmla="*/ 1727531 w 2877233"/>
              <a:gd name="connsiteY88" fmla="*/ 1524992 h 2388758"/>
              <a:gd name="connsiteX89" fmla="*/ 1727531 w 2877233"/>
              <a:gd name="connsiteY89" fmla="*/ 1563713 h 2388758"/>
              <a:gd name="connsiteX90" fmla="*/ 1745402 w 2877233"/>
              <a:gd name="connsiteY90" fmla="*/ 1563713 h 2388758"/>
              <a:gd name="connsiteX91" fmla="*/ 1745402 w 2877233"/>
              <a:gd name="connsiteY91" fmla="*/ 1608390 h 2388758"/>
              <a:gd name="connsiteX92" fmla="*/ 1769230 w 2877233"/>
              <a:gd name="connsiteY92" fmla="*/ 1608390 h 2388758"/>
              <a:gd name="connsiteX93" fmla="*/ 1769230 w 2877233"/>
              <a:gd name="connsiteY93" fmla="*/ 1662003 h 2388758"/>
              <a:gd name="connsiteX94" fmla="*/ 1834757 w 2877233"/>
              <a:gd name="connsiteY94" fmla="*/ 1662003 h 2388758"/>
              <a:gd name="connsiteX95" fmla="*/ 1834757 w 2877233"/>
              <a:gd name="connsiteY95" fmla="*/ 1757315 h 2388758"/>
              <a:gd name="connsiteX96" fmla="*/ 2001554 w 2877233"/>
              <a:gd name="connsiteY96" fmla="*/ 1757315 h 2388758"/>
              <a:gd name="connsiteX97" fmla="*/ 2001554 w 2877233"/>
              <a:gd name="connsiteY97" fmla="*/ 1810929 h 2388758"/>
              <a:gd name="connsiteX98" fmla="*/ 2052188 w 2877233"/>
              <a:gd name="connsiteY98" fmla="*/ 1810929 h 2388758"/>
              <a:gd name="connsiteX99" fmla="*/ 2052188 w 2877233"/>
              <a:gd name="connsiteY99" fmla="*/ 1882413 h 2388758"/>
              <a:gd name="connsiteX100" fmla="*/ 2061124 w 2877233"/>
              <a:gd name="connsiteY100" fmla="*/ 1882413 h 2388758"/>
              <a:gd name="connsiteX101" fmla="*/ 2061124 w 2877233"/>
              <a:gd name="connsiteY101" fmla="*/ 1941983 h 2388758"/>
              <a:gd name="connsiteX102" fmla="*/ 2504920 w 2877233"/>
              <a:gd name="connsiteY102" fmla="*/ 1941983 h 2388758"/>
              <a:gd name="connsiteX103" fmla="*/ 2504920 w 2877233"/>
              <a:gd name="connsiteY103" fmla="*/ 2010488 h 2388758"/>
              <a:gd name="connsiteX104" fmla="*/ 2627039 w 2877233"/>
              <a:gd name="connsiteY104" fmla="*/ 2010488 h 2388758"/>
              <a:gd name="connsiteX105" fmla="*/ 2627039 w 2877233"/>
              <a:gd name="connsiteY105" fmla="*/ 2105800 h 2388758"/>
              <a:gd name="connsiteX106" fmla="*/ 2692566 w 2877233"/>
              <a:gd name="connsiteY106" fmla="*/ 2105800 h 2388758"/>
              <a:gd name="connsiteX107" fmla="*/ 2692566 w 2877233"/>
              <a:gd name="connsiteY107" fmla="*/ 2183241 h 2388758"/>
              <a:gd name="connsiteX108" fmla="*/ 2871276 w 2877233"/>
              <a:gd name="connsiteY108" fmla="*/ 2183241 h 2388758"/>
              <a:gd name="connsiteX109" fmla="*/ 2877233 w 2877233"/>
              <a:gd name="connsiteY109" fmla="*/ 2388758 h 23887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Lst>
            <a:rect l="l" t="t" r="r" b="b"/>
            <a:pathLst>
              <a:path w="2877233" h="2388758">
                <a:moveTo>
                  <a:pt x="0" y="0"/>
                </a:moveTo>
                <a:lnTo>
                  <a:pt x="89356" y="0"/>
                </a:lnTo>
                <a:lnTo>
                  <a:pt x="89356" y="29785"/>
                </a:lnTo>
                <a:lnTo>
                  <a:pt x="122119" y="29785"/>
                </a:lnTo>
                <a:lnTo>
                  <a:pt x="122119" y="56591"/>
                </a:lnTo>
                <a:lnTo>
                  <a:pt x="178711" y="56591"/>
                </a:lnTo>
                <a:lnTo>
                  <a:pt x="178711" y="89355"/>
                </a:lnTo>
                <a:lnTo>
                  <a:pt x="202539" y="89355"/>
                </a:lnTo>
                <a:lnTo>
                  <a:pt x="202539" y="113183"/>
                </a:lnTo>
                <a:lnTo>
                  <a:pt x="271044" y="113183"/>
                </a:lnTo>
                <a:lnTo>
                  <a:pt x="271044" y="142968"/>
                </a:lnTo>
                <a:lnTo>
                  <a:pt x="333593" y="142968"/>
                </a:lnTo>
                <a:lnTo>
                  <a:pt x="333593" y="163817"/>
                </a:lnTo>
                <a:lnTo>
                  <a:pt x="387206" y="163817"/>
                </a:lnTo>
                <a:lnTo>
                  <a:pt x="387206" y="208495"/>
                </a:lnTo>
                <a:lnTo>
                  <a:pt x="408055" y="208495"/>
                </a:lnTo>
                <a:lnTo>
                  <a:pt x="408055" y="229344"/>
                </a:lnTo>
                <a:lnTo>
                  <a:pt x="446776" y="229344"/>
                </a:lnTo>
                <a:lnTo>
                  <a:pt x="446776" y="256151"/>
                </a:lnTo>
                <a:lnTo>
                  <a:pt x="467625" y="256151"/>
                </a:lnTo>
                <a:lnTo>
                  <a:pt x="467625" y="271043"/>
                </a:lnTo>
                <a:lnTo>
                  <a:pt x="491453" y="271043"/>
                </a:lnTo>
                <a:lnTo>
                  <a:pt x="491453" y="271043"/>
                </a:lnTo>
                <a:lnTo>
                  <a:pt x="509324" y="288914"/>
                </a:lnTo>
                <a:lnTo>
                  <a:pt x="509324" y="303807"/>
                </a:lnTo>
                <a:lnTo>
                  <a:pt x="533152" y="303807"/>
                </a:lnTo>
                <a:lnTo>
                  <a:pt x="533152" y="351463"/>
                </a:lnTo>
                <a:lnTo>
                  <a:pt x="589744" y="351463"/>
                </a:lnTo>
                <a:lnTo>
                  <a:pt x="589744" y="440818"/>
                </a:lnTo>
                <a:lnTo>
                  <a:pt x="613572" y="440818"/>
                </a:lnTo>
                <a:lnTo>
                  <a:pt x="613572" y="473581"/>
                </a:lnTo>
                <a:lnTo>
                  <a:pt x="640378" y="473581"/>
                </a:lnTo>
                <a:lnTo>
                  <a:pt x="640378" y="512302"/>
                </a:lnTo>
                <a:lnTo>
                  <a:pt x="658249" y="512302"/>
                </a:lnTo>
                <a:lnTo>
                  <a:pt x="658249" y="539108"/>
                </a:lnTo>
                <a:lnTo>
                  <a:pt x="691013" y="539108"/>
                </a:lnTo>
                <a:lnTo>
                  <a:pt x="691013" y="577829"/>
                </a:lnTo>
                <a:lnTo>
                  <a:pt x="702927" y="577829"/>
                </a:lnTo>
                <a:lnTo>
                  <a:pt x="702927" y="610592"/>
                </a:lnTo>
                <a:lnTo>
                  <a:pt x="726755" y="610592"/>
                </a:lnTo>
                <a:lnTo>
                  <a:pt x="726755" y="661227"/>
                </a:lnTo>
                <a:lnTo>
                  <a:pt x="783346" y="661227"/>
                </a:lnTo>
                <a:lnTo>
                  <a:pt x="783346" y="676119"/>
                </a:lnTo>
                <a:lnTo>
                  <a:pt x="816110" y="676119"/>
                </a:lnTo>
                <a:lnTo>
                  <a:pt x="816110" y="723775"/>
                </a:lnTo>
                <a:lnTo>
                  <a:pt x="831002" y="723775"/>
                </a:lnTo>
                <a:lnTo>
                  <a:pt x="831002" y="771431"/>
                </a:lnTo>
                <a:lnTo>
                  <a:pt x="845895" y="771431"/>
                </a:lnTo>
                <a:lnTo>
                  <a:pt x="845895" y="792281"/>
                </a:lnTo>
                <a:lnTo>
                  <a:pt x="860787" y="792281"/>
                </a:lnTo>
                <a:lnTo>
                  <a:pt x="860787" y="869722"/>
                </a:lnTo>
                <a:lnTo>
                  <a:pt x="899508" y="869722"/>
                </a:lnTo>
                <a:lnTo>
                  <a:pt x="899508" y="950142"/>
                </a:lnTo>
                <a:lnTo>
                  <a:pt x="920357" y="950142"/>
                </a:lnTo>
                <a:lnTo>
                  <a:pt x="920357" y="1015669"/>
                </a:lnTo>
                <a:lnTo>
                  <a:pt x="932272" y="1015669"/>
                </a:lnTo>
                <a:lnTo>
                  <a:pt x="932272" y="1042475"/>
                </a:lnTo>
                <a:lnTo>
                  <a:pt x="959078" y="1042475"/>
                </a:lnTo>
                <a:lnTo>
                  <a:pt x="959078" y="1066303"/>
                </a:lnTo>
                <a:lnTo>
                  <a:pt x="1000777" y="1066303"/>
                </a:lnTo>
                <a:lnTo>
                  <a:pt x="1009713" y="1075239"/>
                </a:lnTo>
                <a:lnTo>
                  <a:pt x="1009713" y="1075239"/>
                </a:lnTo>
                <a:lnTo>
                  <a:pt x="1018648" y="1075239"/>
                </a:lnTo>
                <a:lnTo>
                  <a:pt x="1018648" y="1105024"/>
                </a:lnTo>
                <a:lnTo>
                  <a:pt x="1036519" y="1105024"/>
                </a:lnTo>
                <a:lnTo>
                  <a:pt x="1036519" y="1134809"/>
                </a:lnTo>
                <a:lnTo>
                  <a:pt x="1063326" y="1134809"/>
                </a:lnTo>
                <a:lnTo>
                  <a:pt x="1063326" y="1161615"/>
                </a:lnTo>
                <a:lnTo>
                  <a:pt x="1108003" y="1161615"/>
                </a:lnTo>
                <a:lnTo>
                  <a:pt x="1108003" y="1212250"/>
                </a:lnTo>
                <a:lnTo>
                  <a:pt x="1182466" y="1212250"/>
                </a:lnTo>
                <a:lnTo>
                  <a:pt x="1182466" y="1230121"/>
                </a:lnTo>
                <a:lnTo>
                  <a:pt x="1200337" y="1230121"/>
                </a:lnTo>
                <a:lnTo>
                  <a:pt x="1200337" y="1283734"/>
                </a:lnTo>
                <a:lnTo>
                  <a:pt x="1227143" y="1283734"/>
                </a:lnTo>
                <a:lnTo>
                  <a:pt x="1227143" y="1313519"/>
                </a:lnTo>
                <a:lnTo>
                  <a:pt x="1259907" y="1313519"/>
                </a:lnTo>
                <a:lnTo>
                  <a:pt x="1259907" y="1346282"/>
                </a:lnTo>
                <a:lnTo>
                  <a:pt x="1301606" y="1346282"/>
                </a:lnTo>
                <a:lnTo>
                  <a:pt x="1301606" y="1373089"/>
                </a:lnTo>
                <a:lnTo>
                  <a:pt x="1387982" y="1373089"/>
                </a:lnTo>
                <a:lnTo>
                  <a:pt x="1387982" y="1414788"/>
                </a:lnTo>
                <a:lnTo>
                  <a:pt x="1480316" y="1414788"/>
                </a:lnTo>
                <a:lnTo>
                  <a:pt x="1480316" y="1435637"/>
                </a:lnTo>
                <a:lnTo>
                  <a:pt x="1641155" y="1435637"/>
                </a:lnTo>
                <a:lnTo>
                  <a:pt x="1641155" y="1489250"/>
                </a:lnTo>
                <a:lnTo>
                  <a:pt x="1662004" y="1489250"/>
                </a:lnTo>
                <a:lnTo>
                  <a:pt x="1662004" y="1524992"/>
                </a:lnTo>
                <a:lnTo>
                  <a:pt x="1727531" y="1524992"/>
                </a:lnTo>
                <a:lnTo>
                  <a:pt x="1727531" y="1563713"/>
                </a:lnTo>
                <a:lnTo>
                  <a:pt x="1745402" y="1563713"/>
                </a:lnTo>
                <a:lnTo>
                  <a:pt x="1745402" y="1608390"/>
                </a:lnTo>
                <a:lnTo>
                  <a:pt x="1769230" y="1608390"/>
                </a:lnTo>
                <a:lnTo>
                  <a:pt x="1769230" y="1662003"/>
                </a:lnTo>
                <a:lnTo>
                  <a:pt x="1834757" y="1662003"/>
                </a:lnTo>
                <a:lnTo>
                  <a:pt x="1834757" y="1757315"/>
                </a:lnTo>
                <a:lnTo>
                  <a:pt x="2001554" y="1757315"/>
                </a:lnTo>
                <a:lnTo>
                  <a:pt x="2001554" y="1810929"/>
                </a:lnTo>
                <a:lnTo>
                  <a:pt x="2052188" y="1810929"/>
                </a:lnTo>
                <a:lnTo>
                  <a:pt x="2052188" y="1882413"/>
                </a:lnTo>
                <a:lnTo>
                  <a:pt x="2061124" y="1882413"/>
                </a:lnTo>
                <a:lnTo>
                  <a:pt x="2061124" y="1941983"/>
                </a:lnTo>
                <a:lnTo>
                  <a:pt x="2504920" y="1941983"/>
                </a:lnTo>
                <a:lnTo>
                  <a:pt x="2504920" y="2010488"/>
                </a:lnTo>
                <a:lnTo>
                  <a:pt x="2627039" y="2010488"/>
                </a:lnTo>
                <a:lnTo>
                  <a:pt x="2627039" y="2105800"/>
                </a:lnTo>
                <a:lnTo>
                  <a:pt x="2692566" y="2105800"/>
                </a:lnTo>
                <a:lnTo>
                  <a:pt x="2692566" y="2183241"/>
                </a:lnTo>
                <a:lnTo>
                  <a:pt x="2871276" y="2183241"/>
                </a:lnTo>
                <a:lnTo>
                  <a:pt x="2877233" y="2388758"/>
                </a:lnTo>
              </a:path>
            </a:pathLst>
          </a:custGeom>
          <a:noFill/>
          <a:ln w="28575" cap="flat" cmpd="sng" algn="ctr">
            <a:solidFill>
              <a:schemeClr val="accent3"/>
            </a:solidFill>
            <a:prstDash val="solid"/>
            <a:miter lim="800000"/>
            <a:headEnd type="none" w="med" len="med"/>
            <a:tailEnd type="none" w="med" len="me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FFFF"/>
              </a:solidFill>
              <a:effectLst/>
              <a:uLnTx/>
              <a:uFillTx/>
              <a:latin typeface="Calibri" panose="020F0502020204030204" pitchFamily="34" charset="0"/>
              <a:ea typeface="ＭＳ Ｐゴシック" pitchFamily="34" charset="-128"/>
              <a:cs typeface="Calibri" panose="020F0502020204030204" pitchFamily="34" charset="0"/>
            </a:endParaRPr>
          </a:p>
        </p:txBody>
      </p:sp>
      <p:sp>
        <p:nvSpPr>
          <p:cNvPr id="13362" name="Freeform 40"/>
          <p:cNvSpPr>
            <a:spLocks/>
          </p:cNvSpPr>
          <p:nvPr/>
        </p:nvSpPr>
        <p:spPr bwMode="auto">
          <a:xfrm>
            <a:off x="2424116" y="2266848"/>
            <a:ext cx="3057525" cy="2119312"/>
          </a:xfrm>
          <a:custGeom>
            <a:avLst/>
            <a:gdLst>
              <a:gd name="T0" fmla="*/ 2243683 w 3057350"/>
              <a:gd name="T1" fmla="*/ 2096677 h 2120510"/>
              <a:gd name="T2" fmla="*/ 1982525 w 3057350"/>
              <a:gd name="T3" fmla="*/ 2046757 h 2120510"/>
              <a:gd name="T4" fmla="*/ 1847750 w 3057350"/>
              <a:gd name="T5" fmla="*/ 1980196 h 2120510"/>
              <a:gd name="T6" fmla="*/ 1637142 w 3057350"/>
              <a:gd name="T7" fmla="*/ 1916408 h 2120510"/>
              <a:gd name="T8" fmla="*/ 1479887 w 3057350"/>
              <a:gd name="T9" fmla="*/ 1869261 h 2120510"/>
              <a:gd name="T10" fmla="*/ 1446188 w 3057350"/>
              <a:gd name="T11" fmla="*/ 1852620 h 2120510"/>
              <a:gd name="T12" fmla="*/ 1406864 w 3057350"/>
              <a:gd name="T13" fmla="*/ 1772192 h 2120510"/>
              <a:gd name="T14" fmla="*/ 1373180 w 3057350"/>
              <a:gd name="T15" fmla="*/ 1716725 h 2120510"/>
              <a:gd name="T16" fmla="*/ 1258039 w 3057350"/>
              <a:gd name="T17" fmla="*/ 1691765 h 2120510"/>
              <a:gd name="T18" fmla="*/ 1207491 w 3057350"/>
              <a:gd name="T19" fmla="*/ 1650163 h 2120510"/>
              <a:gd name="T20" fmla="*/ 1187837 w 3057350"/>
              <a:gd name="T21" fmla="*/ 1603017 h 2120510"/>
              <a:gd name="T22" fmla="*/ 1156943 w 3057350"/>
              <a:gd name="T23" fmla="*/ 1569738 h 2120510"/>
              <a:gd name="T24" fmla="*/ 1137288 w 3057350"/>
              <a:gd name="T25" fmla="*/ 1544773 h 2120510"/>
              <a:gd name="T26" fmla="*/ 1044626 w 3057350"/>
              <a:gd name="T27" fmla="*/ 1508719 h 2120510"/>
              <a:gd name="T28" fmla="*/ 1022148 w 3057350"/>
              <a:gd name="T29" fmla="*/ 1458799 h 2120510"/>
              <a:gd name="T30" fmla="*/ 994078 w 3057350"/>
              <a:gd name="T31" fmla="*/ 1433840 h 2120510"/>
              <a:gd name="T32" fmla="*/ 943530 w 3057350"/>
              <a:gd name="T33" fmla="*/ 1408879 h 2120510"/>
              <a:gd name="T34" fmla="*/ 923875 w 3057350"/>
              <a:gd name="T35" fmla="*/ 1370052 h 2120510"/>
              <a:gd name="T36" fmla="*/ 904221 w 3057350"/>
              <a:gd name="T37" fmla="*/ 1347864 h 2120510"/>
              <a:gd name="T38" fmla="*/ 853672 w 3057350"/>
              <a:gd name="T39" fmla="*/ 1328452 h 2120510"/>
              <a:gd name="T40" fmla="*/ 831213 w 3057350"/>
              <a:gd name="T41" fmla="*/ 1289623 h 2120510"/>
              <a:gd name="T42" fmla="*/ 814364 w 3057350"/>
              <a:gd name="T43" fmla="*/ 1267437 h 2120510"/>
              <a:gd name="T44" fmla="*/ 780665 w 3057350"/>
              <a:gd name="T45" fmla="*/ 1245247 h 2120510"/>
              <a:gd name="T46" fmla="*/ 769425 w 3057350"/>
              <a:gd name="T47" fmla="*/ 1217515 h 2120510"/>
              <a:gd name="T48" fmla="*/ 732921 w 3057350"/>
              <a:gd name="T49" fmla="*/ 1184234 h 2120510"/>
              <a:gd name="T50" fmla="*/ 721682 w 3057350"/>
              <a:gd name="T51" fmla="*/ 1164821 h 2120510"/>
              <a:gd name="T52" fmla="*/ 704832 w 3057350"/>
              <a:gd name="T53" fmla="*/ 1145408 h 2120510"/>
              <a:gd name="T54" fmla="*/ 685178 w 3057350"/>
              <a:gd name="T55" fmla="*/ 1106580 h 2120510"/>
              <a:gd name="T56" fmla="*/ 659914 w 3057350"/>
              <a:gd name="T57" fmla="*/ 1087167 h 2120510"/>
              <a:gd name="T58" fmla="*/ 651479 w 3057350"/>
              <a:gd name="T59" fmla="*/ 1064980 h 2120510"/>
              <a:gd name="T60" fmla="*/ 640259 w 3057350"/>
              <a:gd name="T61" fmla="*/ 1031698 h 2120510"/>
              <a:gd name="T62" fmla="*/ 629020 w 3057350"/>
              <a:gd name="T63" fmla="*/ 1001191 h 2120510"/>
              <a:gd name="T64" fmla="*/ 614975 w 3057350"/>
              <a:gd name="T65" fmla="*/ 981777 h 2120510"/>
              <a:gd name="T66" fmla="*/ 600931 w 3057350"/>
              <a:gd name="T67" fmla="*/ 951270 h 2120510"/>
              <a:gd name="T68" fmla="*/ 550384 w 3057350"/>
              <a:gd name="T69" fmla="*/ 898576 h 2120510"/>
              <a:gd name="T70" fmla="*/ 539163 w 3057350"/>
              <a:gd name="T71" fmla="*/ 868069 h 2120510"/>
              <a:gd name="T72" fmla="*/ 513879 w 3057350"/>
              <a:gd name="T73" fmla="*/ 845881 h 2120510"/>
              <a:gd name="T74" fmla="*/ 494224 w 3057350"/>
              <a:gd name="T75" fmla="*/ 795961 h 2120510"/>
              <a:gd name="T76" fmla="*/ 474570 w 3057350"/>
              <a:gd name="T77" fmla="*/ 770999 h 2120510"/>
              <a:gd name="T78" fmla="*/ 443676 w 3057350"/>
              <a:gd name="T79" fmla="*/ 740493 h 2120510"/>
              <a:gd name="T80" fmla="*/ 429651 w 3057350"/>
              <a:gd name="T81" fmla="*/ 718307 h 2120510"/>
              <a:gd name="T82" fmla="*/ 415607 w 3057350"/>
              <a:gd name="T83" fmla="*/ 668386 h 2120510"/>
              <a:gd name="T84" fmla="*/ 395952 w 3057350"/>
              <a:gd name="T85" fmla="*/ 601824 h 2120510"/>
              <a:gd name="T86" fmla="*/ 373473 w 3057350"/>
              <a:gd name="T87" fmla="*/ 579636 h 2120510"/>
              <a:gd name="T88" fmla="*/ 353819 w 3057350"/>
              <a:gd name="T89" fmla="*/ 507528 h 2120510"/>
              <a:gd name="T90" fmla="*/ 342599 w 3057350"/>
              <a:gd name="T91" fmla="*/ 443741 h 2120510"/>
              <a:gd name="T92" fmla="*/ 325750 w 3057350"/>
              <a:gd name="T93" fmla="*/ 418781 h 2120510"/>
              <a:gd name="T94" fmla="*/ 300466 w 3057350"/>
              <a:gd name="T95" fmla="*/ 366087 h 2120510"/>
              <a:gd name="T96" fmla="*/ 280811 w 3057350"/>
              <a:gd name="T97" fmla="*/ 305072 h 2120510"/>
              <a:gd name="T98" fmla="*/ 247112 w 3057350"/>
              <a:gd name="T99" fmla="*/ 213550 h 2120510"/>
              <a:gd name="T100" fmla="*/ 235874 w 3057350"/>
              <a:gd name="T101" fmla="*/ 183043 h 2120510"/>
              <a:gd name="T102" fmla="*/ 221848 w 3057350"/>
              <a:gd name="T103" fmla="*/ 141443 h 2120510"/>
              <a:gd name="T104" fmla="*/ 193759 w 3057350"/>
              <a:gd name="T105" fmla="*/ 80424 h 2120510"/>
              <a:gd name="T106" fmla="*/ 129166 w 3057350"/>
              <a:gd name="T107" fmla="*/ 47143 h 2120510"/>
              <a:gd name="T108" fmla="*/ 84248 w 3057350"/>
              <a:gd name="T109" fmla="*/ 27729 h 2120510"/>
              <a:gd name="T110" fmla="*/ 0 w 3057350"/>
              <a:gd name="T111" fmla="*/ 0 h 212051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3057350"/>
              <a:gd name="T169" fmla="*/ 0 h 2120510"/>
              <a:gd name="T170" fmla="*/ 3057350 w 3057350"/>
              <a:gd name="T171" fmla="*/ 2120510 h 2120510"/>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3057350" h="2120510">
                <a:moveTo>
                  <a:pt x="3057350" y="2120510"/>
                </a:moveTo>
                <a:lnTo>
                  <a:pt x="2241122" y="2120510"/>
                </a:lnTo>
                <a:lnTo>
                  <a:pt x="2241122" y="2070022"/>
                </a:lnTo>
                <a:lnTo>
                  <a:pt x="1980265" y="2070022"/>
                </a:lnTo>
                <a:lnTo>
                  <a:pt x="1980265" y="2002704"/>
                </a:lnTo>
                <a:lnTo>
                  <a:pt x="1845630" y="2002704"/>
                </a:lnTo>
                <a:lnTo>
                  <a:pt x="1845630" y="1938191"/>
                </a:lnTo>
                <a:lnTo>
                  <a:pt x="1635262" y="1938191"/>
                </a:lnTo>
                <a:lnTo>
                  <a:pt x="1635262" y="1890508"/>
                </a:lnTo>
                <a:lnTo>
                  <a:pt x="1478187" y="1890508"/>
                </a:lnTo>
                <a:lnTo>
                  <a:pt x="1478187" y="1873678"/>
                </a:lnTo>
                <a:lnTo>
                  <a:pt x="1444528" y="1873678"/>
                </a:lnTo>
                <a:lnTo>
                  <a:pt x="1444528" y="1792336"/>
                </a:lnTo>
                <a:lnTo>
                  <a:pt x="1405259" y="1792336"/>
                </a:lnTo>
                <a:lnTo>
                  <a:pt x="1405259" y="1736238"/>
                </a:lnTo>
                <a:lnTo>
                  <a:pt x="1371600" y="1736238"/>
                </a:lnTo>
                <a:lnTo>
                  <a:pt x="1371600" y="1710994"/>
                </a:lnTo>
                <a:lnTo>
                  <a:pt x="1256599" y="1710994"/>
                </a:lnTo>
                <a:lnTo>
                  <a:pt x="1256599" y="1668920"/>
                </a:lnTo>
                <a:lnTo>
                  <a:pt x="1206111" y="1668920"/>
                </a:lnTo>
                <a:lnTo>
                  <a:pt x="1206111" y="1621237"/>
                </a:lnTo>
                <a:lnTo>
                  <a:pt x="1186477" y="1621237"/>
                </a:lnTo>
                <a:lnTo>
                  <a:pt x="1186477" y="1587578"/>
                </a:lnTo>
                <a:lnTo>
                  <a:pt x="1155623" y="1587578"/>
                </a:lnTo>
                <a:lnTo>
                  <a:pt x="1155623" y="1562333"/>
                </a:lnTo>
                <a:lnTo>
                  <a:pt x="1135988" y="1562333"/>
                </a:lnTo>
                <a:lnTo>
                  <a:pt x="1135988" y="1525870"/>
                </a:lnTo>
                <a:lnTo>
                  <a:pt x="1043426" y="1525870"/>
                </a:lnTo>
                <a:lnTo>
                  <a:pt x="1043426" y="1475381"/>
                </a:lnTo>
                <a:lnTo>
                  <a:pt x="1020987" y="1475381"/>
                </a:lnTo>
                <a:lnTo>
                  <a:pt x="1020987" y="1450137"/>
                </a:lnTo>
                <a:lnTo>
                  <a:pt x="992938" y="1450137"/>
                </a:lnTo>
                <a:lnTo>
                  <a:pt x="992938" y="1424893"/>
                </a:lnTo>
                <a:lnTo>
                  <a:pt x="942450" y="1424893"/>
                </a:lnTo>
                <a:lnTo>
                  <a:pt x="942450" y="1385624"/>
                </a:lnTo>
                <a:lnTo>
                  <a:pt x="922815" y="1385624"/>
                </a:lnTo>
                <a:lnTo>
                  <a:pt x="922815" y="1363185"/>
                </a:lnTo>
                <a:lnTo>
                  <a:pt x="903181" y="1363185"/>
                </a:lnTo>
                <a:lnTo>
                  <a:pt x="903181" y="1343551"/>
                </a:lnTo>
                <a:lnTo>
                  <a:pt x="852692" y="1343551"/>
                </a:lnTo>
                <a:lnTo>
                  <a:pt x="852692" y="1304282"/>
                </a:lnTo>
                <a:lnTo>
                  <a:pt x="830253" y="1304282"/>
                </a:lnTo>
                <a:lnTo>
                  <a:pt x="830253" y="1281843"/>
                </a:lnTo>
                <a:lnTo>
                  <a:pt x="813424" y="1281843"/>
                </a:lnTo>
                <a:lnTo>
                  <a:pt x="813424" y="1259403"/>
                </a:lnTo>
                <a:lnTo>
                  <a:pt x="779765" y="1259403"/>
                </a:lnTo>
                <a:lnTo>
                  <a:pt x="779765" y="1231354"/>
                </a:lnTo>
                <a:lnTo>
                  <a:pt x="768545" y="1231354"/>
                </a:lnTo>
                <a:lnTo>
                  <a:pt x="768545" y="1197695"/>
                </a:lnTo>
                <a:lnTo>
                  <a:pt x="732081" y="1197695"/>
                </a:lnTo>
                <a:lnTo>
                  <a:pt x="732081" y="1178061"/>
                </a:lnTo>
                <a:lnTo>
                  <a:pt x="720862" y="1178061"/>
                </a:lnTo>
                <a:lnTo>
                  <a:pt x="720862" y="1158427"/>
                </a:lnTo>
                <a:lnTo>
                  <a:pt x="704032" y="1158427"/>
                </a:lnTo>
                <a:lnTo>
                  <a:pt x="704032" y="1119158"/>
                </a:lnTo>
                <a:lnTo>
                  <a:pt x="684398" y="1119158"/>
                </a:lnTo>
                <a:lnTo>
                  <a:pt x="684398" y="1099524"/>
                </a:lnTo>
                <a:lnTo>
                  <a:pt x="659154" y="1099524"/>
                </a:lnTo>
                <a:lnTo>
                  <a:pt x="659154" y="1077084"/>
                </a:lnTo>
                <a:lnTo>
                  <a:pt x="650739" y="1077084"/>
                </a:lnTo>
                <a:lnTo>
                  <a:pt x="650739" y="1043425"/>
                </a:lnTo>
                <a:lnTo>
                  <a:pt x="639519" y="1043425"/>
                </a:lnTo>
                <a:lnTo>
                  <a:pt x="639519" y="1012571"/>
                </a:lnTo>
                <a:lnTo>
                  <a:pt x="628300" y="1012571"/>
                </a:lnTo>
                <a:lnTo>
                  <a:pt x="628300" y="992937"/>
                </a:lnTo>
                <a:lnTo>
                  <a:pt x="614275" y="992937"/>
                </a:lnTo>
                <a:lnTo>
                  <a:pt x="614275" y="962083"/>
                </a:lnTo>
                <a:lnTo>
                  <a:pt x="600251" y="962083"/>
                </a:lnTo>
                <a:lnTo>
                  <a:pt x="600251" y="908790"/>
                </a:lnTo>
                <a:lnTo>
                  <a:pt x="549762" y="908790"/>
                </a:lnTo>
                <a:lnTo>
                  <a:pt x="549762" y="877936"/>
                </a:lnTo>
                <a:lnTo>
                  <a:pt x="538543" y="877936"/>
                </a:lnTo>
                <a:lnTo>
                  <a:pt x="538543" y="855497"/>
                </a:lnTo>
                <a:lnTo>
                  <a:pt x="513299" y="855497"/>
                </a:lnTo>
                <a:lnTo>
                  <a:pt x="513299" y="805008"/>
                </a:lnTo>
                <a:lnTo>
                  <a:pt x="493664" y="805008"/>
                </a:lnTo>
                <a:lnTo>
                  <a:pt x="493664" y="779764"/>
                </a:lnTo>
                <a:lnTo>
                  <a:pt x="474030" y="779764"/>
                </a:lnTo>
                <a:lnTo>
                  <a:pt x="474030" y="748910"/>
                </a:lnTo>
                <a:lnTo>
                  <a:pt x="443176" y="748910"/>
                </a:lnTo>
                <a:lnTo>
                  <a:pt x="443176" y="726471"/>
                </a:lnTo>
                <a:lnTo>
                  <a:pt x="429151" y="726471"/>
                </a:lnTo>
                <a:lnTo>
                  <a:pt x="429151" y="675983"/>
                </a:lnTo>
                <a:lnTo>
                  <a:pt x="415127" y="675983"/>
                </a:lnTo>
                <a:lnTo>
                  <a:pt x="415127" y="608665"/>
                </a:lnTo>
                <a:lnTo>
                  <a:pt x="395492" y="608665"/>
                </a:lnTo>
                <a:lnTo>
                  <a:pt x="395492" y="586225"/>
                </a:lnTo>
                <a:lnTo>
                  <a:pt x="373053" y="586225"/>
                </a:lnTo>
                <a:lnTo>
                  <a:pt x="373053" y="513298"/>
                </a:lnTo>
                <a:lnTo>
                  <a:pt x="353419" y="513298"/>
                </a:lnTo>
                <a:lnTo>
                  <a:pt x="353419" y="448785"/>
                </a:lnTo>
                <a:lnTo>
                  <a:pt x="342199" y="448785"/>
                </a:lnTo>
                <a:lnTo>
                  <a:pt x="342199" y="423541"/>
                </a:lnTo>
                <a:lnTo>
                  <a:pt x="325370" y="423541"/>
                </a:lnTo>
                <a:lnTo>
                  <a:pt x="325370" y="370248"/>
                </a:lnTo>
                <a:lnTo>
                  <a:pt x="300126" y="370248"/>
                </a:lnTo>
                <a:lnTo>
                  <a:pt x="300126" y="308540"/>
                </a:lnTo>
                <a:lnTo>
                  <a:pt x="280491" y="308540"/>
                </a:lnTo>
                <a:lnTo>
                  <a:pt x="280491" y="215978"/>
                </a:lnTo>
                <a:lnTo>
                  <a:pt x="246832" y="215978"/>
                </a:lnTo>
                <a:lnTo>
                  <a:pt x="246832" y="185124"/>
                </a:lnTo>
                <a:lnTo>
                  <a:pt x="235613" y="185124"/>
                </a:lnTo>
                <a:lnTo>
                  <a:pt x="235613" y="143050"/>
                </a:lnTo>
                <a:lnTo>
                  <a:pt x="221588" y="143050"/>
                </a:lnTo>
                <a:lnTo>
                  <a:pt x="221588" y="81342"/>
                </a:lnTo>
                <a:lnTo>
                  <a:pt x="193539" y="81342"/>
                </a:lnTo>
                <a:lnTo>
                  <a:pt x="193539" y="47683"/>
                </a:lnTo>
                <a:lnTo>
                  <a:pt x="129026" y="47683"/>
                </a:lnTo>
                <a:lnTo>
                  <a:pt x="129026" y="28049"/>
                </a:lnTo>
                <a:lnTo>
                  <a:pt x="84148" y="28049"/>
                </a:lnTo>
                <a:lnTo>
                  <a:pt x="84148" y="0"/>
                </a:lnTo>
                <a:lnTo>
                  <a:pt x="0" y="0"/>
                </a:lnTo>
              </a:path>
            </a:pathLst>
          </a:custGeom>
          <a:noFill/>
          <a:ln w="28575" cap="flat" cmpd="sng" algn="ctr">
            <a:solidFill>
              <a:schemeClr val="accent2"/>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cxnSp>
        <p:nvCxnSpPr>
          <p:cNvPr id="13363" name="Straight Connector 58"/>
          <p:cNvCxnSpPr>
            <a:cxnSpLocks noChangeShapeType="1"/>
          </p:cNvCxnSpPr>
          <p:nvPr/>
        </p:nvCxnSpPr>
        <p:spPr bwMode="auto">
          <a:xfrm>
            <a:off x="6834188" y="2274785"/>
            <a:ext cx="0" cy="2566988"/>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64" name="Straight Connector 59"/>
          <p:cNvCxnSpPr>
            <a:cxnSpLocks noChangeShapeType="1"/>
          </p:cNvCxnSpPr>
          <p:nvPr/>
        </p:nvCxnSpPr>
        <p:spPr bwMode="auto">
          <a:xfrm>
            <a:off x="6834188" y="4825898"/>
            <a:ext cx="3560762"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65" name="Straight Connector 60"/>
          <p:cNvCxnSpPr>
            <a:cxnSpLocks noChangeShapeType="1"/>
          </p:cNvCxnSpPr>
          <p:nvPr/>
        </p:nvCxnSpPr>
        <p:spPr bwMode="auto">
          <a:xfrm>
            <a:off x="6754816" y="2289073"/>
            <a:ext cx="65087"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66" name="Straight Connector 61"/>
          <p:cNvCxnSpPr>
            <a:cxnSpLocks noChangeShapeType="1"/>
          </p:cNvCxnSpPr>
          <p:nvPr/>
        </p:nvCxnSpPr>
        <p:spPr bwMode="auto">
          <a:xfrm>
            <a:off x="6754816" y="2543073"/>
            <a:ext cx="65087"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67" name="Straight Connector 62"/>
          <p:cNvCxnSpPr>
            <a:cxnSpLocks noChangeShapeType="1"/>
          </p:cNvCxnSpPr>
          <p:nvPr/>
        </p:nvCxnSpPr>
        <p:spPr bwMode="auto">
          <a:xfrm>
            <a:off x="6754816" y="2797073"/>
            <a:ext cx="65087"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68" name="Straight Connector 63"/>
          <p:cNvCxnSpPr>
            <a:cxnSpLocks noChangeShapeType="1"/>
          </p:cNvCxnSpPr>
          <p:nvPr/>
        </p:nvCxnSpPr>
        <p:spPr bwMode="auto">
          <a:xfrm>
            <a:off x="6754816" y="3051073"/>
            <a:ext cx="65087"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69" name="Straight Connector 64"/>
          <p:cNvCxnSpPr>
            <a:cxnSpLocks noChangeShapeType="1"/>
          </p:cNvCxnSpPr>
          <p:nvPr/>
        </p:nvCxnSpPr>
        <p:spPr bwMode="auto">
          <a:xfrm>
            <a:off x="6754816" y="3305073"/>
            <a:ext cx="65087"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70" name="Straight Connector 65"/>
          <p:cNvCxnSpPr>
            <a:cxnSpLocks noChangeShapeType="1"/>
          </p:cNvCxnSpPr>
          <p:nvPr/>
        </p:nvCxnSpPr>
        <p:spPr bwMode="auto">
          <a:xfrm>
            <a:off x="6754816" y="3557485"/>
            <a:ext cx="65087"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71" name="Straight Connector 66"/>
          <p:cNvCxnSpPr>
            <a:cxnSpLocks noChangeShapeType="1"/>
          </p:cNvCxnSpPr>
          <p:nvPr/>
        </p:nvCxnSpPr>
        <p:spPr bwMode="auto">
          <a:xfrm>
            <a:off x="6754816" y="3811485"/>
            <a:ext cx="65087"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72" name="Straight Connector 67"/>
          <p:cNvCxnSpPr>
            <a:cxnSpLocks noChangeShapeType="1"/>
          </p:cNvCxnSpPr>
          <p:nvPr/>
        </p:nvCxnSpPr>
        <p:spPr bwMode="auto">
          <a:xfrm>
            <a:off x="6754816" y="4065485"/>
            <a:ext cx="65087"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73" name="Straight Connector 68"/>
          <p:cNvCxnSpPr>
            <a:cxnSpLocks noChangeShapeType="1"/>
          </p:cNvCxnSpPr>
          <p:nvPr/>
        </p:nvCxnSpPr>
        <p:spPr bwMode="auto">
          <a:xfrm>
            <a:off x="6754816" y="4319485"/>
            <a:ext cx="65087"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74" name="Straight Connector 69"/>
          <p:cNvCxnSpPr>
            <a:cxnSpLocks noChangeShapeType="1"/>
          </p:cNvCxnSpPr>
          <p:nvPr/>
        </p:nvCxnSpPr>
        <p:spPr bwMode="auto">
          <a:xfrm>
            <a:off x="6754816" y="4573485"/>
            <a:ext cx="65087"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75" name="Straight Connector 70"/>
          <p:cNvCxnSpPr>
            <a:cxnSpLocks noChangeShapeType="1"/>
          </p:cNvCxnSpPr>
          <p:nvPr/>
        </p:nvCxnSpPr>
        <p:spPr bwMode="auto">
          <a:xfrm>
            <a:off x="6759575" y="4825898"/>
            <a:ext cx="63500"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sp>
        <p:nvSpPr>
          <p:cNvPr id="13376" name="TextBox 71"/>
          <p:cNvSpPr txBox="1">
            <a:spLocks noChangeArrowheads="1"/>
          </p:cNvSpPr>
          <p:nvPr/>
        </p:nvSpPr>
        <p:spPr bwMode="auto">
          <a:xfrm>
            <a:off x="6350000" y="2120801"/>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1.0</a:t>
            </a:r>
          </a:p>
        </p:txBody>
      </p:sp>
      <p:sp>
        <p:nvSpPr>
          <p:cNvPr id="13377" name="TextBox 72"/>
          <p:cNvSpPr txBox="1">
            <a:spLocks noChangeArrowheads="1"/>
          </p:cNvSpPr>
          <p:nvPr/>
        </p:nvSpPr>
        <p:spPr bwMode="auto">
          <a:xfrm>
            <a:off x="6350000" y="2374801"/>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0.9</a:t>
            </a:r>
          </a:p>
        </p:txBody>
      </p:sp>
      <p:sp>
        <p:nvSpPr>
          <p:cNvPr id="13378" name="TextBox 73"/>
          <p:cNvSpPr txBox="1">
            <a:spLocks noChangeArrowheads="1"/>
          </p:cNvSpPr>
          <p:nvPr/>
        </p:nvSpPr>
        <p:spPr bwMode="auto">
          <a:xfrm>
            <a:off x="6342063" y="2627213"/>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0.8</a:t>
            </a:r>
          </a:p>
        </p:txBody>
      </p:sp>
      <p:sp>
        <p:nvSpPr>
          <p:cNvPr id="13379" name="TextBox 74"/>
          <p:cNvSpPr txBox="1">
            <a:spLocks noChangeArrowheads="1"/>
          </p:cNvSpPr>
          <p:nvPr/>
        </p:nvSpPr>
        <p:spPr bwMode="auto">
          <a:xfrm>
            <a:off x="6342063" y="2881210"/>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0.7</a:t>
            </a:r>
          </a:p>
        </p:txBody>
      </p:sp>
      <p:sp>
        <p:nvSpPr>
          <p:cNvPr id="13380" name="TextBox 75"/>
          <p:cNvSpPr txBox="1">
            <a:spLocks noChangeArrowheads="1"/>
          </p:cNvSpPr>
          <p:nvPr/>
        </p:nvSpPr>
        <p:spPr bwMode="auto">
          <a:xfrm>
            <a:off x="6350000" y="3135210"/>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0.6</a:t>
            </a:r>
          </a:p>
        </p:txBody>
      </p:sp>
      <p:sp>
        <p:nvSpPr>
          <p:cNvPr id="13381" name="TextBox 76"/>
          <p:cNvSpPr txBox="1">
            <a:spLocks noChangeArrowheads="1"/>
          </p:cNvSpPr>
          <p:nvPr/>
        </p:nvSpPr>
        <p:spPr bwMode="auto">
          <a:xfrm>
            <a:off x="6350000" y="3389210"/>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0.5</a:t>
            </a:r>
          </a:p>
        </p:txBody>
      </p:sp>
      <p:sp>
        <p:nvSpPr>
          <p:cNvPr id="13382" name="TextBox 77"/>
          <p:cNvSpPr txBox="1">
            <a:spLocks noChangeArrowheads="1"/>
          </p:cNvSpPr>
          <p:nvPr/>
        </p:nvSpPr>
        <p:spPr bwMode="auto">
          <a:xfrm>
            <a:off x="6342063" y="3643210"/>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0.4</a:t>
            </a:r>
          </a:p>
        </p:txBody>
      </p:sp>
      <p:sp>
        <p:nvSpPr>
          <p:cNvPr id="13383" name="TextBox 78"/>
          <p:cNvSpPr txBox="1">
            <a:spLocks noChangeArrowheads="1"/>
          </p:cNvSpPr>
          <p:nvPr/>
        </p:nvSpPr>
        <p:spPr bwMode="auto">
          <a:xfrm>
            <a:off x="6342063" y="3895626"/>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0.3</a:t>
            </a:r>
          </a:p>
        </p:txBody>
      </p:sp>
      <p:sp>
        <p:nvSpPr>
          <p:cNvPr id="13384" name="TextBox 79"/>
          <p:cNvSpPr txBox="1">
            <a:spLocks noChangeArrowheads="1"/>
          </p:cNvSpPr>
          <p:nvPr/>
        </p:nvSpPr>
        <p:spPr bwMode="auto">
          <a:xfrm>
            <a:off x="6345238" y="4144860"/>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0.2</a:t>
            </a:r>
          </a:p>
        </p:txBody>
      </p:sp>
      <p:sp>
        <p:nvSpPr>
          <p:cNvPr id="13385" name="TextBox 80"/>
          <p:cNvSpPr txBox="1">
            <a:spLocks noChangeArrowheads="1"/>
          </p:cNvSpPr>
          <p:nvPr/>
        </p:nvSpPr>
        <p:spPr bwMode="auto">
          <a:xfrm>
            <a:off x="6337300" y="4398860"/>
            <a:ext cx="447558"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0.1</a:t>
            </a:r>
          </a:p>
        </p:txBody>
      </p:sp>
      <p:sp>
        <p:nvSpPr>
          <p:cNvPr id="13386" name="TextBox 81"/>
          <p:cNvSpPr txBox="1">
            <a:spLocks noChangeArrowheads="1"/>
          </p:cNvSpPr>
          <p:nvPr/>
        </p:nvSpPr>
        <p:spPr bwMode="auto">
          <a:xfrm>
            <a:off x="6510338" y="4651276"/>
            <a:ext cx="298450"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a:t>
            </a:r>
          </a:p>
        </p:txBody>
      </p:sp>
      <p:sp>
        <p:nvSpPr>
          <p:cNvPr id="13387" name="TextBox 82"/>
          <p:cNvSpPr txBox="1">
            <a:spLocks noChangeArrowheads="1"/>
          </p:cNvSpPr>
          <p:nvPr/>
        </p:nvSpPr>
        <p:spPr bwMode="auto">
          <a:xfrm rot="-5400000">
            <a:off x="5891419" y="3399320"/>
            <a:ext cx="745717"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MS PGothic" panose="020B0600070205080204" pitchFamily="34" charset="-128"/>
                <a:cs typeface="Calibri" panose="020F0502020204030204" pitchFamily="34" charset="0"/>
              </a:rPr>
              <a:t>OS (%)</a:t>
            </a:r>
          </a:p>
        </p:txBody>
      </p:sp>
      <p:cxnSp>
        <p:nvCxnSpPr>
          <p:cNvPr id="13388" name="Straight Connector 83"/>
          <p:cNvCxnSpPr>
            <a:cxnSpLocks noChangeShapeType="1"/>
          </p:cNvCxnSpPr>
          <p:nvPr/>
        </p:nvCxnSpPr>
        <p:spPr bwMode="auto">
          <a:xfrm rot="5400000">
            <a:off x="10348915" y="486558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89" name="Straight Connector 84"/>
          <p:cNvCxnSpPr>
            <a:cxnSpLocks noChangeShapeType="1"/>
          </p:cNvCxnSpPr>
          <p:nvPr/>
        </p:nvCxnSpPr>
        <p:spPr bwMode="auto">
          <a:xfrm rot="5400000">
            <a:off x="9771065" y="486558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90" name="Straight Connector 85"/>
          <p:cNvCxnSpPr>
            <a:cxnSpLocks noChangeShapeType="1"/>
          </p:cNvCxnSpPr>
          <p:nvPr/>
        </p:nvCxnSpPr>
        <p:spPr bwMode="auto">
          <a:xfrm rot="5400000">
            <a:off x="9177340" y="486558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91" name="Straight Connector 86"/>
          <p:cNvCxnSpPr>
            <a:cxnSpLocks noChangeShapeType="1"/>
          </p:cNvCxnSpPr>
          <p:nvPr/>
        </p:nvCxnSpPr>
        <p:spPr bwMode="auto">
          <a:xfrm rot="5400000">
            <a:off x="8583615" y="486558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92" name="Straight Connector 87"/>
          <p:cNvCxnSpPr>
            <a:cxnSpLocks noChangeShapeType="1"/>
          </p:cNvCxnSpPr>
          <p:nvPr/>
        </p:nvCxnSpPr>
        <p:spPr bwMode="auto">
          <a:xfrm rot="5400000">
            <a:off x="7989890" y="486558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93" name="Straight Connector 88"/>
          <p:cNvCxnSpPr>
            <a:cxnSpLocks noChangeShapeType="1"/>
          </p:cNvCxnSpPr>
          <p:nvPr/>
        </p:nvCxnSpPr>
        <p:spPr bwMode="auto">
          <a:xfrm rot="5400000">
            <a:off x="7397753" y="486558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cxnSp>
        <p:nvCxnSpPr>
          <p:cNvPr id="13394" name="Straight Connector 89"/>
          <p:cNvCxnSpPr>
            <a:cxnSpLocks noChangeShapeType="1"/>
          </p:cNvCxnSpPr>
          <p:nvPr/>
        </p:nvCxnSpPr>
        <p:spPr bwMode="auto">
          <a:xfrm rot="5400000">
            <a:off x="6804028" y="4865586"/>
            <a:ext cx="60325" cy="0"/>
          </a:xfrm>
          <a:prstGeom prst="line">
            <a:avLst/>
          </a:prstGeom>
          <a:noFill/>
          <a:ln w="28575" algn="ctr">
            <a:solidFill>
              <a:schemeClr val="tx1"/>
            </a:solidFill>
            <a:round/>
            <a:headEnd/>
            <a:tailEnd/>
          </a:ln>
          <a:extLst>
            <a:ext uri="{909E8E84-426E-40dd-AFC4-6F175D3DCCD1}">
              <a14:hiddenFill xmlns="" xmlns:a14="http://schemas.microsoft.com/office/drawing/2010/main">
                <a:noFill/>
              </a14:hiddenFill>
            </a:ext>
          </a:extLst>
        </p:spPr>
      </p:cxnSp>
      <p:sp>
        <p:nvSpPr>
          <p:cNvPr id="13395" name="TextBox 90"/>
          <p:cNvSpPr txBox="1">
            <a:spLocks noChangeArrowheads="1"/>
          </p:cNvSpPr>
          <p:nvPr/>
        </p:nvSpPr>
        <p:spPr bwMode="auto">
          <a:xfrm>
            <a:off x="6684963" y="4870351"/>
            <a:ext cx="298450" cy="339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0</a:t>
            </a:r>
          </a:p>
        </p:txBody>
      </p:sp>
      <p:sp>
        <p:nvSpPr>
          <p:cNvPr id="13396" name="TextBox 91"/>
          <p:cNvSpPr txBox="1">
            <a:spLocks noChangeArrowheads="1"/>
          </p:cNvSpPr>
          <p:nvPr/>
        </p:nvSpPr>
        <p:spPr bwMode="auto">
          <a:xfrm>
            <a:off x="7278688" y="4870350"/>
            <a:ext cx="2984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3</a:t>
            </a:r>
          </a:p>
        </p:txBody>
      </p:sp>
      <p:sp>
        <p:nvSpPr>
          <p:cNvPr id="13397" name="TextBox 92"/>
          <p:cNvSpPr txBox="1">
            <a:spLocks noChangeArrowheads="1"/>
          </p:cNvSpPr>
          <p:nvPr/>
        </p:nvSpPr>
        <p:spPr bwMode="auto">
          <a:xfrm>
            <a:off x="7870825" y="4870350"/>
            <a:ext cx="2984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6</a:t>
            </a:r>
          </a:p>
        </p:txBody>
      </p:sp>
      <p:sp>
        <p:nvSpPr>
          <p:cNvPr id="13398" name="TextBox 93"/>
          <p:cNvSpPr txBox="1">
            <a:spLocks noChangeArrowheads="1"/>
          </p:cNvSpPr>
          <p:nvPr/>
        </p:nvSpPr>
        <p:spPr bwMode="auto">
          <a:xfrm>
            <a:off x="8464550" y="4870350"/>
            <a:ext cx="2984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9</a:t>
            </a:r>
          </a:p>
        </p:txBody>
      </p:sp>
      <p:sp>
        <p:nvSpPr>
          <p:cNvPr id="13399" name="TextBox 94"/>
          <p:cNvSpPr txBox="1">
            <a:spLocks noChangeArrowheads="1"/>
          </p:cNvSpPr>
          <p:nvPr/>
        </p:nvSpPr>
        <p:spPr bwMode="auto">
          <a:xfrm>
            <a:off x="9001125" y="4870351"/>
            <a:ext cx="393056"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12</a:t>
            </a:r>
          </a:p>
        </p:txBody>
      </p:sp>
      <p:sp>
        <p:nvSpPr>
          <p:cNvPr id="13400" name="TextBox 95"/>
          <p:cNvSpPr txBox="1">
            <a:spLocks noChangeArrowheads="1"/>
          </p:cNvSpPr>
          <p:nvPr/>
        </p:nvSpPr>
        <p:spPr bwMode="auto">
          <a:xfrm>
            <a:off x="9594850" y="4870350"/>
            <a:ext cx="393056"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15</a:t>
            </a:r>
          </a:p>
        </p:txBody>
      </p:sp>
      <p:sp>
        <p:nvSpPr>
          <p:cNvPr id="13401" name="TextBox 96"/>
          <p:cNvSpPr txBox="1">
            <a:spLocks noChangeArrowheads="1"/>
          </p:cNvSpPr>
          <p:nvPr/>
        </p:nvSpPr>
        <p:spPr bwMode="auto">
          <a:xfrm>
            <a:off x="10169525" y="4870351"/>
            <a:ext cx="393056"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18</a:t>
            </a:r>
          </a:p>
        </p:txBody>
      </p:sp>
      <p:sp>
        <p:nvSpPr>
          <p:cNvPr id="13402" name="TextBox 97"/>
          <p:cNvSpPr txBox="1">
            <a:spLocks noChangeArrowheads="1"/>
          </p:cNvSpPr>
          <p:nvPr/>
        </p:nvSpPr>
        <p:spPr bwMode="auto">
          <a:xfrm>
            <a:off x="7230583" y="5169539"/>
            <a:ext cx="2376933" cy="33855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MS PGothic" panose="020B0600070205080204" pitchFamily="34" charset="-128"/>
                <a:cs typeface="Calibri" panose="020F0502020204030204" pitchFamily="34" charset="0"/>
              </a:rPr>
              <a:t>Mos From Randomization</a:t>
            </a:r>
          </a:p>
        </p:txBody>
      </p:sp>
      <p:sp>
        <p:nvSpPr>
          <p:cNvPr id="13404" name="TextBox 99"/>
          <p:cNvSpPr txBox="1">
            <a:spLocks noChangeArrowheads="1"/>
          </p:cNvSpPr>
          <p:nvPr/>
        </p:nvSpPr>
        <p:spPr bwMode="auto">
          <a:xfrm>
            <a:off x="9209707" y="2230995"/>
            <a:ext cx="861133"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Nal-IRI</a:t>
            </a:r>
            <a:b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br>
            <a:r>
              <a:rPr kumimoji="0" lang="en-US" altLang="en-US" sz="1600" b="1" i="0" u="none" strike="noStrike" kern="120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Calibri" panose="020F0502020204030204" pitchFamily="34" charset="0"/>
              </a:rPr>
              <a:t>5-FU/LV</a:t>
            </a:r>
          </a:p>
        </p:txBody>
      </p:sp>
      <p:cxnSp>
        <p:nvCxnSpPr>
          <p:cNvPr id="101" name="Straight Connector 100"/>
          <p:cNvCxnSpPr/>
          <p:nvPr/>
        </p:nvCxnSpPr>
        <p:spPr bwMode="auto">
          <a:xfrm>
            <a:off x="8970188" y="2399267"/>
            <a:ext cx="274320" cy="0"/>
          </a:xfrm>
          <a:prstGeom prst="line">
            <a:avLst/>
          </a:prstGeom>
          <a:noFill/>
          <a:ln w="28575" cap="flat" cmpd="sng" algn="ctr">
            <a:solidFill>
              <a:schemeClr val="accent1"/>
            </a:solidFill>
            <a:prstDash val="solid"/>
            <a:round/>
            <a:headEnd type="none" w="med" len="med"/>
            <a:tailEnd type="none" w="med" len="med"/>
          </a:ln>
          <a:effectLst/>
        </p:spPr>
      </p:cxnSp>
      <p:cxnSp>
        <p:nvCxnSpPr>
          <p:cNvPr id="13406" name="Straight Connector 101"/>
          <p:cNvCxnSpPr>
            <a:cxnSpLocks noChangeShapeType="1"/>
          </p:cNvCxnSpPr>
          <p:nvPr/>
        </p:nvCxnSpPr>
        <p:spPr bwMode="auto">
          <a:xfrm>
            <a:off x="8975258" y="2638954"/>
            <a:ext cx="274320" cy="0"/>
          </a:xfrm>
          <a:prstGeom prst="line">
            <a:avLst/>
          </a:prstGeom>
          <a:noFill/>
          <a:ln w="28575" algn="ctr">
            <a:solidFill>
              <a:schemeClr val="accent2"/>
            </a:solidFill>
            <a:round/>
            <a:headEnd/>
            <a:tailEnd/>
          </a:ln>
          <a:extLst>
            <a:ext uri="{909E8E84-426E-40dd-AFC4-6F175D3DCCD1}">
              <a14:hiddenFill xmlns="" xmlns:a14="http://schemas.microsoft.com/office/drawing/2010/main">
                <a:noFill/>
              </a14:hiddenFill>
            </a:ext>
          </a:extLst>
        </p:spPr>
      </p:cxnSp>
      <p:sp>
        <p:nvSpPr>
          <p:cNvPr id="53" name="Freeform 52"/>
          <p:cNvSpPr/>
          <p:nvPr/>
        </p:nvSpPr>
        <p:spPr bwMode="auto">
          <a:xfrm>
            <a:off x="6850063" y="2277960"/>
            <a:ext cx="3511550" cy="2471738"/>
          </a:xfrm>
          <a:custGeom>
            <a:avLst/>
            <a:gdLst>
              <a:gd name="connsiteX0" fmla="*/ 3510314 w 3510314"/>
              <a:gd name="connsiteY0" fmla="*/ 2473176 h 2473176"/>
              <a:gd name="connsiteX1" fmla="*/ 2740132 w 3510314"/>
              <a:gd name="connsiteY1" fmla="*/ 2473176 h 2473176"/>
              <a:gd name="connsiteX2" fmla="*/ 2740132 w 3510314"/>
              <a:gd name="connsiteY2" fmla="*/ 2433286 h 2473176"/>
              <a:gd name="connsiteX3" fmla="*/ 2586709 w 3510314"/>
              <a:gd name="connsiteY3" fmla="*/ 2433286 h 2473176"/>
              <a:gd name="connsiteX4" fmla="*/ 2586709 w 3510314"/>
              <a:gd name="connsiteY4" fmla="*/ 2387259 h 2473176"/>
              <a:gd name="connsiteX5" fmla="*/ 2537614 w 3510314"/>
              <a:gd name="connsiteY5" fmla="*/ 2387259 h 2473176"/>
              <a:gd name="connsiteX6" fmla="*/ 2537614 w 3510314"/>
              <a:gd name="connsiteY6" fmla="*/ 2350438 h 2473176"/>
              <a:gd name="connsiteX7" fmla="*/ 2408739 w 3510314"/>
              <a:gd name="connsiteY7" fmla="*/ 2350438 h 2473176"/>
              <a:gd name="connsiteX8" fmla="*/ 2408739 w 3510314"/>
              <a:gd name="connsiteY8" fmla="*/ 2316685 h 2473176"/>
              <a:gd name="connsiteX9" fmla="*/ 2381122 w 3510314"/>
              <a:gd name="connsiteY9" fmla="*/ 2316685 h 2473176"/>
              <a:gd name="connsiteX10" fmla="*/ 2381122 w 3510314"/>
              <a:gd name="connsiteY10" fmla="*/ 2276795 h 2473176"/>
              <a:gd name="connsiteX11" fmla="*/ 2356575 w 3510314"/>
              <a:gd name="connsiteY11" fmla="*/ 2276795 h 2473176"/>
              <a:gd name="connsiteX12" fmla="*/ 2356575 w 3510314"/>
              <a:gd name="connsiteY12" fmla="*/ 2258384 h 2473176"/>
              <a:gd name="connsiteX13" fmla="*/ 2270658 w 3510314"/>
              <a:gd name="connsiteY13" fmla="*/ 2258384 h 2473176"/>
              <a:gd name="connsiteX14" fmla="*/ 2270658 w 3510314"/>
              <a:gd name="connsiteY14" fmla="*/ 2221563 h 2473176"/>
              <a:gd name="connsiteX15" fmla="*/ 2068140 w 3510314"/>
              <a:gd name="connsiteY15" fmla="*/ 2221563 h 2473176"/>
              <a:gd name="connsiteX16" fmla="*/ 2068140 w 3510314"/>
              <a:gd name="connsiteY16" fmla="*/ 2193947 h 2473176"/>
              <a:gd name="connsiteX17" fmla="*/ 1954607 w 3510314"/>
              <a:gd name="connsiteY17" fmla="*/ 2193947 h 2473176"/>
              <a:gd name="connsiteX18" fmla="*/ 1954607 w 3510314"/>
              <a:gd name="connsiteY18" fmla="*/ 2147920 h 2473176"/>
              <a:gd name="connsiteX19" fmla="*/ 1911649 w 3510314"/>
              <a:gd name="connsiteY19" fmla="*/ 2147920 h 2473176"/>
              <a:gd name="connsiteX20" fmla="*/ 1911649 w 3510314"/>
              <a:gd name="connsiteY20" fmla="*/ 2126440 h 2473176"/>
              <a:gd name="connsiteX21" fmla="*/ 1865622 w 3510314"/>
              <a:gd name="connsiteY21" fmla="*/ 2126440 h 2473176"/>
              <a:gd name="connsiteX22" fmla="*/ 1865622 w 3510314"/>
              <a:gd name="connsiteY22" fmla="*/ 2098824 h 2473176"/>
              <a:gd name="connsiteX23" fmla="*/ 1834937 w 3510314"/>
              <a:gd name="connsiteY23" fmla="*/ 2098824 h 2473176"/>
              <a:gd name="connsiteX24" fmla="*/ 1834937 w 3510314"/>
              <a:gd name="connsiteY24" fmla="*/ 2049729 h 2473176"/>
              <a:gd name="connsiteX25" fmla="*/ 1571050 w 3510314"/>
              <a:gd name="connsiteY25" fmla="*/ 2049729 h 2473176"/>
              <a:gd name="connsiteX26" fmla="*/ 1571050 w 3510314"/>
              <a:gd name="connsiteY26" fmla="*/ 1997565 h 2473176"/>
              <a:gd name="connsiteX27" fmla="*/ 1503544 w 3510314"/>
              <a:gd name="connsiteY27" fmla="*/ 1997565 h 2473176"/>
              <a:gd name="connsiteX28" fmla="*/ 1503544 w 3510314"/>
              <a:gd name="connsiteY28" fmla="*/ 1979155 h 2473176"/>
              <a:gd name="connsiteX29" fmla="*/ 1460586 w 3510314"/>
              <a:gd name="connsiteY29" fmla="*/ 1979155 h 2473176"/>
              <a:gd name="connsiteX30" fmla="*/ 1460586 w 3510314"/>
              <a:gd name="connsiteY30" fmla="*/ 1948470 h 2473176"/>
              <a:gd name="connsiteX31" fmla="*/ 1432969 w 3510314"/>
              <a:gd name="connsiteY31" fmla="*/ 1948470 h 2473176"/>
              <a:gd name="connsiteX32" fmla="*/ 1432969 w 3510314"/>
              <a:gd name="connsiteY32" fmla="*/ 1880964 h 2473176"/>
              <a:gd name="connsiteX33" fmla="*/ 1405353 w 3510314"/>
              <a:gd name="connsiteY33" fmla="*/ 1880964 h 2473176"/>
              <a:gd name="connsiteX34" fmla="*/ 1405353 w 3510314"/>
              <a:gd name="connsiteY34" fmla="*/ 1859485 h 2473176"/>
              <a:gd name="connsiteX35" fmla="*/ 1371600 w 3510314"/>
              <a:gd name="connsiteY35" fmla="*/ 1859485 h 2473176"/>
              <a:gd name="connsiteX36" fmla="*/ 1371600 w 3510314"/>
              <a:gd name="connsiteY36" fmla="*/ 1822663 h 2473176"/>
              <a:gd name="connsiteX37" fmla="*/ 1353190 w 3510314"/>
              <a:gd name="connsiteY37" fmla="*/ 1822663 h 2473176"/>
              <a:gd name="connsiteX38" fmla="*/ 1353190 w 3510314"/>
              <a:gd name="connsiteY38" fmla="*/ 1791979 h 2473176"/>
              <a:gd name="connsiteX39" fmla="*/ 1343984 w 3510314"/>
              <a:gd name="connsiteY39" fmla="*/ 1782773 h 2473176"/>
              <a:gd name="connsiteX40" fmla="*/ 1331710 w 3510314"/>
              <a:gd name="connsiteY40" fmla="*/ 1782773 h 2473176"/>
              <a:gd name="connsiteX41" fmla="*/ 1331710 w 3510314"/>
              <a:gd name="connsiteY41" fmla="*/ 1758226 h 2473176"/>
              <a:gd name="connsiteX42" fmla="*/ 1319437 w 3510314"/>
              <a:gd name="connsiteY42" fmla="*/ 1758226 h 2473176"/>
              <a:gd name="connsiteX43" fmla="*/ 1319437 w 3510314"/>
              <a:gd name="connsiteY43" fmla="*/ 1742883 h 2473176"/>
              <a:gd name="connsiteX44" fmla="*/ 1297957 w 3510314"/>
              <a:gd name="connsiteY44" fmla="*/ 1742883 h 2473176"/>
              <a:gd name="connsiteX45" fmla="*/ 1297957 w 3510314"/>
              <a:gd name="connsiteY45" fmla="*/ 1724473 h 2473176"/>
              <a:gd name="connsiteX46" fmla="*/ 1282615 w 3510314"/>
              <a:gd name="connsiteY46" fmla="*/ 1724473 h 2473176"/>
              <a:gd name="connsiteX47" fmla="*/ 1282615 w 3510314"/>
              <a:gd name="connsiteY47" fmla="*/ 1696857 h 2473176"/>
              <a:gd name="connsiteX48" fmla="*/ 1267273 w 3510314"/>
              <a:gd name="connsiteY48" fmla="*/ 1696857 h 2473176"/>
              <a:gd name="connsiteX49" fmla="*/ 1267273 w 3510314"/>
              <a:gd name="connsiteY49" fmla="*/ 1675377 h 2473176"/>
              <a:gd name="connsiteX50" fmla="*/ 1227383 w 3510314"/>
              <a:gd name="connsiteY50" fmla="*/ 1675377 h 2473176"/>
              <a:gd name="connsiteX51" fmla="*/ 1227383 w 3510314"/>
              <a:gd name="connsiteY51" fmla="*/ 1617077 h 2473176"/>
              <a:gd name="connsiteX52" fmla="*/ 1184424 w 3510314"/>
              <a:gd name="connsiteY52" fmla="*/ 1617077 h 2473176"/>
              <a:gd name="connsiteX53" fmla="*/ 1184424 w 3510314"/>
              <a:gd name="connsiteY53" fmla="*/ 1586392 h 2473176"/>
              <a:gd name="connsiteX54" fmla="*/ 1166014 w 3510314"/>
              <a:gd name="connsiteY54" fmla="*/ 1586392 h 2473176"/>
              <a:gd name="connsiteX55" fmla="*/ 1166014 w 3510314"/>
              <a:gd name="connsiteY55" fmla="*/ 1574118 h 2473176"/>
              <a:gd name="connsiteX56" fmla="*/ 1141466 w 3510314"/>
              <a:gd name="connsiteY56" fmla="*/ 1574118 h 2473176"/>
              <a:gd name="connsiteX57" fmla="*/ 1141466 w 3510314"/>
              <a:gd name="connsiteY57" fmla="*/ 1558776 h 2473176"/>
              <a:gd name="connsiteX58" fmla="*/ 1119987 w 3510314"/>
              <a:gd name="connsiteY58" fmla="*/ 1558776 h 2473176"/>
              <a:gd name="connsiteX59" fmla="*/ 1119987 w 3510314"/>
              <a:gd name="connsiteY59" fmla="*/ 1506612 h 2473176"/>
              <a:gd name="connsiteX60" fmla="*/ 1089302 w 3510314"/>
              <a:gd name="connsiteY60" fmla="*/ 1506612 h 2473176"/>
              <a:gd name="connsiteX61" fmla="*/ 1089302 w 3510314"/>
              <a:gd name="connsiteY61" fmla="*/ 1451380 h 2473176"/>
              <a:gd name="connsiteX62" fmla="*/ 1049412 w 3510314"/>
              <a:gd name="connsiteY62" fmla="*/ 1451380 h 2473176"/>
              <a:gd name="connsiteX63" fmla="*/ 1049412 w 3510314"/>
              <a:gd name="connsiteY63" fmla="*/ 1426832 h 2473176"/>
              <a:gd name="connsiteX64" fmla="*/ 1031002 w 3510314"/>
              <a:gd name="connsiteY64" fmla="*/ 1426832 h 2473176"/>
              <a:gd name="connsiteX65" fmla="*/ 1031002 w 3510314"/>
              <a:gd name="connsiteY65" fmla="*/ 1377737 h 2473176"/>
              <a:gd name="connsiteX66" fmla="*/ 975769 w 3510314"/>
              <a:gd name="connsiteY66" fmla="*/ 1377737 h 2473176"/>
              <a:gd name="connsiteX67" fmla="*/ 975769 w 3510314"/>
              <a:gd name="connsiteY67" fmla="*/ 1362395 h 2473176"/>
              <a:gd name="connsiteX68" fmla="*/ 963496 w 3510314"/>
              <a:gd name="connsiteY68" fmla="*/ 1362395 h 2473176"/>
              <a:gd name="connsiteX69" fmla="*/ 963496 w 3510314"/>
              <a:gd name="connsiteY69" fmla="*/ 1316368 h 2473176"/>
              <a:gd name="connsiteX70" fmla="*/ 942016 w 3510314"/>
              <a:gd name="connsiteY70" fmla="*/ 1316368 h 2473176"/>
              <a:gd name="connsiteX71" fmla="*/ 942016 w 3510314"/>
              <a:gd name="connsiteY71" fmla="*/ 1291820 h 2473176"/>
              <a:gd name="connsiteX72" fmla="*/ 920537 w 3510314"/>
              <a:gd name="connsiteY72" fmla="*/ 1291820 h 2473176"/>
              <a:gd name="connsiteX73" fmla="*/ 920537 w 3510314"/>
              <a:gd name="connsiteY73" fmla="*/ 1208972 h 2473176"/>
              <a:gd name="connsiteX74" fmla="*/ 856100 w 3510314"/>
              <a:gd name="connsiteY74" fmla="*/ 1208972 h 2473176"/>
              <a:gd name="connsiteX75" fmla="*/ 856100 w 3510314"/>
              <a:gd name="connsiteY75" fmla="*/ 1144534 h 2473176"/>
              <a:gd name="connsiteX76" fmla="*/ 819278 w 3510314"/>
              <a:gd name="connsiteY76" fmla="*/ 1144534 h 2473176"/>
              <a:gd name="connsiteX77" fmla="*/ 819278 w 3510314"/>
              <a:gd name="connsiteY77" fmla="*/ 1080097 h 2473176"/>
              <a:gd name="connsiteX78" fmla="*/ 807004 w 3510314"/>
              <a:gd name="connsiteY78" fmla="*/ 1080097 h 2473176"/>
              <a:gd name="connsiteX79" fmla="*/ 807004 w 3510314"/>
              <a:gd name="connsiteY79" fmla="*/ 1031002 h 2473176"/>
              <a:gd name="connsiteX80" fmla="*/ 788594 w 3510314"/>
              <a:gd name="connsiteY80" fmla="*/ 1031002 h 2473176"/>
              <a:gd name="connsiteX81" fmla="*/ 788594 w 3510314"/>
              <a:gd name="connsiteY81" fmla="*/ 984975 h 2473176"/>
              <a:gd name="connsiteX82" fmla="*/ 770183 w 3510314"/>
              <a:gd name="connsiteY82" fmla="*/ 984975 h 2473176"/>
              <a:gd name="connsiteX83" fmla="*/ 770183 w 3510314"/>
              <a:gd name="connsiteY83" fmla="*/ 960427 h 2473176"/>
              <a:gd name="connsiteX84" fmla="*/ 757909 w 3510314"/>
              <a:gd name="connsiteY84" fmla="*/ 960427 h 2473176"/>
              <a:gd name="connsiteX85" fmla="*/ 757909 w 3510314"/>
              <a:gd name="connsiteY85" fmla="*/ 926674 h 2473176"/>
              <a:gd name="connsiteX86" fmla="*/ 742567 w 3510314"/>
              <a:gd name="connsiteY86" fmla="*/ 926674 h 2473176"/>
              <a:gd name="connsiteX87" fmla="*/ 742567 w 3510314"/>
              <a:gd name="connsiteY87" fmla="*/ 911332 h 2473176"/>
              <a:gd name="connsiteX88" fmla="*/ 718019 w 3510314"/>
              <a:gd name="connsiteY88" fmla="*/ 911332 h 2473176"/>
              <a:gd name="connsiteX89" fmla="*/ 718019 w 3510314"/>
              <a:gd name="connsiteY89" fmla="*/ 877579 h 2473176"/>
              <a:gd name="connsiteX90" fmla="*/ 662787 w 3510314"/>
              <a:gd name="connsiteY90" fmla="*/ 877579 h 2473176"/>
              <a:gd name="connsiteX91" fmla="*/ 662787 w 3510314"/>
              <a:gd name="connsiteY91" fmla="*/ 837689 h 2473176"/>
              <a:gd name="connsiteX92" fmla="*/ 635171 w 3510314"/>
              <a:gd name="connsiteY92" fmla="*/ 837689 h 2473176"/>
              <a:gd name="connsiteX93" fmla="*/ 635171 w 3510314"/>
              <a:gd name="connsiteY93" fmla="*/ 822347 h 2473176"/>
              <a:gd name="connsiteX94" fmla="*/ 610623 w 3510314"/>
              <a:gd name="connsiteY94" fmla="*/ 822347 h 2473176"/>
              <a:gd name="connsiteX95" fmla="*/ 610623 w 3510314"/>
              <a:gd name="connsiteY95" fmla="*/ 767114 h 2473176"/>
              <a:gd name="connsiteX96" fmla="*/ 586075 w 3510314"/>
              <a:gd name="connsiteY96" fmla="*/ 767114 h 2473176"/>
              <a:gd name="connsiteX97" fmla="*/ 586075 w 3510314"/>
              <a:gd name="connsiteY97" fmla="*/ 733361 h 2473176"/>
              <a:gd name="connsiteX98" fmla="*/ 567665 w 3510314"/>
              <a:gd name="connsiteY98" fmla="*/ 733361 h 2473176"/>
              <a:gd name="connsiteX99" fmla="*/ 567665 w 3510314"/>
              <a:gd name="connsiteY99" fmla="*/ 714951 h 2473176"/>
              <a:gd name="connsiteX100" fmla="*/ 552322 w 3510314"/>
              <a:gd name="connsiteY100" fmla="*/ 714951 h 2473176"/>
              <a:gd name="connsiteX101" fmla="*/ 552322 w 3510314"/>
              <a:gd name="connsiteY101" fmla="*/ 678129 h 2473176"/>
              <a:gd name="connsiteX102" fmla="*/ 527775 w 3510314"/>
              <a:gd name="connsiteY102" fmla="*/ 678129 h 2473176"/>
              <a:gd name="connsiteX103" fmla="*/ 527775 w 3510314"/>
              <a:gd name="connsiteY103" fmla="*/ 659718 h 2473176"/>
              <a:gd name="connsiteX104" fmla="*/ 506296 w 3510314"/>
              <a:gd name="connsiteY104" fmla="*/ 659718 h 2473176"/>
              <a:gd name="connsiteX105" fmla="*/ 506296 w 3510314"/>
              <a:gd name="connsiteY105" fmla="*/ 647444 h 2473176"/>
              <a:gd name="connsiteX106" fmla="*/ 487885 w 3510314"/>
              <a:gd name="connsiteY106" fmla="*/ 647444 h 2473176"/>
              <a:gd name="connsiteX107" fmla="*/ 487885 w 3510314"/>
              <a:gd name="connsiteY107" fmla="*/ 622897 h 2473176"/>
              <a:gd name="connsiteX108" fmla="*/ 463337 w 3510314"/>
              <a:gd name="connsiteY108" fmla="*/ 622897 h 2473176"/>
              <a:gd name="connsiteX109" fmla="*/ 463337 w 3510314"/>
              <a:gd name="connsiteY109" fmla="*/ 567665 h 2473176"/>
              <a:gd name="connsiteX110" fmla="*/ 444926 w 3510314"/>
              <a:gd name="connsiteY110" fmla="*/ 567665 h 2473176"/>
              <a:gd name="connsiteX111" fmla="*/ 444926 w 3510314"/>
              <a:gd name="connsiteY111" fmla="*/ 552322 h 2473176"/>
              <a:gd name="connsiteX112" fmla="*/ 426516 w 3510314"/>
              <a:gd name="connsiteY112" fmla="*/ 552322 h 2473176"/>
              <a:gd name="connsiteX113" fmla="*/ 426516 w 3510314"/>
              <a:gd name="connsiteY113" fmla="*/ 500159 h 2473176"/>
              <a:gd name="connsiteX114" fmla="*/ 398900 w 3510314"/>
              <a:gd name="connsiteY114" fmla="*/ 500159 h 2473176"/>
              <a:gd name="connsiteX115" fmla="*/ 398900 w 3510314"/>
              <a:gd name="connsiteY115" fmla="*/ 469474 h 2473176"/>
              <a:gd name="connsiteX116" fmla="*/ 377420 w 3510314"/>
              <a:gd name="connsiteY116" fmla="*/ 469474 h 2473176"/>
              <a:gd name="connsiteX117" fmla="*/ 377420 w 3510314"/>
              <a:gd name="connsiteY117" fmla="*/ 441858 h 2473176"/>
              <a:gd name="connsiteX118" fmla="*/ 368215 w 3510314"/>
              <a:gd name="connsiteY118" fmla="*/ 441858 h 2473176"/>
              <a:gd name="connsiteX119" fmla="*/ 368215 w 3510314"/>
              <a:gd name="connsiteY119" fmla="*/ 392763 h 2473176"/>
              <a:gd name="connsiteX120" fmla="*/ 355941 w 3510314"/>
              <a:gd name="connsiteY120" fmla="*/ 392763 h 2473176"/>
              <a:gd name="connsiteX121" fmla="*/ 355941 w 3510314"/>
              <a:gd name="connsiteY121" fmla="*/ 371283 h 2473176"/>
              <a:gd name="connsiteX122" fmla="*/ 337530 w 3510314"/>
              <a:gd name="connsiteY122" fmla="*/ 371283 h 2473176"/>
              <a:gd name="connsiteX123" fmla="*/ 337530 w 3510314"/>
              <a:gd name="connsiteY123" fmla="*/ 346736 h 2473176"/>
              <a:gd name="connsiteX124" fmla="*/ 322188 w 3510314"/>
              <a:gd name="connsiteY124" fmla="*/ 346736 h 2473176"/>
              <a:gd name="connsiteX125" fmla="*/ 322188 w 3510314"/>
              <a:gd name="connsiteY125" fmla="*/ 322188 h 2473176"/>
              <a:gd name="connsiteX126" fmla="*/ 291504 w 3510314"/>
              <a:gd name="connsiteY126" fmla="*/ 322188 h 2473176"/>
              <a:gd name="connsiteX127" fmla="*/ 291504 w 3510314"/>
              <a:gd name="connsiteY127" fmla="*/ 294572 h 2473176"/>
              <a:gd name="connsiteX128" fmla="*/ 279230 w 3510314"/>
              <a:gd name="connsiteY128" fmla="*/ 294572 h 2473176"/>
              <a:gd name="connsiteX129" fmla="*/ 279230 w 3510314"/>
              <a:gd name="connsiteY129" fmla="*/ 276161 h 2473176"/>
              <a:gd name="connsiteX130" fmla="*/ 263888 w 3510314"/>
              <a:gd name="connsiteY130" fmla="*/ 276161 h 2473176"/>
              <a:gd name="connsiteX131" fmla="*/ 263888 w 3510314"/>
              <a:gd name="connsiteY131" fmla="*/ 239340 h 2473176"/>
              <a:gd name="connsiteX132" fmla="*/ 248545 w 3510314"/>
              <a:gd name="connsiteY132" fmla="*/ 239340 h 2473176"/>
              <a:gd name="connsiteX133" fmla="*/ 248545 w 3510314"/>
              <a:gd name="connsiteY133" fmla="*/ 184108 h 2473176"/>
              <a:gd name="connsiteX134" fmla="*/ 233203 w 3510314"/>
              <a:gd name="connsiteY134" fmla="*/ 184108 h 2473176"/>
              <a:gd name="connsiteX135" fmla="*/ 233203 w 3510314"/>
              <a:gd name="connsiteY135" fmla="*/ 168765 h 2473176"/>
              <a:gd name="connsiteX136" fmla="*/ 217861 w 3510314"/>
              <a:gd name="connsiteY136" fmla="*/ 168765 h 2473176"/>
              <a:gd name="connsiteX137" fmla="*/ 217861 w 3510314"/>
              <a:gd name="connsiteY137" fmla="*/ 147286 h 2473176"/>
              <a:gd name="connsiteX138" fmla="*/ 199450 w 3510314"/>
              <a:gd name="connsiteY138" fmla="*/ 147286 h 2473176"/>
              <a:gd name="connsiteX139" fmla="*/ 199450 w 3510314"/>
              <a:gd name="connsiteY139" fmla="*/ 119670 h 2473176"/>
              <a:gd name="connsiteX140" fmla="*/ 181039 w 3510314"/>
              <a:gd name="connsiteY140" fmla="*/ 119670 h 2473176"/>
              <a:gd name="connsiteX141" fmla="*/ 181039 w 3510314"/>
              <a:gd name="connsiteY141" fmla="*/ 85917 h 2473176"/>
              <a:gd name="connsiteX142" fmla="*/ 159560 w 3510314"/>
              <a:gd name="connsiteY142" fmla="*/ 85917 h 2473176"/>
              <a:gd name="connsiteX143" fmla="*/ 159560 w 3510314"/>
              <a:gd name="connsiteY143" fmla="*/ 70575 h 2473176"/>
              <a:gd name="connsiteX144" fmla="*/ 95122 w 3510314"/>
              <a:gd name="connsiteY144" fmla="*/ 70575 h 2473176"/>
              <a:gd name="connsiteX145" fmla="*/ 95122 w 3510314"/>
              <a:gd name="connsiteY145" fmla="*/ 58301 h 2473176"/>
              <a:gd name="connsiteX146" fmla="*/ 82849 w 3510314"/>
              <a:gd name="connsiteY146" fmla="*/ 58301 h 2473176"/>
              <a:gd name="connsiteX147" fmla="*/ 82849 w 3510314"/>
              <a:gd name="connsiteY147" fmla="*/ 24548 h 2473176"/>
              <a:gd name="connsiteX148" fmla="*/ 33753 w 3510314"/>
              <a:gd name="connsiteY148" fmla="*/ 24548 h 2473176"/>
              <a:gd name="connsiteX149" fmla="*/ 33753 w 3510314"/>
              <a:gd name="connsiteY149" fmla="*/ 0 h 2473176"/>
              <a:gd name="connsiteX150" fmla="*/ 0 w 3510314"/>
              <a:gd name="connsiteY150" fmla="*/ 0 h 2473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3510314" h="2473176">
                <a:moveTo>
                  <a:pt x="3510314" y="2473176"/>
                </a:moveTo>
                <a:lnTo>
                  <a:pt x="2740132" y="2473176"/>
                </a:lnTo>
                <a:lnTo>
                  <a:pt x="2740132" y="2433286"/>
                </a:lnTo>
                <a:lnTo>
                  <a:pt x="2586709" y="2433286"/>
                </a:lnTo>
                <a:lnTo>
                  <a:pt x="2586709" y="2387259"/>
                </a:lnTo>
                <a:lnTo>
                  <a:pt x="2537614" y="2387259"/>
                </a:lnTo>
                <a:lnTo>
                  <a:pt x="2537614" y="2350438"/>
                </a:lnTo>
                <a:lnTo>
                  <a:pt x="2408739" y="2350438"/>
                </a:lnTo>
                <a:lnTo>
                  <a:pt x="2408739" y="2316685"/>
                </a:lnTo>
                <a:lnTo>
                  <a:pt x="2381122" y="2316685"/>
                </a:lnTo>
                <a:lnTo>
                  <a:pt x="2381122" y="2276795"/>
                </a:lnTo>
                <a:lnTo>
                  <a:pt x="2356575" y="2276795"/>
                </a:lnTo>
                <a:lnTo>
                  <a:pt x="2356575" y="2258384"/>
                </a:lnTo>
                <a:lnTo>
                  <a:pt x="2270658" y="2258384"/>
                </a:lnTo>
                <a:lnTo>
                  <a:pt x="2270658" y="2221563"/>
                </a:lnTo>
                <a:lnTo>
                  <a:pt x="2068140" y="2221563"/>
                </a:lnTo>
                <a:lnTo>
                  <a:pt x="2068140" y="2193947"/>
                </a:lnTo>
                <a:lnTo>
                  <a:pt x="1954607" y="2193947"/>
                </a:lnTo>
                <a:lnTo>
                  <a:pt x="1954607" y="2147920"/>
                </a:lnTo>
                <a:lnTo>
                  <a:pt x="1911649" y="2147920"/>
                </a:lnTo>
                <a:lnTo>
                  <a:pt x="1911649" y="2126440"/>
                </a:lnTo>
                <a:lnTo>
                  <a:pt x="1865622" y="2126440"/>
                </a:lnTo>
                <a:lnTo>
                  <a:pt x="1865622" y="2098824"/>
                </a:lnTo>
                <a:lnTo>
                  <a:pt x="1834937" y="2098824"/>
                </a:lnTo>
                <a:lnTo>
                  <a:pt x="1834937" y="2049729"/>
                </a:lnTo>
                <a:lnTo>
                  <a:pt x="1571050" y="2049729"/>
                </a:lnTo>
                <a:lnTo>
                  <a:pt x="1571050" y="1997565"/>
                </a:lnTo>
                <a:lnTo>
                  <a:pt x="1503544" y="1997565"/>
                </a:lnTo>
                <a:lnTo>
                  <a:pt x="1503544" y="1979155"/>
                </a:lnTo>
                <a:lnTo>
                  <a:pt x="1460586" y="1979155"/>
                </a:lnTo>
                <a:lnTo>
                  <a:pt x="1460586" y="1948470"/>
                </a:lnTo>
                <a:lnTo>
                  <a:pt x="1432969" y="1948470"/>
                </a:lnTo>
                <a:lnTo>
                  <a:pt x="1432969" y="1880964"/>
                </a:lnTo>
                <a:lnTo>
                  <a:pt x="1405353" y="1880964"/>
                </a:lnTo>
                <a:lnTo>
                  <a:pt x="1405353" y="1859485"/>
                </a:lnTo>
                <a:lnTo>
                  <a:pt x="1371600" y="1859485"/>
                </a:lnTo>
                <a:lnTo>
                  <a:pt x="1371600" y="1822663"/>
                </a:lnTo>
                <a:lnTo>
                  <a:pt x="1353190" y="1822663"/>
                </a:lnTo>
                <a:lnTo>
                  <a:pt x="1353190" y="1791979"/>
                </a:lnTo>
                <a:lnTo>
                  <a:pt x="1343984" y="1782773"/>
                </a:lnTo>
                <a:lnTo>
                  <a:pt x="1331710" y="1782773"/>
                </a:lnTo>
                <a:lnTo>
                  <a:pt x="1331710" y="1758226"/>
                </a:lnTo>
                <a:lnTo>
                  <a:pt x="1319437" y="1758226"/>
                </a:lnTo>
                <a:lnTo>
                  <a:pt x="1319437" y="1742883"/>
                </a:lnTo>
                <a:lnTo>
                  <a:pt x="1297957" y="1742883"/>
                </a:lnTo>
                <a:lnTo>
                  <a:pt x="1297957" y="1724473"/>
                </a:lnTo>
                <a:lnTo>
                  <a:pt x="1282615" y="1724473"/>
                </a:lnTo>
                <a:lnTo>
                  <a:pt x="1282615" y="1696857"/>
                </a:lnTo>
                <a:lnTo>
                  <a:pt x="1267273" y="1696857"/>
                </a:lnTo>
                <a:lnTo>
                  <a:pt x="1267273" y="1675377"/>
                </a:lnTo>
                <a:lnTo>
                  <a:pt x="1227383" y="1675377"/>
                </a:lnTo>
                <a:lnTo>
                  <a:pt x="1227383" y="1617077"/>
                </a:lnTo>
                <a:lnTo>
                  <a:pt x="1184424" y="1617077"/>
                </a:lnTo>
                <a:lnTo>
                  <a:pt x="1184424" y="1586392"/>
                </a:lnTo>
                <a:lnTo>
                  <a:pt x="1166014" y="1586392"/>
                </a:lnTo>
                <a:lnTo>
                  <a:pt x="1166014" y="1574118"/>
                </a:lnTo>
                <a:lnTo>
                  <a:pt x="1141466" y="1574118"/>
                </a:lnTo>
                <a:lnTo>
                  <a:pt x="1141466" y="1558776"/>
                </a:lnTo>
                <a:lnTo>
                  <a:pt x="1119987" y="1558776"/>
                </a:lnTo>
                <a:lnTo>
                  <a:pt x="1119987" y="1506612"/>
                </a:lnTo>
                <a:lnTo>
                  <a:pt x="1089302" y="1506612"/>
                </a:lnTo>
                <a:lnTo>
                  <a:pt x="1089302" y="1451380"/>
                </a:lnTo>
                <a:lnTo>
                  <a:pt x="1049412" y="1451380"/>
                </a:lnTo>
                <a:lnTo>
                  <a:pt x="1049412" y="1426832"/>
                </a:lnTo>
                <a:lnTo>
                  <a:pt x="1031002" y="1426832"/>
                </a:lnTo>
                <a:lnTo>
                  <a:pt x="1031002" y="1377737"/>
                </a:lnTo>
                <a:lnTo>
                  <a:pt x="975769" y="1377737"/>
                </a:lnTo>
                <a:lnTo>
                  <a:pt x="975769" y="1362395"/>
                </a:lnTo>
                <a:lnTo>
                  <a:pt x="963496" y="1362395"/>
                </a:lnTo>
                <a:lnTo>
                  <a:pt x="963496" y="1316368"/>
                </a:lnTo>
                <a:lnTo>
                  <a:pt x="942016" y="1316368"/>
                </a:lnTo>
                <a:lnTo>
                  <a:pt x="942016" y="1291820"/>
                </a:lnTo>
                <a:lnTo>
                  <a:pt x="920537" y="1291820"/>
                </a:lnTo>
                <a:lnTo>
                  <a:pt x="920537" y="1208972"/>
                </a:lnTo>
                <a:lnTo>
                  <a:pt x="856100" y="1208972"/>
                </a:lnTo>
                <a:lnTo>
                  <a:pt x="856100" y="1144534"/>
                </a:lnTo>
                <a:lnTo>
                  <a:pt x="819278" y="1144534"/>
                </a:lnTo>
                <a:lnTo>
                  <a:pt x="819278" y="1080097"/>
                </a:lnTo>
                <a:lnTo>
                  <a:pt x="807004" y="1080097"/>
                </a:lnTo>
                <a:lnTo>
                  <a:pt x="807004" y="1031002"/>
                </a:lnTo>
                <a:lnTo>
                  <a:pt x="788594" y="1031002"/>
                </a:lnTo>
                <a:lnTo>
                  <a:pt x="788594" y="984975"/>
                </a:lnTo>
                <a:lnTo>
                  <a:pt x="770183" y="984975"/>
                </a:lnTo>
                <a:lnTo>
                  <a:pt x="770183" y="960427"/>
                </a:lnTo>
                <a:lnTo>
                  <a:pt x="757909" y="960427"/>
                </a:lnTo>
                <a:lnTo>
                  <a:pt x="757909" y="926674"/>
                </a:lnTo>
                <a:lnTo>
                  <a:pt x="742567" y="926674"/>
                </a:lnTo>
                <a:lnTo>
                  <a:pt x="742567" y="911332"/>
                </a:lnTo>
                <a:lnTo>
                  <a:pt x="718019" y="911332"/>
                </a:lnTo>
                <a:lnTo>
                  <a:pt x="718019" y="877579"/>
                </a:lnTo>
                <a:lnTo>
                  <a:pt x="662787" y="877579"/>
                </a:lnTo>
                <a:lnTo>
                  <a:pt x="662787" y="837689"/>
                </a:lnTo>
                <a:lnTo>
                  <a:pt x="635171" y="837689"/>
                </a:lnTo>
                <a:lnTo>
                  <a:pt x="635171" y="822347"/>
                </a:lnTo>
                <a:lnTo>
                  <a:pt x="610623" y="822347"/>
                </a:lnTo>
                <a:lnTo>
                  <a:pt x="610623" y="767114"/>
                </a:lnTo>
                <a:lnTo>
                  <a:pt x="586075" y="767114"/>
                </a:lnTo>
                <a:lnTo>
                  <a:pt x="586075" y="733361"/>
                </a:lnTo>
                <a:lnTo>
                  <a:pt x="567665" y="733361"/>
                </a:lnTo>
                <a:lnTo>
                  <a:pt x="567665" y="714951"/>
                </a:lnTo>
                <a:lnTo>
                  <a:pt x="552322" y="714951"/>
                </a:lnTo>
                <a:lnTo>
                  <a:pt x="552322" y="678129"/>
                </a:lnTo>
                <a:lnTo>
                  <a:pt x="527775" y="678129"/>
                </a:lnTo>
                <a:lnTo>
                  <a:pt x="527775" y="659718"/>
                </a:lnTo>
                <a:lnTo>
                  <a:pt x="506296" y="659718"/>
                </a:lnTo>
                <a:lnTo>
                  <a:pt x="506296" y="647444"/>
                </a:lnTo>
                <a:lnTo>
                  <a:pt x="487885" y="647444"/>
                </a:lnTo>
                <a:lnTo>
                  <a:pt x="487885" y="622897"/>
                </a:lnTo>
                <a:lnTo>
                  <a:pt x="463337" y="622897"/>
                </a:lnTo>
                <a:lnTo>
                  <a:pt x="463337" y="567665"/>
                </a:lnTo>
                <a:lnTo>
                  <a:pt x="444926" y="567665"/>
                </a:lnTo>
                <a:lnTo>
                  <a:pt x="444926" y="552322"/>
                </a:lnTo>
                <a:lnTo>
                  <a:pt x="426516" y="552322"/>
                </a:lnTo>
                <a:lnTo>
                  <a:pt x="426516" y="500159"/>
                </a:lnTo>
                <a:lnTo>
                  <a:pt x="398900" y="500159"/>
                </a:lnTo>
                <a:lnTo>
                  <a:pt x="398900" y="469474"/>
                </a:lnTo>
                <a:lnTo>
                  <a:pt x="377420" y="469474"/>
                </a:lnTo>
                <a:lnTo>
                  <a:pt x="377420" y="441858"/>
                </a:lnTo>
                <a:lnTo>
                  <a:pt x="368215" y="441858"/>
                </a:lnTo>
                <a:lnTo>
                  <a:pt x="368215" y="392763"/>
                </a:lnTo>
                <a:lnTo>
                  <a:pt x="355941" y="392763"/>
                </a:lnTo>
                <a:lnTo>
                  <a:pt x="355941" y="371283"/>
                </a:lnTo>
                <a:lnTo>
                  <a:pt x="337530" y="371283"/>
                </a:lnTo>
                <a:lnTo>
                  <a:pt x="337530" y="346736"/>
                </a:lnTo>
                <a:lnTo>
                  <a:pt x="322188" y="346736"/>
                </a:lnTo>
                <a:lnTo>
                  <a:pt x="322188" y="322188"/>
                </a:lnTo>
                <a:lnTo>
                  <a:pt x="291504" y="322188"/>
                </a:lnTo>
                <a:lnTo>
                  <a:pt x="291504" y="294572"/>
                </a:lnTo>
                <a:lnTo>
                  <a:pt x="279230" y="294572"/>
                </a:lnTo>
                <a:lnTo>
                  <a:pt x="279230" y="276161"/>
                </a:lnTo>
                <a:lnTo>
                  <a:pt x="263888" y="276161"/>
                </a:lnTo>
                <a:lnTo>
                  <a:pt x="263888" y="239340"/>
                </a:lnTo>
                <a:lnTo>
                  <a:pt x="248545" y="239340"/>
                </a:lnTo>
                <a:lnTo>
                  <a:pt x="248545" y="184108"/>
                </a:lnTo>
                <a:lnTo>
                  <a:pt x="233203" y="184108"/>
                </a:lnTo>
                <a:lnTo>
                  <a:pt x="233203" y="168765"/>
                </a:lnTo>
                <a:lnTo>
                  <a:pt x="217861" y="168765"/>
                </a:lnTo>
                <a:lnTo>
                  <a:pt x="217861" y="147286"/>
                </a:lnTo>
                <a:lnTo>
                  <a:pt x="199450" y="147286"/>
                </a:lnTo>
                <a:lnTo>
                  <a:pt x="199450" y="119670"/>
                </a:lnTo>
                <a:lnTo>
                  <a:pt x="181039" y="119670"/>
                </a:lnTo>
                <a:lnTo>
                  <a:pt x="181039" y="85917"/>
                </a:lnTo>
                <a:lnTo>
                  <a:pt x="159560" y="85917"/>
                </a:lnTo>
                <a:lnTo>
                  <a:pt x="159560" y="70575"/>
                </a:lnTo>
                <a:lnTo>
                  <a:pt x="95122" y="70575"/>
                </a:lnTo>
                <a:lnTo>
                  <a:pt x="95122" y="58301"/>
                </a:lnTo>
                <a:lnTo>
                  <a:pt x="82849" y="58301"/>
                </a:lnTo>
                <a:lnTo>
                  <a:pt x="82849" y="24548"/>
                </a:lnTo>
                <a:lnTo>
                  <a:pt x="33753" y="24548"/>
                </a:lnTo>
                <a:lnTo>
                  <a:pt x="33753" y="0"/>
                </a:lnTo>
                <a:lnTo>
                  <a:pt x="0" y="0"/>
                </a:lnTo>
              </a:path>
            </a:pathLst>
          </a:custGeom>
          <a:noFill/>
          <a:ln w="28575" cap="flat" cmpd="sng" algn="ctr">
            <a:solidFill>
              <a:schemeClr val="accent1"/>
            </a:solidFill>
            <a:prstDash val="solid"/>
            <a:miter lim="800000"/>
            <a:headEnd type="none" w="med" len="med"/>
            <a:tailEnd type="none" w="med" len="med"/>
          </a:ln>
          <a:effec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FFFF"/>
              </a:solidFill>
              <a:effectLst/>
              <a:uLnTx/>
              <a:uFillTx/>
              <a:latin typeface="Calibri" panose="020F0502020204030204" pitchFamily="34" charset="0"/>
              <a:ea typeface="ＭＳ Ｐゴシック" pitchFamily="34" charset="-128"/>
              <a:cs typeface="Calibri" panose="020F0502020204030204" pitchFamily="34" charset="0"/>
            </a:endParaRPr>
          </a:p>
        </p:txBody>
      </p:sp>
      <p:sp>
        <p:nvSpPr>
          <p:cNvPr id="13409" name="Freeform 55"/>
          <p:cNvSpPr>
            <a:spLocks/>
          </p:cNvSpPr>
          <p:nvPr/>
        </p:nvSpPr>
        <p:spPr bwMode="auto">
          <a:xfrm>
            <a:off x="6850063" y="2285898"/>
            <a:ext cx="3511550" cy="2381250"/>
          </a:xfrm>
          <a:custGeom>
            <a:avLst/>
            <a:gdLst>
              <a:gd name="T0" fmla="*/ 3167392 w 3510314"/>
              <a:gd name="T1" fmla="*/ 2383682 h 2381122"/>
              <a:gd name="T2" fmla="*/ 2450480 w 3510314"/>
              <a:gd name="T3" fmla="*/ 2223948 h 2381122"/>
              <a:gd name="T4" fmla="*/ 2255800 w 3510314"/>
              <a:gd name="T5" fmla="*/ 2177874 h 2381122"/>
              <a:gd name="T6" fmla="*/ 2237259 w 3510314"/>
              <a:gd name="T7" fmla="*/ 2137944 h 2381122"/>
              <a:gd name="T8" fmla="*/ 1977687 w 3510314"/>
              <a:gd name="T9" fmla="*/ 2101084 h 2381122"/>
              <a:gd name="T10" fmla="*/ 1810820 w 3510314"/>
              <a:gd name="T11" fmla="*/ 2042722 h 2381122"/>
              <a:gd name="T12" fmla="*/ 1631591 w 3510314"/>
              <a:gd name="T13" fmla="*/ 1981275 h 2381122"/>
              <a:gd name="T14" fmla="*/ 1492536 w 3510314"/>
              <a:gd name="T15" fmla="*/ 1950569 h 2381122"/>
              <a:gd name="T16" fmla="*/ 1446185 w 3510314"/>
              <a:gd name="T17" fmla="*/ 1907557 h 2381122"/>
              <a:gd name="T18" fmla="*/ 1406013 w 3510314"/>
              <a:gd name="T19" fmla="*/ 1882983 h 2381122"/>
              <a:gd name="T20" fmla="*/ 1384382 w 3510314"/>
              <a:gd name="T21" fmla="*/ 1858416 h 2381122"/>
              <a:gd name="T22" fmla="*/ 1263867 w 3510314"/>
              <a:gd name="T23" fmla="*/ 1812329 h 2381122"/>
              <a:gd name="T24" fmla="*/ 1239145 w 3510314"/>
              <a:gd name="T25" fmla="*/ 1800054 h 2381122"/>
              <a:gd name="T26" fmla="*/ 1202064 w 3510314"/>
              <a:gd name="T27" fmla="*/ 1744763 h 2381122"/>
              <a:gd name="T28" fmla="*/ 1183524 w 3510314"/>
              <a:gd name="T29" fmla="*/ 1695607 h 2381122"/>
              <a:gd name="T30" fmla="*/ 1149531 w 3510314"/>
              <a:gd name="T31" fmla="*/ 1674108 h 2381122"/>
              <a:gd name="T32" fmla="*/ 1127900 w 3510314"/>
              <a:gd name="T33" fmla="*/ 1655678 h 2381122"/>
              <a:gd name="T34" fmla="*/ 1096999 w 3510314"/>
              <a:gd name="T35" fmla="*/ 1621885 h 2381122"/>
              <a:gd name="T36" fmla="*/ 1072277 w 3510314"/>
              <a:gd name="T37" fmla="*/ 1609595 h 2381122"/>
              <a:gd name="T38" fmla="*/ 1035195 w 3510314"/>
              <a:gd name="T39" fmla="*/ 1591166 h 2381122"/>
              <a:gd name="T40" fmla="*/ 1022837 w 3510314"/>
              <a:gd name="T41" fmla="*/ 1563524 h 2381122"/>
              <a:gd name="T42" fmla="*/ 998114 w 3510314"/>
              <a:gd name="T43" fmla="*/ 1523594 h 2381122"/>
              <a:gd name="T44" fmla="*/ 957943 w 3510314"/>
              <a:gd name="T45" fmla="*/ 1495938 h 2381122"/>
              <a:gd name="T46" fmla="*/ 933221 w 3510314"/>
              <a:gd name="T47" fmla="*/ 1434509 h 2381122"/>
              <a:gd name="T48" fmla="*/ 905411 w 3510314"/>
              <a:gd name="T49" fmla="*/ 1400716 h 2381122"/>
              <a:gd name="T50" fmla="*/ 837428 w 3510314"/>
              <a:gd name="T51" fmla="*/ 1348492 h 2381122"/>
              <a:gd name="T52" fmla="*/ 818887 w 3510314"/>
              <a:gd name="T53" fmla="*/ 1296288 h 2381122"/>
              <a:gd name="T54" fmla="*/ 803436 w 3510314"/>
              <a:gd name="T55" fmla="*/ 1277857 h 2381122"/>
              <a:gd name="T56" fmla="*/ 781806 w 3510314"/>
              <a:gd name="T57" fmla="*/ 1256347 h 2381122"/>
              <a:gd name="T58" fmla="*/ 766354 w 3510314"/>
              <a:gd name="T59" fmla="*/ 1231771 h 2381122"/>
              <a:gd name="T60" fmla="*/ 723092 w 3510314"/>
              <a:gd name="T61" fmla="*/ 1182635 h 2381122"/>
              <a:gd name="T62" fmla="*/ 710732 w 3510314"/>
              <a:gd name="T63" fmla="*/ 1145774 h 2381122"/>
              <a:gd name="T64" fmla="*/ 692190 w 3510314"/>
              <a:gd name="T65" fmla="*/ 1108912 h 2381122"/>
              <a:gd name="T66" fmla="*/ 661290 w 3510314"/>
              <a:gd name="T67" fmla="*/ 1050533 h 2381122"/>
              <a:gd name="T68" fmla="*/ 642749 w 3510314"/>
              <a:gd name="T69" fmla="*/ 1022896 h 2381122"/>
              <a:gd name="T70" fmla="*/ 614936 w 3510314"/>
              <a:gd name="T71" fmla="*/ 976811 h 2381122"/>
              <a:gd name="T72" fmla="*/ 593308 w 3510314"/>
              <a:gd name="T73" fmla="*/ 936879 h 2381122"/>
              <a:gd name="T74" fmla="*/ 574765 w 3510314"/>
              <a:gd name="T75" fmla="*/ 890812 h 2381122"/>
              <a:gd name="T76" fmla="*/ 556226 w 3510314"/>
              <a:gd name="T77" fmla="*/ 875450 h 2381122"/>
              <a:gd name="T78" fmla="*/ 534594 w 3510314"/>
              <a:gd name="T79" fmla="*/ 857019 h 2381122"/>
              <a:gd name="T80" fmla="*/ 519145 w 3510314"/>
              <a:gd name="T81" fmla="*/ 814021 h 2381122"/>
              <a:gd name="T82" fmla="*/ 500602 w 3510314"/>
              <a:gd name="T83" fmla="*/ 795590 h 2381122"/>
              <a:gd name="T84" fmla="*/ 485153 w 3510314"/>
              <a:gd name="T85" fmla="*/ 737229 h 2381122"/>
              <a:gd name="T86" fmla="*/ 463521 w 3510314"/>
              <a:gd name="T87" fmla="*/ 709573 h 2381122"/>
              <a:gd name="T88" fmla="*/ 432619 w 3510314"/>
              <a:gd name="T89" fmla="*/ 691142 h 2381122"/>
              <a:gd name="T90" fmla="*/ 407899 w 3510314"/>
              <a:gd name="T91" fmla="*/ 663506 h 2381122"/>
              <a:gd name="T92" fmla="*/ 386267 w 3510314"/>
              <a:gd name="T93" fmla="*/ 574421 h 2381122"/>
              <a:gd name="T94" fmla="*/ 361547 w 3510314"/>
              <a:gd name="T95" fmla="*/ 531423 h 2381122"/>
              <a:gd name="T96" fmla="*/ 349186 w 3510314"/>
              <a:gd name="T97" fmla="*/ 506835 h 2381122"/>
              <a:gd name="T98" fmla="*/ 339914 w 3510314"/>
              <a:gd name="T99" fmla="*/ 457700 h 2381122"/>
              <a:gd name="T100" fmla="*/ 324466 w 3510314"/>
              <a:gd name="T101" fmla="*/ 402407 h 2381122"/>
              <a:gd name="T102" fmla="*/ 305922 w 3510314"/>
              <a:gd name="T103" fmla="*/ 387045 h 2381122"/>
              <a:gd name="T104" fmla="*/ 299743 w 3510314"/>
              <a:gd name="T105" fmla="*/ 328684 h 2381122"/>
              <a:gd name="T106" fmla="*/ 281204 w 3510314"/>
              <a:gd name="T107" fmla="*/ 288754 h 2381122"/>
              <a:gd name="T108" fmla="*/ 271931 w 3510314"/>
              <a:gd name="T109" fmla="*/ 264167 h 2381122"/>
              <a:gd name="T110" fmla="*/ 256482 w 3510314"/>
              <a:gd name="T111" fmla="*/ 239599 h 2381122"/>
              <a:gd name="T112" fmla="*/ 244123 w 3510314"/>
              <a:gd name="T113" fmla="*/ 193512 h 2381122"/>
              <a:gd name="T114" fmla="*/ 225578 w 3510314"/>
              <a:gd name="T115" fmla="*/ 165876 h 2381122"/>
              <a:gd name="T116" fmla="*/ 213224 w 3510314"/>
              <a:gd name="T117" fmla="*/ 113652 h 2381122"/>
              <a:gd name="T118" fmla="*/ 173054 w 3510314"/>
              <a:gd name="T119" fmla="*/ 73723 h 2381122"/>
              <a:gd name="T120" fmla="*/ 108156 w 3510314"/>
              <a:gd name="T121" fmla="*/ 52223 h 2381122"/>
              <a:gd name="T122" fmla="*/ 74163 w 3510314"/>
              <a:gd name="T123" fmla="*/ 21499 h 2381122"/>
              <a:gd name="T124" fmla="*/ 0 w 3510314"/>
              <a:gd name="T125" fmla="*/ 0 h 238112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510314"/>
              <a:gd name="T190" fmla="*/ 0 h 2381122"/>
              <a:gd name="T191" fmla="*/ 3510314 w 3510314"/>
              <a:gd name="T192" fmla="*/ 2381122 h 238112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510314" h="2381122">
                <a:moveTo>
                  <a:pt x="3510314" y="2381122"/>
                </a:moveTo>
                <a:lnTo>
                  <a:pt x="3145168" y="2381122"/>
                </a:lnTo>
                <a:lnTo>
                  <a:pt x="3145168" y="2221562"/>
                </a:lnTo>
                <a:lnTo>
                  <a:pt x="2433286" y="2221562"/>
                </a:lnTo>
                <a:lnTo>
                  <a:pt x="2433286" y="2175535"/>
                </a:lnTo>
                <a:lnTo>
                  <a:pt x="2239973" y="2175535"/>
                </a:lnTo>
                <a:lnTo>
                  <a:pt x="2239973" y="2135645"/>
                </a:lnTo>
                <a:lnTo>
                  <a:pt x="2221563" y="2135645"/>
                </a:lnTo>
                <a:lnTo>
                  <a:pt x="2221563" y="2098824"/>
                </a:lnTo>
                <a:lnTo>
                  <a:pt x="1963812" y="2098824"/>
                </a:lnTo>
                <a:lnTo>
                  <a:pt x="1963812" y="2040523"/>
                </a:lnTo>
                <a:lnTo>
                  <a:pt x="1798116" y="2040523"/>
                </a:lnTo>
                <a:lnTo>
                  <a:pt x="1798116" y="1979154"/>
                </a:lnTo>
                <a:lnTo>
                  <a:pt x="1620145" y="1979154"/>
                </a:lnTo>
                <a:lnTo>
                  <a:pt x="1620145" y="1948469"/>
                </a:lnTo>
                <a:lnTo>
                  <a:pt x="1482065" y="1948469"/>
                </a:lnTo>
                <a:lnTo>
                  <a:pt x="1482065" y="1905511"/>
                </a:lnTo>
                <a:lnTo>
                  <a:pt x="1436038" y="1905511"/>
                </a:lnTo>
                <a:lnTo>
                  <a:pt x="1436038" y="1880963"/>
                </a:lnTo>
                <a:lnTo>
                  <a:pt x="1396148" y="1880963"/>
                </a:lnTo>
                <a:lnTo>
                  <a:pt x="1396148" y="1856416"/>
                </a:lnTo>
                <a:lnTo>
                  <a:pt x="1374669" y="1856416"/>
                </a:lnTo>
                <a:lnTo>
                  <a:pt x="1374669" y="1810389"/>
                </a:lnTo>
                <a:lnTo>
                  <a:pt x="1254999" y="1810389"/>
                </a:lnTo>
                <a:lnTo>
                  <a:pt x="1254999" y="1798115"/>
                </a:lnTo>
                <a:lnTo>
                  <a:pt x="1230451" y="1798115"/>
                </a:lnTo>
                <a:lnTo>
                  <a:pt x="1230451" y="1742883"/>
                </a:lnTo>
                <a:lnTo>
                  <a:pt x="1193630" y="1742883"/>
                </a:lnTo>
                <a:lnTo>
                  <a:pt x="1193630" y="1693787"/>
                </a:lnTo>
                <a:lnTo>
                  <a:pt x="1175219" y="1693787"/>
                </a:lnTo>
                <a:lnTo>
                  <a:pt x="1175219" y="1672308"/>
                </a:lnTo>
                <a:lnTo>
                  <a:pt x="1141466" y="1672308"/>
                </a:lnTo>
                <a:lnTo>
                  <a:pt x="1141466" y="1653898"/>
                </a:lnTo>
                <a:lnTo>
                  <a:pt x="1119987" y="1653898"/>
                </a:lnTo>
                <a:lnTo>
                  <a:pt x="1119987" y="1620145"/>
                </a:lnTo>
                <a:lnTo>
                  <a:pt x="1089302" y="1620145"/>
                </a:lnTo>
                <a:lnTo>
                  <a:pt x="1089302" y="1607871"/>
                </a:lnTo>
                <a:lnTo>
                  <a:pt x="1064755" y="1607871"/>
                </a:lnTo>
                <a:lnTo>
                  <a:pt x="1064755" y="1589460"/>
                </a:lnTo>
                <a:lnTo>
                  <a:pt x="1027933" y="1589460"/>
                </a:lnTo>
                <a:lnTo>
                  <a:pt x="1027933" y="1561844"/>
                </a:lnTo>
                <a:lnTo>
                  <a:pt x="1015659" y="1561844"/>
                </a:lnTo>
                <a:lnTo>
                  <a:pt x="1015659" y="1521954"/>
                </a:lnTo>
                <a:lnTo>
                  <a:pt x="991112" y="1521954"/>
                </a:lnTo>
                <a:lnTo>
                  <a:pt x="991112" y="1494338"/>
                </a:lnTo>
                <a:lnTo>
                  <a:pt x="951222" y="1494338"/>
                </a:lnTo>
                <a:lnTo>
                  <a:pt x="951222" y="1432969"/>
                </a:lnTo>
                <a:lnTo>
                  <a:pt x="926674" y="1432969"/>
                </a:lnTo>
                <a:lnTo>
                  <a:pt x="926674" y="1399216"/>
                </a:lnTo>
                <a:lnTo>
                  <a:pt x="899058" y="1399216"/>
                </a:lnTo>
                <a:lnTo>
                  <a:pt x="899058" y="1347052"/>
                </a:lnTo>
                <a:lnTo>
                  <a:pt x="831552" y="1347052"/>
                </a:lnTo>
                <a:lnTo>
                  <a:pt x="831552" y="1294888"/>
                </a:lnTo>
                <a:lnTo>
                  <a:pt x="813141" y="1294888"/>
                </a:lnTo>
                <a:lnTo>
                  <a:pt x="813141" y="1276477"/>
                </a:lnTo>
                <a:lnTo>
                  <a:pt x="797799" y="1276477"/>
                </a:lnTo>
                <a:lnTo>
                  <a:pt x="797799" y="1254998"/>
                </a:lnTo>
                <a:lnTo>
                  <a:pt x="776320" y="1254998"/>
                </a:lnTo>
                <a:lnTo>
                  <a:pt x="776320" y="1230451"/>
                </a:lnTo>
                <a:lnTo>
                  <a:pt x="760977" y="1230451"/>
                </a:lnTo>
                <a:lnTo>
                  <a:pt x="760977" y="1181355"/>
                </a:lnTo>
                <a:lnTo>
                  <a:pt x="718019" y="1181355"/>
                </a:lnTo>
                <a:lnTo>
                  <a:pt x="718019" y="1144534"/>
                </a:lnTo>
                <a:lnTo>
                  <a:pt x="705745" y="1144534"/>
                </a:lnTo>
                <a:lnTo>
                  <a:pt x="705745" y="1107712"/>
                </a:lnTo>
                <a:lnTo>
                  <a:pt x="687334" y="1107712"/>
                </a:lnTo>
                <a:lnTo>
                  <a:pt x="687334" y="1049412"/>
                </a:lnTo>
                <a:lnTo>
                  <a:pt x="656650" y="1049412"/>
                </a:lnTo>
                <a:lnTo>
                  <a:pt x="656650" y="1021796"/>
                </a:lnTo>
                <a:lnTo>
                  <a:pt x="638239" y="1021796"/>
                </a:lnTo>
                <a:lnTo>
                  <a:pt x="638239" y="975769"/>
                </a:lnTo>
                <a:lnTo>
                  <a:pt x="610623" y="975769"/>
                </a:lnTo>
                <a:lnTo>
                  <a:pt x="610623" y="935879"/>
                </a:lnTo>
                <a:lnTo>
                  <a:pt x="589144" y="935879"/>
                </a:lnTo>
                <a:lnTo>
                  <a:pt x="589144" y="889852"/>
                </a:lnTo>
                <a:lnTo>
                  <a:pt x="570733" y="889852"/>
                </a:lnTo>
                <a:lnTo>
                  <a:pt x="570733" y="874510"/>
                </a:lnTo>
                <a:lnTo>
                  <a:pt x="552322" y="874510"/>
                </a:lnTo>
                <a:lnTo>
                  <a:pt x="552322" y="856099"/>
                </a:lnTo>
                <a:lnTo>
                  <a:pt x="530843" y="856099"/>
                </a:lnTo>
                <a:lnTo>
                  <a:pt x="530843" y="813141"/>
                </a:lnTo>
                <a:lnTo>
                  <a:pt x="515501" y="813141"/>
                </a:lnTo>
                <a:lnTo>
                  <a:pt x="515501" y="794730"/>
                </a:lnTo>
                <a:lnTo>
                  <a:pt x="497090" y="794730"/>
                </a:lnTo>
                <a:lnTo>
                  <a:pt x="497090" y="736429"/>
                </a:lnTo>
                <a:lnTo>
                  <a:pt x="481748" y="736429"/>
                </a:lnTo>
                <a:lnTo>
                  <a:pt x="481748" y="708813"/>
                </a:lnTo>
                <a:lnTo>
                  <a:pt x="460269" y="708813"/>
                </a:lnTo>
                <a:lnTo>
                  <a:pt x="460269" y="690402"/>
                </a:lnTo>
                <a:lnTo>
                  <a:pt x="429584" y="690402"/>
                </a:lnTo>
                <a:lnTo>
                  <a:pt x="429584" y="662786"/>
                </a:lnTo>
                <a:lnTo>
                  <a:pt x="405037" y="662786"/>
                </a:lnTo>
                <a:lnTo>
                  <a:pt x="405037" y="573801"/>
                </a:lnTo>
                <a:lnTo>
                  <a:pt x="383557" y="573801"/>
                </a:lnTo>
                <a:lnTo>
                  <a:pt x="383557" y="530843"/>
                </a:lnTo>
                <a:lnTo>
                  <a:pt x="359010" y="530843"/>
                </a:lnTo>
                <a:lnTo>
                  <a:pt x="359010" y="506295"/>
                </a:lnTo>
                <a:lnTo>
                  <a:pt x="346736" y="506295"/>
                </a:lnTo>
                <a:lnTo>
                  <a:pt x="346736" y="457200"/>
                </a:lnTo>
                <a:lnTo>
                  <a:pt x="337530" y="457200"/>
                </a:lnTo>
                <a:lnTo>
                  <a:pt x="337530" y="401967"/>
                </a:lnTo>
                <a:lnTo>
                  <a:pt x="322188" y="401967"/>
                </a:lnTo>
                <a:lnTo>
                  <a:pt x="322188" y="386625"/>
                </a:lnTo>
                <a:lnTo>
                  <a:pt x="303777" y="386625"/>
                </a:lnTo>
                <a:lnTo>
                  <a:pt x="303777" y="328324"/>
                </a:lnTo>
                <a:lnTo>
                  <a:pt x="297641" y="328324"/>
                </a:lnTo>
                <a:lnTo>
                  <a:pt x="297641" y="288434"/>
                </a:lnTo>
                <a:lnTo>
                  <a:pt x="279230" y="288434"/>
                </a:lnTo>
                <a:lnTo>
                  <a:pt x="279230" y="263887"/>
                </a:lnTo>
                <a:lnTo>
                  <a:pt x="270024" y="263887"/>
                </a:lnTo>
                <a:lnTo>
                  <a:pt x="270024" y="239339"/>
                </a:lnTo>
                <a:lnTo>
                  <a:pt x="254682" y="239339"/>
                </a:lnTo>
                <a:lnTo>
                  <a:pt x="254682" y="193312"/>
                </a:lnTo>
                <a:lnTo>
                  <a:pt x="242408" y="193312"/>
                </a:lnTo>
                <a:lnTo>
                  <a:pt x="242408" y="165696"/>
                </a:lnTo>
                <a:lnTo>
                  <a:pt x="223998" y="165696"/>
                </a:lnTo>
                <a:lnTo>
                  <a:pt x="223998" y="113532"/>
                </a:lnTo>
                <a:lnTo>
                  <a:pt x="211724" y="113532"/>
                </a:lnTo>
                <a:lnTo>
                  <a:pt x="211724" y="73643"/>
                </a:lnTo>
                <a:lnTo>
                  <a:pt x="171834" y="73643"/>
                </a:lnTo>
                <a:lnTo>
                  <a:pt x="171834" y="52163"/>
                </a:lnTo>
                <a:lnTo>
                  <a:pt x="107396" y="52163"/>
                </a:lnTo>
                <a:lnTo>
                  <a:pt x="107396" y="21479"/>
                </a:lnTo>
                <a:lnTo>
                  <a:pt x="73643" y="21479"/>
                </a:lnTo>
                <a:lnTo>
                  <a:pt x="73643" y="0"/>
                </a:lnTo>
                <a:lnTo>
                  <a:pt x="0" y="0"/>
                </a:lnTo>
              </a:path>
            </a:pathLst>
          </a:custGeom>
          <a:noFill/>
          <a:ln w="28575" cap="flat" cmpd="sng" algn="ctr">
            <a:solidFill>
              <a:schemeClr val="accent2"/>
            </a:solidFill>
            <a:prstDash val="solid"/>
            <a:round/>
            <a:headEnd type="none" w="med" len="med"/>
            <a:tailEnd type="none" w="med" len="med"/>
          </a:ln>
          <a:extLst>
            <a:ext uri="{909E8E84-426E-40dd-AFC4-6F175D3DCCD1}">
              <a14:hiddenFill xmlns="" xmlns:a14="http://schemas.microsoft.com/office/drawing/2010/main">
                <a:solidFill>
                  <a:srgbClr val="FFFFFF"/>
                </a:solidFill>
              </a14:hiddenFill>
            </a:ext>
          </a:extLst>
        </p:spPr>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 name="TextBox 1"/>
          <p:cNvSpPr txBox="1"/>
          <p:nvPr/>
        </p:nvSpPr>
        <p:spPr>
          <a:xfrm>
            <a:off x="2562225" y="1294888"/>
            <a:ext cx="3431895" cy="523220"/>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Nal-IRI + 5-FU/LV</a:t>
            </a:r>
            <a:endParaRPr kumimoji="0" lang="en-US" sz="28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99" name="TextBox 98"/>
          <p:cNvSpPr txBox="1"/>
          <p:nvPr/>
        </p:nvSpPr>
        <p:spPr>
          <a:xfrm>
            <a:off x="6797006" y="1258805"/>
            <a:ext cx="3677296" cy="523220"/>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Nal-IRI</a:t>
            </a:r>
            <a:endParaRPr kumimoji="0" lang="en-US" sz="28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100" name="Text Box 15"/>
          <p:cNvSpPr txBox="1">
            <a:spLocks noChangeArrowheads="1"/>
          </p:cNvSpPr>
          <p:nvPr/>
        </p:nvSpPr>
        <p:spPr bwMode="auto">
          <a:xfrm>
            <a:off x="2451345" y="6355081"/>
            <a:ext cx="5849917"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b">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400" b="1" i="0" u="none" strike="noStrike" kern="1200" cap="none" spc="0" normalizeH="0" baseline="0" noProof="0" dirty="0">
                <a:ln>
                  <a:noFill/>
                </a:ln>
                <a:solidFill>
                  <a:prstClr val="white"/>
                </a:solidFill>
                <a:effectLst/>
                <a:uLnTx/>
                <a:uFillTx/>
                <a:latin typeface="Calibri" panose="020F0502020204030204" pitchFamily="34" charset="0"/>
                <a:ea typeface="MS PGothic" panose="020B0600070205080204" pitchFamily="34" charset="-128"/>
                <a:cs typeface="Calibri" panose="020F0502020204030204" pitchFamily="34" charset="0"/>
              </a:rPr>
              <a:t>Wang-Gillam A, et al. Lancet. 2016;387:545-557.</a:t>
            </a:r>
          </a:p>
        </p:txBody>
      </p:sp>
      <p:sp>
        <p:nvSpPr>
          <p:cNvPr id="3" name="TextBox 2"/>
          <p:cNvSpPr txBox="1"/>
          <p:nvPr/>
        </p:nvSpPr>
        <p:spPr>
          <a:xfrm>
            <a:off x="2042960" y="5553885"/>
            <a:ext cx="442277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Median OS: 6.1 vs 4.2 mos </a:t>
            </a:r>
            <a:br>
              <a:rPr kumimoji="0" lang="en-US" sz="16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br>
            <a:r>
              <a:rPr kumimoji="0" lang="en-US" sz="16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HR: 0.57 (95% CI: 0.41-0.80; </a:t>
            </a:r>
            <a:r>
              <a:rPr kumimoji="0" lang="en-US" sz="1600" b="1" i="1"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P</a:t>
            </a:r>
            <a:r>
              <a:rPr kumimoji="0" lang="en-US" sz="16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 .0009)</a:t>
            </a:r>
          </a:p>
        </p:txBody>
      </p:sp>
      <p:sp>
        <p:nvSpPr>
          <p:cNvPr id="102" name="TextBox 101"/>
          <p:cNvSpPr txBox="1"/>
          <p:nvPr/>
        </p:nvSpPr>
        <p:spPr>
          <a:xfrm>
            <a:off x="6415164" y="5535285"/>
            <a:ext cx="4422775"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Median PFS: 4.9 vs 4.2 mos </a:t>
            </a:r>
            <a:br>
              <a:rPr kumimoji="0" lang="en-US" sz="16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br>
            <a:r>
              <a:rPr kumimoji="0" lang="en-US" sz="16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HR: 0.93 (95% CI: 0.71-1.21; </a:t>
            </a:r>
            <a:r>
              <a:rPr kumimoji="0" lang="en-US" sz="1600" b="1" i="1"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P</a:t>
            </a:r>
            <a:r>
              <a:rPr kumimoji="0" lang="en-US" sz="16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 .5545)</a:t>
            </a:r>
          </a:p>
        </p:txBody>
      </p:sp>
    </p:spTree>
    <p:extLst>
      <p:ext uri="{BB962C8B-B14F-4D97-AF65-F5344CB8AC3E}">
        <p14:creationId xmlns:p14="http://schemas.microsoft.com/office/powerpoint/2010/main" val="2283028926"/>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67506" y="242843"/>
            <a:ext cx="10066769" cy="492443"/>
          </a:xfrm>
        </p:spPr>
        <p:txBody>
          <a:bodyPr>
            <a:noAutofit/>
          </a:bodyPr>
          <a:lstStyle/>
          <a:p>
            <a:pPr algn="ctr"/>
            <a:r>
              <a:rPr lang="en-GB" sz="3600" dirty="0">
                <a:solidFill>
                  <a:srgbClr val="FFFF99"/>
                </a:solidFill>
                <a:latin typeface="Calibri" panose="020F0502020204030204" pitchFamily="34" charset="0"/>
                <a:cs typeface="Calibri" panose="020F0502020204030204" pitchFamily="34" charset="0"/>
              </a:rPr>
              <a:t>NAPOLI-1: Secondary Efficacy Endpoints</a:t>
            </a:r>
            <a:endParaRPr lang="en-US" sz="3600" dirty="0">
              <a:solidFill>
                <a:srgbClr val="FFFF99"/>
              </a:solidFill>
              <a:latin typeface="Calibri" panose="020F0502020204030204" pitchFamily="34" charset="0"/>
              <a:cs typeface="Calibri" panose="020F0502020204030204" pitchFamily="34" charset="0"/>
            </a:endParaRPr>
          </a:p>
        </p:txBody>
      </p:sp>
      <p:graphicFrame>
        <p:nvGraphicFramePr>
          <p:cNvPr id="5" name="Content Placeholder 8"/>
          <p:cNvGraphicFramePr>
            <a:graphicFrameLocks/>
          </p:cNvGraphicFramePr>
          <p:nvPr>
            <p:extLst/>
          </p:nvPr>
        </p:nvGraphicFramePr>
        <p:xfrm>
          <a:off x="1948544" y="1324442"/>
          <a:ext cx="8033656" cy="1714464"/>
        </p:xfrm>
        <a:graphic>
          <a:graphicData uri="http://schemas.openxmlformats.org/drawingml/2006/table">
            <a:tbl>
              <a:tblPr firstRow="1" bandRow="1">
                <a:tableStyleId>{E8034E78-7F5D-4C2E-B375-FC64B27BC917}</a:tableStyleId>
              </a:tblPr>
              <a:tblGrid>
                <a:gridCol w="1575706">
                  <a:extLst>
                    <a:ext uri="{9D8B030D-6E8A-4147-A177-3AD203B41FA5}">
                      <a16:colId xmlns:a16="http://schemas.microsoft.com/office/drawing/2014/main" val="20000"/>
                    </a:ext>
                  </a:extLst>
                </a:gridCol>
                <a:gridCol w="1895475">
                  <a:extLst>
                    <a:ext uri="{9D8B030D-6E8A-4147-A177-3AD203B41FA5}">
                      <a16:colId xmlns:a16="http://schemas.microsoft.com/office/drawing/2014/main" val="20001"/>
                    </a:ext>
                  </a:extLst>
                </a:gridCol>
                <a:gridCol w="1895475">
                  <a:extLst>
                    <a:ext uri="{9D8B030D-6E8A-4147-A177-3AD203B41FA5}">
                      <a16:colId xmlns:a16="http://schemas.microsoft.com/office/drawing/2014/main" val="20002"/>
                    </a:ext>
                  </a:extLst>
                </a:gridCol>
                <a:gridCol w="2667000">
                  <a:extLst>
                    <a:ext uri="{9D8B030D-6E8A-4147-A177-3AD203B41FA5}">
                      <a16:colId xmlns:a16="http://schemas.microsoft.com/office/drawing/2014/main" val="20003"/>
                    </a:ext>
                  </a:extLst>
                </a:gridCol>
              </a:tblGrid>
              <a:tr h="328032">
                <a:tc>
                  <a:txBody>
                    <a:bodyPr/>
                    <a:lstStyle>
                      <a:lvl1pPr marL="0" algn="l" defTabSz="932962" rtl="0" eaLnBrk="1" latinLnBrk="0" hangingPunct="1">
                        <a:defRPr sz="1800" b="1" kern="1200">
                          <a:solidFill>
                            <a:schemeClr val="lt1"/>
                          </a:solidFill>
                          <a:latin typeface="Arial"/>
                        </a:defRPr>
                      </a:lvl1pPr>
                      <a:lvl2pPr marL="466481" algn="l" defTabSz="932962" rtl="0" eaLnBrk="1" latinLnBrk="0" hangingPunct="1">
                        <a:defRPr sz="1800" b="1" kern="1200">
                          <a:solidFill>
                            <a:schemeClr val="lt1"/>
                          </a:solidFill>
                          <a:latin typeface="Arial"/>
                        </a:defRPr>
                      </a:lvl2pPr>
                      <a:lvl3pPr marL="932962" algn="l" defTabSz="932962" rtl="0" eaLnBrk="1" latinLnBrk="0" hangingPunct="1">
                        <a:defRPr sz="1800" b="1" kern="1200">
                          <a:solidFill>
                            <a:schemeClr val="lt1"/>
                          </a:solidFill>
                          <a:latin typeface="Arial"/>
                        </a:defRPr>
                      </a:lvl3pPr>
                      <a:lvl4pPr marL="1399443" algn="l" defTabSz="932962" rtl="0" eaLnBrk="1" latinLnBrk="0" hangingPunct="1">
                        <a:defRPr sz="1800" b="1" kern="1200">
                          <a:solidFill>
                            <a:schemeClr val="lt1"/>
                          </a:solidFill>
                          <a:latin typeface="Arial"/>
                        </a:defRPr>
                      </a:lvl4pPr>
                      <a:lvl5pPr marL="1865925" algn="l" defTabSz="932962" rtl="0" eaLnBrk="1" latinLnBrk="0" hangingPunct="1">
                        <a:defRPr sz="1800" b="1" kern="1200">
                          <a:solidFill>
                            <a:schemeClr val="lt1"/>
                          </a:solidFill>
                          <a:latin typeface="Arial"/>
                        </a:defRPr>
                      </a:lvl5pPr>
                      <a:lvl6pPr marL="2332406" algn="l" defTabSz="932962" rtl="0" eaLnBrk="1" latinLnBrk="0" hangingPunct="1">
                        <a:defRPr sz="1800" b="1" kern="1200">
                          <a:solidFill>
                            <a:schemeClr val="lt1"/>
                          </a:solidFill>
                          <a:latin typeface="Arial"/>
                        </a:defRPr>
                      </a:lvl6pPr>
                      <a:lvl7pPr marL="2798887" algn="l" defTabSz="932962" rtl="0" eaLnBrk="1" latinLnBrk="0" hangingPunct="1">
                        <a:defRPr sz="1800" b="1" kern="1200">
                          <a:solidFill>
                            <a:schemeClr val="lt1"/>
                          </a:solidFill>
                          <a:latin typeface="Arial"/>
                        </a:defRPr>
                      </a:lvl7pPr>
                      <a:lvl8pPr marL="3265368" algn="l" defTabSz="932962" rtl="0" eaLnBrk="1" latinLnBrk="0" hangingPunct="1">
                        <a:defRPr sz="1800" b="1" kern="1200">
                          <a:solidFill>
                            <a:schemeClr val="lt1"/>
                          </a:solidFill>
                          <a:latin typeface="Arial"/>
                        </a:defRPr>
                      </a:lvl8pPr>
                      <a:lvl9pPr marL="3731849" algn="l" defTabSz="932962" rtl="0" eaLnBrk="1" latinLnBrk="0" hangingPunct="1">
                        <a:defRPr sz="1800" b="1" kern="1200">
                          <a:solidFill>
                            <a:schemeClr val="lt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600" b="1" dirty="0">
                        <a:solidFill>
                          <a:schemeClr val="tx1"/>
                        </a:solidFill>
                      </a:endParaRPr>
                    </a:p>
                  </a:txBody>
                  <a:tcPr marL="36000" marR="36000" marT="36000" marB="36000" anchor="ctr"/>
                </a:tc>
                <a:tc>
                  <a:txBody>
                    <a:bodyPr/>
                    <a:lstStyle>
                      <a:lvl1pPr marL="0" algn="l" defTabSz="932962" rtl="0" eaLnBrk="1" latinLnBrk="0" hangingPunct="1">
                        <a:defRPr sz="1800" kern="1200">
                          <a:solidFill>
                            <a:schemeClr val="dk1"/>
                          </a:solidFill>
                          <a:latin typeface="Arial"/>
                        </a:defRPr>
                      </a:lvl1pPr>
                      <a:lvl2pPr marL="466481" algn="l" defTabSz="932962" rtl="0" eaLnBrk="1" latinLnBrk="0" hangingPunct="1">
                        <a:defRPr sz="1800" kern="1200">
                          <a:solidFill>
                            <a:schemeClr val="dk1"/>
                          </a:solidFill>
                          <a:latin typeface="Arial"/>
                        </a:defRPr>
                      </a:lvl2pPr>
                      <a:lvl3pPr marL="932962" algn="l" defTabSz="932962" rtl="0" eaLnBrk="1" latinLnBrk="0" hangingPunct="1">
                        <a:defRPr sz="1800" kern="1200">
                          <a:solidFill>
                            <a:schemeClr val="dk1"/>
                          </a:solidFill>
                          <a:latin typeface="Arial"/>
                        </a:defRPr>
                      </a:lvl3pPr>
                      <a:lvl4pPr marL="1399443" algn="l" defTabSz="932962" rtl="0" eaLnBrk="1" latinLnBrk="0" hangingPunct="1">
                        <a:defRPr sz="1800" kern="1200">
                          <a:solidFill>
                            <a:schemeClr val="dk1"/>
                          </a:solidFill>
                          <a:latin typeface="Arial"/>
                        </a:defRPr>
                      </a:lvl4pPr>
                      <a:lvl5pPr marL="1865925" algn="l" defTabSz="932962" rtl="0" eaLnBrk="1" latinLnBrk="0" hangingPunct="1">
                        <a:defRPr sz="1800" kern="1200">
                          <a:solidFill>
                            <a:schemeClr val="dk1"/>
                          </a:solidFill>
                          <a:latin typeface="Arial"/>
                        </a:defRPr>
                      </a:lvl5pPr>
                      <a:lvl6pPr marL="2332406" algn="l" defTabSz="932962" rtl="0" eaLnBrk="1" latinLnBrk="0" hangingPunct="1">
                        <a:defRPr sz="1800" kern="1200">
                          <a:solidFill>
                            <a:schemeClr val="dk1"/>
                          </a:solidFill>
                          <a:latin typeface="Arial"/>
                        </a:defRPr>
                      </a:lvl6pPr>
                      <a:lvl7pPr marL="2798887" algn="l" defTabSz="932962" rtl="0" eaLnBrk="1" latinLnBrk="0" hangingPunct="1">
                        <a:defRPr sz="1800" kern="1200">
                          <a:solidFill>
                            <a:schemeClr val="dk1"/>
                          </a:solidFill>
                          <a:latin typeface="Arial"/>
                        </a:defRPr>
                      </a:lvl7pPr>
                      <a:lvl8pPr marL="3265368" algn="l" defTabSz="932962" rtl="0" eaLnBrk="1" latinLnBrk="0" hangingPunct="1">
                        <a:defRPr sz="1800" kern="1200">
                          <a:solidFill>
                            <a:schemeClr val="dk1"/>
                          </a:solidFill>
                          <a:latin typeface="Arial"/>
                        </a:defRPr>
                      </a:lvl8pPr>
                      <a:lvl9pPr marL="3731849" algn="l" defTabSz="932962" rtl="0" eaLnBrk="1" latinLnBrk="0" hangingPunct="1">
                        <a:defRPr sz="1800" kern="1200">
                          <a:solidFill>
                            <a:schemeClr val="dk1"/>
                          </a:solidFill>
                          <a:latin typeface="Arial"/>
                        </a:defRPr>
                      </a:lvl9pPr>
                    </a:lstStyle>
                    <a:p>
                      <a:pPr algn="ctr"/>
                      <a:r>
                        <a:rPr lang="en-GB" sz="1600" dirty="0"/>
                        <a:t>nal-IRI + 5-FU/LV</a:t>
                      </a:r>
                      <a:endParaRPr lang="en-GB" sz="1600" b="1" dirty="0">
                        <a:solidFill>
                          <a:schemeClr val="tx1"/>
                        </a:solidFill>
                      </a:endParaRPr>
                    </a:p>
                  </a:txBody>
                  <a:tcPr marL="36000" marR="36000" marT="36000" marB="36000" anchor="ctr"/>
                </a:tc>
                <a:tc>
                  <a:txBody>
                    <a:bodyPr/>
                    <a:lstStyle/>
                    <a:p>
                      <a:pPr algn="ctr"/>
                      <a:r>
                        <a:rPr lang="en-GB" sz="1600" dirty="0"/>
                        <a:t>5-FU/LV</a:t>
                      </a:r>
                      <a:endParaRPr lang="en-GB" sz="1600" b="1" dirty="0">
                        <a:solidFill>
                          <a:schemeClr val="tx1"/>
                        </a:solidFill>
                      </a:endParaRPr>
                    </a:p>
                  </a:txBody>
                  <a:tcPr marL="36000" marR="36000" marT="36000" marB="36000" anchor="ctr"/>
                </a:tc>
                <a:tc>
                  <a:txBody>
                    <a:bodyPr/>
                    <a:lstStyle>
                      <a:lvl1pPr marL="0" algn="l" defTabSz="932962" rtl="0" eaLnBrk="1" latinLnBrk="0" hangingPunct="1">
                        <a:defRPr sz="1800" kern="1200">
                          <a:solidFill>
                            <a:schemeClr val="dk1"/>
                          </a:solidFill>
                          <a:latin typeface="Arial"/>
                        </a:defRPr>
                      </a:lvl1pPr>
                      <a:lvl2pPr marL="466481" algn="l" defTabSz="932962" rtl="0" eaLnBrk="1" latinLnBrk="0" hangingPunct="1">
                        <a:defRPr sz="1800" kern="1200">
                          <a:solidFill>
                            <a:schemeClr val="dk1"/>
                          </a:solidFill>
                          <a:latin typeface="Arial"/>
                        </a:defRPr>
                      </a:lvl2pPr>
                      <a:lvl3pPr marL="932962" algn="l" defTabSz="932962" rtl="0" eaLnBrk="1" latinLnBrk="0" hangingPunct="1">
                        <a:defRPr sz="1800" kern="1200">
                          <a:solidFill>
                            <a:schemeClr val="dk1"/>
                          </a:solidFill>
                          <a:latin typeface="Arial"/>
                        </a:defRPr>
                      </a:lvl3pPr>
                      <a:lvl4pPr marL="1399443" algn="l" defTabSz="932962" rtl="0" eaLnBrk="1" latinLnBrk="0" hangingPunct="1">
                        <a:defRPr sz="1800" kern="1200">
                          <a:solidFill>
                            <a:schemeClr val="dk1"/>
                          </a:solidFill>
                          <a:latin typeface="Arial"/>
                        </a:defRPr>
                      </a:lvl4pPr>
                      <a:lvl5pPr marL="1865925" algn="l" defTabSz="932962" rtl="0" eaLnBrk="1" latinLnBrk="0" hangingPunct="1">
                        <a:defRPr sz="1800" kern="1200">
                          <a:solidFill>
                            <a:schemeClr val="dk1"/>
                          </a:solidFill>
                          <a:latin typeface="Arial"/>
                        </a:defRPr>
                      </a:lvl5pPr>
                      <a:lvl6pPr marL="2332406" algn="l" defTabSz="932962" rtl="0" eaLnBrk="1" latinLnBrk="0" hangingPunct="1">
                        <a:defRPr sz="1800" kern="1200">
                          <a:solidFill>
                            <a:schemeClr val="dk1"/>
                          </a:solidFill>
                          <a:latin typeface="Arial"/>
                        </a:defRPr>
                      </a:lvl6pPr>
                      <a:lvl7pPr marL="2798887" algn="l" defTabSz="932962" rtl="0" eaLnBrk="1" latinLnBrk="0" hangingPunct="1">
                        <a:defRPr sz="1800" kern="1200">
                          <a:solidFill>
                            <a:schemeClr val="dk1"/>
                          </a:solidFill>
                          <a:latin typeface="Arial"/>
                        </a:defRPr>
                      </a:lvl7pPr>
                      <a:lvl8pPr marL="3265368" algn="l" defTabSz="932962" rtl="0" eaLnBrk="1" latinLnBrk="0" hangingPunct="1">
                        <a:defRPr sz="1800" kern="1200">
                          <a:solidFill>
                            <a:schemeClr val="dk1"/>
                          </a:solidFill>
                          <a:latin typeface="Arial"/>
                        </a:defRPr>
                      </a:lvl8pPr>
                      <a:lvl9pPr marL="3731849" algn="l" defTabSz="932962" rtl="0" eaLnBrk="1" latinLnBrk="0" hangingPunct="1">
                        <a:defRPr sz="1800" kern="1200">
                          <a:solidFill>
                            <a:schemeClr val="dk1"/>
                          </a:solidFill>
                          <a:latin typeface="Arial"/>
                        </a:defRPr>
                      </a:lvl9pPr>
                    </a:lstStyle>
                    <a:p>
                      <a:pPr algn="ctr"/>
                      <a:r>
                        <a:rPr lang="en-GB" sz="1600" dirty="0"/>
                        <a:t>HR* (95% CI;</a:t>
                      </a:r>
                      <a:r>
                        <a:rPr lang="en-GB" sz="1600" baseline="0" dirty="0"/>
                        <a:t> </a:t>
                      </a:r>
                      <a:r>
                        <a:rPr lang="en-GB" sz="1600" dirty="0"/>
                        <a:t>P-value)</a:t>
                      </a:r>
                      <a:endParaRPr lang="en-GB" sz="1600" b="1" dirty="0">
                        <a:solidFill>
                          <a:schemeClr val="tx1"/>
                        </a:solidFill>
                      </a:endParaRPr>
                    </a:p>
                  </a:txBody>
                  <a:tcPr marL="36000" marR="36000" marT="36000" marB="36000" anchor="b"/>
                </a:tc>
                <a:extLst>
                  <a:ext uri="{0D108BD9-81ED-4DB2-BD59-A6C34878D82A}">
                    <a16:rowId xmlns:a16="http://schemas.microsoft.com/office/drawing/2014/main" val="10000"/>
                  </a:ext>
                </a:extLst>
              </a:tr>
              <a:tr h="328032">
                <a:tc>
                  <a:txBody>
                    <a:bodyPr/>
                    <a:lstStyle>
                      <a:lvl1pPr marL="0" algn="l" defTabSz="932962" rtl="0" eaLnBrk="1" latinLnBrk="0" hangingPunct="1">
                        <a:defRPr sz="1800" kern="1200">
                          <a:solidFill>
                            <a:schemeClr val="dk1"/>
                          </a:solidFill>
                          <a:latin typeface="Arial"/>
                        </a:defRPr>
                      </a:lvl1pPr>
                      <a:lvl2pPr marL="466481" algn="l" defTabSz="932962" rtl="0" eaLnBrk="1" latinLnBrk="0" hangingPunct="1">
                        <a:defRPr sz="1800" kern="1200">
                          <a:solidFill>
                            <a:schemeClr val="dk1"/>
                          </a:solidFill>
                          <a:latin typeface="Arial"/>
                        </a:defRPr>
                      </a:lvl2pPr>
                      <a:lvl3pPr marL="932962" algn="l" defTabSz="932962" rtl="0" eaLnBrk="1" latinLnBrk="0" hangingPunct="1">
                        <a:defRPr sz="1800" kern="1200">
                          <a:solidFill>
                            <a:schemeClr val="dk1"/>
                          </a:solidFill>
                          <a:latin typeface="Arial"/>
                        </a:defRPr>
                      </a:lvl3pPr>
                      <a:lvl4pPr marL="1399443" algn="l" defTabSz="932962" rtl="0" eaLnBrk="1" latinLnBrk="0" hangingPunct="1">
                        <a:defRPr sz="1800" kern="1200">
                          <a:solidFill>
                            <a:schemeClr val="dk1"/>
                          </a:solidFill>
                          <a:latin typeface="Arial"/>
                        </a:defRPr>
                      </a:lvl4pPr>
                      <a:lvl5pPr marL="1865925" algn="l" defTabSz="932962" rtl="0" eaLnBrk="1" latinLnBrk="0" hangingPunct="1">
                        <a:defRPr sz="1800" kern="1200">
                          <a:solidFill>
                            <a:schemeClr val="dk1"/>
                          </a:solidFill>
                          <a:latin typeface="Arial"/>
                        </a:defRPr>
                      </a:lvl5pPr>
                      <a:lvl6pPr marL="2332406" algn="l" defTabSz="932962" rtl="0" eaLnBrk="1" latinLnBrk="0" hangingPunct="1">
                        <a:defRPr sz="1800" kern="1200">
                          <a:solidFill>
                            <a:schemeClr val="dk1"/>
                          </a:solidFill>
                          <a:latin typeface="Arial"/>
                        </a:defRPr>
                      </a:lvl6pPr>
                      <a:lvl7pPr marL="2798887" algn="l" defTabSz="932962" rtl="0" eaLnBrk="1" latinLnBrk="0" hangingPunct="1">
                        <a:defRPr sz="1800" kern="1200">
                          <a:solidFill>
                            <a:schemeClr val="dk1"/>
                          </a:solidFill>
                          <a:latin typeface="Arial"/>
                        </a:defRPr>
                      </a:lvl7pPr>
                      <a:lvl8pPr marL="3265368" algn="l" defTabSz="932962" rtl="0" eaLnBrk="1" latinLnBrk="0" hangingPunct="1">
                        <a:defRPr sz="1800" kern="1200">
                          <a:solidFill>
                            <a:schemeClr val="dk1"/>
                          </a:solidFill>
                          <a:latin typeface="Arial"/>
                        </a:defRPr>
                      </a:lvl8pPr>
                      <a:lvl9pPr marL="3731849" algn="l" defTabSz="932962" rtl="0" eaLnBrk="1" latinLnBrk="0" hangingPunct="1">
                        <a:defRPr sz="1800" kern="1200">
                          <a:solidFill>
                            <a:schemeClr val="dk1"/>
                          </a:solidFill>
                          <a:latin typeface="Arial"/>
                        </a:defRPr>
                      </a:lvl9pPr>
                    </a:lstStyle>
                    <a:p>
                      <a:pPr marL="0" marR="0" indent="0" algn="l" defTabSz="914400" rtl="0" eaLnBrk="1" fontAlgn="auto" latinLnBrk="0" hangingPunct="1">
                        <a:lnSpc>
                          <a:spcPct val="120000"/>
                        </a:lnSpc>
                        <a:spcBef>
                          <a:spcPts val="0"/>
                        </a:spcBef>
                        <a:spcAft>
                          <a:spcPts val="0"/>
                        </a:spcAft>
                        <a:buClrTx/>
                        <a:buSzTx/>
                        <a:buFontTx/>
                        <a:buNone/>
                        <a:tabLst/>
                        <a:defRPr/>
                      </a:pPr>
                      <a:r>
                        <a:rPr lang="it-IT" sz="1600" dirty="0">
                          <a:solidFill>
                            <a:schemeClr val="bg1"/>
                          </a:solidFill>
                        </a:rPr>
                        <a:t>Median PFS, mo</a:t>
                      </a:r>
                      <a:endParaRPr lang="it-IT" sz="1600" b="1" dirty="0">
                        <a:solidFill>
                          <a:schemeClr val="bg1"/>
                        </a:solidFill>
                      </a:endParaRPr>
                    </a:p>
                  </a:txBody>
                  <a:tcPr marL="36000" marR="36000" marT="36000" marB="36000" anchor="ctr"/>
                </a:tc>
                <a:tc>
                  <a:txBody>
                    <a:bodyPr/>
                    <a:lstStyle>
                      <a:lvl1pPr marL="0" algn="l" defTabSz="932962" rtl="0" eaLnBrk="1" latinLnBrk="0" hangingPunct="1">
                        <a:defRPr sz="1800" kern="1200">
                          <a:solidFill>
                            <a:schemeClr val="dk1"/>
                          </a:solidFill>
                          <a:latin typeface="Arial"/>
                        </a:defRPr>
                      </a:lvl1pPr>
                      <a:lvl2pPr marL="466481" algn="l" defTabSz="932962" rtl="0" eaLnBrk="1" latinLnBrk="0" hangingPunct="1">
                        <a:defRPr sz="1800" kern="1200">
                          <a:solidFill>
                            <a:schemeClr val="dk1"/>
                          </a:solidFill>
                          <a:latin typeface="Arial"/>
                        </a:defRPr>
                      </a:lvl2pPr>
                      <a:lvl3pPr marL="932962" algn="l" defTabSz="932962" rtl="0" eaLnBrk="1" latinLnBrk="0" hangingPunct="1">
                        <a:defRPr sz="1800" kern="1200">
                          <a:solidFill>
                            <a:schemeClr val="dk1"/>
                          </a:solidFill>
                          <a:latin typeface="Arial"/>
                        </a:defRPr>
                      </a:lvl3pPr>
                      <a:lvl4pPr marL="1399443" algn="l" defTabSz="932962" rtl="0" eaLnBrk="1" latinLnBrk="0" hangingPunct="1">
                        <a:defRPr sz="1800" kern="1200">
                          <a:solidFill>
                            <a:schemeClr val="dk1"/>
                          </a:solidFill>
                          <a:latin typeface="Arial"/>
                        </a:defRPr>
                      </a:lvl4pPr>
                      <a:lvl5pPr marL="1865925" algn="l" defTabSz="932962" rtl="0" eaLnBrk="1" latinLnBrk="0" hangingPunct="1">
                        <a:defRPr sz="1800" kern="1200">
                          <a:solidFill>
                            <a:schemeClr val="dk1"/>
                          </a:solidFill>
                          <a:latin typeface="Arial"/>
                        </a:defRPr>
                      </a:lvl5pPr>
                      <a:lvl6pPr marL="2332406" algn="l" defTabSz="932962" rtl="0" eaLnBrk="1" latinLnBrk="0" hangingPunct="1">
                        <a:defRPr sz="1800" kern="1200">
                          <a:solidFill>
                            <a:schemeClr val="dk1"/>
                          </a:solidFill>
                          <a:latin typeface="Arial"/>
                        </a:defRPr>
                      </a:lvl6pPr>
                      <a:lvl7pPr marL="2798887" algn="l" defTabSz="932962" rtl="0" eaLnBrk="1" latinLnBrk="0" hangingPunct="1">
                        <a:defRPr sz="1800" kern="1200">
                          <a:solidFill>
                            <a:schemeClr val="dk1"/>
                          </a:solidFill>
                          <a:latin typeface="Arial"/>
                        </a:defRPr>
                      </a:lvl7pPr>
                      <a:lvl8pPr marL="3265368" algn="l" defTabSz="932962" rtl="0" eaLnBrk="1" latinLnBrk="0" hangingPunct="1">
                        <a:defRPr sz="1800" kern="1200">
                          <a:solidFill>
                            <a:schemeClr val="dk1"/>
                          </a:solidFill>
                          <a:latin typeface="Arial"/>
                        </a:defRPr>
                      </a:lvl8pPr>
                      <a:lvl9pPr marL="3731849" algn="l" defTabSz="932962" rtl="0" eaLnBrk="1" latinLnBrk="0" hangingPunct="1">
                        <a:defRPr sz="1800" kern="1200">
                          <a:solidFill>
                            <a:schemeClr val="dk1"/>
                          </a:solidFill>
                          <a:latin typeface="Arial"/>
                        </a:defRPr>
                      </a:lvl9pPr>
                    </a:lstStyle>
                    <a:p>
                      <a:pPr marL="57150" indent="0" algn="ctr" rtl="0" fontAlgn="ctr">
                        <a:lnSpc>
                          <a:spcPct val="120000"/>
                        </a:lnSpc>
                      </a:pPr>
                      <a:r>
                        <a:rPr lang="en-US" sz="1600" u="none" strike="noStrike" dirty="0">
                          <a:solidFill>
                            <a:schemeClr val="bg1"/>
                          </a:solidFill>
                          <a:effectLst/>
                        </a:rPr>
                        <a:t>3.1</a:t>
                      </a:r>
                      <a:endParaRPr lang="en-US" sz="1600" b="0" i="0" u="none" strike="noStrike" dirty="0">
                        <a:solidFill>
                          <a:schemeClr val="bg1"/>
                        </a:solidFill>
                        <a:effectLst/>
                        <a:latin typeface="Arial" panose="020B0604020202020204" pitchFamily="34" charset="0"/>
                        <a:cs typeface="Arial" panose="020B0604020202020204" pitchFamily="34" charset="0"/>
                      </a:endParaRPr>
                    </a:p>
                  </a:txBody>
                  <a:tcPr marL="36000" marR="36000" marT="36000" marB="36000" anchor="ctr"/>
                </a:tc>
                <a:tc>
                  <a:txBody>
                    <a:bodyPr/>
                    <a:lstStyle/>
                    <a:p>
                      <a:pPr marL="57150" indent="0" algn="ctr" rtl="0" fontAlgn="ctr">
                        <a:lnSpc>
                          <a:spcPct val="120000"/>
                        </a:lnSpc>
                      </a:pPr>
                      <a:r>
                        <a:rPr lang="en-US" sz="1600" dirty="0">
                          <a:solidFill>
                            <a:schemeClr val="bg1"/>
                          </a:solidFill>
                        </a:rPr>
                        <a:t>1.5</a:t>
                      </a:r>
                      <a:endParaRPr lang="en-US" sz="1600" b="0" i="0" u="none" strike="noStrike" dirty="0">
                        <a:solidFill>
                          <a:schemeClr val="bg1"/>
                        </a:solidFill>
                        <a:effectLst/>
                        <a:latin typeface="Arial" panose="020B0604020202020204" pitchFamily="34" charset="0"/>
                        <a:cs typeface="Arial" panose="020B0604020202020204" pitchFamily="34" charset="0"/>
                      </a:endParaRPr>
                    </a:p>
                  </a:txBody>
                  <a:tcPr marL="36000" marR="36000" marT="36000" marB="36000" anchor="ctr"/>
                </a:tc>
                <a:tc>
                  <a:txBody>
                    <a:bodyPr/>
                    <a:lstStyle>
                      <a:lvl1pPr marL="0" algn="l" defTabSz="932962" rtl="0" eaLnBrk="1" latinLnBrk="0" hangingPunct="1">
                        <a:defRPr sz="1800" kern="1200">
                          <a:solidFill>
                            <a:schemeClr val="dk1"/>
                          </a:solidFill>
                          <a:latin typeface="Arial"/>
                        </a:defRPr>
                      </a:lvl1pPr>
                      <a:lvl2pPr marL="466481" algn="l" defTabSz="932962" rtl="0" eaLnBrk="1" latinLnBrk="0" hangingPunct="1">
                        <a:defRPr sz="1800" kern="1200">
                          <a:solidFill>
                            <a:schemeClr val="dk1"/>
                          </a:solidFill>
                          <a:latin typeface="Arial"/>
                        </a:defRPr>
                      </a:lvl2pPr>
                      <a:lvl3pPr marL="932962" algn="l" defTabSz="932962" rtl="0" eaLnBrk="1" latinLnBrk="0" hangingPunct="1">
                        <a:defRPr sz="1800" kern="1200">
                          <a:solidFill>
                            <a:schemeClr val="dk1"/>
                          </a:solidFill>
                          <a:latin typeface="Arial"/>
                        </a:defRPr>
                      </a:lvl3pPr>
                      <a:lvl4pPr marL="1399443" algn="l" defTabSz="932962" rtl="0" eaLnBrk="1" latinLnBrk="0" hangingPunct="1">
                        <a:defRPr sz="1800" kern="1200">
                          <a:solidFill>
                            <a:schemeClr val="dk1"/>
                          </a:solidFill>
                          <a:latin typeface="Arial"/>
                        </a:defRPr>
                      </a:lvl4pPr>
                      <a:lvl5pPr marL="1865925" algn="l" defTabSz="932962" rtl="0" eaLnBrk="1" latinLnBrk="0" hangingPunct="1">
                        <a:defRPr sz="1800" kern="1200">
                          <a:solidFill>
                            <a:schemeClr val="dk1"/>
                          </a:solidFill>
                          <a:latin typeface="Arial"/>
                        </a:defRPr>
                      </a:lvl5pPr>
                      <a:lvl6pPr marL="2332406" algn="l" defTabSz="932962" rtl="0" eaLnBrk="1" latinLnBrk="0" hangingPunct="1">
                        <a:defRPr sz="1800" kern="1200">
                          <a:solidFill>
                            <a:schemeClr val="dk1"/>
                          </a:solidFill>
                          <a:latin typeface="Arial"/>
                        </a:defRPr>
                      </a:lvl6pPr>
                      <a:lvl7pPr marL="2798887" algn="l" defTabSz="932962" rtl="0" eaLnBrk="1" latinLnBrk="0" hangingPunct="1">
                        <a:defRPr sz="1800" kern="1200">
                          <a:solidFill>
                            <a:schemeClr val="dk1"/>
                          </a:solidFill>
                          <a:latin typeface="Arial"/>
                        </a:defRPr>
                      </a:lvl7pPr>
                      <a:lvl8pPr marL="3265368" algn="l" defTabSz="932962" rtl="0" eaLnBrk="1" latinLnBrk="0" hangingPunct="1">
                        <a:defRPr sz="1800" kern="1200">
                          <a:solidFill>
                            <a:schemeClr val="dk1"/>
                          </a:solidFill>
                          <a:latin typeface="Arial"/>
                        </a:defRPr>
                      </a:lvl8pPr>
                      <a:lvl9pPr marL="3731849" algn="l" defTabSz="932962" rtl="0" eaLnBrk="1" latinLnBrk="0" hangingPunct="1">
                        <a:defRPr sz="1800" kern="1200">
                          <a:solidFill>
                            <a:schemeClr val="dk1"/>
                          </a:solidFill>
                          <a:latin typeface="Arial"/>
                        </a:defRPr>
                      </a:lvl9pPr>
                    </a:lstStyle>
                    <a:p>
                      <a:pPr marL="57150" indent="0" algn="ctr" rtl="0" fontAlgn="ctr">
                        <a:lnSpc>
                          <a:spcPct val="120000"/>
                        </a:lnSpc>
                      </a:pPr>
                      <a:r>
                        <a:rPr lang="en-US" sz="1600" u="none" strike="noStrike" dirty="0">
                          <a:solidFill>
                            <a:schemeClr val="bg1"/>
                          </a:solidFill>
                          <a:effectLst/>
                        </a:rPr>
                        <a:t>0.56 (0.41-0.75; P = 0.0001 )</a:t>
                      </a:r>
                      <a:endParaRPr lang="en-US" sz="1600" b="0" i="0" u="none" strike="noStrike" dirty="0">
                        <a:solidFill>
                          <a:schemeClr val="bg1"/>
                        </a:solidFill>
                        <a:effectLst/>
                        <a:latin typeface="Arial" panose="020B0604020202020204" pitchFamily="34" charset="0"/>
                        <a:cs typeface="Arial" panose="020B0604020202020204" pitchFamily="34" charset="0"/>
                      </a:endParaRPr>
                    </a:p>
                  </a:txBody>
                  <a:tcPr marL="36000" marR="36000" marT="36000" marB="36000" anchor="ctr"/>
                </a:tc>
                <a:extLst>
                  <a:ext uri="{0D108BD9-81ED-4DB2-BD59-A6C34878D82A}">
                    <a16:rowId xmlns:a16="http://schemas.microsoft.com/office/drawing/2014/main" val="10001"/>
                  </a:ext>
                </a:extLst>
              </a:tr>
              <a:tr h="328032">
                <a:tc>
                  <a:txBody>
                    <a:bodyPr/>
                    <a:lstStyle>
                      <a:lvl1pPr marL="0" algn="l" defTabSz="932962" rtl="0" eaLnBrk="1" latinLnBrk="0" hangingPunct="1">
                        <a:defRPr sz="1800" kern="1200">
                          <a:solidFill>
                            <a:schemeClr val="dk1"/>
                          </a:solidFill>
                          <a:latin typeface="Arial"/>
                        </a:defRPr>
                      </a:lvl1pPr>
                      <a:lvl2pPr marL="466481" algn="l" defTabSz="932962" rtl="0" eaLnBrk="1" latinLnBrk="0" hangingPunct="1">
                        <a:defRPr sz="1800" kern="1200">
                          <a:solidFill>
                            <a:schemeClr val="dk1"/>
                          </a:solidFill>
                          <a:latin typeface="Arial"/>
                        </a:defRPr>
                      </a:lvl2pPr>
                      <a:lvl3pPr marL="932962" algn="l" defTabSz="932962" rtl="0" eaLnBrk="1" latinLnBrk="0" hangingPunct="1">
                        <a:defRPr sz="1800" kern="1200">
                          <a:solidFill>
                            <a:schemeClr val="dk1"/>
                          </a:solidFill>
                          <a:latin typeface="Arial"/>
                        </a:defRPr>
                      </a:lvl3pPr>
                      <a:lvl4pPr marL="1399443" algn="l" defTabSz="932962" rtl="0" eaLnBrk="1" latinLnBrk="0" hangingPunct="1">
                        <a:defRPr sz="1800" kern="1200">
                          <a:solidFill>
                            <a:schemeClr val="dk1"/>
                          </a:solidFill>
                          <a:latin typeface="Arial"/>
                        </a:defRPr>
                      </a:lvl4pPr>
                      <a:lvl5pPr marL="1865925" algn="l" defTabSz="932962" rtl="0" eaLnBrk="1" latinLnBrk="0" hangingPunct="1">
                        <a:defRPr sz="1800" kern="1200">
                          <a:solidFill>
                            <a:schemeClr val="dk1"/>
                          </a:solidFill>
                          <a:latin typeface="Arial"/>
                        </a:defRPr>
                      </a:lvl5pPr>
                      <a:lvl6pPr marL="2332406" algn="l" defTabSz="932962" rtl="0" eaLnBrk="1" latinLnBrk="0" hangingPunct="1">
                        <a:defRPr sz="1800" kern="1200">
                          <a:solidFill>
                            <a:schemeClr val="dk1"/>
                          </a:solidFill>
                          <a:latin typeface="Arial"/>
                        </a:defRPr>
                      </a:lvl6pPr>
                      <a:lvl7pPr marL="2798887" algn="l" defTabSz="932962" rtl="0" eaLnBrk="1" latinLnBrk="0" hangingPunct="1">
                        <a:defRPr sz="1800" kern="1200">
                          <a:solidFill>
                            <a:schemeClr val="dk1"/>
                          </a:solidFill>
                          <a:latin typeface="Arial"/>
                        </a:defRPr>
                      </a:lvl7pPr>
                      <a:lvl8pPr marL="3265368" algn="l" defTabSz="932962" rtl="0" eaLnBrk="1" latinLnBrk="0" hangingPunct="1">
                        <a:defRPr sz="1800" kern="1200">
                          <a:solidFill>
                            <a:schemeClr val="dk1"/>
                          </a:solidFill>
                          <a:latin typeface="Arial"/>
                        </a:defRPr>
                      </a:lvl8pPr>
                      <a:lvl9pPr marL="3731849" algn="l" defTabSz="932962" rtl="0" eaLnBrk="1" latinLnBrk="0" hangingPunct="1">
                        <a:defRPr sz="1800" kern="1200">
                          <a:solidFill>
                            <a:schemeClr val="dk1"/>
                          </a:solidFill>
                          <a:latin typeface="Arial"/>
                        </a:defRPr>
                      </a:lvl9pPr>
                    </a:lstStyle>
                    <a:p>
                      <a:pPr marL="0" marR="0" indent="0" algn="l" defTabSz="914400" rtl="0" eaLnBrk="1" fontAlgn="auto" latinLnBrk="0" hangingPunct="1">
                        <a:lnSpc>
                          <a:spcPct val="120000"/>
                        </a:lnSpc>
                        <a:spcBef>
                          <a:spcPts val="0"/>
                        </a:spcBef>
                        <a:spcAft>
                          <a:spcPts val="0"/>
                        </a:spcAft>
                        <a:buClrTx/>
                        <a:buSzTx/>
                        <a:buFontTx/>
                        <a:buNone/>
                        <a:tabLst/>
                        <a:defRPr/>
                      </a:pPr>
                      <a:r>
                        <a:rPr lang="en-GB" sz="1600" dirty="0">
                          <a:solidFill>
                            <a:schemeClr val="bg1"/>
                          </a:solidFill>
                        </a:rPr>
                        <a:t>TTF</a:t>
                      </a:r>
                      <a:r>
                        <a:rPr lang="en-GB" sz="1600" baseline="30000" dirty="0">
                          <a:solidFill>
                            <a:schemeClr val="bg1"/>
                          </a:solidFill>
                        </a:rPr>
                        <a:t>†</a:t>
                      </a:r>
                      <a:r>
                        <a:rPr lang="en-GB" sz="1600" dirty="0">
                          <a:solidFill>
                            <a:schemeClr val="bg1"/>
                          </a:solidFill>
                        </a:rPr>
                        <a:t>, mo</a:t>
                      </a:r>
                      <a:endParaRPr lang="en-GB" sz="1600" b="1" dirty="0">
                        <a:solidFill>
                          <a:schemeClr val="bg1"/>
                        </a:solidFill>
                      </a:endParaRPr>
                    </a:p>
                  </a:txBody>
                  <a:tcPr marL="36000" marR="36000" marT="36000" marB="36000" anchor="ctr"/>
                </a:tc>
                <a:tc>
                  <a:txBody>
                    <a:bodyPr/>
                    <a:lstStyle>
                      <a:lvl1pPr marL="0" algn="l" defTabSz="932962" rtl="0" eaLnBrk="1" latinLnBrk="0" hangingPunct="1">
                        <a:defRPr sz="1800" kern="1200">
                          <a:solidFill>
                            <a:schemeClr val="dk1"/>
                          </a:solidFill>
                          <a:latin typeface="Arial"/>
                        </a:defRPr>
                      </a:lvl1pPr>
                      <a:lvl2pPr marL="466481" algn="l" defTabSz="932962" rtl="0" eaLnBrk="1" latinLnBrk="0" hangingPunct="1">
                        <a:defRPr sz="1800" kern="1200">
                          <a:solidFill>
                            <a:schemeClr val="dk1"/>
                          </a:solidFill>
                          <a:latin typeface="Arial"/>
                        </a:defRPr>
                      </a:lvl2pPr>
                      <a:lvl3pPr marL="932962" algn="l" defTabSz="932962" rtl="0" eaLnBrk="1" latinLnBrk="0" hangingPunct="1">
                        <a:defRPr sz="1800" kern="1200">
                          <a:solidFill>
                            <a:schemeClr val="dk1"/>
                          </a:solidFill>
                          <a:latin typeface="Arial"/>
                        </a:defRPr>
                      </a:lvl3pPr>
                      <a:lvl4pPr marL="1399443" algn="l" defTabSz="932962" rtl="0" eaLnBrk="1" latinLnBrk="0" hangingPunct="1">
                        <a:defRPr sz="1800" kern="1200">
                          <a:solidFill>
                            <a:schemeClr val="dk1"/>
                          </a:solidFill>
                          <a:latin typeface="Arial"/>
                        </a:defRPr>
                      </a:lvl4pPr>
                      <a:lvl5pPr marL="1865925" algn="l" defTabSz="932962" rtl="0" eaLnBrk="1" latinLnBrk="0" hangingPunct="1">
                        <a:defRPr sz="1800" kern="1200">
                          <a:solidFill>
                            <a:schemeClr val="dk1"/>
                          </a:solidFill>
                          <a:latin typeface="Arial"/>
                        </a:defRPr>
                      </a:lvl5pPr>
                      <a:lvl6pPr marL="2332406" algn="l" defTabSz="932962" rtl="0" eaLnBrk="1" latinLnBrk="0" hangingPunct="1">
                        <a:defRPr sz="1800" kern="1200">
                          <a:solidFill>
                            <a:schemeClr val="dk1"/>
                          </a:solidFill>
                          <a:latin typeface="Arial"/>
                        </a:defRPr>
                      </a:lvl6pPr>
                      <a:lvl7pPr marL="2798887" algn="l" defTabSz="932962" rtl="0" eaLnBrk="1" latinLnBrk="0" hangingPunct="1">
                        <a:defRPr sz="1800" kern="1200">
                          <a:solidFill>
                            <a:schemeClr val="dk1"/>
                          </a:solidFill>
                          <a:latin typeface="Arial"/>
                        </a:defRPr>
                      </a:lvl7pPr>
                      <a:lvl8pPr marL="3265368" algn="l" defTabSz="932962" rtl="0" eaLnBrk="1" latinLnBrk="0" hangingPunct="1">
                        <a:defRPr sz="1800" kern="1200">
                          <a:solidFill>
                            <a:schemeClr val="dk1"/>
                          </a:solidFill>
                          <a:latin typeface="Arial"/>
                        </a:defRPr>
                      </a:lvl8pPr>
                      <a:lvl9pPr marL="3731849" algn="l" defTabSz="932962" rtl="0" eaLnBrk="1" latinLnBrk="0" hangingPunct="1">
                        <a:defRPr sz="1800" kern="1200">
                          <a:solidFill>
                            <a:schemeClr val="dk1"/>
                          </a:solidFill>
                          <a:latin typeface="Arial"/>
                        </a:defRPr>
                      </a:lvl9pPr>
                    </a:lstStyle>
                    <a:p>
                      <a:pPr marL="57150" indent="0" algn="ctr" rtl="0" fontAlgn="ctr">
                        <a:lnSpc>
                          <a:spcPct val="120000"/>
                        </a:lnSpc>
                      </a:pPr>
                      <a:r>
                        <a:rPr lang="en-US" sz="1600" u="none" strike="noStrike" dirty="0">
                          <a:solidFill>
                            <a:schemeClr val="bg1"/>
                          </a:solidFill>
                          <a:effectLst/>
                        </a:rPr>
                        <a:t>2.3</a:t>
                      </a:r>
                      <a:endParaRPr lang="en-US" sz="1600" b="0" i="0" u="none" strike="noStrike" dirty="0">
                        <a:solidFill>
                          <a:schemeClr val="bg1"/>
                        </a:solidFill>
                        <a:effectLst/>
                        <a:latin typeface="Arial" panose="020B0604020202020204" pitchFamily="34" charset="0"/>
                        <a:cs typeface="Arial" panose="020B0604020202020204" pitchFamily="34" charset="0"/>
                      </a:endParaRPr>
                    </a:p>
                  </a:txBody>
                  <a:tcPr marL="36000" marR="36000" marT="36000" marB="36000" anchor="ctr"/>
                </a:tc>
                <a:tc>
                  <a:txBody>
                    <a:bodyPr/>
                    <a:lstStyle/>
                    <a:p>
                      <a:pPr marL="57150" indent="0" algn="ctr" rtl="0" fontAlgn="ctr">
                        <a:lnSpc>
                          <a:spcPct val="120000"/>
                        </a:lnSpc>
                      </a:pPr>
                      <a:r>
                        <a:rPr lang="en-US" sz="1600" dirty="0">
                          <a:solidFill>
                            <a:schemeClr val="bg1"/>
                          </a:solidFill>
                        </a:rPr>
                        <a:t>1.4</a:t>
                      </a:r>
                      <a:endParaRPr lang="en-US" sz="1600" b="0" i="0" u="none" strike="noStrike" dirty="0">
                        <a:solidFill>
                          <a:schemeClr val="bg1"/>
                        </a:solidFill>
                        <a:effectLst/>
                        <a:latin typeface="Arial" panose="020B0604020202020204" pitchFamily="34" charset="0"/>
                        <a:cs typeface="Arial" panose="020B0604020202020204" pitchFamily="34" charset="0"/>
                      </a:endParaRPr>
                    </a:p>
                  </a:txBody>
                  <a:tcPr marL="36000" marR="36000" marT="36000" marB="36000" anchor="ctr"/>
                </a:tc>
                <a:tc>
                  <a:txBody>
                    <a:bodyPr/>
                    <a:lstStyle>
                      <a:lvl1pPr marL="0" algn="l" defTabSz="932962" rtl="0" eaLnBrk="1" latinLnBrk="0" hangingPunct="1">
                        <a:defRPr sz="1800" kern="1200">
                          <a:solidFill>
                            <a:schemeClr val="dk1"/>
                          </a:solidFill>
                          <a:latin typeface="Arial"/>
                        </a:defRPr>
                      </a:lvl1pPr>
                      <a:lvl2pPr marL="466481" algn="l" defTabSz="932962" rtl="0" eaLnBrk="1" latinLnBrk="0" hangingPunct="1">
                        <a:defRPr sz="1800" kern="1200">
                          <a:solidFill>
                            <a:schemeClr val="dk1"/>
                          </a:solidFill>
                          <a:latin typeface="Arial"/>
                        </a:defRPr>
                      </a:lvl2pPr>
                      <a:lvl3pPr marL="932962" algn="l" defTabSz="932962" rtl="0" eaLnBrk="1" latinLnBrk="0" hangingPunct="1">
                        <a:defRPr sz="1800" kern="1200">
                          <a:solidFill>
                            <a:schemeClr val="dk1"/>
                          </a:solidFill>
                          <a:latin typeface="Arial"/>
                        </a:defRPr>
                      </a:lvl3pPr>
                      <a:lvl4pPr marL="1399443" algn="l" defTabSz="932962" rtl="0" eaLnBrk="1" latinLnBrk="0" hangingPunct="1">
                        <a:defRPr sz="1800" kern="1200">
                          <a:solidFill>
                            <a:schemeClr val="dk1"/>
                          </a:solidFill>
                          <a:latin typeface="Arial"/>
                        </a:defRPr>
                      </a:lvl4pPr>
                      <a:lvl5pPr marL="1865925" algn="l" defTabSz="932962" rtl="0" eaLnBrk="1" latinLnBrk="0" hangingPunct="1">
                        <a:defRPr sz="1800" kern="1200">
                          <a:solidFill>
                            <a:schemeClr val="dk1"/>
                          </a:solidFill>
                          <a:latin typeface="Arial"/>
                        </a:defRPr>
                      </a:lvl5pPr>
                      <a:lvl6pPr marL="2332406" algn="l" defTabSz="932962" rtl="0" eaLnBrk="1" latinLnBrk="0" hangingPunct="1">
                        <a:defRPr sz="1800" kern="1200">
                          <a:solidFill>
                            <a:schemeClr val="dk1"/>
                          </a:solidFill>
                          <a:latin typeface="Arial"/>
                        </a:defRPr>
                      </a:lvl6pPr>
                      <a:lvl7pPr marL="2798887" algn="l" defTabSz="932962" rtl="0" eaLnBrk="1" latinLnBrk="0" hangingPunct="1">
                        <a:defRPr sz="1800" kern="1200">
                          <a:solidFill>
                            <a:schemeClr val="dk1"/>
                          </a:solidFill>
                          <a:latin typeface="Arial"/>
                        </a:defRPr>
                      </a:lvl7pPr>
                      <a:lvl8pPr marL="3265368" algn="l" defTabSz="932962" rtl="0" eaLnBrk="1" latinLnBrk="0" hangingPunct="1">
                        <a:defRPr sz="1800" kern="1200">
                          <a:solidFill>
                            <a:schemeClr val="dk1"/>
                          </a:solidFill>
                          <a:latin typeface="Arial"/>
                        </a:defRPr>
                      </a:lvl8pPr>
                      <a:lvl9pPr marL="3731849" algn="l" defTabSz="932962" rtl="0" eaLnBrk="1" latinLnBrk="0" hangingPunct="1">
                        <a:defRPr sz="1800" kern="1200">
                          <a:solidFill>
                            <a:schemeClr val="dk1"/>
                          </a:solidFill>
                          <a:latin typeface="Arial"/>
                        </a:defRPr>
                      </a:lvl9pPr>
                    </a:lstStyle>
                    <a:p>
                      <a:pPr marL="57150" indent="0" algn="ctr" rtl="0" fontAlgn="ctr">
                        <a:lnSpc>
                          <a:spcPct val="120000"/>
                        </a:lnSpc>
                      </a:pPr>
                      <a:r>
                        <a:rPr lang="en-US" sz="1600" u="none" strike="noStrike" dirty="0">
                          <a:solidFill>
                            <a:schemeClr val="bg1"/>
                          </a:solidFill>
                          <a:effectLst/>
                        </a:rPr>
                        <a:t>P = 0.0002</a:t>
                      </a:r>
                      <a:endParaRPr lang="en-US" sz="1600" b="0" i="0" u="none" strike="noStrike" dirty="0">
                        <a:solidFill>
                          <a:schemeClr val="bg1"/>
                        </a:solidFill>
                        <a:effectLst/>
                        <a:latin typeface="Arial" panose="020B0604020202020204" pitchFamily="34" charset="0"/>
                        <a:cs typeface="Arial" panose="020B0604020202020204" pitchFamily="34" charset="0"/>
                      </a:endParaRPr>
                    </a:p>
                  </a:txBody>
                  <a:tcPr marL="36000" marR="36000" marT="36000" marB="36000" anchor="ctr"/>
                </a:tc>
                <a:extLst>
                  <a:ext uri="{0D108BD9-81ED-4DB2-BD59-A6C34878D82A}">
                    <a16:rowId xmlns:a16="http://schemas.microsoft.com/office/drawing/2014/main" val="10003"/>
                  </a:ext>
                </a:extLst>
              </a:tr>
              <a:tr h="328032">
                <a:tc>
                  <a:txBody>
                    <a:bodyPr/>
                    <a:lstStyle>
                      <a:lvl1pPr marL="0" algn="l" defTabSz="932962" rtl="0" eaLnBrk="1" latinLnBrk="0" hangingPunct="1">
                        <a:defRPr sz="1800" kern="1200">
                          <a:solidFill>
                            <a:schemeClr val="dk1"/>
                          </a:solidFill>
                          <a:latin typeface="Arial"/>
                        </a:defRPr>
                      </a:lvl1pPr>
                      <a:lvl2pPr marL="466481" algn="l" defTabSz="932962" rtl="0" eaLnBrk="1" latinLnBrk="0" hangingPunct="1">
                        <a:defRPr sz="1800" kern="1200">
                          <a:solidFill>
                            <a:schemeClr val="dk1"/>
                          </a:solidFill>
                          <a:latin typeface="Arial"/>
                        </a:defRPr>
                      </a:lvl2pPr>
                      <a:lvl3pPr marL="932962" algn="l" defTabSz="932962" rtl="0" eaLnBrk="1" latinLnBrk="0" hangingPunct="1">
                        <a:defRPr sz="1800" kern="1200">
                          <a:solidFill>
                            <a:schemeClr val="dk1"/>
                          </a:solidFill>
                          <a:latin typeface="Arial"/>
                        </a:defRPr>
                      </a:lvl3pPr>
                      <a:lvl4pPr marL="1399443" algn="l" defTabSz="932962" rtl="0" eaLnBrk="1" latinLnBrk="0" hangingPunct="1">
                        <a:defRPr sz="1800" kern="1200">
                          <a:solidFill>
                            <a:schemeClr val="dk1"/>
                          </a:solidFill>
                          <a:latin typeface="Arial"/>
                        </a:defRPr>
                      </a:lvl4pPr>
                      <a:lvl5pPr marL="1865925" algn="l" defTabSz="932962" rtl="0" eaLnBrk="1" latinLnBrk="0" hangingPunct="1">
                        <a:defRPr sz="1800" kern="1200">
                          <a:solidFill>
                            <a:schemeClr val="dk1"/>
                          </a:solidFill>
                          <a:latin typeface="Arial"/>
                        </a:defRPr>
                      </a:lvl5pPr>
                      <a:lvl6pPr marL="2332406" algn="l" defTabSz="932962" rtl="0" eaLnBrk="1" latinLnBrk="0" hangingPunct="1">
                        <a:defRPr sz="1800" kern="1200">
                          <a:solidFill>
                            <a:schemeClr val="dk1"/>
                          </a:solidFill>
                          <a:latin typeface="Arial"/>
                        </a:defRPr>
                      </a:lvl6pPr>
                      <a:lvl7pPr marL="2798887" algn="l" defTabSz="932962" rtl="0" eaLnBrk="1" latinLnBrk="0" hangingPunct="1">
                        <a:defRPr sz="1800" kern="1200">
                          <a:solidFill>
                            <a:schemeClr val="dk1"/>
                          </a:solidFill>
                          <a:latin typeface="Arial"/>
                        </a:defRPr>
                      </a:lvl7pPr>
                      <a:lvl8pPr marL="3265368" algn="l" defTabSz="932962" rtl="0" eaLnBrk="1" latinLnBrk="0" hangingPunct="1">
                        <a:defRPr sz="1800" kern="1200">
                          <a:solidFill>
                            <a:schemeClr val="dk1"/>
                          </a:solidFill>
                          <a:latin typeface="Arial"/>
                        </a:defRPr>
                      </a:lvl8pPr>
                      <a:lvl9pPr marL="3731849" algn="l" defTabSz="932962" rtl="0" eaLnBrk="1" latinLnBrk="0" hangingPunct="1">
                        <a:defRPr sz="1800" kern="1200">
                          <a:solidFill>
                            <a:schemeClr val="dk1"/>
                          </a:solidFill>
                          <a:latin typeface="Arial"/>
                        </a:defRPr>
                      </a:lvl9pPr>
                    </a:lstStyle>
                    <a:p>
                      <a:pPr marL="0" marR="0" indent="0" algn="l" defTabSz="914400" rtl="0" eaLnBrk="1" fontAlgn="auto" latinLnBrk="0" hangingPunct="1">
                        <a:lnSpc>
                          <a:spcPct val="120000"/>
                        </a:lnSpc>
                        <a:spcBef>
                          <a:spcPts val="0"/>
                        </a:spcBef>
                        <a:spcAft>
                          <a:spcPts val="0"/>
                        </a:spcAft>
                        <a:buClrTx/>
                        <a:buSzTx/>
                        <a:buFontTx/>
                        <a:buNone/>
                        <a:tabLst/>
                        <a:defRPr/>
                      </a:pPr>
                      <a:r>
                        <a:rPr lang="en-GB" sz="1600" dirty="0">
                          <a:solidFill>
                            <a:schemeClr val="bg1"/>
                          </a:solidFill>
                        </a:rPr>
                        <a:t>ORR</a:t>
                      </a:r>
                      <a:r>
                        <a:rPr lang="en-GB" sz="1600" baseline="30000" dirty="0">
                          <a:solidFill>
                            <a:schemeClr val="bg1"/>
                          </a:solidFill>
                        </a:rPr>
                        <a:t>†</a:t>
                      </a:r>
                      <a:r>
                        <a:rPr lang="en-GB" sz="1600" dirty="0">
                          <a:solidFill>
                            <a:schemeClr val="bg1"/>
                          </a:solidFill>
                        </a:rPr>
                        <a:t>, %</a:t>
                      </a:r>
                      <a:endParaRPr lang="en-GB" sz="1600" b="1" dirty="0">
                        <a:solidFill>
                          <a:schemeClr val="bg1"/>
                        </a:solidFill>
                      </a:endParaRPr>
                    </a:p>
                  </a:txBody>
                  <a:tcPr marL="36000" marR="36000" marT="36000" marB="36000" anchor="ctr"/>
                </a:tc>
                <a:tc>
                  <a:txBody>
                    <a:bodyPr/>
                    <a:lstStyle>
                      <a:lvl1pPr marL="0" algn="l" defTabSz="932962" rtl="0" eaLnBrk="1" latinLnBrk="0" hangingPunct="1">
                        <a:defRPr sz="1800" kern="1200">
                          <a:solidFill>
                            <a:schemeClr val="dk1"/>
                          </a:solidFill>
                          <a:latin typeface="Arial"/>
                        </a:defRPr>
                      </a:lvl1pPr>
                      <a:lvl2pPr marL="466481" algn="l" defTabSz="932962" rtl="0" eaLnBrk="1" latinLnBrk="0" hangingPunct="1">
                        <a:defRPr sz="1800" kern="1200">
                          <a:solidFill>
                            <a:schemeClr val="dk1"/>
                          </a:solidFill>
                          <a:latin typeface="Arial"/>
                        </a:defRPr>
                      </a:lvl2pPr>
                      <a:lvl3pPr marL="932962" algn="l" defTabSz="932962" rtl="0" eaLnBrk="1" latinLnBrk="0" hangingPunct="1">
                        <a:defRPr sz="1800" kern="1200">
                          <a:solidFill>
                            <a:schemeClr val="dk1"/>
                          </a:solidFill>
                          <a:latin typeface="Arial"/>
                        </a:defRPr>
                      </a:lvl3pPr>
                      <a:lvl4pPr marL="1399443" algn="l" defTabSz="932962" rtl="0" eaLnBrk="1" latinLnBrk="0" hangingPunct="1">
                        <a:defRPr sz="1800" kern="1200">
                          <a:solidFill>
                            <a:schemeClr val="dk1"/>
                          </a:solidFill>
                          <a:latin typeface="Arial"/>
                        </a:defRPr>
                      </a:lvl4pPr>
                      <a:lvl5pPr marL="1865925" algn="l" defTabSz="932962" rtl="0" eaLnBrk="1" latinLnBrk="0" hangingPunct="1">
                        <a:defRPr sz="1800" kern="1200">
                          <a:solidFill>
                            <a:schemeClr val="dk1"/>
                          </a:solidFill>
                          <a:latin typeface="Arial"/>
                        </a:defRPr>
                      </a:lvl5pPr>
                      <a:lvl6pPr marL="2332406" algn="l" defTabSz="932962" rtl="0" eaLnBrk="1" latinLnBrk="0" hangingPunct="1">
                        <a:defRPr sz="1800" kern="1200">
                          <a:solidFill>
                            <a:schemeClr val="dk1"/>
                          </a:solidFill>
                          <a:latin typeface="Arial"/>
                        </a:defRPr>
                      </a:lvl6pPr>
                      <a:lvl7pPr marL="2798887" algn="l" defTabSz="932962" rtl="0" eaLnBrk="1" latinLnBrk="0" hangingPunct="1">
                        <a:defRPr sz="1800" kern="1200">
                          <a:solidFill>
                            <a:schemeClr val="dk1"/>
                          </a:solidFill>
                          <a:latin typeface="Arial"/>
                        </a:defRPr>
                      </a:lvl7pPr>
                      <a:lvl8pPr marL="3265368" algn="l" defTabSz="932962" rtl="0" eaLnBrk="1" latinLnBrk="0" hangingPunct="1">
                        <a:defRPr sz="1800" kern="1200">
                          <a:solidFill>
                            <a:schemeClr val="dk1"/>
                          </a:solidFill>
                          <a:latin typeface="Arial"/>
                        </a:defRPr>
                      </a:lvl8pPr>
                      <a:lvl9pPr marL="3731849" algn="l" defTabSz="932962" rtl="0" eaLnBrk="1" latinLnBrk="0" hangingPunct="1">
                        <a:defRPr sz="1800" kern="1200">
                          <a:solidFill>
                            <a:schemeClr val="dk1"/>
                          </a:solidFill>
                          <a:latin typeface="Arial"/>
                        </a:defRPr>
                      </a:lvl9pPr>
                    </a:lstStyle>
                    <a:p>
                      <a:pPr marL="57150" indent="0" algn="ctr" rtl="0" fontAlgn="ctr">
                        <a:lnSpc>
                          <a:spcPct val="120000"/>
                        </a:lnSpc>
                      </a:pPr>
                      <a:r>
                        <a:rPr lang="en-US" sz="1600" u="none" strike="noStrike" dirty="0">
                          <a:solidFill>
                            <a:schemeClr val="bg1"/>
                          </a:solidFill>
                          <a:effectLst/>
                        </a:rPr>
                        <a:t>16</a:t>
                      </a:r>
                      <a:endParaRPr lang="en-US" sz="1600" b="0" i="0" u="none" strike="noStrike" dirty="0">
                        <a:solidFill>
                          <a:schemeClr val="bg1"/>
                        </a:solidFill>
                        <a:effectLst/>
                        <a:latin typeface="Arial" panose="020B0604020202020204" pitchFamily="34" charset="0"/>
                        <a:cs typeface="Arial" panose="020B0604020202020204" pitchFamily="34" charset="0"/>
                      </a:endParaRPr>
                    </a:p>
                  </a:txBody>
                  <a:tcPr marL="36000" marR="36000" marT="36000" marB="36000" anchor="ctr"/>
                </a:tc>
                <a:tc>
                  <a:txBody>
                    <a:bodyPr/>
                    <a:lstStyle/>
                    <a:p>
                      <a:pPr marL="57150" indent="0" algn="ctr" rtl="0" fontAlgn="ctr">
                        <a:lnSpc>
                          <a:spcPct val="120000"/>
                        </a:lnSpc>
                      </a:pPr>
                      <a:r>
                        <a:rPr lang="en-US" sz="1600" dirty="0">
                          <a:solidFill>
                            <a:schemeClr val="bg1"/>
                          </a:solidFill>
                        </a:rPr>
                        <a:t>1</a:t>
                      </a:r>
                      <a:endParaRPr lang="en-US" sz="1600" b="0" i="0" u="none" strike="noStrike" dirty="0">
                        <a:solidFill>
                          <a:schemeClr val="bg1"/>
                        </a:solidFill>
                        <a:effectLst/>
                        <a:latin typeface="Arial" panose="020B0604020202020204" pitchFamily="34" charset="0"/>
                        <a:cs typeface="Arial" panose="020B0604020202020204" pitchFamily="34" charset="0"/>
                      </a:endParaRPr>
                    </a:p>
                  </a:txBody>
                  <a:tcPr marL="36000" marR="36000" marT="36000" marB="36000" anchor="ctr"/>
                </a:tc>
                <a:tc>
                  <a:txBody>
                    <a:bodyPr/>
                    <a:lstStyle>
                      <a:lvl1pPr marL="0" algn="l" defTabSz="932962" rtl="0" eaLnBrk="1" latinLnBrk="0" hangingPunct="1">
                        <a:defRPr sz="1800" kern="1200">
                          <a:solidFill>
                            <a:schemeClr val="dk1"/>
                          </a:solidFill>
                          <a:latin typeface="Arial"/>
                        </a:defRPr>
                      </a:lvl1pPr>
                      <a:lvl2pPr marL="466481" algn="l" defTabSz="932962" rtl="0" eaLnBrk="1" latinLnBrk="0" hangingPunct="1">
                        <a:defRPr sz="1800" kern="1200">
                          <a:solidFill>
                            <a:schemeClr val="dk1"/>
                          </a:solidFill>
                          <a:latin typeface="Arial"/>
                        </a:defRPr>
                      </a:lvl2pPr>
                      <a:lvl3pPr marL="932962" algn="l" defTabSz="932962" rtl="0" eaLnBrk="1" latinLnBrk="0" hangingPunct="1">
                        <a:defRPr sz="1800" kern="1200">
                          <a:solidFill>
                            <a:schemeClr val="dk1"/>
                          </a:solidFill>
                          <a:latin typeface="Arial"/>
                        </a:defRPr>
                      </a:lvl3pPr>
                      <a:lvl4pPr marL="1399443" algn="l" defTabSz="932962" rtl="0" eaLnBrk="1" latinLnBrk="0" hangingPunct="1">
                        <a:defRPr sz="1800" kern="1200">
                          <a:solidFill>
                            <a:schemeClr val="dk1"/>
                          </a:solidFill>
                          <a:latin typeface="Arial"/>
                        </a:defRPr>
                      </a:lvl4pPr>
                      <a:lvl5pPr marL="1865925" algn="l" defTabSz="932962" rtl="0" eaLnBrk="1" latinLnBrk="0" hangingPunct="1">
                        <a:defRPr sz="1800" kern="1200">
                          <a:solidFill>
                            <a:schemeClr val="dk1"/>
                          </a:solidFill>
                          <a:latin typeface="Arial"/>
                        </a:defRPr>
                      </a:lvl5pPr>
                      <a:lvl6pPr marL="2332406" algn="l" defTabSz="932962" rtl="0" eaLnBrk="1" latinLnBrk="0" hangingPunct="1">
                        <a:defRPr sz="1800" kern="1200">
                          <a:solidFill>
                            <a:schemeClr val="dk1"/>
                          </a:solidFill>
                          <a:latin typeface="Arial"/>
                        </a:defRPr>
                      </a:lvl6pPr>
                      <a:lvl7pPr marL="2798887" algn="l" defTabSz="932962" rtl="0" eaLnBrk="1" latinLnBrk="0" hangingPunct="1">
                        <a:defRPr sz="1800" kern="1200">
                          <a:solidFill>
                            <a:schemeClr val="dk1"/>
                          </a:solidFill>
                          <a:latin typeface="Arial"/>
                        </a:defRPr>
                      </a:lvl7pPr>
                      <a:lvl8pPr marL="3265368" algn="l" defTabSz="932962" rtl="0" eaLnBrk="1" latinLnBrk="0" hangingPunct="1">
                        <a:defRPr sz="1800" kern="1200">
                          <a:solidFill>
                            <a:schemeClr val="dk1"/>
                          </a:solidFill>
                          <a:latin typeface="Arial"/>
                        </a:defRPr>
                      </a:lvl8pPr>
                      <a:lvl9pPr marL="3731849" algn="l" defTabSz="932962" rtl="0" eaLnBrk="1" latinLnBrk="0" hangingPunct="1">
                        <a:defRPr sz="1800" kern="1200">
                          <a:solidFill>
                            <a:schemeClr val="dk1"/>
                          </a:solidFill>
                          <a:latin typeface="Arial"/>
                        </a:defRPr>
                      </a:lvl9pPr>
                    </a:lstStyle>
                    <a:p>
                      <a:pPr marL="57150" indent="0" algn="ctr" rtl="0" fontAlgn="ctr">
                        <a:lnSpc>
                          <a:spcPct val="120000"/>
                        </a:lnSpc>
                      </a:pPr>
                      <a:r>
                        <a:rPr lang="en-US" sz="1600" u="none" strike="noStrike" dirty="0">
                          <a:solidFill>
                            <a:schemeClr val="bg1"/>
                          </a:solidFill>
                          <a:effectLst/>
                        </a:rPr>
                        <a:t>P &lt; 0.0001</a:t>
                      </a:r>
                      <a:endParaRPr lang="en-US" sz="1600" b="0" i="0" u="none" strike="noStrike" dirty="0">
                        <a:solidFill>
                          <a:schemeClr val="bg1"/>
                        </a:solidFill>
                        <a:effectLst/>
                        <a:latin typeface="Arial" panose="020B0604020202020204" pitchFamily="34" charset="0"/>
                        <a:cs typeface="Arial" panose="020B0604020202020204" pitchFamily="34" charset="0"/>
                      </a:endParaRPr>
                    </a:p>
                  </a:txBody>
                  <a:tcPr marL="36000" marR="36000" marT="36000" marB="36000" anchor="ctr"/>
                </a:tc>
                <a:extLst>
                  <a:ext uri="{0D108BD9-81ED-4DB2-BD59-A6C34878D82A}">
                    <a16:rowId xmlns:a16="http://schemas.microsoft.com/office/drawing/2014/main" val="10002"/>
                  </a:ext>
                </a:extLst>
              </a:tr>
            </a:tbl>
          </a:graphicData>
        </a:graphic>
      </p:graphicFrame>
      <p:sp>
        <p:nvSpPr>
          <p:cNvPr id="7" name="TextBox 6"/>
          <p:cNvSpPr txBox="1"/>
          <p:nvPr/>
        </p:nvSpPr>
        <p:spPr>
          <a:xfrm>
            <a:off x="287281" y="5697741"/>
            <a:ext cx="8884693" cy="10618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5-FU, 5-fluorouracil; CA, carbohydrate antigen; CBR, clinical benefit rate; LV, leucovorin; nal-IRI, </a:t>
            </a:r>
            <a:r>
              <a:rPr kumimoji="0" lang="en-US" sz="9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liposomal irinotecan; </a:t>
            </a:r>
            <a:r>
              <a:rPr kumimoji="0" lang="en-GB" sz="9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ORR, objective response rate; </a:t>
            </a:r>
            <a:br>
              <a:rPr kumimoji="0" lang="en-GB" sz="9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br>
            <a:r>
              <a:rPr kumimoji="0" lang="en-GB" sz="9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TTF, time to treatment failure.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*HR reported was unstratified.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3000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a:t>
            </a:r>
            <a:r>
              <a:rPr kumimoji="0" lang="en-GB" sz="9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Radiographic tumor response assessment was conducted according to RECIST, v1.1; therefore, confirmatory measurement was not required. The US package insert includes confirmed responses per RECIST v1.0.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3000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a:t>
            </a:r>
            <a:r>
              <a:rPr kumimoji="0" lang="en-US" sz="9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Response was defined as ≥50% reduction in baseline CA19-9 levels in patients with baseline levels &gt;30 U/mL, and at least 1 postbaseline CA19-9 measurement.</a:t>
            </a:r>
            <a:endParaRPr kumimoji="0" lang="en-GB" sz="9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Wang-Gillam A et al. </a:t>
            </a:r>
            <a:r>
              <a:rPr kumimoji="0" lang="en-GB" sz="900" b="0" i="1"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Lancet. </a:t>
            </a:r>
            <a:r>
              <a:rPr kumimoji="0" lang="en-US" sz="9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rPr>
              <a:t>2016;387:545-557.</a:t>
            </a:r>
            <a:endParaRPr kumimoji="0" lang="en-GB" sz="900" b="0" i="0" u="none" strike="noStrike" kern="1200" cap="none" spc="0" normalizeH="0" baseline="0" noProof="0" dirty="0">
              <a:ln>
                <a:noFill/>
              </a:ln>
              <a:solidFill>
                <a:prstClr val="white"/>
              </a:solidFill>
              <a:effectLst/>
              <a:uLnTx/>
              <a:uFillTx/>
              <a:latin typeface="Calibri" panose="020F0502020204030204" pitchFamily="34" charset="0"/>
              <a:ea typeface="ＭＳ Ｐゴシック"/>
              <a:cs typeface="Calibri" panose="020F0502020204030204" pitchFamily="34" charset="0"/>
            </a:endParaRPr>
          </a:p>
        </p:txBody>
      </p:sp>
      <p:sp>
        <p:nvSpPr>
          <p:cNvPr id="8" name="Content Placeholder 2"/>
          <p:cNvSpPr>
            <a:spLocks noGrp="1"/>
          </p:cNvSpPr>
          <p:nvPr>
            <p:ph idx="1"/>
          </p:nvPr>
        </p:nvSpPr>
        <p:spPr>
          <a:xfrm>
            <a:off x="1771348" y="3547527"/>
            <a:ext cx="8299196" cy="1921884"/>
          </a:xfrm>
        </p:spPr>
        <p:txBody>
          <a:bodyPr>
            <a:normAutofit/>
          </a:bodyPr>
          <a:lstStyle/>
          <a:p>
            <a:pPr marL="0" indent="0">
              <a:spcBef>
                <a:spcPts val="600"/>
              </a:spcBef>
              <a:buClr>
                <a:schemeClr val="accent3"/>
              </a:buClr>
              <a:buNone/>
            </a:pPr>
            <a:r>
              <a:rPr lang="en-US" sz="1600" b="1" dirty="0">
                <a:solidFill>
                  <a:srgbClr val="FFFF00"/>
                </a:solidFill>
                <a:latin typeface="Calibri" panose="020F0502020204030204" pitchFamily="34" charset="0"/>
                <a:cs typeface="Calibri" panose="020F0502020204030204" pitchFamily="34" charset="0"/>
              </a:rPr>
              <a:t>CA19-9 response</a:t>
            </a:r>
            <a:r>
              <a:rPr lang="en-US" sz="1600" b="1" baseline="30000" dirty="0">
                <a:solidFill>
                  <a:srgbClr val="FFFF00"/>
                </a:solidFill>
                <a:latin typeface="Calibri" panose="020F0502020204030204" pitchFamily="34" charset="0"/>
                <a:cs typeface="Calibri" panose="020F0502020204030204" pitchFamily="34" charset="0"/>
              </a:rPr>
              <a:t>‡</a:t>
            </a:r>
            <a:r>
              <a:rPr lang="en-US" sz="1600" b="1" dirty="0">
                <a:solidFill>
                  <a:srgbClr val="FFFF00"/>
                </a:solidFill>
                <a:latin typeface="Calibri" panose="020F0502020204030204" pitchFamily="34" charset="0"/>
                <a:cs typeface="Calibri" panose="020F0502020204030204" pitchFamily="34" charset="0"/>
              </a:rPr>
              <a:t>: </a:t>
            </a:r>
            <a:r>
              <a:rPr lang="en-US" sz="1600" dirty="0">
                <a:latin typeface="Calibri" panose="020F0502020204030204" pitchFamily="34" charset="0"/>
                <a:cs typeface="Calibri" panose="020F0502020204030204" pitchFamily="34" charset="0"/>
              </a:rPr>
              <a:t>29% vs 9%; </a:t>
            </a:r>
            <a:r>
              <a:rPr lang="en-US" sz="1600" i="1" dirty="0">
                <a:latin typeface="Calibri" panose="020F0502020204030204" pitchFamily="34" charset="0"/>
                <a:cs typeface="Calibri" panose="020F0502020204030204" pitchFamily="34" charset="0"/>
              </a:rPr>
              <a:t>P</a:t>
            </a:r>
            <a:r>
              <a:rPr lang="en-US" sz="1600" dirty="0">
                <a:latin typeface="Calibri" panose="020F0502020204030204" pitchFamily="34" charset="0"/>
                <a:cs typeface="Calibri" panose="020F0502020204030204" pitchFamily="34" charset="0"/>
              </a:rPr>
              <a:t> = 0.0006</a:t>
            </a:r>
          </a:p>
          <a:p>
            <a:pPr marL="0" indent="0">
              <a:spcBef>
                <a:spcPts val="600"/>
              </a:spcBef>
              <a:buClr>
                <a:schemeClr val="accent3"/>
              </a:buClr>
              <a:buNone/>
            </a:pPr>
            <a:r>
              <a:rPr lang="en-US" sz="1600" b="1" dirty="0">
                <a:solidFill>
                  <a:srgbClr val="FFFF00"/>
                </a:solidFill>
                <a:latin typeface="Calibri" panose="020F0502020204030204" pitchFamily="34" charset="0"/>
                <a:cs typeface="Calibri" panose="020F0502020204030204" pitchFamily="34" charset="0"/>
              </a:rPr>
              <a:t>CBR: </a:t>
            </a:r>
            <a:r>
              <a:rPr lang="en-US" sz="1600" dirty="0">
                <a:latin typeface="Calibri" panose="020F0502020204030204" pitchFamily="34" charset="0"/>
                <a:cs typeface="Calibri" panose="020F0502020204030204" pitchFamily="34" charset="0"/>
              </a:rPr>
              <a:t>&lt;20% and did not differ significantly between treatment arms</a:t>
            </a:r>
          </a:p>
          <a:p>
            <a:pPr marL="0" indent="0">
              <a:spcBef>
                <a:spcPts val="600"/>
              </a:spcBef>
              <a:buClr>
                <a:schemeClr val="accent3"/>
              </a:buClr>
              <a:buNone/>
            </a:pPr>
            <a:r>
              <a:rPr lang="en-US" sz="1600" b="1" dirty="0">
                <a:solidFill>
                  <a:srgbClr val="FFFF00"/>
                </a:solidFill>
                <a:latin typeface="Calibri" panose="020F0502020204030204" pitchFamily="34" charset="0"/>
                <a:cs typeface="Calibri" panose="020F0502020204030204" pitchFamily="34" charset="0"/>
              </a:rPr>
              <a:t>QoL: </a:t>
            </a:r>
            <a:r>
              <a:rPr lang="en-US" sz="1600" dirty="0">
                <a:latin typeface="Calibri" panose="020F0502020204030204" pitchFamily="34" charset="0"/>
                <a:cs typeface="Calibri" panose="020F0502020204030204" pitchFamily="34" charset="0"/>
              </a:rPr>
              <a:t>Not appreciably different between treatment arms</a:t>
            </a:r>
          </a:p>
          <a:p>
            <a:pPr marL="342900" indent="-342900">
              <a:spcBef>
                <a:spcPts val="600"/>
              </a:spcBef>
            </a:pPr>
            <a:endParaRPr lang="en-US" sz="16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296958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43DA32-FC4C-4F00-A13F-369B377571E6}"/>
              </a:ext>
            </a:extLst>
          </p:cNvPr>
          <p:cNvSpPr/>
          <p:nvPr/>
        </p:nvSpPr>
        <p:spPr bwMode="auto">
          <a:xfrm>
            <a:off x="0" y="1031756"/>
            <a:ext cx="12268607" cy="582624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pitchFamily="34" charset="0"/>
            </a:endParaRPr>
          </a:p>
        </p:txBody>
      </p:sp>
      <p:sp>
        <p:nvSpPr>
          <p:cNvPr id="15362" name="Text Box 15"/>
          <p:cNvSpPr txBox="1">
            <a:spLocks noChangeArrowheads="1"/>
          </p:cNvSpPr>
          <p:nvPr/>
        </p:nvSpPr>
        <p:spPr bwMode="auto">
          <a:xfrm>
            <a:off x="2106614" y="6335290"/>
            <a:ext cx="8561387"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spAutoFit/>
          </a:bodyPr>
          <a:lstStyle>
            <a:lvl1pPr>
              <a:lnSpc>
                <a:spcPct val="90000"/>
              </a:lnSpc>
              <a:spcBef>
                <a:spcPts val="1000"/>
              </a:spcBef>
              <a:spcAft>
                <a:spcPts val="700"/>
              </a:spcAft>
              <a:buClr>
                <a:srgbClr val="8B3D9A"/>
              </a:buClr>
              <a:buFont typeface="Wingdings" panose="05000000000000000000" pitchFamily="2" charset="2"/>
              <a:buChar char="§"/>
              <a:defRPr sz="2400">
                <a:solidFill>
                  <a:srgbClr val="FEFDDE"/>
                </a:solidFill>
                <a:latin typeface="Arial" panose="020B0604020202020204" pitchFamily="34" charset="0"/>
                <a:ea typeface="MS PGothic" panose="020B0600070205080204" pitchFamily="34" charset="-128"/>
              </a:defRPr>
            </a:lvl1pPr>
            <a:lvl2pPr marL="742950" indent="-285750">
              <a:lnSpc>
                <a:spcPct val="90000"/>
              </a:lnSpc>
              <a:spcBef>
                <a:spcPts val="1000"/>
              </a:spcBef>
              <a:spcAft>
                <a:spcPts val="700"/>
              </a:spcAft>
              <a:buClr>
                <a:srgbClr val="8B3D9A"/>
              </a:buClr>
              <a:buFont typeface="Arial" panose="020B0604020202020204" pitchFamily="34" charset="0"/>
              <a:buChar char="–"/>
              <a:defRPr sz="2200">
                <a:solidFill>
                  <a:srgbClr val="FEFDDE"/>
                </a:solidFill>
                <a:latin typeface="Arial" panose="020B0604020202020204" pitchFamily="34" charset="0"/>
                <a:ea typeface="MS PGothic" panose="020B0600070205080204" pitchFamily="34" charset="-128"/>
              </a:defRPr>
            </a:lvl2pPr>
            <a:lvl3pPr marL="1143000" indent="-228600">
              <a:lnSpc>
                <a:spcPct val="90000"/>
              </a:lnSpc>
              <a:spcBef>
                <a:spcPts val="1000"/>
              </a:spcBef>
              <a:spcAft>
                <a:spcPts val="700"/>
              </a:spcAft>
              <a:buClr>
                <a:srgbClr val="8B3D9A"/>
              </a:buClr>
              <a:buFont typeface="Arial" panose="020B0604020202020204" pitchFamily="34" charset="0"/>
              <a:buChar char="–"/>
              <a:defRPr sz="2000">
                <a:solidFill>
                  <a:srgbClr val="FEFDDE"/>
                </a:solidFill>
                <a:latin typeface="Arial" panose="020B0604020202020204" pitchFamily="34" charset="0"/>
                <a:ea typeface="MS PGothic" panose="020B0600070205080204" pitchFamily="34" charset="-128"/>
              </a:defRPr>
            </a:lvl3pPr>
            <a:lvl4pPr marL="1600200" indent="-228600">
              <a:lnSpc>
                <a:spcPct val="90000"/>
              </a:lnSpc>
              <a:spcBef>
                <a:spcPts val="1000"/>
              </a:spcBef>
              <a:spcAft>
                <a:spcPts val="700"/>
              </a:spcAft>
              <a:buClr>
                <a:srgbClr val="8B3D9A"/>
              </a:buClr>
              <a:buFont typeface="Arial" panose="020B0604020202020204" pitchFamily="34" charset="0"/>
              <a:buChar char="–"/>
              <a:defRPr>
                <a:solidFill>
                  <a:srgbClr val="FEFDDE"/>
                </a:solidFill>
                <a:latin typeface="Arial" panose="020B0604020202020204" pitchFamily="34" charset="0"/>
                <a:ea typeface="MS PGothic" panose="020B0600070205080204" pitchFamily="34" charset="-128"/>
              </a:defRPr>
            </a:lvl4pPr>
            <a:lvl5pPr marL="2057400" indent="-22860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5pPr>
            <a:lvl6pPr marL="25146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6pPr>
            <a:lvl7pPr marL="29718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7pPr>
            <a:lvl8pPr marL="34290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8pPr>
            <a:lvl9pPr marL="3886200" indent="-228600" eaLnBrk="0" fontAlgn="base" hangingPunct="0">
              <a:lnSpc>
                <a:spcPct val="90000"/>
              </a:lnSpc>
              <a:spcBef>
                <a:spcPts val="1000"/>
              </a:spcBef>
              <a:spcAft>
                <a:spcPts val="700"/>
              </a:spcAft>
              <a:buClr>
                <a:srgbClr val="8B3D9A"/>
              </a:buClr>
              <a:buFont typeface="Arial" panose="020B0604020202020204" pitchFamily="34" charset="0"/>
              <a:buChar char="–"/>
              <a:defRPr sz="1600">
                <a:solidFill>
                  <a:srgbClr val="FEFDDE"/>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400" b="1" i="0" u="none" strike="noStrike" kern="1200" cap="none" spc="0" normalizeH="0" baseline="0" noProof="0" dirty="0">
                <a:ln>
                  <a:noFill/>
                </a:ln>
                <a:solidFill>
                  <a:schemeClr val="bg1"/>
                </a:solidFill>
                <a:effectLst/>
                <a:uLnTx/>
                <a:uFillTx/>
                <a:latin typeface="Calibri" panose="020F0502020204030204" pitchFamily="34" charset="0"/>
                <a:ea typeface="MS PGothic" panose="020B0600070205080204" pitchFamily="34" charset="-128"/>
                <a:cs typeface="Calibri" panose="020F0502020204030204" pitchFamily="34" charset="0"/>
              </a:rPr>
              <a:t>Wang-Gillam A, et al. Lancet. 2016;387:545-557.</a:t>
            </a:r>
          </a:p>
        </p:txBody>
      </p:sp>
      <p:graphicFrame>
        <p:nvGraphicFramePr>
          <p:cNvPr id="5" name="Table 4"/>
          <p:cNvGraphicFramePr>
            <a:graphicFrameLocks noGrp="1"/>
          </p:cNvGraphicFramePr>
          <p:nvPr>
            <p:extLst/>
          </p:nvPr>
        </p:nvGraphicFramePr>
        <p:xfrm>
          <a:off x="1905001" y="1612901"/>
          <a:ext cx="8469312" cy="4370238"/>
        </p:xfrm>
        <a:graphic>
          <a:graphicData uri="http://schemas.openxmlformats.org/drawingml/2006/table">
            <a:tbl>
              <a:tblPr>
                <a:tableStyleId>{D7AC3CCA-C797-4891-BE02-D94E43425B78}</a:tableStyleId>
              </a:tblPr>
              <a:tblGrid>
                <a:gridCol w="2420256">
                  <a:extLst>
                    <a:ext uri="{9D8B030D-6E8A-4147-A177-3AD203B41FA5}">
                      <a16:colId xmlns:a16="http://schemas.microsoft.com/office/drawing/2014/main" val="20000"/>
                    </a:ext>
                  </a:extLst>
                </a:gridCol>
                <a:gridCol w="1465943">
                  <a:extLst>
                    <a:ext uri="{9D8B030D-6E8A-4147-A177-3AD203B41FA5}">
                      <a16:colId xmlns:a16="http://schemas.microsoft.com/office/drawing/2014/main" val="20001"/>
                    </a:ext>
                  </a:extLst>
                </a:gridCol>
                <a:gridCol w="1524000">
                  <a:extLst>
                    <a:ext uri="{9D8B030D-6E8A-4147-A177-3AD203B41FA5}">
                      <a16:colId xmlns:a16="http://schemas.microsoft.com/office/drawing/2014/main" val="20003"/>
                    </a:ext>
                  </a:extLst>
                </a:gridCol>
                <a:gridCol w="1553029">
                  <a:extLst>
                    <a:ext uri="{9D8B030D-6E8A-4147-A177-3AD203B41FA5}">
                      <a16:colId xmlns:a16="http://schemas.microsoft.com/office/drawing/2014/main" val="20002"/>
                    </a:ext>
                  </a:extLst>
                </a:gridCol>
                <a:gridCol w="1506084">
                  <a:extLst>
                    <a:ext uri="{9D8B030D-6E8A-4147-A177-3AD203B41FA5}">
                      <a16:colId xmlns:a16="http://schemas.microsoft.com/office/drawing/2014/main" val="20006"/>
                    </a:ext>
                  </a:extLst>
                </a:gridCol>
              </a:tblGrid>
              <a:tr h="141243">
                <a:tc rowSpan="3">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1" u="none" strike="noStrike" cap="none" normalizeH="0" baseline="0" dirty="0">
                        <a:ln>
                          <a:noFill/>
                        </a:ln>
                        <a:solidFill>
                          <a:schemeClr val="bg2"/>
                        </a:solidFill>
                        <a:effectLst/>
                        <a:latin typeface="Calibri" panose="020F0502020204030204" pitchFamily="34" charset="0"/>
                        <a:cs typeface="Calibri" panose="020F050202020403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1800" b="1" u="none" strike="noStrike" cap="none" normalizeH="0" baseline="0" dirty="0">
                          <a:ln>
                            <a:noFill/>
                          </a:ln>
                          <a:solidFill>
                            <a:schemeClr val="bg2"/>
                          </a:solidFill>
                          <a:effectLst/>
                          <a:latin typeface="Calibri" panose="020F0502020204030204" pitchFamily="34" charset="0"/>
                          <a:cs typeface="Calibri" panose="020F0502020204030204" pitchFamily="34" charset="0"/>
                        </a:rPr>
                        <a:t>AEs, %</a:t>
                      </a:r>
                      <a:endParaRPr kumimoji="0" lang="en-US" altLang="en-US" sz="1800" b="1"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gridSpan="4">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1" u="none" strike="noStrike" cap="none" normalizeH="0" baseline="0" dirty="0">
                          <a:ln>
                            <a:noFill/>
                          </a:ln>
                          <a:solidFill>
                            <a:schemeClr val="bg2"/>
                          </a:solidFill>
                          <a:effectLst/>
                        </a:rPr>
                        <a:t>Safety Population</a:t>
                      </a:r>
                      <a:endParaRPr kumimoji="0" lang="en-US" altLang="en-US" sz="1800" b="1" i="0" u="none" strike="noStrike" cap="none" normalizeH="0" baseline="0" dirty="0">
                        <a:ln>
                          <a:noFill/>
                        </a:ln>
                        <a:solidFill>
                          <a:schemeClr val="bg2"/>
                        </a:solidFill>
                        <a:effectLst/>
                        <a:latin typeface="Arial" pitchFamily="34" charset="0"/>
                        <a:ea typeface="MS PGothic" pitchFamily="34" charset="-128"/>
                      </a:endParaRPr>
                    </a:p>
                  </a:txBody>
                  <a:tcPr marL="91442" marR="91442" marT="36549" marB="36549" horzOverflow="overflow"/>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1" i="0" u="none" strike="noStrike" cap="none" normalizeH="0" baseline="0" dirty="0">
                        <a:ln>
                          <a:noFill/>
                        </a:ln>
                        <a:solidFill>
                          <a:schemeClr val="tx1"/>
                        </a:solidFill>
                        <a:effectLst/>
                        <a:latin typeface="Arial" pitchFamily="34" charset="0"/>
                        <a:ea typeface="MS PGothic" pitchFamily="34" charset="-128"/>
                      </a:endParaRPr>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249492">
                <a:tc vMerge="1">
                  <a:txBody>
                    <a:bodyPr/>
                    <a:lstStyle/>
                    <a:p>
                      <a:endParaRPr lang="en-US"/>
                    </a:p>
                  </a:txBody>
                  <a:tcPr/>
                </a:tc>
                <a:tc gridSpan="2">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1" u="none" strike="noStrike" cap="none" normalizeH="0" baseline="0" dirty="0">
                          <a:ln>
                            <a:noFill/>
                          </a:ln>
                          <a:solidFill>
                            <a:schemeClr val="bg2"/>
                          </a:solidFill>
                          <a:effectLst/>
                          <a:latin typeface="Calibri" panose="020F0502020204030204" pitchFamily="34" charset="0"/>
                          <a:cs typeface="Calibri" panose="020F0502020204030204" pitchFamily="34" charset="0"/>
                        </a:rPr>
                        <a:t>Nal-IRI + </a:t>
                      </a:r>
                      <a:br>
                        <a:rPr kumimoji="0" lang="en-US" altLang="en-US" sz="1800" b="1" u="none" strike="noStrike" cap="none" normalizeH="0" baseline="0" dirty="0">
                          <a:ln>
                            <a:noFill/>
                          </a:ln>
                          <a:solidFill>
                            <a:schemeClr val="bg2"/>
                          </a:solidFill>
                          <a:effectLst/>
                          <a:latin typeface="Calibri" panose="020F0502020204030204" pitchFamily="34" charset="0"/>
                          <a:cs typeface="Calibri" panose="020F0502020204030204" pitchFamily="34" charset="0"/>
                        </a:rPr>
                      </a:br>
                      <a:r>
                        <a:rPr kumimoji="0" lang="en-US" altLang="en-US" sz="1800" b="1" u="none" strike="noStrike" cap="none" normalizeH="0" baseline="0" dirty="0">
                          <a:ln>
                            <a:noFill/>
                          </a:ln>
                          <a:solidFill>
                            <a:schemeClr val="bg2"/>
                          </a:solidFill>
                          <a:effectLst/>
                          <a:latin typeface="Calibri" panose="020F0502020204030204" pitchFamily="34" charset="0"/>
                          <a:cs typeface="Calibri" panose="020F0502020204030204" pitchFamily="34" charset="0"/>
                        </a:rPr>
                        <a:t>5-FU/LV</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1" u="none" strike="noStrike" cap="none" normalizeH="0" baseline="0" dirty="0">
                          <a:ln>
                            <a:noFill/>
                          </a:ln>
                          <a:solidFill>
                            <a:schemeClr val="bg2"/>
                          </a:solidFill>
                          <a:effectLst/>
                          <a:latin typeface="Calibri" panose="020F0502020204030204" pitchFamily="34" charset="0"/>
                          <a:cs typeface="Calibri" panose="020F0502020204030204" pitchFamily="34" charset="0"/>
                        </a:rPr>
                        <a:t>(n = 117)</a:t>
                      </a:r>
                      <a:endParaRPr kumimoji="0" lang="en-US" altLang="en-US" sz="1800" b="1"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hMerge="1">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1" i="0" u="none" strike="noStrike" cap="none" normalizeH="0" baseline="0" dirty="0">
                        <a:ln>
                          <a:noFill/>
                        </a:ln>
                        <a:solidFill>
                          <a:schemeClr val="tx1"/>
                        </a:solidFill>
                        <a:effectLst/>
                        <a:latin typeface="Arial" pitchFamily="34" charset="0"/>
                        <a:ea typeface="MS PGothic" pitchFamily="34" charset="-128"/>
                      </a:endParaRPr>
                    </a:p>
                  </a:txBody>
                  <a:tcPr/>
                </a:tc>
                <a:tc gridSpan="2">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1" u="none" strike="noStrike" cap="none" normalizeH="0" baseline="0" dirty="0">
                          <a:ln>
                            <a:noFill/>
                          </a:ln>
                          <a:solidFill>
                            <a:schemeClr val="bg2"/>
                          </a:solidFill>
                          <a:effectLst/>
                          <a:latin typeface="Calibri" panose="020F0502020204030204" pitchFamily="34" charset="0"/>
                          <a:cs typeface="Calibri" panose="020F0502020204030204" pitchFamily="34" charset="0"/>
                        </a:rPr>
                        <a:t>5-FU/LV</a:t>
                      </a:r>
                      <a:br>
                        <a:rPr kumimoji="0" lang="en-US" altLang="en-US" sz="1800" b="1" u="none" strike="noStrike" cap="none" normalizeH="0" baseline="0" dirty="0">
                          <a:ln>
                            <a:noFill/>
                          </a:ln>
                          <a:solidFill>
                            <a:schemeClr val="bg2"/>
                          </a:solidFill>
                          <a:effectLst/>
                          <a:latin typeface="Calibri" panose="020F0502020204030204" pitchFamily="34" charset="0"/>
                          <a:cs typeface="Calibri" panose="020F0502020204030204" pitchFamily="34" charset="0"/>
                        </a:rPr>
                      </a:br>
                      <a:r>
                        <a:rPr kumimoji="0" lang="en-US" altLang="en-US" sz="1800" b="1" u="none" strike="noStrike" cap="none" normalizeH="0" baseline="0" dirty="0">
                          <a:ln>
                            <a:noFill/>
                          </a:ln>
                          <a:solidFill>
                            <a:schemeClr val="bg2"/>
                          </a:solidFill>
                          <a:effectLst/>
                          <a:latin typeface="Calibri" panose="020F0502020204030204" pitchFamily="34" charset="0"/>
                          <a:cs typeface="Calibri" panose="020F0502020204030204" pitchFamily="34" charset="0"/>
                        </a:rPr>
                        <a:t>Control</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1" u="none" strike="noStrike" cap="none" normalizeH="0" baseline="0" dirty="0">
                          <a:ln>
                            <a:noFill/>
                          </a:ln>
                          <a:solidFill>
                            <a:schemeClr val="bg2"/>
                          </a:solidFill>
                          <a:effectLst/>
                          <a:latin typeface="Calibri" panose="020F0502020204030204" pitchFamily="34" charset="0"/>
                          <a:cs typeface="Calibri" panose="020F0502020204030204" pitchFamily="34" charset="0"/>
                        </a:rPr>
                        <a:t>(n = 134)</a:t>
                      </a:r>
                      <a:endParaRPr kumimoji="0" lang="en-US" altLang="en-US" sz="1800" b="1"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hMerge="1">
                  <a:txBody>
                    <a:bodyPr/>
                    <a:lstStyle/>
                    <a:p>
                      <a:endParaRPr lang="en-US"/>
                    </a:p>
                  </a:txBody>
                  <a:tcPr/>
                </a:tc>
                <a:extLst>
                  <a:ext uri="{0D108BD9-81ED-4DB2-BD59-A6C34878D82A}">
                    <a16:rowId xmlns:a16="http://schemas.microsoft.com/office/drawing/2014/main" val="10001"/>
                  </a:ext>
                </a:extLst>
              </a:tr>
              <a:tr h="141243">
                <a:tc vMerge="1">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itchFamily="34" charset="0"/>
                        <a:ea typeface="MS PGothic" pitchFamily="34" charset="-128"/>
                      </a:endParaRPr>
                    </a:p>
                  </a:txBody>
                  <a:tcPr marL="91442" marR="91442" marT="36549" marB="36549" horzOverflow="overflow">
                    <a:lnL>
                      <a:noFill/>
                    </a:lnL>
                    <a:lnR>
                      <a:noFill/>
                    </a:lnR>
                    <a:lnT>
                      <a:noFill/>
                    </a:lnT>
                    <a:lnB>
                      <a:noFill/>
                    </a:lnB>
                    <a:lnTlToBr>
                      <a:noFill/>
                    </a:lnTlToBr>
                    <a:lnBlToTr>
                      <a:noFill/>
                    </a:lnBlToTr>
                    <a:solidFill>
                      <a:schemeClr val="accent6"/>
                    </a:solidFill>
                  </a:tcPr>
                </a:tc>
                <a:tc>
                  <a:txBody>
                    <a:bodyPr/>
                    <a:lstStyle/>
                    <a:p>
                      <a:pPr algn="ctr"/>
                      <a:r>
                        <a:rPr lang="en-US" sz="1800" dirty="0">
                          <a:latin typeface="Calibri" panose="020F0502020204030204" pitchFamily="34" charset="0"/>
                          <a:cs typeface="Calibri" panose="020F0502020204030204" pitchFamily="34" charset="0"/>
                        </a:rPr>
                        <a:t>Any Grade</a:t>
                      </a:r>
                      <a:endParaRPr lang="en-US" sz="1800" b="1" dirty="0">
                        <a:solidFill>
                          <a:schemeClr val="tx1"/>
                        </a:solidFill>
                        <a:latin typeface="Calibri" panose="020F0502020204030204" pitchFamily="34" charset="0"/>
                        <a:cs typeface="Calibri" panose="020F0502020204030204" pitchFamily="34" charset="0"/>
                      </a:endParaRPr>
                    </a:p>
                  </a:txBody>
                  <a:tcPr marL="91442" marR="91442" marT="36549" marB="36549" horzOverflow="overflow"/>
                </a:tc>
                <a:tc>
                  <a:txBody>
                    <a:bodyPr/>
                    <a:lstStyle/>
                    <a:p>
                      <a:pPr algn="ctr"/>
                      <a:r>
                        <a:rPr lang="en-US" sz="1800" dirty="0">
                          <a:latin typeface="Calibri" panose="020F0502020204030204" pitchFamily="34" charset="0"/>
                          <a:cs typeface="Calibri" panose="020F0502020204030204" pitchFamily="34" charset="0"/>
                        </a:rPr>
                        <a:t>Grade 3</a:t>
                      </a:r>
                      <a:r>
                        <a:rPr lang="en-US" sz="1800" baseline="0" dirty="0">
                          <a:latin typeface="Calibri" panose="020F0502020204030204" pitchFamily="34" charset="0"/>
                          <a:cs typeface="Calibri" panose="020F0502020204030204" pitchFamily="34" charset="0"/>
                        </a:rPr>
                        <a:t>/</a:t>
                      </a:r>
                      <a:r>
                        <a:rPr lang="en-US" sz="1800" dirty="0">
                          <a:latin typeface="Calibri" panose="020F0502020204030204" pitchFamily="34" charset="0"/>
                          <a:cs typeface="Calibri" panose="020F0502020204030204" pitchFamily="34" charset="0"/>
                        </a:rPr>
                        <a:t>4</a:t>
                      </a:r>
                      <a:endParaRPr lang="en-US" sz="1800" b="1" dirty="0">
                        <a:solidFill>
                          <a:schemeClr val="tx1"/>
                        </a:solidFill>
                        <a:latin typeface="Calibri" panose="020F0502020204030204" pitchFamily="34" charset="0"/>
                        <a:cs typeface="Calibri" panose="020F0502020204030204" pitchFamily="34" charset="0"/>
                      </a:endParaRPr>
                    </a:p>
                  </a:txBody>
                  <a:tcPr marL="91442" marR="91442" marT="36549" marB="36549" horzOverflow="overflow"/>
                </a:tc>
                <a:tc>
                  <a:txBody>
                    <a:bodyPr/>
                    <a:lstStyle/>
                    <a:p>
                      <a:pPr algn="ctr"/>
                      <a:r>
                        <a:rPr lang="en-US" sz="1800" dirty="0">
                          <a:latin typeface="Calibri" panose="020F0502020204030204" pitchFamily="34" charset="0"/>
                          <a:cs typeface="Calibri" panose="020F0502020204030204" pitchFamily="34" charset="0"/>
                        </a:rPr>
                        <a:t>Any</a:t>
                      </a:r>
                      <a:r>
                        <a:rPr lang="en-US" sz="1800" baseline="0" dirty="0">
                          <a:latin typeface="Calibri" panose="020F0502020204030204" pitchFamily="34" charset="0"/>
                          <a:cs typeface="Calibri" panose="020F0502020204030204" pitchFamily="34" charset="0"/>
                        </a:rPr>
                        <a:t> Grade</a:t>
                      </a:r>
                      <a:endParaRPr lang="en-US" sz="1800" b="1" dirty="0">
                        <a:solidFill>
                          <a:schemeClr val="tx1"/>
                        </a:solidFill>
                        <a:latin typeface="Calibri" panose="020F0502020204030204" pitchFamily="34" charset="0"/>
                        <a:cs typeface="Calibri" panose="020F0502020204030204" pitchFamily="34" charset="0"/>
                      </a:endParaRPr>
                    </a:p>
                  </a:txBody>
                  <a:tcPr marL="91442" marR="91442" marT="36549" marB="36549" horzOverflow="overflow"/>
                </a:tc>
                <a:tc>
                  <a:txBody>
                    <a:bodyPr/>
                    <a:lstStyle/>
                    <a:p>
                      <a:pPr algn="ctr"/>
                      <a:r>
                        <a:rPr lang="en-US" sz="1800" dirty="0">
                          <a:latin typeface="Calibri" panose="020F0502020204030204" pitchFamily="34" charset="0"/>
                          <a:cs typeface="Calibri" panose="020F0502020204030204" pitchFamily="34" charset="0"/>
                        </a:rPr>
                        <a:t>Grade 3.4</a:t>
                      </a:r>
                      <a:endParaRPr lang="en-US" sz="1800" b="1" dirty="0">
                        <a:solidFill>
                          <a:schemeClr val="tx1"/>
                        </a:solidFill>
                        <a:latin typeface="Calibri" panose="020F0502020204030204" pitchFamily="34" charset="0"/>
                        <a:cs typeface="Calibri" panose="020F0502020204030204" pitchFamily="34" charset="0"/>
                      </a:endParaRPr>
                    </a:p>
                  </a:txBody>
                  <a:tcPr marL="91442" marR="91442" marT="36549" marB="36549" horzOverflow="overflow"/>
                </a:tc>
                <a:extLst>
                  <a:ext uri="{0D108BD9-81ED-4DB2-BD59-A6C34878D82A}">
                    <a16:rowId xmlns:a16="http://schemas.microsoft.com/office/drawing/2014/main" val="10002"/>
                  </a:ext>
                </a:extLst>
              </a:tr>
              <a:tr h="141243">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112014" marR="0" lvl="0" indent="0" algn="l"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Diarrhea</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algn="ctr"/>
                      <a:r>
                        <a:rPr lang="en-US" sz="1800" dirty="0">
                          <a:latin typeface="Calibri" panose="020F0502020204030204" pitchFamily="34" charset="0"/>
                          <a:cs typeface="Calibri" panose="020F0502020204030204" pitchFamily="34" charset="0"/>
                        </a:rPr>
                        <a:t>59</a:t>
                      </a:r>
                      <a:endParaRPr lang="en-US" sz="1800" dirty="0">
                        <a:solidFill>
                          <a:srgbClr val="000000"/>
                        </a:solidFill>
                        <a:latin typeface="Calibri" panose="020F0502020204030204" pitchFamily="34" charset="0"/>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13</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26</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effectLst/>
                          <a:latin typeface="Calibri" panose="020F0502020204030204" pitchFamily="34" charset="0"/>
                          <a:cs typeface="Calibri" panose="020F0502020204030204" pitchFamily="34" charset="0"/>
                        </a:rPr>
                        <a:t>4</a:t>
                      </a:r>
                      <a:endParaRPr kumimoji="0" lang="en-US" altLang="en-US" sz="1800" b="0" i="0" u="none" strike="noStrike" cap="none" normalizeH="0" baseline="0" dirty="0">
                        <a:ln>
                          <a:noFill/>
                        </a:ln>
                        <a:solidFill>
                          <a:srgbClr val="000000"/>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extLst>
                  <a:ext uri="{0D108BD9-81ED-4DB2-BD59-A6C34878D82A}">
                    <a16:rowId xmlns:a16="http://schemas.microsoft.com/office/drawing/2014/main" val="10004"/>
                  </a:ext>
                </a:extLst>
              </a:tr>
              <a:tr h="141243">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112014" marR="0" lvl="0" indent="0" algn="l"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Vomiting</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algn="ctr"/>
                      <a:r>
                        <a:rPr lang="en-US" sz="1800" dirty="0">
                          <a:latin typeface="Calibri" panose="020F0502020204030204" pitchFamily="34" charset="0"/>
                          <a:cs typeface="Calibri" panose="020F0502020204030204" pitchFamily="34" charset="0"/>
                        </a:rPr>
                        <a:t>52</a:t>
                      </a:r>
                      <a:endParaRPr lang="en-US" sz="1800" dirty="0">
                        <a:solidFill>
                          <a:srgbClr val="000000"/>
                        </a:solidFill>
                        <a:latin typeface="Calibri" panose="020F0502020204030204" pitchFamily="34" charset="0"/>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11</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26</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effectLst/>
                          <a:latin typeface="Calibri" panose="020F0502020204030204" pitchFamily="34" charset="0"/>
                          <a:cs typeface="Calibri" panose="020F0502020204030204" pitchFamily="34" charset="0"/>
                        </a:rPr>
                        <a:t>3</a:t>
                      </a:r>
                      <a:endParaRPr kumimoji="0" lang="en-US" altLang="en-US" sz="1800" b="0" i="0" u="none" strike="noStrike" cap="none" normalizeH="0" baseline="0" dirty="0">
                        <a:ln>
                          <a:noFill/>
                        </a:ln>
                        <a:solidFill>
                          <a:srgbClr val="000000"/>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extLst>
                  <a:ext uri="{0D108BD9-81ED-4DB2-BD59-A6C34878D82A}">
                    <a16:rowId xmlns:a16="http://schemas.microsoft.com/office/drawing/2014/main" val="10005"/>
                  </a:ext>
                </a:extLst>
              </a:tr>
              <a:tr h="141243">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112014" marR="0" lvl="0" indent="0" algn="l"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Nausea</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algn="ctr"/>
                      <a:r>
                        <a:rPr lang="en-US" sz="1800" dirty="0">
                          <a:latin typeface="Calibri" panose="020F0502020204030204" pitchFamily="34" charset="0"/>
                          <a:cs typeface="Calibri" panose="020F0502020204030204" pitchFamily="34" charset="0"/>
                        </a:rPr>
                        <a:t>51</a:t>
                      </a:r>
                      <a:endParaRPr lang="en-US" sz="1800" dirty="0">
                        <a:solidFill>
                          <a:srgbClr val="000000"/>
                        </a:solidFill>
                        <a:latin typeface="Calibri" panose="020F0502020204030204" pitchFamily="34" charset="0"/>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8</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34</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effectLst/>
                          <a:latin typeface="Calibri" panose="020F0502020204030204" pitchFamily="34" charset="0"/>
                          <a:cs typeface="Calibri" panose="020F0502020204030204" pitchFamily="34" charset="0"/>
                        </a:rPr>
                        <a:t>3</a:t>
                      </a:r>
                      <a:endParaRPr kumimoji="0" lang="en-US" altLang="en-US" sz="1800" b="0" i="0" u="none" strike="noStrike" cap="none" normalizeH="0" baseline="0" dirty="0">
                        <a:ln>
                          <a:noFill/>
                        </a:ln>
                        <a:solidFill>
                          <a:srgbClr val="000000"/>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extLst>
                  <a:ext uri="{0D108BD9-81ED-4DB2-BD59-A6C34878D82A}">
                    <a16:rowId xmlns:a16="http://schemas.microsoft.com/office/drawing/2014/main" val="10006"/>
                  </a:ext>
                </a:extLst>
              </a:tr>
              <a:tr h="141243">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112014" marR="0" lvl="0" indent="0" algn="l"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Decreased appetite</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algn="ctr"/>
                      <a:r>
                        <a:rPr lang="en-US" sz="1800" dirty="0">
                          <a:latin typeface="Calibri" panose="020F0502020204030204" pitchFamily="34" charset="0"/>
                          <a:cs typeface="Calibri" panose="020F0502020204030204" pitchFamily="34" charset="0"/>
                        </a:rPr>
                        <a:t>44</a:t>
                      </a:r>
                      <a:endParaRPr lang="en-US" sz="1800" dirty="0">
                        <a:solidFill>
                          <a:srgbClr val="000000"/>
                        </a:solidFill>
                        <a:latin typeface="Calibri" panose="020F0502020204030204" pitchFamily="34" charset="0"/>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4</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32</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effectLst/>
                          <a:latin typeface="Calibri" panose="020F0502020204030204" pitchFamily="34" charset="0"/>
                          <a:cs typeface="Calibri" panose="020F0502020204030204" pitchFamily="34" charset="0"/>
                        </a:rPr>
                        <a:t>2</a:t>
                      </a:r>
                      <a:endParaRPr kumimoji="0" lang="en-US" altLang="en-US" sz="1800" b="0" i="0" u="none" strike="noStrike" cap="none" normalizeH="0" baseline="0" dirty="0">
                        <a:ln>
                          <a:noFill/>
                        </a:ln>
                        <a:solidFill>
                          <a:srgbClr val="000000"/>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extLst>
                  <a:ext uri="{0D108BD9-81ED-4DB2-BD59-A6C34878D82A}">
                    <a16:rowId xmlns:a16="http://schemas.microsoft.com/office/drawing/2014/main" val="10007"/>
                  </a:ext>
                </a:extLst>
              </a:tr>
              <a:tr h="141243">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112014" marR="0" lvl="0" indent="0" algn="l"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Fatigue</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algn="ctr"/>
                      <a:r>
                        <a:rPr lang="en-US" sz="1800" dirty="0">
                          <a:latin typeface="Calibri" panose="020F0502020204030204" pitchFamily="34" charset="0"/>
                          <a:cs typeface="Calibri" panose="020F0502020204030204" pitchFamily="34" charset="0"/>
                        </a:rPr>
                        <a:t>40</a:t>
                      </a:r>
                      <a:endParaRPr lang="en-US" sz="1800" dirty="0">
                        <a:solidFill>
                          <a:srgbClr val="000000"/>
                        </a:solidFill>
                        <a:latin typeface="Calibri" panose="020F0502020204030204" pitchFamily="34" charset="0"/>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14</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28</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effectLst/>
                          <a:latin typeface="Calibri" panose="020F0502020204030204" pitchFamily="34" charset="0"/>
                          <a:cs typeface="Calibri" panose="020F0502020204030204" pitchFamily="34" charset="0"/>
                        </a:rPr>
                        <a:t>4</a:t>
                      </a:r>
                      <a:endParaRPr kumimoji="0" lang="en-US" altLang="en-US" sz="1800" b="0" i="0" u="none" strike="noStrike" cap="none" normalizeH="0" baseline="0" dirty="0">
                        <a:ln>
                          <a:noFill/>
                        </a:ln>
                        <a:solidFill>
                          <a:srgbClr val="000000"/>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extLst>
                  <a:ext uri="{0D108BD9-81ED-4DB2-BD59-A6C34878D82A}">
                    <a16:rowId xmlns:a16="http://schemas.microsoft.com/office/drawing/2014/main" val="10008"/>
                  </a:ext>
                </a:extLst>
              </a:tr>
              <a:tr h="141243">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112014" marR="0" lvl="0" indent="0" algn="l"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Neutropenia</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algn="ctr"/>
                      <a:r>
                        <a:rPr lang="en-US" sz="1800" dirty="0">
                          <a:latin typeface="Calibri" panose="020F0502020204030204" pitchFamily="34" charset="0"/>
                          <a:cs typeface="Calibri" panose="020F0502020204030204" pitchFamily="34" charset="0"/>
                        </a:rPr>
                        <a:t>39</a:t>
                      </a:r>
                      <a:endParaRPr lang="en-US" sz="1800" dirty="0">
                        <a:solidFill>
                          <a:srgbClr val="000000"/>
                        </a:solidFill>
                        <a:latin typeface="Calibri" panose="020F0502020204030204" pitchFamily="34" charset="0"/>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27</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5</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effectLst/>
                          <a:latin typeface="Calibri" panose="020F0502020204030204" pitchFamily="34" charset="0"/>
                          <a:cs typeface="Calibri" panose="020F0502020204030204" pitchFamily="34" charset="0"/>
                        </a:rPr>
                        <a:t>1</a:t>
                      </a:r>
                      <a:endParaRPr kumimoji="0" lang="en-US" altLang="en-US" sz="1800" b="0" i="0" u="none" strike="noStrike" cap="none" normalizeH="0" baseline="0" dirty="0">
                        <a:ln>
                          <a:noFill/>
                        </a:ln>
                        <a:solidFill>
                          <a:srgbClr val="000000"/>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extLst>
                  <a:ext uri="{0D108BD9-81ED-4DB2-BD59-A6C34878D82A}">
                    <a16:rowId xmlns:a16="http://schemas.microsoft.com/office/drawing/2014/main" val="10010"/>
                  </a:ext>
                </a:extLst>
              </a:tr>
              <a:tr h="141243">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112014" marR="0" lvl="0" indent="0" algn="l"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Anemia</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algn="ctr"/>
                      <a:r>
                        <a:rPr lang="en-US" sz="1800" dirty="0">
                          <a:latin typeface="Calibri" panose="020F0502020204030204" pitchFamily="34" charset="0"/>
                          <a:cs typeface="Calibri" panose="020F0502020204030204" pitchFamily="34" charset="0"/>
                        </a:rPr>
                        <a:t>38</a:t>
                      </a:r>
                      <a:endParaRPr lang="en-US" sz="1800" dirty="0">
                        <a:solidFill>
                          <a:srgbClr val="000000"/>
                        </a:solidFill>
                        <a:latin typeface="Calibri" panose="020F0502020204030204" pitchFamily="34" charset="0"/>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9</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lvl1pPr>
                        <a:lnSpc>
                          <a:spcPct val="90000"/>
                        </a:lnSpc>
                        <a:spcBef>
                          <a:spcPts val="1000"/>
                        </a:spcBef>
                        <a:spcAft>
                          <a:spcPts val="700"/>
                        </a:spcAft>
                        <a:buClr>
                          <a:srgbClr val="8B3D9A"/>
                        </a:buClr>
                        <a:buFont typeface="Wingdings" pitchFamily="2" charset="2"/>
                        <a:defRPr sz="2000">
                          <a:solidFill>
                            <a:srgbClr val="FEFDDE"/>
                          </a:solidFill>
                          <a:latin typeface="Arial" pitchFamily="34" charset="0"/>
                          <a:ea typeface="MS PGothic" pitchFamily="34" charset="-128"/>
                        </a:defRPr>
                      </a:lvl1pPr>
                      <a:lvl2pPr marL="742950" indent="-285750">
                        <a:lnSpc>
                          <a:spcPct val="90000"/>
                        </a:lnSpc>
                        <a:spcBef>
                          <a:spcPts val="1000"/>
                        </a:spcBef>
                        <a:spcAft>
                          <a:spcPts val="700"/>
                        </a:spcAft>
                        <a:buClr>
                          <a:srgbClr val="8B3D9A"/>
                        </a:buClr>
                        <a:buFont typeface="Arial" pitchFamily="34" charset="0"/>
                        <a:defRPr sz="2000">
                          <a:solidFill>
                            <a:srgbClr val="FEFDDE"/>
                          </a:solidFill>
                          <a:latin typeface="Arial" pitchFamily="34" charset="0"/>
                          <a:ea typeface="MS PGothic" pitchFamily="34" charset="-128"/>
                        </a:defRPr>
                      </a:lvl2pPr>
                      <a:lvl3pPr marL="1143000" indent="-228600">
                        <a:lnSpc>
                          <a:spcPct val="90000"/>
                        </a:lnSpc>
                        <a:spcBef>
                          <a:spcPts val="1000"/>
                        </a:spcBef>
                        <a:spcAft>
                          <a:spcPts val="700"/>
                        </a:spcAft>
                        <a:buClr>
                          <a:srgbClr val="8B3D9A"/>
                        </a:buClr>
                        <a:buFont typeface="Arial" pitchFamily="34" charset="0"/>
                        <a:defRPr>
                          <a:solidFill>
                            <a:srgbClr val="FEFDDE"/>
                          </a:solidFill>
                          <a:latin typeface="Arial" pitchFamily="34" charset="0"/>
                          <a:ea typeface="MS PGothic" pitchFamily="34" charset="-128"/>
                        </a:defRPr>
                      </a:lvl3pPr>
                      <a:lvl4pPr marL="1600200" indent="-228600">
                        <a:lnSpc>
                          <a:spcPct val="90000"/>
                        </a:lnSpc>
                        <a:spcBef>
                          <a:spcPts val="1000"/>
                        </a:spcBef>
                        <a:spcAft>
                          <a:spcPts val="700"/>
                        </a:spcAft>
                        <a:buClr>
                          <a:srgbClr val="8B3D9A"/>
                        </a:buClr>
                        <a:buFont typeface="Arial" pitchFamily="34" charset="0"/>
                        <a:defRPr sz="1600">
                          <a:solidFill>
                            <a:srgbClr val="FEFDDE"/>
                          </a:solidFill>
                          <a:latin typeface="Arial" pitchFamily="34" charset="0"/>
                          <a:ea typeface="MS PGothic" pitchFamily="34" charset="-128"/>
                        </a:defRPr>
                      </a:lvl4pPr>
                      <a:lvl5pPr marL="2057400" indent="-22860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5pPr>
                      <a:lvl6pPr marL="25146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6pPr>
                      <a:lvl7pPr marL="29718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7pPr>
                      <a:lvl8pPr marL="34290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8pPr>
                      <a:lvl9pPr marL="3886200" indent="-228600" eaLnBrk="0" fontAlgn="base" hangingPunct="0">
                        <a:lnSpc>
                          <a:spcPct val="90000"/>
                        </a:lnSpc>
                        <a:spcBef>
                          <a:spcPts val="1000"/>
                        </a:spcBef>
                        <a:spcAft>
                          <a:spcPts val="700"/>
                        </a:spcAft>
                        <a:buClr>
                          <a:srgbClr val="8B3D9A"/>
                        </a:buClr>
                        <a:buFont typeface="Arial" pitchFamily="34" charset="0"/>
                        <a:defRPr sz="1400">
                          <a:solidFill>
                            <a:srgbClr val="FEFDDE"/>
                          </a:solidFill>
                          <a:latin typeface="Arial" pitchFamily="34" charset="0"/>
                          <a:ea typeface="MS PGothic"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solidFill>
                            <a:schemeClr val="bg2"/>
                          </a:solidFill>
                          <a:effectLst/>
                          <a:latin typeface="Calibri" panose="020F0502020204030204" pitchFamily="34" charset="0"/>
                          <a:cs typeface="Calibri" panose="020F0502020204030204" pitchFamily="34" charset="0"/>
                        </a:rPr>
                        <a:t>23</a:t>
                      </a:r>
                      <a:endParaRPr kumimoji="0" lang="en-US" altLang="en-US" sz="1800" b="0" i="0" u="none" strike="noStrike" cap="none" normalizeH="0" baseline="0" dirty="0">
                        <a:ln>
                          <a:noFill/>
                        </a:ln>
                        <a:solidFill>
                          <a:schemeClr val="bg2"/>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effectLst/>
                          <a:latin typeface="Calibri" panose="020F0502020204030204" pitchFamily="34" charset="0"/>
                          <a:cs typeface="Calibri" panose="020F0502020204030204" pitchFamily="34" charset="0"/>
                        </a:rPr>
                        <a:t>7</a:t>
                      </a:r>
                      <a:endParaRPr kumimoji="0" lang="en-US" altLang="en-US" sz="1800" b="0" i="0" u="none" strike="noStrike" cap="none" normalizeH="0" baseline="0" dirty="0">
                        <a:ln>
                          <a:noFill/>
                        </a:ln>
                        <a:solidFill>
                          <a:srgbClr val="000000"/>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extLst>
                  <a:ext uri="{0D108BD9-81ED-4DB2-BD59-A6C34878D82A}">
                    <a16:rowId xmlns:a16="http://schemas.microsoft.com/office/drawing/2014/main" val="10011"/>
                  </a:ext>
                </a:extLst>
              </a:tr>
              <a:tr h="141243">
                <a:tc>
                  <a:txBody>
                    <a:bodyPr/>
                    <a:lstStyle/>
                    <a:p>
                      <a:pPr marL="112014" marR="0" lvl="0" indent="0" algn="l"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effectLst/>
                          <a:latin typeface="Calibri" panose="020F0502020204030204" pitchFamily="34" charset="0"/>
                          <a:cs typeface="Calibri" panose="020F0502020204030204" pitchFamily="34" charset="0"/>
                        </a:rPr>
                        <a:t>Hypokalemia</a:t>
                      </a:r>
                      <a:endParaRPr kumimoji="0" lang="en-US" altLang="en-US" sz="1800" b="0" i="0" u="none" strike="noStrike" cap="none" normalizeH="0" baseline="0" dirty="0">
                        <a:ln>
                          <a:noFill/>
                        </a:ln>
                        <a:solidFill>
                          <a:srgbClr val="000000"/>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algn="ctr"/>
                      <a:r>
                        <a:rPr lang="en-US" sz="1800" dirty="0">
                          <a:latin typeface="Calibri" panose="020F0502020204030204" pitchFamily="34" charset="0"/>
                          <a:cs typeface="Calibri" panose="020F0502020204030204" pitchFamily="34" charset="0"/>
                        </a:rPr>
                        <a:t>12</a:t>
                      </a:r>
                      <a:endParaRPr lang="en-US" sz="1800" dirty="0">
                        <a:solidFill>
                          <a:srgbClr val="000000"/>
                        </a:solidFill>
                        <a:latin typeface="Calibri" panose="020F0502020204030204" pitchFamily="34" charset="0"/>
                        <a:cs typeface="Calibri" panose="020F0502020204030204" pitchFamily="34" charset="0"/>
                      </a:endParaRPr>
                    </a:p>
                  </a:txBody>
                  <a:tcPr marL="91442" marR="91442" marT="36549" marB="3654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effectLst/>
                          <a:latin typeface="Calibri" panose="020F0502020204030204" pitchFamily="34" charset="0"/>
                          <a:cs typeface="Calibri" panose="020F0502020204030204" pitchFamily="34" charset="0"/>
                        </a:rPr>
                        <a:t>3</a:t>
                      </a:r>
                      <a:endParaRPr kumimoji="0" lang="en-US" altLang="en-US" sz="1800" b="0" i="0" u="none" strike="noStrike" cap="none" normalizeH="0" baseline="0" dirty="0">
                        <a:ln>
                          <a:noFill/>
                        </a:ln>
                        <a:solidFill>
                          <a:srgbClr val="000000"/>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effectLst/>
                          <a:latin typeface="Calibri" panose="020F0502020204030204" pitchFamily="34" charset="0"/>
                          <a:cs typeface="Calibri" panose="020F0502020204030204" pitchFamily="34" charset="0"/>
                        </a:rPr>
                        <a:t>9</a:t>
                      </a:r>
                      <a:endParaRPr kumimoji="0" lang="en-US" altLang="en-US" sz="1800" b="0" i="0" u="none" strike="noStrike" cap="none" normalizeH="0" baseline="0" dirty="0">
                        <a:ln>
                          <a:noFill/>
                        </a:ln>
                        <a:solidFill>
                          <a:srgbClr val="000000"/>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u="none" strike="noStrike" cap="none" normalizeH="0" baseline="0" dirty="0">
                          <a:ln>
                            <a:noFill/>
                          </a:ln>
                          <a:effectLst/>
                          <a:latin typeface="Calibri" panose="020F0502020204030204" pitchFamily="34" charset="0"/>
                          <a:cs typeface="Calibri" panose="020F0502020204030204" pitchFamily="34" charset="0"/>
                        </a:rPr>
                        <a:t>2</a:t>
                      </a:r>
                      <a:endParaRPr kumimoji="0" lang="en-US" altLang="en-US" sz="1800" b="0" i="0" u="none" strike="noStrike" cap="none" normalizeH="0" baseline="0" dirty="0">
                        <a:ln>
                          <a:noFill/>
                        </a:ln>
                        <a:solidFill>
                          <a:srgbClr val="000000"/>
                        </a:solidFill>
                        <a:effectLst/>
                        <a:latin typeface="Calibri" panose="020F0502020204030204" pitchFamily="34" charset="0"/>
                        <a:ea typeface="MS PGothic" pitchFamily="34" charset="-128"/>
                        <a:cs typeface="Calibri" panose="020F0502020204030204" pitchFamily="34" charset="0"/>
                      </a:endParaRPr>
                    </a:p>
                  </a:txBody>
                  <a:tcPr marL="91442" marR="91442" marT="36549" marB="36549" horzOverflow="overflow"/>
                </a:tc>
                <a:extLst>
                  <a:ext uri="{0D108BD9-81ED-4DB2-BD59-A6C34878D82A}">
                    <a16:rowId xmlns:a16="http://schemas.microsoft.com/office/drawing/2014/main" val="10012"/>
                  </a:ext>
                </a:extLst>
              </a:tr>
            </a:tbl>
          </a:graphicData>
        </a:graphic>
      </p:graphicFrame>
      <p:sp>
        <p:nvSpPr>
          <p:cNvPr id="15398" name="Title 1"/>
          <p:cNvSpPr>
            <a:spLocks noGrp="1"/>
          </p:cNvSpPr>
          <p:nvPr>
            <p:ph type="title"/>
          </p:nvPr>
        </p:nvSpPr>
        <p:spPr>
          <a:xfrm>
            <a:off x="1504043" y="-62214"/>
            <a:ext cx="10968567" cy="1143000"/>
          </a:xfrm>
        </p:spPr>
        <p:txBody>
          <a:bodyPr>
            <a:noAutofit/>
          </a:bodyPr>
          <a:lstStyle/>
          <a:p>
            <a:pPr algn="ctr"/>
            <a:r>
              <a:rPr lang="en-US" altLang="en-US" dirty="0">
                <a:solidFill>
                  <a:srgbClr val="FFFF99"/>
                </a:solidFill>
                <a:latin typeface="Calibri" panose="020F0502020204030204" pitchFamily="34" charset="0"/>
                <a:cs typeface="Calibri" panose="020F0502020204030204" pitchFamily="34" charset="0"/>
              </a:rPr>
              <a:t>NAPOLI-1: Nanoliposomal Irinotecan ± </a:t>
            </a:r>
            <a:br>
              <a:rPr lang="en-US" altLang="en-US" dirty="0">
                <a:solidFill>
                  <a:srgbClr val="FFFF99"/>
                </a:solidFill>
                <a:latin typeface="Calibri" panose="020F0502020204030204" pitchFamily="34" charset="0"/>
                <a:cs typeface="Calibri" panose="020F0502020204030204" pitchFamily="34" charset="0"/>
              </a:rPr>
            </a:br>
            <a:r>
              <a:rPr lang="en-US" altLang="en-US" dirty="0">
                <a:solidFill>
                  <a:srgbClr val="FFFF99"/>
                </a:solidFill>
                <a:latin typeface="Calibri" panose="020F0502020204030204" pitchFamily="34" charset="0"/>
                <a:cs typeface="Calibri" panose="020F0502020204030204" pitchFamily="34" charset="0"/>
              </a:rPr>
              <a:t>5-FU/LV vs 5-FU/LV in mPC: AEs</a:t>
            </a:r>
          </a:p>
        </p:txBody>
      </p:sp>
    </p:spTree>
    <p:extLst>
      <p:ext uri="{BB962C8B-B14F-4D97-AF65-F5344CB8AC3E}">
        <p14:creationId xmlns:p14="http://schemas.microsoft.com/office/powerpoint/2010/main" val="364241049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819124" y="244180"/>
            <a:ext cx="10372876" cy="518179"/>
          </a:xfrm>
        </p:spPr>
        <p:txBody>
          <a:bodyPr>
            <a:noAutofit/>
          </a:bodyPr>
          <a:lstStyle/>
          <a:p>
            <a:pPr algn="ctr"/>
            <a:r>
              <a:rPr lang="en-US" altLang="en-US" dirty="0">
                <a:solidFill>
                  <a:srgbClr val="FFFF99"/>
                </a:solidFill>
                <a:latin typeface="Calibri" panose="020F0502020204030204" pitchFamily="34" charset="0"/>
                <a:cs typeface="Calibri" panose="020F0502020204030204" pitchFamily="34" charset="0"/>
              </a:rPr>
              <a:t>Second-line Chemotherapy With </a:t>
            </a:r>
            <a:r>
              <a:rPr lang="en-US" altLang="en-US" dirty="0" err="1">
                <a:solidFill>
                  <a:srgbClr val="FFFF99"/>
                </a:solidFill>
                <a:latin typeface="Calibri" panose="020F0502020204030204" pitchFamily="34" charset="0"/>
                <a:cs typeface="Calibri" panose="020F0502020204030204" pitchFamily="34" charset="0"/>
              </a:rPr>
              <a:t>Oxaliplatin</a:t>
            </a:r>
            <a:r>
              <a:rPr lang="en-US" altLang="en-US" dirty="0">
                <a:solidFill>
                  <a:srgbClr val="FFFF99"/>
                </a:solidFill>
                <a:latin typeface="Calibri" panose="020F0502020204030204" pitchFamily="34" charset="0"/>
                <a:cs typeface="Calibri" panose="020F0502020204030204" pitchFamily="34" charset="0"/>
              </a:rPr>
              <a:t> and 5FU</a:t>
            </a:r>
            <a:endParaRPr lang="en-US" dirty="0">
              <a:solidFill>
                <a:srgbClr val="FFFF99"/>
              </a:solidFill>
              <a:latin typeface="Calibri" panose="020F0502020204030204" pitchFamily="34" charset="0"/>
              <a:cs typeface="Calibri" panose="020F0502020204030204" pitchFamily="34" charset="0"/>
            </a:endParaRPr>
          </a:p>
        </p:txBody>
      </p:sp>
      <p:graphicFrame>
        <p:nvGraphicFramePr>
          <p:cNvPr id="7" name="Content Placeholder 6"/>
          <p:cNvGraphicFramePr>
            <a:graphicFrameLocks noGrp="1"/>
          </p:cNvGraphicFramePr>
          <p:nvPr>
            <p:ph idx="4294967295"/>
            <p:extLst/>
          </p:nvPr>
        </p:nvGraphicFramePr>
        <p:xfrm>
          <a:off x="1912937" y="2016312"/>
          <a:ext cx="8455026" cy="3108960"/>
        </p:xfrm>
        <a:graphic>
          <a:graphicData uri="http://schemas.openxmlformats.org/drawingml/2006/table">
            <a:tbl>
              <a:tblPr firstRow="1" bandRow="1">
                <a:tableStyleId>{5202B0CA-FC54-4496-8BCA-5EF66A818D29}</a:tableStyleId>
              </a:tblPr>
              <a:tblGrid>
                <a:gridCol w="1609680">
                  <a:extLst>
                    <a:ext uri="{9D8B030D-6E8A-4147-A177-3AD203B41FA5}">
                      <a16:colId xmlns:a16="http://schemas.microsoft.com/office/drawing/2014/main" val="20000"/>
                    </a:ext>
                  </a:extLst>
                </a:gridCol>
                <a:gridCol w="2070639">
                  <a:extLst>
                    <a:ext uri="{9D8B030D-6E8A-4147-A177-3AD203B41FA5}">
                      <a16:colId xmlns:a16="http://schemas.microsoft.com/office/drawing/2014/main" val="20001"/>
                    </a:ext>
                  </a:extLst>
                </a:gridCol>
                <a:gridCol w="1443270">
                  <a:extLst>
                    <a:ext uri="{9D8B030D-6E8A-4147-A177-3AD203B41FA5}">
                      <a16:colId xmlns:a16="http://schemas.microsoft.com/office/drawing/2014/main" val="20002"/>
                    </a:ext>
                  </a:extLst>
                </a:gridCol>
                <a:gridCol w="1672980">
                  <a:extLst>
                    <a:ext uri="{9D8B030D-6E8A-4147-A177-3AD203B41FA5}">
                      <a16:colId xmlns:a16="http://schemas.microsoft.com/office/drawing/2014/main" val="20003"/>
                    </a:ext>
                  </a:extLst>
                </a:gridCol>
                <a:gridCol w="1658457">
                  <a:extLst>
                    <a:ext uri="{9D8B030D-6E8A-4147-A177-3AD203B41FA5}">
                      <a16:colId xmlns:a16="http://schemas.microsoft.com/office/drawing/2014/main" val="20004"/>
                    </a:ext>
                  </a:extLst>
                </a:gridCol>
              </a:tblGrid>
              <a:tr h="1449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sz="1800" dirty="0"/>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800" dirty="0"/>
                        <a:t>CONKO-003</a:t>
                      </a:r>
                      <a:r>
                        <a:rPr lang="en-US" altLang="en-US" sz="1800" baseline="30000" dirty="0"/>
                        <a:t>[1]</a:t>
                      </a:r>
                      <a:endParaRPr lang="en-US" altLang="en-US" sz="1800" dirty="0"/>
                    </a:p>
                  </a:txBody>
                  <a:tcPr/>
                </a:tc>
                <a:tc hMerge="1">
                  <a:txBody>
                    <a:bodyPr/>
                    <a:lstStyle/>
                    <a:p>
                      <a:endParaRPr lang="en-US"/>
                    </a:p>
                  </a:txBody>
                  <a:tcPr/>
                </a:tc>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en-US" sz="1800" dirty="0"/>
                        <a:t>PANCREOX</a:t>
                      </a:r>
                      <a:r>
                        <a:rPr lang="en-US" altLang="en-US" sz="1800" baseline="30000" dirty="0"/>
                        <a:t>[2]</a:t>
                      </a:r>
                      <a:endParaRPr lang="en-US" altLang="en-US" sz="1800" dirty="0"/>
                    </a:p>
                  </a:txBody>
                  <a:tcPr/>
                </a:tc>
                <a:tc hMerge="1">
                  <a:txBody>
                    <a:bodyPr/>
                    <a:lstStyle/>
                    <a:p>
                      <a:endParaRPr lang="en-US"/>
                    </a:p>
                  </a:txBody>
                  <a:tcPr/>
                </a:tc>
                <a:extLst>
                  <a:ext uri="{0D108BD9-81ED-4DB2-BD59-A6C34878D82A}">
                    <a16:rowId xmlns:a16="http://schemas.microsoft.com/office/drawing/2014/main" val="10000"/>
                  </a:ext>
                </a:extLst>
              </a:tr>
              <a:tr h="144958">
                <a:tc>
                  <a:txBody>
                    <a:bodyPr/>
                    <a:lstStyle/>
                    <a:p>
                      <a:r>
                        <a:rPr lang="en-US" sz="1800" dirty="0"/>
                        <a:t>Pts (N = 268)</a:t>
                      </a:r>
                      <a:endParaRPr lang="en-US" sz="1800" dirty="0">
                        <a:solidFill>
                          <a:schemeClr val="bg2">
                            <a:lumMod val="10000"/>
                          </a:schemeClr>
                        </a:solidFill>
                      </a:endParaRPr>
                    </a:p>
                  </a:txBody>
                  <a:tcPr/>
                </a:tc>
                <a:tc gridSpan="2">
                  <a:txBody>
                    <a:bodyPr/>
                    <a:lstStyle/>
                    <a:p>
                      <a:pPr algn="ctr"/>
                      <a:r>
                        <a:rPr lang="en-US" sz="1800" dirty="0"/>
                        <a:t>PD on gem tx (n = 160)</a:t>
                      </a:r>
                      <a:endParaRPr lang="en-US" sz="1800" dirty="0">
                        <a:solidFill>
                          <a:schemeClr val="bg2">
                            <a:lumMod val="10000"/>
                          </a:schemeClr>
                        </a:solidFill>
                      </a:endParaRPr>
                    </a:p>
                  </a:txBody>
                  <a:tcPr/>
                </a:tc>
                <a:tc hMerge="1">
                  <a:txBody>
                    <a:bodyPr/>
                    <a:lstStyle/>
                    <a:p>
                      <a:endParaRPr lang="en-US"/>
                    </a:p>
                  </a:txBody>
                  <a:tcPr/>
                </a:tc>
                <a:tc gridSpan="2">
                  <a:txBody>
                    <a:bodyPr/>
                    <a:lstStyle/>
                    <a:p>
                      <a:pPr algn="ctr"/>
                      <a:r>
                        <a:rPr lang="en-US" sz="1800" dirty="0"/>
                        <a:t>Previous gem tx (n</a:t>
                      </a:r>
                      <a:r>
                        <a:rPr lang="en-US" sz="1800" baseline="0" dirty="0"/>
                        <a:t> </a:t>
                      </a:r>
                      <a:r>
                        <a:rPr lang="en-US" sz="1800" dirty="0"/>
                        <a:t>= 108)</a:t>
                      </a:r>
                      <a:endParaRPr lang="en-US" sz="1800" dirty="0">
                        <a:solidFill>
                          <a:schemeClr val="bg2">
                            <a:lumMod val="10000"/>
                          </a:schemeClr>
                        </a:solidFill>
                      </a:endParaRPr>
                    </a:p>
                  </a:txBody>
                  <a:tcPr/>
                </a:tc>
                <a:tc hMerge="1">
                  <a:txBody>
                    <a:bodyPr/>
                    <a:lstStyle/>
                    <a:p>
                      <a:endParaRPr lang="en-US"/>
                    </a:p>
                  </a:txBody>
                  <a:tcPr/>
                </a:tc>
                <a:extLst>
                  <a:ext uri="{0D108BD9-81ED-4DB2-BD59-A6C34878D82A}">
                    <a16:rowId xmlns:a16="http://schemas.microsoft.com/office/drawing/2014/main" val="10001"/>
                  </a:ext>
                </a:extLst>
              </a:tr>
              <a:tr h="144958">
                <a:tc>
                  <a:txBody>
                    <a:bodyPr/>
                    <a:lstStyle/>
                    <a:p>
                      <a:r>
                        <a:rPr lang="en-US" sz="1800" dirty="0"/>
                        <a:t>Treatment</a:t>
                      </a:r>
                      <a:endParaRPr lang="en-US" sz="1800" dirty="0">
                        <a:solidFill>
                          <a:schemeClr val="bg2">
                            <a:lumMod val="1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OFF</a:t>
                      </a:r>
                      <a:endParaRPr lang="en-US" sz="1800" dirty="0">
                        <a:solidFill>
                          <a:schemeClr val="bg2">
                            <a:lumMod val="1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5-FU/LV</a:t>
                      </a:r>
                      <a:endParaRPr lang="en-US" sz="1800" dirty="0">
                        <a:solidFill>
                          <a:schemeClr val="bg2">
                            <a:lumMod val="1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mFOLFOX6</a:t>
                      </a:r>
                      <a:endParaRPr lang="en-US" sz="1800" dirty="0">
                        <a:solidFill>
                          <a:schemeClr val="bg2">
                            <a:lumMod val="1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5-FU/LV </a:t>
                      </a:r>
                      <a:endParaRPr lang="en-US" sz="1800" dirty="0">
                        <a:solidFill>
                          <a:schemeClr val="bg2">
                            <a:lumMod val="10000"/>
                          </a:schemeClr>
                        </a:solidFill>
                      </a:endParaRPr>
                    </a:p>
                  </a:txBody>
                  <a:tcPr/>
                </a:tc>
                <a:extLst>
                  <a:ext uri="{0D108BD9-81ED-4DB2-BD59-A6C34878D82A}">
                    <a16:rowId xmlns:a16="http://schemas.microsoft.com/office/drawing/2014/main" val="10002"/>
                  </a:ext>
                </a:extLst>
              </a:tr>
              <a:tr h="144958">
                <a:tc>
                  <a:txBody>
                    <a:bodyPr/>
                    <a:lstStyle/>
                    <a:p>
                      <a:r>
                        <a:rPr lang="en-US" sz="1800" dirty="0"/>
                        <a:t>OS,</a:t>
                      </a:r>
                      <a:r>
                        <a:rPr lang="en-US" sz="1800" baseline="0" dirty="0"/>
                        <a:t> median</a:t>
                      </a:r>
                      <a:endParaRPr lang="en-US" sz="1800" baseline="0" dirty="0">
                        <a:solidFill>
                          <a:schemeClr val="bg2">
                            <a:lumMod val="10000"/>
                          </a:schemeClr>
                        </a:solidFill>
                      </a:endParaRPr>
                    </a:p>
                  </a:txBody>
                  <a:tcPr/>
                </a:tc>
                <a:tc>
                  <a:txBody>
                    <a:bodyPr/>
                    <a:lstStyle/>
                    <a:p>
                      <a:pPr algn="ctr"/>
                      <a:r>
                        <a:rPr lang="en-US" sz="1800" dirty="0"/>
                        <a:t>5.9 mos</a:t>
                      </a:r>
                      <a:endParaRPr lang="en-US" sz="1800" dirty="0">
                        <a:solidFill>
                          <a:schemeClr val="bg2">
                            <a:lumMod val="1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3.3 mos</a:t>
                      </a:r>
                      <a:endParaRPr lang="en-US" sz="1800" dirty="0">
                        <a:solidFill>
                          <a:schemeClr val="bg2">
                            <a:lumMod val="10000"/>
                          </a:schemeClr>
                        </a:solidFill>
                      </a:endParaRPr>
                    </a:p>
                  </a:txBody>
                  <a:tcPr/>
                </a:tc>
                <a:tc>
                  <a:txBody>
                    <a:bodyPr/>
                    <a:lstStyle/>
                    <a:p>
                      <a:pPr algn="ctr"/>
                      <a:r>
                        <a:rPr lang="en-US" sz="1800" dirty="0"/>
                        <a:t>6.1</a:t>
                      </a:r>
                      <a:r>
                        <a:rPr lang="en-US" sz="1800" baseline="0" dirty="0"/>
                        <a:t> </a:t>
                      </a:r>
                      <a:r>
                        <a:rPr lang="en-US" sz="1800" dirty="0"/>
                        <a:t>mos</a:t>
                      </a:r>
                      <a:endParaRPr lang="en-US" sz="1800" dirty="0">
                        <a:solidFill>
                          <a:schemeClr val="bg2">
                            <a:lumMod val="1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dirty="0"/>
                        <a:t> 9.9 mos</a:t>
                      </a:r>
                      <a:endParaRPr lang="en-US" sz="1800" dirty="0">
                        <a:solidFill>
                          <a:schemeClr val="bg2">
                            <a:lumMod val="10000"/>
                          </a:schemeClr>
                        </a:solidFill>
                      </a:endParaRPr>
                    </a:p>
                  </a:txBody>
                  <a:tcPr/>
                </a:tc>
                <a:extLst>
                  <a:ext uri="{0D108BD9-81ED-4DB2-BD59-A6C34878D82A}">
                    <a16:rowId xmlns:a16="http://schemas.microsoft.com/office/drawing/2014/main" val="10003"/>
                  </a:ext>
                </a:extLst>
              </a:tr>
              <a:tr h="250201">
                <a:tc>
                  <a:txBody>
                    <a:bodyPr/>
                    <a:lstStyle/>
                    <a:p>
                      <a:endParaRPr lang="en-US" sz="1800" baseline="0" dirty="0">
                        <a:solidFill>
                          <a:schemeClr val="bg2">
                            <a:lumMod val="10000"/>
                          </a:schemeClr>
                        </a:solidFill>
                      </a:endParaRPr>
                    </a:p>
                  </a:txBody>
                  <a:tcPr/>
                </a:tc>
                <a:tc gridSpan="2">
                  <a:txBody>
                    <a:bodyPr/>
                    <a:lstStyle/>
                    <a:p>
                      <a:pPr algn="ctr"/>
                      <a:r>
                        <a:rPr lang="en-US" sz="1800" dirty="0"/>
                        <a:t>HR: 0.66</a:t>
                      </a:r>
                      <a:r>
                        <a:rPr lang="en-US" sz="1800" baseline="0" dirty="0"/>
                        <a:t> (</a:t>
                      </a:r>
                      <a:r>
                        <a:rPr lang="en-US" sz="1800" dirty="0"/>
                        <a:t>95% CI:</a:t>
                      </a:r>
                      <a:r>
                        <a:rPr lang="en-US" sz="1800" baseline="0" dirty="0"/>
                        <a:t> </a:t>
                      </a:r>
                      <a:r>
                        <a:rPr lang="en-US" sz="1800" dirty="0"/>
                        <a:t>0.48-0.91)</a:t>
                      </a:r>
                    </a:p>
                    <a:p>
                      <a:pPr algn="ctr"/>
                      <a:r>
                        <a:rPr lang="en-US" sz="1800" dirty="0"/>
                        <a:t>P = .01</a:t>
                      </a:r>
                      <a:endParaRPr lang="en-US" sz="1800" dirty="0">
                        <a:solidFill>
                          <a:schemeClr val="bg2">
                            <a:lumMod val="10000"/>
                          </a:schemeClr>
                        </a:solidFill>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txBody>
                  <a:tcPr/>
                </a:tc>
                <a:tc gridSpan="2">
                  <a:txBody>
                    <a:bodyPr/>
                    <a:lstStyle/>
                    <a:p>
                      <a:pPr algn="ctr"/>
                      <a:r>
                        <a:rPr lang="en-US" sz="1800" dirty="0"/>
                        <a:t>HR: 1.78 (95% CI:</a:t>
                      </a:r>
                      <a:r>
                        <a:rPr lang="en-US" sz="1800" baseline="0" dirty="0"/>
                        <a:t> </a:t>
                      </a:r>
                      <a:r>
                        <a:rPr lang="en-US" sz="1800" dirty="0"/>
                        <a:t>1.08-2.93)</a:t>
                      </a:r>
                      <a:r>
                        <a:rPr lang="en-US" sz="1800" baseline="0" dirty="0"/>
                        <a:t> </a:t>
                      </a:r>
                      <a:r>
                        <a:rPr lang="en-US" sz="1800" dirty="0"/>
                        <a:t>P = .02</a:t>
                      </a:r>
                      <a:endParaRPr lang="en-US" sz="1800" dirty="0">
                        <a:solidFill>
                          <a:schemeClr val="bg2">
                            <a:lumMod val="10000"/>
                          </a:schemeClr>
                        </a:solidFill>
                      </a:endParaRPr>
                    </a:p>
                  </a:txBody>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txBody>
                  <a:tcPr/>
                </a:tc>
                <a:extLst>
                  <a:ext uri="{0D108BD9-81ED-4DB2-BD59-A6C34878D82A}">
                    <a16:rowId xmlns:a16="http://schemas.microsoft.com/office/drawing/2014/main" val="10004"/>
                  </a:ext>
                </a:extLst>
              </a:tr>
              <a:tr h="144958">
                <a:tc>
                  <a:txBody>
                    <a:bodyPr/>
                    <a:lstStyle/>
                    <a:p>
                      <a:r>
                        <a:rPr lang="en-US" sz="1800" dirty="0"/>
                        <a:t>PFS, median</a:t>
                      </a:r>
                      <a:endParaRPr lang="en-US" sz="1800" dirty="0">
                        <a:solidFill>
                          <a:schemeClr val="bg2">
                            <a:lumMod val="10000"/>
                          </a:schemeClr>
                        </a:solidFill>
                      </a:endParaRPr>
                    </a:p>
                  </a:txBody>
                  <a:tcPr/>
                </a:tc>
                <a:tc>
                  <a:txBody>
                    <a:bodyPr/>
                    <a:lstStyle/>
                    <a:p>
                      <a:pPr algn="ctr"/>
                      <a:r>
                        <a:rPr lang="en-US" sz="1800" dirty="0"/>
                        <a:t>2.9 mos</a:t>
                      </a:r>
                      <a:endParaRPr lang="en-US" sz="1800" dirty="0">
                        <a:solidFill>
                          <a:schemeClr val="bg2">
                            <a:lumMod val="10000"/>
                          </a:schemeClr>
                        </a:solidFill>
                      </a:endParaRPr>
                    </a:p>
                  </a:txBody>
                  <a:tcPr/>
                </a:tc>
                <a:tc>
                  <a:txBody>
                    <a:bodyPr/>
                    <a:lstStyle/>
                    <a:p>
                      <a:pPr algn="ctr"/>
                      <a:r>
                        <a:rPr lang="en-US" sz="1800" dirty="0"/>
                        <a:t>2.0 mos</a:t>
                      </a:r>
                      <a:endParaRPr lang="en-US" sz="1800" dirty="0">
                        <a:solidFill>
                          <a:schemeClr val="bg2">
                            <a:lumMod val="10000"/>
                          </a:schemeClr>
                        </a:solidFill>
                      </a:endParaRPr>
                    </a:p>
                  </a:txBody>
                  <a:tcPr/>
                </a:tc>
                <a:tc>
                  <a:txBody>
                    <a:bodyPr/>
                    <a:lstStyle/>
                    <a:p>
                      <a:pPr algn="ctr"/>
                      <a:r>
                        <a:rPr lang="en-US" sz="1800" dirty="0"/>
                        <a:t>3.1 mos</a:t>
                      </a:r>
                      <a:endParaRPr lang="en-US" sz="1800" dirty="0">
                        <a:solidFill>
                          <a:schemeClr val="bg2">
                            <a:lumMod val="10000"/>
                          </a:schemeClr>
                        </a:solidFill>
                      </a:endParaRPr>
                    </a:p>
                  </a:txBody>
                  <a:tcPr/>
                </a:tc>
                <a:tc>
                  <a:txBody>
                    <a:bodyPr/>
                    <a:lstStyle/>
                    <a:p>
                      <a:pPr algn="ctr"/>
                      <a:r>
                        <a:rPr lang="en-US" sz="1800" dirty="0"/>
                        <a:t>2.9 mos</a:t>
                      </a:r>
                      <a:endParaRPr lang="en-US" sz="1800" dirty="0">
                        <a:solidFill>
                          <a:schemeClr val="bg2">
                            <a:lumMod val="10000"/>
                          </a:schemeClr>
                        </a:solidFill>
                      </a:endParaRPr>
                    </a:p>
                  </a:txBody>
                  <a:tcPr/>
                </a:tc>
                <a:extLst>
                  <a:ext uri="{0D108BD9-81ED-4DB2-BD59-A6C34878D82A}">
                    <a16:rowId xmlns:a16="http://schemas.microsoft.com/office/drawing/2014/main" val="10005"/>
                  </a:ext>
                </a:extLst>
              </a:tr>
              <a:tr h="250201">
                <a:tc>
                  <a:txBody>
                    <a:bodyPr/>
                    <a:lstStyle/>
                    <a:p>
                      <a:endParaRPr lang="en-US" sz="1800" dirty="0">
                        <a:solidFill>
                          <a:schemeClr val="bg2">
                            <a:lumMod val="10000"/>
                          </a:schemeClr>
                        </a:solidFill>
                      </a:endParaRPr>
                    </a:p>
                  </a:txBody>
                  <a:tcPr/>
                </a:tc>
                <a:tc gridSpan="2">
                  <a:txBody>
                    <a:bodyPr/>
                    <a:lstStyle/>
                    <a:p>
                      <a:pPr algn="ctr"/>
                      <a:r>
                        <a:rPr lang="en-US" sz="1800" dirty="0"/>
                        <a:t>HR: 0.68</a:t>
                      </a:r>
                      <a:r>
                        <a:rPr lang="en-US" sz="1800" baseline="0" dirty="0"/>
                        <a:t> (9</a:t>
                      </a:r>
                      <a:r>
                        <a:rPr lang="pl-PL" sz="1800" dirty="0"/>
                        <a:t>5% CI</a:t>
                      </a:r>
                      <a:r>
                        <a:rPr lang="en-US" sz="1800" dirty="0"/>
                        <a:t>:</a:t>
                      </a:r>
                      <a:r>
                        <a:rPr lang="pl-PL" sz="1800" dirty="0"/>
                        <a:t> 0.50</a:t>
                      </a:r>
                      <a:r>
                        <a:rPr lang="en-US" sz="1800" dirty="0"/>
                        <a:t>-</a:t>
                      </a:r>
                      <a:r>
                        <a:rPr lang="pl-PL" sz="1800" dirty="0"/>
                        <a:t>0.94</a:t>
                      </a:r>
                      <a:r>
                        <a:rPr lang="en-US" sz="1800" dirty="0"/>
                        <a:t>)</a:t>
                      </a:r>
                    </a:p>
                    <a:p>
                      <a:pPr algn="ctr"/>
                      <a:r>
                        <a:rPr lang="pl-PL" sz="1800" dirty="0"/>
                        <a:t>P = .0</a:t>
                      </a:r>
                      <a:r>
                        <a:rPr lang="en-US" sz="1800" dirty="0"/>
                        <a:t>2</a:t>
                      </a:r>
                      <a:endParaRPr lang="en-US" sz="1800" dirty="0">
                        <a:solidFill>
                          <a:schemeClr val="bg2">
                            <a:lumMod val="10000"/>
                          </a:schemeClr>
                        </a:solidFill>
                      </a:endParaRPr>
                    </a:p>
                  </a:txBody>
                  <a:tcPr/>
                </a:tc>
                <a:tc hMerge="1">
                  <a:txBody>
                    <a:bodyPr/>
                    <a:lstStyle/>
                    <a:p>
                      <a:endParaRPr lang="en-US"/>
                    </a:p>
                  </a:txBody>
                  <a:tcPr/>
                </a:tc>
                <a:tc gridSpan="2">
                  <a:txBody>
                    <a:bodyPr/>
                    <a:lstStyle/>
                    <a:p>
                      <a:pPr algn="ctr"/>
                      <a:r>
                        <a:rPr lang="en-US" sz="1800" dirty="0"/>
                        <a:t>HR: 1.00 (95% CI:</a:t>
                      </a:r>
                      <a:r>
                        <a:rPr lang="en-US" sz="1800" baseline="0" dirty="0"/>
                        <a:t> </a:t>
                      </a:r>
                      <a:r>
                        <a:rPr lang="en-US" sz="1800" dirty="0"/>
                        <a:t>0.66-1.53)           P = .99</a:t>
                      </a:r>
                      <a:endParaRPr lang="en-US" sz="1800" dirty="0">
                        <a:solidFill>
                          <a:schemeClr val="bg2">
                            <a:lumMod val="10000"/>
                          </a:schemeClr>
                        </a:solidFill>
                      </a:endParaRPr>
                    </a:p>
                  </a:txBody>
                  <a:tcPr/>
                </a:tc>
                <a:tc hMerge="1">
                  <a:txBody>
                    <a:bodyPr/>
                    <a:lstStyle/>
                    <a:p>
                      <a:endParaRPr lang="en-US"/>
                    </a:p>
                  </a:txBody>
                  <a:tcPr/>
                </a:tc>
                <a:extLst>
                  <a:ext uri="{0D108BD9-81ED-4DB2-BD59-A6C34878D82A}">
                    <a16:rowId xmlns:a16="http://schemas.microsoft.com/office/drawing/2014/main" val="10006"/>
                  </a:ext>
                </a:extLst>
              </a:tr>
            </a:tbl>
          </a:graphicData>
        </a:graphic>
      </p:graphicFrame>
      <p:sp>
        <p:nvSpPr>
          <p:cNvPr id="8" name="Text Box 11"/>
          <p:cNvSpPr txBox="1">
            <a:spLocks noChangeArrowheads="1"/>
          </p:cNvSpPr>
          <p:nvPr/>
        </p:nvSpPr>
        <p:spPr bwMode="auto">
          <a:xfrm>
            <a:off x="2449505" y="5621513"/>
            <a:ext cx="5762954" cy="523220"/>
          </a:xfrm>
          <a:prstGeom prst="rect">
            <a:avLst/>
          </a:prstGeom>
          <a:noFill/>
          <a:ln>
            <a:noFill/>
          </a:ln>
          <a:extLst/>
        </p:spPr>
        <p:txBody>
          <a:bodyPr wrap="square" anchor="b">
            <a:spAutoFit/>
          </a:bodyPr>
          <a:lstStyle>
            <a:lvl1pPr>
              <a:lnSpc>
                <a:spcPct val="90000"/>
              </a:lnSpc>
              <a:spcBef>
                <a:spcPts val="1300"/>
              </a:spcBef>
              <a:spcAft>
                <a:spcPts val="900"/>
              </a:spcAft>
              <a:buClr>
                <a:srgbClr val="8B3D9A"/>
              </a:buClr>
              <a:buFont typeface="Wingdings" panose="05000000000000000000" pitchFamily="2" charset="2"/>
              <a:buChar char="§"/>
              <a:defRPr sz="3200">
                <a:solidFill>
                  <a:schemeClr val="tx1"/>
                </a:solidFill>
                <a:latin typeface="Arial" panose="020B0604020202020204" pitchFamily="34" charset="0"/>
              </a:defRPr>
            </a:lvl1pPr>
            <a:lvl2pPr marL="742950" indent="-285750">
              <a:lnSpc>
                <a:spcPct val="90000"/>
              </a:lnSpc>
              <a:spcBef>
                <a:spcPts val="1300"/>
              </a:spcBef>
              <a:spcAft>
                <a:spcPts val="900"/>
              </a:spcAft>
              <a:buClr>
                <a:srgbClr val="8B3D9A"/>
              </a:buClr>
              <a:buFont typeface="Arial" panose="020B0604020202020204" pitchFamily="34" charset="0"/>
              <a:buChar char="–"/>
              <a:defRPr sz="2800">
                <a:solidFill>
                  <a:schemeClr val="tx1"/>
                </a:solidFill>
                <a:latin typeface="Arial" panose="020B0604020202020204" pitchFamily="34" charset="0"/>
              </a:defRPr>
            </a:lvl2pPr>
            <a:lvl3pPr marL="1143000" indent="-228600">
              <a:lnSpc>
                <a:spcPct val="90000"/>
              </a:lnSpc>
              <a:spcBef>
                <a:spcPts val="1300"/>
              </a:spcBef>
              <a:spcAft>
                <a:spcPts val="900"/>
              </a:spcAft>
              <a:buClr>
                <a:srgbClr val="8B3D9A"/>
              </a:buClr>
              <a:buFont typeface="Arial" panose="020B0604020202020204" pitchFamily="34" charset="0"/>
              <a:buChar char="–"/>
              <a:defRPr sz="2400">
                <a:solidFill>
                  <a:schemeClr val="tx1"/>
                </a:solidFill>
                <a:latin typeface="Arial" panose="020B0604020202020204" pitchFamily="34" charset="0"/>
              </a:defRPr>
            </a:lvl3pPr>
            <a:lvl4pPr marL="1600200" indent="-228600">
              <a:lnSpc>
                <a:spcPct val="90000"/>
              </a:lnSpc>
              <a:spcBef>
                <a:spcPts val="1300"/>
              </a:spcBef>
              <a:spcAft>
                <a:spcPts val="900"/>
              </a:spcAft>
              <a:buClr>
                <a:srgbClr val="8B3D9A"/>
              </a:buClr>
              <a:buFont typeface="Arial" panose="020B0604020202020204" pitchFamily="34" charset="0"/>
              <a:buChar char="–"/>
              <a:defRPr sz="2200">
                <a:solidFill>
                  <a:schemeClr val="tx1"/>
                </a:solidFill>
                <a:latin typeface="Arial" panose="020B0604020202020204" pitchFamily="34" charset="0"/>
              </a:defRPr>
            </a:lvl4pPr>
            <a:lvl5pPr marL="2057400" indent="-228600">
              <a:lnSpc>
                <a:spcPct val="90000"/>
              </a:lnSpc>
              <a:spcBef>
                <a:spcPts val="1300"/>
              </a:spcBef>
              <a:spcAft>
                <a:spcPts val="900"/>
              </a:spcAft>
              <a:buClr>
                <a:srgbClr val="8B3D9A"/>
              </a:buClr>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1300"/>
              </a:spcBef>
              <a:spcAft>
                <a:spcPts val="900"/>
              </a:spcAft>
              <a:buClr>
                <a:srgbClr val="8B3D9A"/>
              </a:buClr>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1300"/>
              </a:spcBef>
              <a:spcAft>
                <a:spcPts val="900"/>
              </a:spcAft>
              <a:buClr>
                <a:srgbClr val="8B3D9A"/>
              </a:buClr>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1300"/>
              </a:spcBef>
              <a:spcAft>
                <a:spcPts val="900"/>
              </a:spcAft>
              <a:buClr>
                <a:srgbClr val="8B3D9A"/>
              </a:buClr>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1300"/>
              </a:spcBef>
              <a:spcAft>
                <a:spcPts val="900"/>
              </a:spcAft>
              <a:buClr>
                <a:srgbClr val="8B3D9A"/>
              </a:buClr>
              <a:buFont typeface="Arial" panose="020B0604020202020204" pitchFamily="34" charset="0"/>
              <a:buChar cha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4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1. Oettle H, et al. J Clin Oncol. 2014;32:2423-2429. </a:t>
            </a:r>
            <a:br>
              <a:rPr kumimoji="0" lang="en-US" altLang="en-US" sz="14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br>
            <a:r>
              <a:rPr kumimoji="0" lang="en-US" altLang="en-US" sz="1400" b="1"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2. Gill S, et al. ASCO 2014. Abstract 4022. </a:t>
            </a:r>
          </a:p>
        </p:txBody>
      </p:sp>
    </p:spTree>
    <p:extLst>
      <p:ext uri="{BB962C8B-B14F-4D97-AF65-F5344CB8AC3E}">
        <p14:creationId xmlns:p14="http://schemas.microsoft.com/office/powerpoint/2010/main" val="1187462724"/>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AD26A67-EE2C-4824-AF99-4C142B906E10}"/>
              </a:ext>
            </a:extLst>
          </p:cNvPr>
          <p:cNvSpPr/>
          <p:nvPr/>
        </p:nvSpPr>
        <p:spPr bwMode="auto">
          <a:xfrm>
            <a:off x="0" y="1031756"/>
            <a:ext cx="12268607" cy="582624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pitchFamily="34" charset="0"/>
            </a:endParaRPr>
          </a:p>
        </p:txBody>
      </p:sp>
      <p:sp>
        <p:nvSpPr>
          <p:cNvPr id="2" name="Title 1"/>
          <p:cNvSpPr>
            <a:spLocks noGrp="1"/>
          </p:cNvSpPr>
          <p:nvPr>
            <p:ph type="title"/>
          </p:nvPr>
        </p:nvSpPr>
        <p:spPr>
          <a:xfrm>
            <a:off x="2123925" y="99320"/>
            <a:ext cx="9797142" cy="913884"/>
          </a:xfrm>
        </p:spPr>
        <p:txBody>
          <a:bodyPr/>
          <a:lstStyle/>
          <a:p>
            <a:pPr algn="ctr"/>
            <a:r>
              <a:rPr lang="en-US" sz="3000" dirty="0">
                <a:solidFill>
                  <a:srgbClr val="FFFF99"/>
                </a:solidFill>
                <a:latin typeface="Calibri" panose="020F0502020204030204" pitchFamily="34" charset="0"/>
                <a:cs typeface="Calibri" panose="020F0502020204030204" pitchFamily="34" charset="0"/>
              </a:rPr>
              <a:t>Meta-Analysis of Second-Line Treatment in Patients With Pancreatic Adenocarcinoma: Overall Survival</a:t>
            </a:r>
          </a:p>
        </p:txBody>
      </p:sp>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174174" y="1084270"/>
            <a:ext cx="7877674" cy="5354599"/>
          </a:xfrm>
          <a:prstGeom prst="rect">
            <a:avLst/>
          </a:prstGeom>
        </p:spPr>
      </p:pic>
      <p:sp>
        <p:nvSpPr>
          <p:cNvPr id="4" name="TextBox 3"/>
          <p:cNvSpPr txBox="1"/>
          <p:nvPr/>
        </p:nvSpPr>
        <p:spPr>
          <a:xfrm>
            <a:off x="5765098" y="6581002"/>
            <a:ext cx="3740176"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err="1">
                <a:ln>
                  <a:noFill/>
                </a:ln>
                <a:solidFill>
                  <a:schemeClr val="bg1"/>
                </a:solidFill>
                <a:effectLst/>
                <a:uLnTx/>
                <a:uFillTx/>
                <a:latin typeface="Arial" charset="0"/>
                <a:ea typeface="Tahoma"/>
                <a:cs typeface="Arial" charset="0"/>
              </a:rPr>
              <a:t>Sonbol</a:t>
            </a:r>
            <a:r>
              <a:rPr kumimoji="0" lang="en-US" sz="1200" b="0" i="0" u="none" strike="noStrike" kern="1200" cap="none" spc="0" normalizeH="0" baseline="0" noProof="0" dirty="0">
                <a:ln>
                  <a:noFill/>
                </a:ln>
                <a:solidFill>
                  <a:schemeClr val="bg1"/>
                </a:solidFill>
                <a:effectLst/>
                <a:uLnTx/>
                <a:uFillTx/>
                <a:latin typeface="Arial" charset="0"/>
                <a:ea typeface="Tahoma"/>
                <a:cs typeface="Arial" charset="0"/>
              </a:rPr>
              <a:t> M, </a:t>
            </a:r>
            <a:r>
              <a:rPr kumimoji="0" lang="is-IS" sz="1200" b="0" i="0" u="none" strike="noStrike" kern="1200" cap="none" spc="0" normalizeH="0" baseline="0" noProof="0" dirty="0">
                <a:ln>
                  <a:noFill/>
                </a:ln>
                <a:solidFill>
                  <a:schemeClr val="bg1"/>
                </a:solidFill>
                <a:effectLst/>
                <a:uLnTx/>
                <a:uFillTx/>
                <a:latin typeface="Arial" charset="0"/>
                <a:ea typeface="Tahoma"/>
                <a:cs typeface="Arial" charset="0"/>
              </a:rPr>
              <a:t>…. , B</a:t>
            </a:r>
            <a:r>
              <a:rPr kumimoji="0" lang="en-US" sz="1200" b="0" i="0" u="none" strike="noStrike" kern="1200" cap="none" spc="0" normalizeH="0" baseline="0" noProof="0" dirty="0">
                <a:ln>
                  <a:noFill/>
                </a:ln>
                <a:solidFill>
                  <a:schemeClr val="bg1"/>
                </a:solidFill>
                <a:effectLst/>
                <a:uLnTx/>
                <a:uFillTx/>
                <a:latin typeface="Arial" charset="0"/>
                <a:ea typeface="Tahoma"/>
                <a:cs typeface="Arial" charset="0"/>
              </a:rPr>
              <a:t>e</a:t>
            </a:r>
            <a:r>
              <a:rPr kumimoji="0" lang="is-IS" sz="1200" b="0" i="0" u="none" strike="noStrike" kern="1200" cap="none" spc="0" normalizeH="0" baseline="0" noProof="0" dirty="0">
                <a:ln>
                  <a:noFill/>
                </a:ln>
                <a:solidFill>
                  <a:schemeClr val="bg1"/>
                </a:solidFill>
                <a:effectLst/>
                <a:uLnTx/>
                <a:uFillTx/>
                <a:latin typeface="Arial" charset="0"/>
                <a:ea typeface="Tahoma"/>
                <a:cs typeface="Arial" charset="0"/>
              </a:rPr>
              <a:t>kaii-Saab T. C</a:t>
            </a:r>
            <a:r>
              <a:rPr kumimoji="0" lang="en-US" sz="1200" b="0" i="0" u="none" strike="noStrike" kern="1200" cap="none" spc="0" normalizeH="0" baseline="0" noProof="0" dirty="0">
                <a:ln>
                  <a:noFill/>
                </a:ln>
                <a:solidFill>
                  <a:schemeClr val="bg1"/>
                </a:solidFill>
                <a:effectLst/>
                <a:uLnTx/>
                <a:uFillTx/>
                <a:latin typeface="Arial" charset="0"/>
                <a:ea typeface="Tahoma"/>
                <a:cs typeface="Arial" charset="0"/>
              </a:rPr>
              <a:t>a</a:t>
            </a:r>
            <a:r>
              <a:rPr kumimoji="0" lang="is-IS" sz="1200" b="0" i="0" u="none" strike="noStrike" kern="1200" cap="none" spc="0" normalizeH="0" baseline="0" noProof="0" dirty="0">
                <a:ln>
                  <a:noFill/>
                </a:ln>
                <a:solidFill>
                  <a:schemeClr val="bg1"/>
                </a:solidFill>
                <a:effectLst/>
                <a:uLnTx/>
                <a:uFillTx/>
                <a:latin typeface="Arial" charset="0"/>
                <a:ea typeface="Tahoma"/>
                <a:cs typeface="Arial" charset="0"/>
              </a:rPr>
              <a:t>ncer 2017 in press</a:t>
            </a:r>
            <a:endParaRPr kumimoji="0" lang="en-US" sz="1200" b="0" i="0" u="none" strike="noStrike" kern="1200" cap="none" spc="0" normalizeH="0" baseline="0" noProof="0" dirty="0">
              <a:ln>
                <a:noFill/>
              </a:ln>
              <a:solidFill>
                <a:schemeClr val="bg1"/>
              </a:solidFill>
              <a:effectLst/>
              <a:uLnTx/>
              <a:uFillTx/>
              <a:latin typeface="Arial" charset="0"/>
              <a:ea typeface="Tahoma"/>
              <a:cs typeface="Arial" charset="0"/>
            </a:endParaRPr>
          </a:p>
        </p:txBody>
      </p:sp>
    </p:spTree>
    <p:extLst>
      <p:ext uri="{BB962C8B-B14F-4D97-AF65-F5344CB8AC3E}">
        <p14:creationId xmlns:p14="http://schemas.microsoft.com/office/powerpoint/2010/main" val="181519425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A9A5DB3-1AEA-4A53-979D-551A2014DC69}"/>
              </a:ext>
            </a:extLst>
          </p:cNvPr>
          <p:cNvSpPr/>
          <p:nvPr/>
        </p:nvSpPr>
        <p:spPr bwMode="auto">
          <a:xfrm>
            <a:off x="0" y="1031756"/>
            <a:ext cx="12268607" cy="582624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pitchFamily="34" charset="0"/>
            </a:endParaRPr>
          </a:p>
        </p:txBody>
      </p:sp>
      <p:sp>
        <p:nvSpPr>
          <p:cNvPr id="2" name="Title 1"/>
          <p:cNvSpPr>
            <a:spLocks noGrp="1"/>
          </p:cNvSpPr>
          <p:nvPr>
            <p:ph type="title"/>
          </p:nvPr>
        </p:nvSpPr>
        <p:spPr>
          <a:xfrm>
            <a:off x="1891696" y="40694"/>
            <a:ext cx="10077752" cy="836436"/>
          </a:xfrm>
        </p:spPr>
        <p:txBody>
          <a:bodyPr/>
          <a:lstStyle/>
          <a:p>
            <a:pPr algn="ctr"/>
            <a:r>
              <a:rPr lang="en-US" sz="3000" dirty="0">
                <a:solidFill>
                  <a:srgbClr val="FFFF99"/>
                </a:solidFill>
                <a:latin typeface="Calibri" panose="020F0502020204030204" pitchFamily="34" charset="0"/>
                <a:cs typeface="Calibri" panose="020F0502020204030204" pitchFamily="34" charset="0"/>
              </a:rPr>
              <a:t>Meta-Analysis of Second-Line Treatment in Patients With Pancreatic Adenocarcinoma: Progression-Free Survival</a:t>
            </a:r>
          </a:p>
        </p:txBody>
      </p:sp>
      <p:sp>
        <p:nvSpPr>
          <p:cNvPr id="4" name="TextBox 3"/>
          <p:cNvSpPr txBox="1"/>
          <p:nvPr/>
        </p:nvSpPr>
        <p:spPr>
          <a:xfrm>
            <a:off x="5765098" y="6581002"/>
            <a:ext cx="3290581"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err="1">
                <a:ln>
                  <a:noFill/>
                </a:ln>
                <a:solidFill>
                  <a:schemeClr val="bg1"/>
                </a:solidFill>
                <a:effectLst/>
                <a:uLnTx/>
                <a:uFillTx/>
                <a:latin typeface="Calibri" panose="020F0502020204030204" pitchFamily="34" charset="0"/>
                <a:ea typeface="Tahoma"/>
                <a:cs typeface="Calibri" panose="020F0502020204030204" pitchFamily="34" charset="0"/>
              </a:rPr>
              <a:t>Sonbol</a:t>
            </a:r>
            <a:r>
              <a:rPr kumimoji="0" lang="en-US" sz="1200" b="0" i="0" u="none" strike="noStrike" kern="1200" cap="none" spc="0" normalizeH="0" baseline="0" noProof="0" dirty="0">
                <a:ln>
                  <a:noFill/>
                </a:ln>
                <a:solidFill>
                  <a:schemeClr val="bg1"/>
                </a:solidFill>
                <a:effectLst/>
                <a:uLnTx/>
                <a:uFillTx/>
                <a:latin typeface="Calibri" panose="020F0502020204030204" pitchFamily="34" charset="0"/>
                <a:ea typeface="Tahoma"/>
                <a:cs typeface="Calibri" panose="020F0502020204030204" pitchFamily="34" charset="0"/>
              </a:rPr>
              <a:t> M, </a:t>
            </a:r>
            <a:r>
              <a:rPr kumimoji="0" lang="is-IS" sz="1200" b="0" i="0" u="none" strike="noStrike" kern="1200" cap="none" spc="0" normalizeH="0" baseline="0" noProof="0" dirty="0">
                <a:ln>
                  <a:noFill/>
                </a:ln>
                <a:solidFill>
                  <a:schemeClr val="bg1"/>
                </a:solidFill>
                <a:effectLst/>
                <a:uLnTx/>
                <a:uFillTx/>
                <a:latin typeface="Calibri" panose="020F0502020204030204" pitchFamily="34" charset="0"/>
                <a:ea typeface="Tahoma"/>
                <a:cs typeface="Calibri" panose="020F0502020204030204" pitchFamily="34" charset="0"/>
              </a:rPr>
              <a:t>…. , B</a:t>
            </a:r>
            <a:r>
              <a:rPr kumimoji="0" lang="en-US" sz="1200" b="0" i="0" u="none" strike="noStrike" kern="1200" cap="none" spc="0" normalizeH="0" baseline="0" noProof="0" dirty="0">
                <a:ln>
                  <a:noFill/>
                </a:ln>
                <a:solidFill>
                  <a:schemeClr val="bg1"/>
                </a:solidFill>
                <a:effectLst/>
                <a:uLnTx/>
                <a:uFillTx/>
                <a:latin typeface="Calibri" panose="020F0502020204030204" pitchFamily="34" charset="0"/>
                <a:ea typeface="Tahoma"/>
                <a:cs typeface="Calibri" panose="020F0502020204030204" pitchFamily="34" charset="0"/>
              </a:rPr>
              <a:t>e</a:t>
            </a:r>
            <a:r>
              <a:rPr kumimoji="0" lang="is-IS" sz="1200" b="0" i="0" u="none" strike="noStrike" kern="1200" cap="none" spc="0" normalizeH="0" baseline="0" noProof="0" dirty="0">
                <a:ln>
                  <a:noFill/>
                </a:ln>
                <a:solidFill>
                  <a:schemeClr val="bg1"/>
                </a:solidFill>
                <a:effectLst/>
                <a:uLnTx/>
                <a:uFillTx/>
                <a:latin typeface="Calibri" panose="020F0502020204030204" pitchFamily="34" charset="0"/>
                <a:ea typeface="Tahoma"/>
                <a:cs typeface="Calibri" panose="020F0502020204030204" pitchFamily="34" charset="0"/>
              </a:rPr>
              <a:t>kaii-Saab T. C</a:t>
            </a:r>
            <a:r>
              <a:rPr kumimoji="0" lang="en-US" sz="1200" b="0" i="0" u="none" strike="noStrike" kern="1200" cap="none" spc="0" normalizeH="0" baseline="0" noProof="0" dirty="0">
                <a:ln>
                  <a:noFill/>
                </a:ln>
                <a:solidFill>
                  <a:schemeClr val="bg1"/>
                </a:solidFill>
                <a:effectLst/>
                <a:uLnTx/>
                <a:uFillTx/>
                <a:latin typeface="Calibri" panose="020F0502020204030204" pitchFamily="34" charset="0"/>
                <a:ea typeface="Tahoma"/>
                <a:cs typeface="Calibri" panose="020F0502020204030204" pitchFamily="34" charset="0"/>
              </a:rPr>
              <a:t>a</a:t>
            </a:r>
            <a:r>
              <a:rPr kumimoji="0" lang="is-IS" sz="1200" b="0" i="0" u="none" strike="noStrike" kern="1200" cap="none" spc="0" normalizeH="0" baseline="0" noProof="0" dirty="0">
                <a:ln>
                  <a:noFill/>
                </a:ln>
                <a:solidFill>
                  <a:schemeClr val="bg1"/>
                </a:solidFill>
                <a:effectLst/>
                <a:uLnTx/>
                <a:uFillTx/>
                <a:latin typeface="Calibri" panose="020F0502020204030204" pitchFamily="34" charset="0"/>
                <a:ea typeface="Tahoma"/>
                <a:cs typeface="Calibri" panose="020F0502020204030204" pitchFamily="34" charset="0"/>
              </a:rPr>
              <a:t>ncer 2017 in press</a:t>
            </a:r>
            <a:endParaRPr kumimoji="0" lang="en-US" sz="1200" b="0" i="0" u="none" strike="noStrike" kern="1200" cap="none" spc="0" normalizeH="0" baseline="0" noProof="0" dirty="0">
              <a:ln>
                <a:noFill/>
              </a:ln>
              <a:solidFill>
                <a:schemeClr val="bg1"/>
              </a:solidFill>
              <a:effectLst/>
              <a:uLnTx/>
              <a:uFillTx/>
              <a:latin typeface="Calibri" panose="020F0502020204030204" pitchFamily="34" charset="0"/>
              <a:ea typeface="Tahoma"/>
              <a:cs typeface="Calibri" panose="020F0502020204030204" pitchFamily="34" charset="0"/>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159028" y="1115249"/>
            <a:ext cx="8038511" cy="5439787"/>
          </a:xfrm>
          <a:prstGeom prst="rect">
            <a:avLst/>
          </a:prstGeom>
        </p:spPr>
      </p:pic>
    </p:spTree>
    <p:extLst>
      <p:ext uri="{BB962C8B-B14F-4D97-AF65-F5344CB8AC3E}">
        <p14:creationId xmlns:p14="http://schemas.microsoft.com/office/powerpoint/2010/main" val="3580416304"/>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p:cNvSpPr>
          <p:nvPr>
            <p:ph type="title"/>
          </p:nvPr>
        </p:nvSpPr>
        <p:spPr>
          <a:xfrm>
            <a:off x="1688496" y="160094"/>
            <a:ext cx="10382552" cy="919163"/>
          </a:xfrm>
        </p:spPr>
        <p:txBody>
          <a:bodyPr>
            <a:noAutofit/>
          </a:bodyPr>
          <a:lstStyle/>
          <a:p>
            <a:pPr algn="ctr"/>
            <a:r>
              <a:rPr lang="en-US" sz="3600" dirty="0">
                <a:solidFill>
                  <a:srgbClr val="FFFF99"/>
                </a:solidFill>
                <a:latin typeface="Calibri" panose="020F0502020204030204" pitchFamily="34" charset="0"/>
                <a:cs typeface="Calibri" panose="020F0502020204030204" pitchFamily="34" charset="0"/>
              </a:rPr>
              <a:t>Current Approach in Treatment Sequencing for </a:t>
            </a:r>
            <a:r>
              <a:rPr lang="en-US" sz="3600" dirty="0" err="1">
                <a:solidFill>
                  <a:srgbClr val="FFFF99"/>
                </a:solidFill>
                <a:latin typeface="Calibri" panose="020F0502020204030204" pitchFamily="34" charset="0"/>
                <a:cs typeface="Calibri" panose="020F0502020204030204" pitchFamily="34" charset="0"/>
              </a:rPr>
              <a:t>mPCA</a:t>
            </a:r>
            <a:br>
              <a:rPr lang="en-US" sz="3600" dirty="0">
                <a:solidFill>
                  <a:srgbClr val="FFFF99"/>
                </a:solidFill>
                <a:latin typeface="Calibri" panose="020F0502020204030204" pitchFamily="34" charset="0"/>
                <a:cs typeface="Calibri" panose="020F0502020204030204" pitchFamily="34" charset="0"/>
              </a:rPr>
            </a:br>
            <a:endParaRPr lang="en-US" sz="3600" dirty="0">
              <a:solidFill>
                <a:srgbClr val="FFFF99"/>
              </a:solidFill>
              <a:latin typeface="Calibri" panose="020F0502020204030204" pitchFamily="34" charset="0"/>
              <a:cs typeface="Calibri" panose="020F0502020204030204" pitchFamily="34" charset="0"/>
            </a:endParaRPr>
          </a:p>
        </p:txBody>
      </p:sp>
      <p:graphicFrame>
        <p:nvGraphicFramePr>
          <p:cNvPr id="4" name="Content Placeholder 3"/>
          <p:cNvGraphicFramePr>
            <a:graphicFrameLocks noGrp="1"/>
          </p:cNvGraphicFramePr>
          <p:nvPr>
            <p:ph sz="half" idx="1"/>
            <p:extLst/>
          </p:nvPr>
        </p:nvGraphicFramePr>
        <p:xfrm>
          <a:off x="2541994" y="1657652"/>
          <a:ext cx="3860799" cy="48895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Content Placeholder 5"/>
          <p:cNvGraphicFramePr>
            <a:graphicFrameLocks noGrp="1"/>
          </p:cNvGraphicFramePr>
          <p:nvPr>
            <p:ph sz="half" idx="2"/>
            <p:extLst/>
          </p:nvPr>
        </p:nvGraphicFramePr>
        <p:xfrm>
          <a:off x="6780165" y="1657652"/>
          <a:ext cx="3714295" cy="48895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TextBox 6"/>
          <p:cNvSpPr txBox="1"/>
          <p:nvPr/>
        </p:nvSpPr>
        <p:spPr>
          <a:xfrm rot="16200000">
            <a:off x="-133766" y="3843987"/>
            <a:ext cx="4013856" cy="369332"/>
          </a:xfrm>
          <a:prstGeom prst="rect">
            <a:avLst/>
          </a:prstGeom>
          <a:solidFill>
            <a:schemeClr val="tx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Tahoma"/>
                <a:cs typeface="Calibri" panose="020F0502020204030204" pitchFamily="34" charset="0"/>
              </a:rPr>
              <a:t>3</a:t>
            </a:r>
            <a:r>
              <a:rPr kumimoji="0" lang="en-US" sz="1800" b="1" i="0" u="none" strike="noStrike" kern="1200" cap="none" spc="0" normalizeH="0" baseline="30000" noProof="0" dirty="0">
                <a:ln>
                  <a:noFill/>
                </a:ln>
                <a:solidFill>
                  <a:prstClr val="black"/>
                </a:solidFill>
                <a:effectLst/>
                <a:uLnTx/>
                <a:uFillTx/>
                <a:latin typeface="Calibri" panose="020F0502020204030204" pitchFamily="34" charset="0"/>
                <a:ea typeface="Tahoma"/>
                <a:cs typeface="Calibri" panose="020F0502020204030204" pitchFamily="34" charset="0"/>
              </a:rPr>
              <a:t>rd</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Tahoma"/>
                <a:cs typeface="Calibri" panose="020F0502020204030204" pitchFamily="34" charset="0"/>
              </a:rPr>
              <a:t> line                  2</a:t>
            </a:r>
            <a:r>
              <a:rPr kumimoji="0" lang="en-US" sz="1800" b="1" i="0" u="none" strike="noStrike" kern="1200" cap="none" spc="0" normalizeH="0" baseline="30000" noProof="0" dirty="0">
                <a:ln>
                  <a:noFill/>
                </a:ln>
                <a:solidFill>
                  <a:prstClr val="black"/>
                </a:solidFill>
                <a:effectLst/>
                <a:uLnTx/>
                <a:uFillTx/>
                <a:latin typeface="Calibri" panose="020F0502020204030204" pitchFamily="34" charset="0"/>
                <a:ea typeface="Tahoma"/>
                <a:cs typeface="Calibri" panose="020F0502020204030204" pitchFamily="34" charset="0"/>
              </a:rPr>
              <a:t>nd</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Tahoma"/>
                <a:cs typeface="Calibri" panose="020F0502020204030204" pitchFamily="34" charset="0"/>
              </a:rPr>
              <a:t> line                 1</a:t>
            </a:r>
            <a:r>
              <a:rPr kumimoji="0" lang="en-US" sz="1800" b="1" i="0" u="none" strike="noStrike" kern="1200" cap="none" spc="0" normalizeH="0" baseline="30000" noProof="0" dirty="0">
                <a:ln>
                  <a:noFill/>
                </a:ln>
                <a:solidFill>
                  <a:prstClr val="black"/>
                </a:solidFill>
                <a:effectLst/>
                <a:uLnTx/>
                <a:uFillTx/>
                <a:latin typeface="Calibri" panose="020F0502020204030204" pitchFamily="34" charset="0"/>
                <a:ea typeface="Tahoma"/>
                <a:cs typeface="Calibri" panose="020F0502020204030204" pitchFamily="34" charset="0"/>
              </a:rPr>
              <a:t>st</a:t>
            </a:r>
            <a:r>
              <a:rPr kumimoji="0" lang="en-US" sz="1800" b="1" i="0" u="none" strike="noStrike" kern="1200" cap="none" spc="0" normalizeH="0" baseline="0" noProof="0" dirty="0">
                <a:ln>
                  <a:noFill/>
                </a:ln>
                <a:solidFill>
                  <a:prstClr val="black"/>
                </a:solidFill>
                <a:effectLst/>
                <a:uLnTx/>
                <a:uFillTx/>
                <a:latin typeface="Calibri" panose="020F0502020204030204" pitchFamily="34" charset="0"/>
                <a:ea typeface="Tahoma"/>
                <a:cs typeface="Calibri" panose="020F0502020204030204" pitchFamily="34" charset="0"/>
              </a:rPr>
              <a:t> line</a:t>
            </a:r>
          </a:p>
        </p:txBody>
      </p:sp>
      <p:sp>
        <p:nvSpPr>
          <p:cNvPr id="8" name="Rectangle 7"/>
          <p:cNvSpPr/>
          <p:nvPr/>
        </p:nvSpPr>
        <p:spPr>
          <a:xfrm>
            <a:off x="130331" y="6547152"/>
            <a:ext cx="2860078" cy="246221"/>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FFFFF"/>
                </a:solidFill>
                <a:effectLst/>
                <a:uLnTx/>
                <a:uFillTx/>
                <a:latin typeface="Calibri" panose="020F0502020204030204" pitchFamily="34" charset="0"/>
                <a:ea typeface="ＭＳ Ｐゴシック" pitchFamily="-1" charset="-128"/>
                <a:cs typeface="Calibri" panose="020F0502020204030204" pitchFamily="34" charset="0"/>
              </a:rPr>
              <a:t>BSC, best supportive care; PS, performance status</a:t>
            </a:r>
            <a:r>
              <a:rPr kumimoji="0" lang="en-US" sz="1000" b="1" i="0" u="none" strike="noStrike" kern="1200" cap="none" spc="0" normalizeH="0" baseline="0" noProof="0" dirty="0">
                <a:ln>
                  <a:noFill/>
                </a:ln>
                <a:solidFill>
                  <a:srgbClr val="000000"/>
                </a:solidFill>
                <a:effectLst/>
                <a:uLnTx/>
                <a:uFillTx/>
                <a:latin typeface="Calibri" panose="020F0502020204030204" pitchFamily="34" charset="0"/>
                <a:ea typeface="ＭＳ Ｐゴシック" pitchFamily="-1" charset="-128"/>
                <a:cs typeface="Calibri" panose="020F0502020204030204" pitchFamily="34" charset="0"/>
              </a:rPr>
              <a:t>.</a:t>
            </a:r>
          </a:p>
        </p:txBody>
      </p:sp>
      <p:sp>
        <p:nvSpPr>
          <p:cNvPr id="2" name="TextBox 1"/>
          <p:cNvSpPr txBox="1"/>
          <p:nvPr/>
        </p:nvSpPr>
        <p:spPr>
          <a:xfrm>
            <a:off x="3789770" y="1063450"/>
            <a:ext cx="1365246" cy="461665"/>
          </a:xfrm>
          <a:prstGeom prst="rect">
            <a:avLst/>
          </a:prstGeom>
          <a:solidFill>
            <a:srgbClr val="CCFF99"/>
          </a:solidFill>
          <a:scene3d>
            <a:camera prst="orthographicFront"/>
            <a:lightRig rig="threePt" dir="t"/>
          </a:scene3d>
          <a:sp3d>
            <a:bevelT/>
          </a:sp3d>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Preferred</a:t>
            </a:r>
          </a:p>
        </p:txBody>
      </p:sp>
    </p:spTree>
    <p:extLst>
      <p:ext uri="{BB962C8B-B14F-4D97-AF65-F5344CB8AC3E}">
        <p14:creationId xmlns:p14="http://schemas.microsoft.com/office/powerpoint/2010/main" val="120518377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mv="urn:schemas-microsoft-com:mac:vml"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Graphic spid="6" grpId="0">
        <p:bldAsOne/>
      </p:bldGraphic>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2743587" y="227391"/>
            <a:ext cx="7827264" cy="822871"/>
          </a:xfrm>
        </p:spPr>
        <p:txBody>
          <a:bodyPr/>
          <a:lstStyle/>
          <a:p>
            <a:pPr algn="ctr"/>
            <a:r>
              <a:rPr lang="en-US" sz="3600" dirty="0">
                <a:solidFill>
                  <a:srgbClr val="FFFF99"/>
                </a:solidFill>
                <a:latin typeface="Calibri" panose="020F0502020204030204" pitchFamily="34" charset="0"/>
                <a:cs typeface="Calibri" panose="020F0502020204030204" pitchFamily="34" charset="0"/>
              </a:rPr>
              <a:t>Summary of Findings in Second Line </a:t>
            </a:r>
          </a:p>
        </p:txBody>
      </p:sp>
      <p:sp>
        <p:nvSpPr>
          <p:cNvPr id="10" name="Content Placeholder 9"/>
          <p:cNvSpPr>
            <a:spLocks noGrp="1"/>
          </p:cNvSpPr>
          <p:nvPr>
            <p:ph idx="1"/>
          </p:nvPr>
        </p:nvSpPr>
        <p:spPr>
          <a:xfrm>
            <a:off x="559291" y="1131408"/>
            <a:ext cx="10781204" cy="8143768"/>
          </a:xfrm>
        </p:spPr>
        <p:txBody>
          <a:bodyPr/>
          <a:lstStyle/>
          <a:p>
            <a:r>
              <a:rPr lang="en-US" altLang="en-US" dirty="0">
                <a:latin typeface="Calibri" panose="020F0502020204030204" pitchFamily="34" charset="0"/>
                <a:cs typeface="Calibri" panose="020F0502020204030204" pitchFamily="34" charset="0"/>
              </a:rPr>
              <a:t>Second line options depend on first line therapy </a:t>
            </a:r>
          </a:p>
          <a:p>
            <a:r>
              <a:rPr lang="en-US" altLang="en-US" dirty="0">
                <a:latin typeface="Calibri" panose="020F0502020204030204" pitchFamily="34" charset="0"/>
                <a:cs typeface="Calibri" panose="020F0502020204030204" pitchFamily="34" charset="0"/>
              </a:rPr>
              <a:t>FOLFIRINOX in first line is an “all kitchen sink approach” with no second line options supported by significant evidence. </a:t>
            </a:r>
          </a:p>
          <a:p>
            <a:r>
              <a:rPr lang="en-US" altLang="en-US" dirty="0">
                <a:latin typeface="Calibri" panose="020F0502020204030204" pitchFamily="34" charset="0"/>
                <a:cs typeface="Calibri" panose="020F0502020204030204" pitchFamily="34" charset="0"/>
              </a:rPr>
              <a:t>Gemcitabine and nab-paclitaxel in first line allows for a better sequencing strategy with 5FU/</a:t>
            </a:r>
            <a:r>
              <a:rPr lang="en-US" altLang="en-US" dirty="0" err="1">
                <a:latin typeface="Calibri" panose="020F0502020204030204" pitchFamily="34" charset="0"/>
                <a:cs typeface="Calibri" panose="020F0502020204030204" pitchFamily="34" charset="0"/>
              </a:rPr>
              <a:t>NalIri</a:t>
            </a:r>
            <a:r>
              <a:rPr lang="en-US" altLang="en-US" dirty="0">
                <a:latin typeface="Calibri" panose="020F0502020204030204" pitchFamily="34" charset="0"/>
                <a:cs typeface="Calibri" panose="020F0502020204030204" pitchFamily="34" charset="0"/>
              </a:rPr>
              <a:t> (MM398) as a preferred option in second line</a:t>
            </a:r>
          </a:p>
          <a:p>
            <a:pPr marL="855663" lvl="1" indent="-395288"/>
            <a:r>
              <a:rPr lang="en-US" altLang="en-US" sz="2400" dirty="0">
                <a:latin typeface="Calibri" panose="020F0502020204030204" pitchFamily="34" charset="0"/>
                <a:cs typeface="Calibri" panose="020F0502020204030204" pitchFamily="34" charset="0"/>
              </a:rPr>
              <a:t>FOLFOX is less preferred given conflicting data and overlapping toxicities. </a:t>
            </a:r>
          </a:p>
          <a:p>
            <a:r>
              <a:rPr lang="en-US" altLang="en-US" dirty="0">
                <a:latin typeface="Calibri" panose="020F0502020204030204" pitchFamily="34" charset="0"/>
                <a:cs typeface="Calibri" panose="020F0502020204030204" pitchFamily="34" charset="0"/>
              </a:rPr>
              <a:t>Does the punishment fit the crime ? </a:t>
            </a:r>
          </a:p>
          <a:p>
            <a:pPr marL="855663" lvl="1" indent="-395288"/>
            <a:r>
              <a:rPr lang="en-US" altLang="en-US" sz="2400" dirty="0">
                <a:latin typeface="Calibri" panose="020F0502020204030204" pitchFamily="34" charset="0"/>
                <a:cs typeface="Calibri" panose="020F0502020204030204" pitchFamily="34" charset="0"/>
              </a:rPr>
              <a:t>A sequencing approach would achieve similar goals with better tolerability with no compromise in outcome.</a:t>
            </a:r>
          </a:p>
          <a:p>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a:p>
            <a:pPr lvl="1"/>
            <a:r>
              <a:rPr lang="en-US" sz="2800" dirty="0">
                <a:latin typeface="Calibri" panose="020F0502020204030204" pitchFamily="34" charset="0"/>
                <a:cs typeface="Calibri" panose="020F0502020204030204" pitchFamily="34" charset="0"/>
              </a:rPr>
              <a:t>Prospective randomized trials are required to confirm our findings. </a:t>
            </a:r>
          </a:p>
        </p:txBody>
      </p:sp>
    </p:spTree>
    <p:extLst>
      <p:ext uri="{BB962C8B-B14F-4D97-AF65-F5344CB8AC3E}">
        <p14:creationId xmlns:p14="http://schemas.microsoft.com/office/powerpoint/2010/main" val="84250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a:spLocks/>
          </p:cNvSpPr>
          <p:nvPr/>
        </p:nvSpPr>
        <p:spPr bwMode="auto">
          <a:xfrm>
            <a:off x="4210364" y="1420853"/>
            <a:ext cx="3892555" cy="134897"/>
          </a:xfrm>
          <a:custGeom>
            <a:avLst/>
            <a:gdLst>
              <a:gd name="T0" fmla="*/ 0 w 6082"/>
              <a:gd name="T1" fmla="*/ 89 h 144"/>
              <a:gd name="T2" fmla="*/ 3216 w 6082"/>
              <a:gd name="T3" fmla="*/ 0 h 144"/>
              <a:gd name="T4" fmla="*/ 6082 w 6082"/>
              <a:gd name="T5" fmla="*/ 144 h 144"/>
              <a:gd name="connsiteX0" fmla="*/ 0 w 10265"/>
              <a:gd name="connsiteY0" fmla="*/ 6181 h 10000"/>
              <a:gd name="connsiteX1" fmla="*/ 5288 w 10265"/>
              <a:gd name="connsiteY1" fmla="*/ 0 h 10000"/>
              <a:gd name="connsiteX2" fmla="*/ 10265 w 10265"/>
              <a:gd name="connsiteY2" fmla="*/ 10000 h 10000"/>
            </a:gdLst>
            <a:ahLst/>
            <a:cxnLst>
              <a:cxn ang="0">
                <a:pos x="connsiteX0" y="connsiteY0"/>
              </a:cxn>
              <a:cxn ang="0">
                <a:pos x="connsiteX1" y="connsiteY1"/>
              </a:cxn>
              <a:cxn ang="0">
                <a:pos x="connsiteX2" y="connsiteY2"/>
              </a:cxn>
            </a:cxnLst>
            <a:rect l="l" t="t" r="r" b="b"/>
            <a:pathLst>
              <a:path w="10265" h="10000">
                <a:moveTo>
                  <a:pt x="0" y="6181"/>
                </a:moveTo>
                <a:lnTo>
                  <a:pt x="5288" y="0"/>
                </a:lnTo>
                <a:cubicBezTo>
                  <a:pt x="6859" y="3333"/>
                  <a:pt x="8694" y="6667"/>
                  <a:pt x="10265" y="10000"/>
                </a:cubicBezTo>
              </a:path>
            </a:pathLst>
          </a:custGeom>
          <a:noFill/>
          <a:ln w="38100" cap="sq">
            <a:solidFill>
              <a:srgbClr val="00FFFF"/>
            </a:solidFill>
            <a:prstDash val="lg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4055"/>
              </a:solidFill>
              <a:effectLst/>
              <a:uLnTx/>
              <a:uFillTx/>
              <a:latin typeface="Raleway"/>
              <a:ea typeface="Tahoma"/>
              <a:cs typeface="Tahoma"/>
            </a:endParaRPr>
          </a:p>
        </p:txBody>
      </p:sp>
      <p:sp>
        <p:nvSpPr>
          <p:cNvPr id="9" name="Freeform 6"/>
          <p:cNvSpPr>
            <a:spLocks/>
          </p:cNvSpPr>
          <p:nvPr/>
        </p:nvSpPr>
        <p:spPr bwMode="auto">
          <a:xfrm>
            <a:off x="4222843" y="3930950"/>
            <a:ext cx="3888000" cy="120650"/>
          </a:xfrm>
          <a:custGeom>
            <a:avLst/>
            <a:gdLst>
              <a:gd name="T0" fmla="*/ 0 w 6288"/>
              <a:gd name="T1" fmla="*/ 0 h 158"/>
              <a:gd name="T2" fmla="*/ 3041 w 6288"/>
              <a:gd name="T3" fmla="*/ 82 h 158"/>
              <a:gd name="T4" fmla="*/ 6288 w 6288"/>
              <a:gd name="T5" fmla="*/ 158 h 158"/>
            </a:gdLst>
            <a:ahLst/>
            <a:cxnLst>
              <a:cxn ang="0">
                <a:pos x="T0" y="T1"/>
              </a:cxn>
              <a:cxn ang="0">
                <a:pos x="T2" y="T3"/>
              </a:cxn>
              <a:cxn ang="0">
                <a:pos x="T4" y="T5"/>
              </a:cxn>
            </a:cxnLst>
            <a:rect l="0" t="0" r="r" b="b"/>
            <a:pathLst>
              <a:path w="6288" h="158">
                <a:moveTo>
                  <a:pt x="0" y="0"/>
                </a:moveTo>
                <a:lnTo>
                  <a:pt x="3041" y="82"/>
                </a:lnTo>
                <a:lnTo>
                  <a:pt x="6288" y="158"/>
                </a:lnTo>
              </a:path>
            </a:pathLst>
          </a:custGeom>
          <a:noFill/>
          <a:ln w="38100" cap="sq">
            <a:solidFill>
              <a:srgbClr val="00FFFF"/>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4055"/>
              </a:solidFill>
              <a:effectLst/>
              <a:uLnTx/>
              <a:uFillTx/>
              <a:latin typeface="Raleway"/>
              <a:ea typeface="Tahoma"/>
              <a:cs typeface="Tahoma"/>
            </a:endParaRPr>
          </a:p>
        </p:txBody>
      </p:sp>
      <p:sp>
        <p:nvSpPr>
          <p:cNvPr id="11" name="Freeform 8"/>
          <p:cNvSpPr>
            <a:spLocks/>
          </p:cNvSpPr>
          <p:nvPr/>
        </p:nvSpPr>
        <p:spPr bwMode="auto">
          <a:xfrm>
            <a:off x="4222843" y="4186538"/>
            <a:ext cx="3888000" cy="90488"/>
          </a:xfrm>
          <a:custGeom>
            <a:avLst/>
            <a:gdLst>
              <a:gd name="T0" fmla="*/ 0 w 6288"/>
              <a:gd name="T1" fmla="*/ 0 h 117"/>
              <a:gd name="T2" fmla="*/ 3144 w 6288"/>
              <a:gd name="T3" fmla="*/ 62 h 117"/>
              <a:gd name="T4" fmla="*/ 6288 w 6288"/>
              <a:gd name="T5" fmla="*/ 117 h 117"/>
            </a:gdLst>
            <a:ahLst/>
            <a:cxnLst>
              <a:cxn ang="0">
                <a:pos x="T0" y="T1"/>
              </a:cxn>
              <a:cxn ang="0">
                <a:pos x="T2" y="T3"/>
              </a:cxn>
              <a:cxn ang="0">
                <a:pos x="T4" y="T5"/>
              </a:cxn>
            </a:cxnLst>
            <a:rect l="0" t="0" r="r" b="b"/>
            <a:pathLst>
              <a:path w="6288" h="117">
                <a:moveTo>
                  <a:pt x="0" y="0"/>
                </a:moveTo>
                <a:lnTo>
                  <a:pt x="3144" y="62"/>
                </a:lnTo>
                <a:lnTo>
                  <a:pt x="6288" y="117"/>
                </a:lnTo>
              </a:path>
            </a:pathLst>
          </a:custGeom>
          <a:noFill/>
          <a:ln w="38100" cap="sq">
            <a:solidFill>
              <a:srgbClr val="00FFFF"/>
            </a:solidFill>
            <a:prstDash val="sys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4055"/>
              </a:solidFill>
              <a:effectLst/>
              <a:uLnTx/>
              <a:uFillTx/>
              <a:latin typeface="Raleway"/>
              <a:ea typeface="Tahoma"/>
              <a:cs typeface="Tahoma"/>
            </a:endParaRPr>
          </a:p>
        </p:txBody>
      </p:sp>
      <p:sp>
        <p:nvSpPr>
          <p:cNvPr id="12" name="Freeform 9"/>
          <p:cNvSpPr>
            <a:spLocks/>
          </p:cNvSpPr>
          <p:nvPr/>
        </p:nvSpPr>
        <p:spPr bwMode="auto">
          <a:xfrm>
            <a:off x="4222843" y="4473876"/>
            <a:ext cx="3888000" cy="111125"/>
          </a:xfrm>
          <a:custGeom>
            <a:avLst/>
            <a:gdLst>
              <a:gd name="T0" fmla="*/ 0 w 6288"/>
              <a:gd name="T1" fmla="*/ 0 h 144"/>
              <a:gd name="T2" fmla="*/ 3144 w 6288"/>
              <a:gd name="T3" fmla="*/ 0 h 144"/>
              <a:gd name="T4" fmla="*/ 6288 w 6288"/>
              <a:gd name="T5" fmla="*/ 144 h 144"/>
            </a:gdLst>
            <a:ahLst/>
            <a:cxnLst>
              <a:cxn ang="0">
                <a:pos x="T0" y="T1"/>
              </a:cxn>
              <a:cxn ang="0">
                <a:pos x="T2" y="T3"/>
              </a:cxn>
              <a:cxn ang="0">
                <a:pos x="T4" y="T5"/>
              </a:cxn>
            </a:cxnLst>
            <a:rect l="0" t="0" r="r" b="b"/>
            <a:pathLst>
              <a:path w="6288" h="144">
                <a:moveTo>
                  <a:pt x="0" y="0"/>
                </a:moveTo>
                <a:lnTo>
                  <a:pt x="3144" y="0"/>
                </a:lnTo>
                <a:lnTo>
                  <a:pt x="6288" y="144"/>
                </a:lnTo>
              </a:path>
            </a:pathLst>
          </a:custGeom>
          <a:noFill/>
          <a:ln w="38100" cap="sq">
            <a:solidFill>
              <a:srgbClr val="00FFFF"/>
            </a:solidFill>
            <a:prstDash val="sys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4055"/>
              </a:solidFill>
              <a:effectLst/>
              <a:uLnTx/>
              <a:uFillTx/>
              <a:latin typeface="Raleway"/>
              <a:ea typeface="Tahoma"/>
              <a:cs typeface="Tahoma"/>
            </a:endParaRPr>
          </a:p>
        </p:txBody>
      </p:sp>
      <p:sp>
        <p:nvSpPr>
          <p:cNvPr id="10" name="Freeform 7"/>
          <p:cNvSpPr>
            <a:spLocks/>
          </p:cNvSpPr>
          <p:nvPr/>
        </p:nvSpPr>
        <p:spPr bwMode="auto">
          <a:xfrm>
            <a:off x="4222843" y="3684887"/>
            <a:ext cx="3888000" cy="601663"/>
          </a:xfrm>
          <a:custGeom>
            <a:avLst/>
            <a:gdLst>
              <a:gd name="T0" fmla="*/ 0 w 6288"/>
              <a:gd name="T1" fmla="*/ 789 h 789"/>
              <a:gd name="T2" fmla="*/ 3144 w 6288"/>
              <a:gd name="T3" fmla="*/ 453 h 789"/>
              <a:gd name="T4" fmla="*/ 6288 w 6288"/>
              <a:gd name="T5" fmla="*/ 0 h 789"/>
              <a:gd name="connsiteX0" fmla="*/ 0 w 10000"/>
              <a:gd name="connsiteY0" fmla="*/ 10000 h 10000"/>
              <a:gd name="connsiteX1" fmla="*/ 5000 w 10000"/>
              <a:gd name="connsiteY1" fmla="*/ 5741 h 10000"/>
              <a:gd name="connsiteX2" fmla="*/ 10000 w 10000"/>
              <a:gd name="connsiteY2" fmla="*/ 0 h 10000"/>
              <a:gd name="connsiteX0" fmla="*/ 0 w 10000"/>
              <a:gd name="connsiteY0" fmla="*/ 10000 h 10000"/>
              <a:gd name="connsiteX1" fmla="*/ 5000 w 10000"/>
              <a:gd name="connsiteY1" fmla="*/ 5741 h 10000"/>
              <a:gd name="connsiteX2" fmla="*/ 10000 w 10000"/>
              <a:gd name="connsiteY2" fmla="*/ 0 h 10000"/>
            </a:gdLst>
            <a:ahLst/>
            <a:cxnLst>
              <a:cxn ang="0">
                <a:pos x="connsiteX0" y="connsiteY0"/>
              </a:cxn>
              <a:cxn ang="0">
                <a:pos x="connsiteX1" y="connsiteY1"/>
              </a:cxn>
              <a:cxn ang="0">
                <a:pos x="connsiteX2" y="connsiteY2"/>
              </a:cxn>
            </a:cxnLst>
            <a:rect l="l" t="t" r="r" b="b"/>
            <a:pathLst>
              <a:path w="10000" h="10000">
                <a:moveTo>
                  <a:pt x="0" y="10000"/>
                </a:moveTo>
                <a:cubicBezTo>
                  <a:pt x="1667" y="8580"/>
                  <a:pt x="3333" y="7408"/>
                  <a:pt x="5000" y="5741"/>
                </a:cubicBezTo>
                <a:cubicBezTo>
                  <a:pt x="6667" y="4074"/>
                  <a:pt x="8333" y="1914"/>
                  <a:pt x="10000" y="0"/>
                </a:cubicBezTo>
              </a:path>
            </a:pathLst>
          </a:custGeom>
          <a:noFill/>
          <a:ln w="38100" cap="sq">
            <a:solidFill>
              <a:schemeClr val="tx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B4055"/>
              </a:solidFill>
              <a:effectLst/>
              <a:uLnTx/>
              <a:uFillTx/>
              <a:latin typeface="Raleway"/>
              <a:ea typeface="Tahoma"/>
              <a:cs typeface="Tahoma"/>
            </a:endParaRPr>
          </a:p>
        </p:txBody>
      </p:sp>
      <p:sp>
        <p:nvSpPr>
          <p:cNvPr id="2" name="Title 1"/>
          <p:cNvSpPr>
            <a:spLocks noGrp="1"/>
          </p:cNvSpPr>
          <p:nvPr>
            <p:ph type="title"/>
          </p:nvPr>
        </p:nvSpPr>
        <p:spPr>
          <a:xfrm>
            <a:off x="1953985" y="431081"/>
            <a:ext cx="9482365" cy="499533"/>
          </a:xfrm>
        </p:spPr>
        <p:txBody>
          <a:bodyPr>
            <a:noAutofit/>
          </a:bodyPr>
          <a:lstStyle/>
          <a:p>
            <a:r>
              <a:rPr lang="en-US" sz="3200" dirty="0">
                <a:solidFill>
                  <a:srgbClr val="FFFF99"/>
                </a:solidFill>
                <a:latin typeface="Calibri" panose="020F0502020204030204" pitchFamily="34" charset="0"/>
                <a:cs typeface="Calibri" panose="020F0502020204030204" pitchFamily="34" charset="0"/>
              </a:rPr>
              <a:t>Pancreatic Cancer is Anticipated to Become the Second Leading Cause of Cancer-related Death by 2030</a:t>
            </a:r>
          </a:p>
        </p:txBody>
      </p:sp>
      <p:sp>
        <p:nvSpPr>
          <p:cNvPr id="5" name="Text Placeholder 4"/>
          <p:cNvSpPr>
            <a:spLocks noGrp="1"/>
          </p:cNvSpPr>
          <p:nvPr>
            <p:ph type="body" sz="quarter" idx="11"/>
          </p:nvPr>
        </p:nvSpPr>
        <p:spPr>
          <a:xfrm>
            <a:off x="0" y="6218230"/>
            <a:ext cx="3398195" cy="409170"/>
          </a:xfrm>
        </p:spPr>
        <p:txBody>
          <a:bodyPr/>
          <a:lstStyle/>
          <a:p>
            <a:r>
              <a:rPr lang="en-GB" dirty="0"/>
              <a:t>Adapted from </a:t>
            </a:r>
            <a:r>
              <a:rPr lang="en-GB" dirty="0" err="1"/>
              <a:t>Rahib</a:t>
            </a:r>
            <a:r>
              <a:rPr lang="en-GB" dirty="0"/>
              <a:t>, L, et al. Cancer Res 2014;74:2913</a:t>
            </a:r>
          </a:p>
        </p:txBody>
      </p:sp>
      <p:graphicFrame>
        <p:nvGraphicFramePr>
          <p:cNvPr id="18" name="Chart 17" hidden="1"/>
          <p:cNvGraphicFramePr>
            <a:graphicFrameLocks/>
          </p:cNvGraphicFramePr>
          <p:nvPr>
            <p:extLst/>
          </p:nvPr>
        </p:nvGraphicFramePr>
        <p:xfrm>
          <a:off x="2242770" y="1051206"/>
          <a:ext cx="7781109" cy="4429215"/>
        </p:xfrm>
        <a:graphic>
          <a:graphicData uri="http://schemas.openxmlformats.org/drawingml/2006/chart">
            <c:chart xmlns:c="http://schemas.openxmlformats.org/drawingml/2006/chart" xmlns:r="http://schemas.openxmlformats.org/officeDocument/2006/relationships" r:id="rId3"/>
          </a:graphicData>
        </a:graphic>
      </p:graphicFrame>
      <p:sp>
        <p:nvSpPr>
          <p:cNvPr id="19" name="TextBox 18"/>
          <p:cNvSpPr txBox="1"/>
          <p:nvPr/>
        </p:nvSpPr>
        <p:spPr>
          <a:xfrm>
            <a:off x="8178902" y="1412923"/>
            <a:ext cx="1159267" cy="369332"/>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00FFFF"/>
                </a:solidFill>
                <a:effectLst/>
                <a:uLnTx/>
                <a:uFillTx/>
                <a:latin typeface="Calibri" panose="020F0502020204030204" pitchFamily="34" charset="0"/>
                <a:ea typeface="Tahoma"/>
                <a:cs typeface="Calibri" panose="020F0502020204030204" pitchFamily="34" charset="0"/>
              </a:rPr>
              <a:t>Lung</a:t>
            </a:r>
          </a:p>
        </p:txBody>
      </p:sp>
      <p:sp>
        <p:nvSpPr>
          <p:cNvPr id="20" name="TextBox 19"/>
          <p:cNvSpPr txBox="1"/>
          <p:nvPr/>
        </p:nvSpPr>
        <p:spPr>
          <a:xfrm>
            <a:off x="3786570" y="3515685"/>
            <a:ext cx="1159267" cy="369332"/>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00FFFF"/>
                </a:solidFill>
                <a:effectLst/>
                <a:uLnTx/>
                <a:uFillTx/>
                <a:latin typeface="Calibri" panose="020F0502020204030204" pitchFamily="34" charset="0"/>
                <a:ea typeface="Tahoma"/>
                <a:cs typeface="Calibri" panose="020F0502020204030204" pitchFamily="34" charset="0"/>
              </a:rPr>
              <a:t>Colorectal</a:t>
            </a:r>
          </a:p>
        </p:txBody>
      </p:sp>
      <p:sp>
        <p:nvSpPr>
          <p:cNvPr id="21" name="TextBox 20"/>
          <p:cNvSpPr txBox="1"/>
          <p:nvPr/>
        </p:nvSpPr>
        <p:spPr>
          <a:xfrm>
            <a:off x="8178902" y="4112511"/>
            <a:ext cx="1159267" cy="369332"/>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00FFFF"/>
                </a:solidFill>
                <a:effectLst/>
                <a:uLnTx/>
                <a:uFillTx/>
                <a:latin typeface="Calibri" panose="020F0502020204030204" pitchFamily="34" charset="0"/>
                <a:ea typeface="Tahoma"/>
                <a:cs typeface="Calibri" panose="020F0502020204030204" pitchFamily="34" charset="0"/>
              </a:rPr>
              <a:t>Breast</a:t>
            </a:r>
          </a:p>
        </p:txBody>
      </p:sp>
      <p:sp>
        <p:nvSpPr>
          <p:cNvPr id="22" name="TextBox 21"/>
          <p:cNvSpPr txBox="1"/>
          <p:nvPr/>
        </p:nvSpPr>
        <p:spPr>
          <a:xfrm>
            <a:off x="3786570" y="4551090"/>
            <a:ext cx="1159267" cy="369332"/>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00FFFF"/>
                </a:solidFill>
                <a:effectLst/>
                <a:uLnTx/>
                <a:uFillTx/>
                <a:latin typeface="Calibri" panose="020F0502020204030204" pitchFamily="34" charset="0"/>
                <a:ea typeface="Tahoma"/>
                <a:cs typeface="Calibri" panose="020F0502020204030204" pitchFamily="34" charset="0"/>
              </a:rPr>
              <a:t>Prostate</a:t>
            </a:r>
          </a:p>
        </p:txBody>
      </p:sp>
      <p:sp>
        <p:nvSpPr>
          <p:cNvPr id="23" name="TextBox 22"/>
          <p:cNvSpPr txBox="1"/>
          <p:nvPr/>
        </p:nvSpPr>
        <p:spPr>
          <a:xfrm>
            <a:off x="8178902" y="3510848"/>
            <a:ext cx="1159267" cy="369332"/>
          </a:xfrm>
          <a:prstGeom prst="rect">
            <a:avLst/>
          </a:prstGeom>
          <a:noFill/>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Pancreas</a:t>
            </a:r>
          </a:p>
        </p:txBody>
      </p:sp>
      <p:sp>
        <p:nvSpPr>
          <p:cNvPr id="24" name="TextBox 23"/>
          <p:cNvSpPr txBox="1"/>
          <p:nvPr/>
        </p:nvSpPr>
        <p:spPr>
          <a:xfrm>
            <a:off x="6783393" y="2119288"/>
            <a:ext cx="4831664" cy="1477328"/>
          </a:xfrm>
          <a:prstGeom prst="rect">
            <a:avLst/>
          </a:prstGeom>
          <a:noFill/>
          <a:effectLst/>
        </p:spPr>
        <p:txBody>
          <a:bodyPr wrap="squar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800" b="0"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Projections of the number of deaths from the </a:t>
            </a:r>
            <a:r>
              <a:rPr kumimoji="0" lang="en-US" sz="1800" b="1"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top cancer killers </a:t>
            </a:r>
            <a:r>
              <a:rPr kumimoji="0" lang="en-US" sz="1800" b="0"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indicate that </a:t>
            </a:r>
            <a:r>
              <a:rPr kumimoji="0" lang="en-US" sz="1800" b="1"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Pancreatic cancer </a:t>
            </a:r>
            <a:r>
              <a:rPr kumimoji="0" lang="en-US" sz="1800" b="0"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will become the </a:t>
            </a:r>
            <a:r>
              <a:rPr kumimoji="0" lang="en-US" sz="1800" b="1"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second leading cause of cancer deaths by 2030</a:t>
            </a:r>
            <a:r>
              <a:rPr kumimoji="0" lang="en-US" sz="1800" b="0"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 with </a:t>
            </a:r>
            <a:r>
              <a:rPr kumimoji="0" lang="en-US" sz="1800" b="1"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deaths increasing 71% from 2010</a:t>
            </a:r>
          </a:p>
        </p:txBody>
      </p:sp>
      <p:cxnSp>
        <p:nvCxnSpPr>
          <p:cNvPr id="25" name="Straight Connector 24"/>
          <p:cNvCxnSpPr/>
          <p:nvPr/>
        </p:nvCxnSpPr>
        <p:spPr>
          <a:xfrm flipH="1" flipV="1">
            <a:off x="8486771" y="3280881"/>
            <a:ext cx="141389" cy="292930"/>
          </a:xfrm>
          <a:prstGeom prst="line">
            <a:avLst/>
          </a:prstGeom>
          <a:noFill/>
          <a:ln w="12700" cap="flat" cmpd="sng" algn="ctr">
            <a:solidFill>
              <a:schemeClr val="tx2"/>
            </a:solidFill>
            <a:prstDash val="solid"/>
          </a:ln>
          <a:effectLst/>
        </p:spPr>
      </p:cxnSp>
      <p:sp>
        <p:nvSpPr>
          <p:cNvPr id="39" name="Freeform 11"/>
          <p:cNvSpPr>
            <a:spLocks/>
          </p:cNvSpPr>
          <p:nvPr/>
        </p:nvSpPr>
        <p:spPr bwMode="auto">
          <a:xfrm>
            <a:off x="3236451" y="1439721"/>
            <a:ext cx="5843481" cy="3690108"/>
          </a:xfrm>
          <a:custGeom>
            <a:avLst/>
            <a:gdLst>
              <a:gd name="T0" fmla="*/ 2031 w 2031"/>
              <a:gd name="T1" fmla="*/ 1626 h 1626"/>
              <a:gd name="T2" fmla="*/ 0 w 2031"/>
              <a:gd name="T3" fmla="*/ 1626 h 1626"/>
              <a:gd name="T4" fmla="*/ 0 w 2031"/>
              <a:gd name="T5" fmla="*/ 0 h 1626"/>
            </a:gdLst>
            <a:ahLst/>
            <a:cxnLst>
              <a:cxn ang="0">
                <a:pos x="T0" y="T1"/>
              </a:cxn>
              <a:cxn ang="0">
                <a:pos x="T2" y="T3"/>
              </a:cxn>
              <a:cxn ang="0">
                <a:pos x="T4" y="T5"/>
              </a:cxn>
            </a:cxnLst>
            <a:rect l="0" t="0" r="r" b="b"/>
            <a:pathLst>
              <a:path w="2031" h="1626">
                <a:moveTo>
                  <a:pt x="2031" y="1626"/>
                </a:moveTo>
                <a:lnTo>
                  <a:pt x="0" y="1626"/>
                </a:lnTo>
                <a:lnTo>
                  <a:pt x="0" y="0"/>
                </a:lnTo>
              </a:path>
            </a:pathLst>
          </a:custGeom>
          <a:noFill/>
          <a:ln w="285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Raleway"/>
              <a:ea typeface="Tahoma"/>
              <a:cs typeface="Tahoma"/>
            </a:endParaRPr>
          </a:p>
        </p:txBody>
      </p:sp>
      <p:sp>
        <p:nvSpPr>
          <p:cNvPr id="41" name="Line 13"/>
          <p:cNvSpPr>
            <a:spLocks noChangeShapeType="1"/>
          </p:cNvSpPr>
          <p:nvPr/>
        </p:nvSpPr>
        <p:spPr bwMode="auto">
          <a:xfrm flipH="1">
            <a:off x="3147569" y="5129829"/>
            <a:ext cx="84119" cy="0"/>
          </a:xfrm>
          <a:prstGeom prst="line">
            <a:avLst/>
          </a:prstGeom>
          <a:noFill/>
          <a:ln w="28575" cap="sq">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Raleway"/>
              <a:ea typeface="Tahoma"/>
              <a:cs typeface="Tahoma"/>
            </a:endParaRPr>
          </a:p>
        </p:txBody>
      </p:sp>
      <p:sp>
        <p:nvSpPr>
          <p:cNvPr id="44" name="Line 19"/>
          <p:cNvSpPr>
            <a:spLocks noChangeShapeType="1"/>
          </p:cNvSpPr>
          <p:nvPr/>
        </p:nvSpPr>
        <p:spPr bwMode="auto">
          <a:xfrm flipH="1">
            <a:off x="3147569" y="4207197"/>
            <a:ext cx="84119" cy="0"/>
          </a:xfrm>
          <a:prstGeom prst="line">
            <a:avLst/>
          </a:prstGeom>
          <a:noFill/>
          <a:ln w="28575" cap="sq">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Raleway"/>
              <a:ea typeface="Tahoma"/>
              <a:cs typeface="Tahoma"/>
            </a:endParaRPr>
          </a:p>
        </p:txBody>
      </p:sp>
      <p:sp>
        <p:nvSpPr>
          <p:cNvPr id="46" name="Line 23"/>
          <p:cNvSpPr>
            <a:spLocks noChangeShapeType="1"/>
          </p:cNvSpPr>
          <p:nvPr/>
        </p:nvSpPr>
        <p:spPr bwMode="auto">
          <a:xfrm flipH="1">
            <a:off x="3147569" y="1439303"/>
            <a:ext cx="84119" cy="0"/>
          </a:xfrm>
          <a:prstGeom prst="line">
            <a:avLst/>
          </a:prstGeom>
          <a:noFill/>
          <a:ln w="28575" cap="sq">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Raleway"/>
              <a:ea typeface="Tahoma"/>
              <a:cs typeface="Tahoma"/>
            </a:endParaRPr>
          </a:p>
        </p:txBody>
      </p:sp>
      <p:sp>
        <p:nvSpPr>
          <p:cNvPr id="47" name="Line 24"/>
          <p:cNvSpPr>
            <a:spLocks noChangeShapeType="1"/>
          </p:cNvSpPr>
          <p:nvPr/>
        </p:nvSpPr>
        <p:spPr bwMode="auto">
          <a:xfrm>
            <a:off x="3236450" y="5129829"/>
            <a:ext cx="0" cy="89496"/>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Raleway"/>
              <a:ea typeface="Tahoma"/>
              <a:cs typeface="Tahoma"/>
            </a:endParaRPr>
          </a:p>
        </p:txBody>
      </p:sp>
      <p:sp>
        <p:nvSpPr>
          <p:cNvPr id="48" name="Line 29"/>
          <p:cNvSpPr>
            <a:spLocks noChangeShapeType="1"/>
          </p:cNvSpPr>
          <p:nvPr/>
        </p:nvSpPr>
        <p:spPr bwMode="auto">
          <a:xfrm>
            <a:off x="5184277" y="5129829"/>
            <a:ext cx="0" cy="89496"/>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Raleway"/>
              <a:ea typeface="Tahoma"/>
              <a:cs typeface="Tahoma"/>
            </a:endParaRPr>
          </a:p>
        </p:txBody>
      </p:sp>
      <p:sp>
        <p:nvSpPr>
          <p:cNvPr id="49" name="TextBox 44"/>
          <p:cNvSpPr txBox="1">
            <a:spLocks noChangeArrowheads="1"/>
          </p:cNvSpPr>
          <p:nvPr/>
        </p:nvSpPr>
        <p:spPr bwMode="auto">
          <a:xfrm rot="16200000" flipH="1">
            <a:off x="882395" y="2995610"/>
            <a:ext cx="3683669"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600" b="0" i="0" u="none" strike="noStrike" kern="0" cap="none" spc="0" normalizeH="0" baseline="0" noProof="0" dirty="0">
                <a:ln>
                  <a:noFill/>
                </a:ln>
                <a:solidFill>
                  <a:srgbClr val="FFFFFF"/>
                </a:solidFill>
                <a:effectLst/>
                <a:uLnTx/>
                <a:uFillTx/>
                <a:latin typeface="Arial" pitchFamily="34" charset="0"/>
                <a:ea typeface="Tahoma"/>
                <a:cs typeface="Arial" pitchFamily="34" charset="0"/>
              </a:rPr>
              <a:t>Projected cancer deaths USA (thousands)</a:t>
            </a:r>
          </a:p>
        </p:txBody>
      </p:sp>
      <p:sp>
        <p:nvSpPr>
          <p:cNvPr id="50" name="TextBox 49"/>
          <p:cNvSpPr txBox="1">
            <a:spLocks noChangeArrowheads="1"/>
          </p:cNvSpPr>
          <p:nvPr/>
        </p:nvSpPr>
        <p:spPr bwMode="auto">
          <a:xfrm>
            <a:off x="2927019" y="4955684"/>
            <a:ext cx="269626"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Arial" pitchFamily="34" charset="0"/>
                <a:ea typeface="Tahoma"/>
                <a:cs typeface="Arial" pitchFamily="34" charset="0"/>
              </a:rPr>
              <a:t>0</a:t>
            </a:r>
          </a:p>
        </p:txBody>
      </p:sp>
      <p:sp>
        <p:nvSpPr>
          <p:cNvPr id="54" name="TextBox 53"/>
          <p:cNvSpPr txBox="1">
            <a:spLocks noChangeArrowheads="1"/>
          </p:cNvSpPr>
          <p:nvPr/>
        </p:nvSpPr>
        <p:spPr bwMode="auto">
          <a:xfrm>
            <a:off x="2842061" y="4018972"/>
            <a:ext cx="354584" cy="368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Arial" pitchFamily="34" charset="0"/>
                <a:ea typeface="Tahoma"/>
                <a:cs typeface="Arial" pitchFamily="34" charset="0"/>
              </a:rPr>
              <a:t>40</a:t>
            </a:r>
          </a:p>
        </p:txBody>
      </p:sp>
      <p:sp>
        <p:nvSpPr>
          <p:cNvPr id="55" name="TextBox 54"/>
          <p:cNvSpPr txBox="1">
            <a:spLocks noChangeArrowheads="1"/>
          </p:cNvSpPr>
          <p:nvPr/>
        </p:nvSpPr>
        <p:spPr bwMode="auto">
          <a:xfrm>
            <a:off x="2757101" y="1261721"/>
            <a:ext cx="439544"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Arial" pitchFamily="34" charset="0"/>
                <a:ea typeface="Tahoma"/>
                <a:cs typeface="Arial" pitchFamily="34" charset="0"/>
              </a:rPr>
              <a:t>160</a:t>
            </a:r>
          </a:p>
        </p:txBody>
      </p:sp>
      <p:sp>
        <p:nvSpPr>
          <p:cNvPr id="57" name="Line 21"/>
          <p:cNvSpPr>
            <a:spLocks noChangeShapeType="1"/>
          </p:cNvSpPr>
          <p:nvPr/>
        </p:nvSpPr>
        <p:spPr bwMode="auto">
          <a:xfrm flipH="1">
            <a:off x="3147569" y="2361934"/>
            <a:ext cx="84119" cy="0"/>
          </a:xfrm>
          <a:prstGeom prst="line">
            <a:avLst/>
          </a:prstGeom>
          <a:noFill/>
          <a:ln w="28575" cap="sq">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Raleway"/>
              <a:ea typeface="Tahoma"/>
              <a:cs typeface="Tahoma"/>
            </a:endParaRPr>
          </a:p>
        </p:txBody>
      </p:sp>
      <p:sp>
        <p:nvSpPr>
          <p:cNvPr id="59" name="TextBox 64"/>
          <p:cNvSpPr txBox="1">
            <a:spLocks noChangeArrowheads="1"/>
          </p:cNvSpPr>
          <p:nvPr/>
        </p:nvSpPr>
        <p:spPr bwMode="auto">
          <a:xfrm>
            <a:off x="2842061" y="3105204"/>
            <a:ext cx="354584"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Arial" pitchFamily="34" charset="0"/>
                <a:ea typeface="Tahoma"/>
                <a:cs typeface="Arial" pitchFamily="34" charset="0"/>
              </a:rPr>
              <a:t>80</a:t>
            </a:r>
          </a:p>
        </p:txBody>
      </p:sp>
      <p:sp>
        <p:nvSpPr>
          <p:cNvPr id="62" name="Line 29"/>
          <p:cNvSpPr>
            <a:spLocks noChangeShapeType="1"/>
          </p:cNvSpPr>
          <p:nvPr/>
        </p:nvSpPr>
        <p:spPr bwMode="auto">
          <a:xfrm>
            <a:off x="9079931" y="5129829"/>
            <a:ext cx="0" cy="89496"/>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Raleway"/>
              <a:ea typeface="Tahoma"/>
              <a:cs typeface="Tahoma"/>
            </a:endParaRPr>
          </a:p>
        </p:txBody>
      </p:sp>
      <p:sp>
        <p:nvSpPr>
          <p:cNvPr id="65" name="Line 21"/>
          <p:cNvSpPr>
            <a:spLocks noChangeShapeType="1"/>
          </p:cNvSpPr>
          <p:nvPr/>
        </p:nvSpPr>
        <p:spPr bwMode="auto">
          <a:xfrm flipH="1">
            <a:off x="3147569" y="3284565"/>
            <a:ext cx="84119" cy="0"/>
          </a:xfrm>
          <a:prstGeom prst="line">
            <a:avLst/>
          </a:prstGeom>
          <a:noFill/>
          <a:ln w="28575" cap="sq">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Raleway"/>
              <a:ea typeface="Tahoma"/>
              <a:cs typeface="Tahoma"/>
            </a:endParaRPr>
          </a:p>
        </p:txBody>
      </p:sp>
      <p:sp>
        <p:nvSpPr>
          <p:cNvPr id="66" name="TextBox 64"/>
          <p:cNvSpPr txBox="1">
            <a:spLocks noChangeArrowheads="1"/>
          </p:cNvSpPr>
          <p:nvPr/>
        </p:nvSpPr>
        <p:spPr bwMode="auto">
          <a:xfrm>
            <a:off x="2757101" y="2177435"/>
            <a:ext cx="439544"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Arial" pitchFamily="34" charset="0"/>
                <a:ea typeface="Tahoma"/>
                <a:cs typeface="Arial" pitchFamily="34" charset="0"/>
              </a:rPr>
              <a:t>120</a:t>
            </a:r>
          </a:p>
        </p:txBody>
      </p:sp>
      <p:sp>
        <p:nvSpPr>
          <p:cNvPr id="33" name="TextBox 32"/>
          <p:cNvSpPr txBox="1"/>
          <p:nvPr/>
        </p:nvSpPr>
        <p:spPr>
          <a:xfrm>
            <a:off x="3691321" y="5214376"/>
            <a:ext cx="1038087" cy="278856"/>
          </a:xfrm>
          <a:prstGeom prst="rect">
            <a:avLst/>
          </a:prstGeom>
          <a:noFill/>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B4055"/>
                </a:solidFill>
                <a:effectLst/>
                <a:uLnTx/>
                <a:uFillTx/>
                <a:latin typeface="Arial" panose="020B0604020202020204" pitchFamily="34" charset="0"/>
                <a:ea typeface="Tahoma"/>
                <a:cs typeface="Arial" panose="020B0604020202020204" pitchFamily="34" charset="0"/>
              </a:rPr>
              <a:t>2010</a:t>
            </a:r>
          </a:p>
        </p:txBody>
      </p:sp>
      <p:sp>
        <p:nvSpPr>
          <p:cNvPr id="35" name="TextBox 34"/>
          <p:cNvSpPr txBox="1"/>
          <p:nvPr/>
        </p:nvSpPr>
        <p:spPr>
          <a:xfrm>
            <a:off x="5639148" y="5214376"/>
            <a:ext cx="1038087" cy="278856"/>
          </a:xfrm>
          <a:prstGeom prst="rect">
            <a:avLst/>
          </a:prstGeom>
          <a:noFill/>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B4055"/>
                </a:solidFill>
                <a:effectLst/>
                <a:uLnTx/>
                <a:uFillTx/>
                <a:latin typeface="Arial" panose="020B0604020202020204" pitchFamily="34" charset="0"/>
                <a:ea typeface="Tahoma"/>
                <a:cs typeface="Arial" panose="020B0604020202020204" pitchFamily="34" charset="0"/>
              </a:rPr>
              <a:t>2020</a:t>
            </a:r>
          </a:p>
        </p:txBody>
      </p:sp>
      <p:sp>
        <p:nvSpPr>
          <p:cNvPr id="37" name="TextBox 36"/>
          <p:cNvSpPr txBox="1"/>
          <p:nvPr/>
        </p:nvSpPr>
        <p:spPr>
          <a:xfrm>
            <a:off x="7586975" y="5214376"/>
            <a:ext cx="1038087" cy="278856"/>
          </a:xfrm>
          <a:prstGeom prst="rect">
            <a:avLst/>
          </a:prstGeom>
          <a:noFill/>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B4055"/>
                </a:solidFill>
                <a:effectLst/>
                <a:uLnTx/>
                <a:uFillTx/>
                <a:latin typeface="Arial" panose="020B0604020202020204" pitchFamily="34" charset="0"/>
                <a:ea typeface="Tahoma"/>
                <a:cs typeface="Arial" panose="020B0604020202020204" pitchFamily="34" charset="0"/>
              </a:rPr>
              <a:t>2030</a:t>
            </a:r>
          </a:p>
        </p:txBody>
      </p:sp>
      <p:sp>
        <p:nvSpPr>
          <p:cNvPr id="38" name="TextBox 37"/>
          <p:cNvSpPr txBox="1"/>
          <p:nvPr/>
        </p:nvSpPr>
        <p:spPr>
          <a:xfrm>
            <a:off x="3240405" y="5422852"/>
            <a:ext cx="5839527" cy="278856"/>
          </a:xfrm>
          <a:prstGeom prst="rect">
            <a:avLst/>
          </a:prstGeom>
          <a:noFill/>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B4055"/>
                </a:solidFill>
                <a:effectLst/>
                <a:uLnTx/>
                <a:uFillTx/>
                <a:latin typeface="Arial" panose="020B0604020202020204" pitchFamily="34" charset="0"/>
                <a:ea typeface="Tahoma"/>
                <a:cs typeface="Arial" panose="020B0604020202020204" pitchFamily="34" charset="0"/>
              </a:rPr>
              <a:t>Year range</a:t>
            </a:r>
          </a:p>
        </p:txBody>
      </p:sp>
      <p:sp>
        <p:nvSpPr>
          <p:cNvPr id="69" name="Line 29"/>
          <p:cNvSpPr>
            <a:spLocks noChangeShapeType="1"/>
          </p:cNvSpPr>
          <p:nvPr/>
        </p:nvSpPr>
        <p:spPr bwMode="auto">
          <a:xfrm>
            <a:off x="7132104" y="5129829"/>
            <a:ext cx="0" cy="89496"/>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Raleway"/>
              <a:ea typeface="Tahoma"/>
              <a:cs typeface="Tahoma"/>
            </a:endParaRPr>
          </a:p>
        </p:txBody>
      </p:sp>
    </p:spTree>
    <p:extLst>
      <p:ext uri="{BB962C8B-B14F-4D97-AF65-F5344CB8AC3E}">
        <p14:creationId xmlns:p14="http://schemas.microsoft.com/office/powerpoint/2010/main" val="175895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A29CF48-FAA0-454E-985E-C2B72D3FDF94}"/>
              </a:ext>
            </a:extLst>
          </p:cNvPr>
          <p:cNvSpPr>
            <a:spLocks noChangeArrowheads="1"/>
          </p:cNvSpPr>
          <p:nvPr/>
        </p:nvSpPr>
        <p:spPr bwMode="auto">
          <a:xfrm rot="10800000" flipH="1">
            <a:off x="16933" y="0"/>
            <a:ext cx="12192000" cy="6858000"/>
          </a:xfrm>
          <a:prstGeom prst="rect">
            <a:avLst/>
          </a:prstGeom>
          <a:blipFill dpi="0" rotWithShape="1">
            <a:blip r:embed="rId3"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srgbClr val="FFFF99"/>
              </a:solidFill>
              <a:effectLst/>
              <a:uLnTx/>
              <a:uFillTx/>
              <a:latin typeface="Arial" pitchFamily="34" charset="0"/>
              <a:ea typeface="MS PGothic" pitchFamily="34" charset="-128"/>
              <a:cs typeface="Tahoma"/>
            </a:endParaRPr>
          </a:p>
        </p:txBody>
      </p:sp>
      <p:sp>
        <p:nvSpPr>
          <p:cNvPr id="5" name="Rectangle 4">
            <a:extLst>
              <a:ext uri="{FF2B5EF4-FFF2-40B4-BE49-F238E27FC236}">
                <a16:creationId xmlns:a16="http://schemas.microsoft.com/office/drawing/2014/main" id="{8AB45E0D-434E-4A8B-AD58-4F2230A66469}"/>
              </a:ext>
            </a:extLst>
          </p:cNvPr>
          <p:cNvSpPr/>
          <p:nvPr/>
        </p:nvSpPr>
        <p:spPr bwMode="auto">
          <a:xfrm>
            <a:off x="3464611" y="2617710"/>
            <a:ext cx="4943875" cy="3168725"/>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pic>
        <p:nvPicPr>
          <p:cNvPr id="6" name="Picture 5">
            <a:extLst>
              <a:ext uri="{FF2B5EF4-FFF2-40B4-BE49-F238E27FC236}">
                <a16:creationId xmlns:a16="http://schemas.microsoft.com/office/drawing/2014/main" id="{9C14B593-18B8-4D83-9746-52C7B31FD4A3}"/>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88675" y="2737058"/>
            <a:ext cx="4679506" cy="2924691"/>
          </a:xfrm>
          <a:prstGeom prst="rect">
            <a:avLst/>
          </a:prstGeom>
        </p:spPr>
      </p:pic>
      <p:sp>
        <p:nvSpPr>
          <p:cNvPr id="4" name="Title 3"/>
          <p:cNvSpPr>
            <a:spLocks noGrp="1"/>
          </p:cNvSpPr>
          <p:nvPr>
            <p:ph type="title"/>
          </p:nvPr>
        </p:nvSpPr>
        <p:spPr>
          <a:xfrm>
            <a:off x="2201720" y="1725829"/>
            <a:ext cx="7827264" cy="1371600"/>
          </a:xfrm>
        </p:spPr>
        <p:txBody>
          <a:bodyPr/>
          <a:lstStyle/>
          <a:p>
            <a:pPr algn="ctr"/>
            <a:r>
              <a:rPr lang="en-US" sz="4400" dirty="0">
                <a:solidFill>
                  <a:srgbClr val="FFFF99"/>
                </a:solidFill>
                <a:latin typeface="Calibri" panose="020F0502020204030204" pitchFamily="34" charset="0"/>
                <a:cs typeface="Calibri" panose="020F0502020204030204" pitchFamily="34" charset="0"/>
              </a:rPr>
              <a:t>Emerging Therapies</a:t>
            </a:r>
          </a:p>
        </p:txBody>
      </p:sp>
    </p:spTree>
    <p:extLst>
      <p:ext uri="{BB962C8B-B14F-4D97-AF65-F5344CB8AC3E}">
        <p14:creationId xmlns:p14="http://schemas.microsoft.com/office/powerpoint/2010/main" val="119361218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nvPr>
        </p:nvGraphicFramePr>
        <p:xfrm>
          <a:off x="1762364" y="1295401"/>
          <a:ext cx="8563878" cy="4307840"/>
        </p:xfrm>
        <a:graphic>
          <a:graphicData uri="http://schemas.openxmlformats.org/drawingml/2006/table">
            <a:tbl>
              <a:tblPr firstRow="1" bandRow="1">
                <a:tableStyleId>{073A0DAA-6AF3-43AB-8588-CEC1D06C72B9}</a:tableStyleId>
              </a:tblPr>
              <a:tblGrid>
                <a:gridCol w="1110472">
                  <a:extLst>
                    <a:ext uri="{9D8B030D-6E8A-4147-A177-3AD203B41FA5}">
                      <a16:colId xmlns:a16="http://schemas.microsoft.com/office/drawing/2014/main" val="20000"/>
                    </a:ext>
                  </a:extLst>
                </a:gridCol>
                <a:gridCol w="1744154">
                  <a:extLst>
                    <a:ext uri="{9D8B030D-6E8A-4147-A177-3AD203B41FA5}">
                      <a16:colId xmlns:a16="http://schemas.microsoft.com/office/drawing/2014/main" val="20001"/>
                    </a:ext>
                  </a:extLst>
                </a:gridCol>
                <a:gridCol w="1903084">
                  <a:extLst>
                    <a:ext uri="{9D8B030D-6E8A-4147-A177-3AD203B41FA5}">
                      <a16:colId xmlns:a16="http://schemas.microsoft.com/office/drawing/2014/main" val="20003"/>
                    </a:ext>
                  </a:extLst>
                </a:gridCol>
                <a:gridCol w="1903084">
                  <a:extLst>
                    <a:ext uri="{9D8B030D-6E8A-4147-A177-3AD203B41FA5}">
                      <a16:colId xmlns:a16="http://schemas.microsoft.com/office/drawing/2014/main" val="20005"/>
                    </a:ext>
                  </a:extLst>
                </a:gridCol>
                <a:gridCol w="1903084">
                  <a:extLst>
                    <a:ext uri="{9D8B030D-6E8A-4147-A177-3AD203B41FA5}">
                      <a16:colId xmlns:a16="http://schemas.microsoft.com/office/drawing/2014/main" val="20004"/>
                    </a:ext>
                  </a:extLst>
                </a:gridCol>
              </a:tblGrid>
              <a:tr h="375920">
                <a:tc>
                  <a:txBody>
                    <a:bodyPr/>
                    <a:lstStyle/>
                    <a:p>
                      <a:endParaRPr lang="en-US" sz="1900" dirty="0"/>
                    </a:p>
                  </a:txBody>
                  <a:tcPr/>
                </a:tc>
                <a:tc gridSpan="2">
                  <a:txBody>
                    <a:bodyPr/>
                    <a:lstStyle/>
                    <a:p>
                      <a:pPr algn="ctr"/>
                      <a:r>
                        <a:rPr lang="en-US" sz="1900" dirty="0"/>
                        <a:t>All Patients ( Primary Analysis)</a:t>
                      </a:r>
                    </a:p>
                  </a:txBody>
                  <a:tcPr/>
                </a:tc>
                <a:tc hMerge="1">
                  <a:txBody>
                    <a:bodyPr/>
                    <a:lstStyle/>
                    <a:p>
                      <a:endParaRPr lang="en-US" dirty="0"/>
                    </a:p>
                  </a:txBody>
                  <a:tcPr>
                    <a:solidFill>
                      <a:srgbClr val="000090"/>
                    </a:solidFill>
                  </a:tcPr>
                </a:tc>
                <a:tc gridSpan="2">
                  <a:txBody>
                    <a:bodyPr/>
                    <a:lstStyle/>
                    <a:p>
                      <a:pPr algn="ctr"/>
                      <a:r>
                        <a:rPr lang="en-US" sz="1900" dirty="0"/>
                        <a:t>High HA ( Exploratory</a:t>
                      </a:r>
                      <a:r>
                        <a:rPr lang="en-US" sz="1900" baseline="0" dirty="0"/>
                        <a:t> Analysis)</a:t>
                      </a:r>
                      <a:endParaRPr lang="en-US" sz="1900" dirty="0"/>
                    </a:p>
                  </a:txBody>
                  <a:tcPr/>
                </a:tc>
                <a:tc hMerge="1">
                  <a:txBody>
                    <a:bodyPr/>
                    <a:lstStyle/>
                    <a:p>
                      <a:pPr algn="ctr"/>
                      <a:endParaRPr lang="en-US" sz="1600" dirty="0"/>
                    </a:p>
                  </a:txBody>
                  <a:tcPr>
                    <a:solidFill>
                      <a:srgbClr val="000090"/>
                    </a:solidFill>
                  </a:tcPr>
                </a:tc>
                <a:extLst>
                  <a:ext uri="{0D108BD9-81ED-4DB2-BD59-A6C34878D82A}">
                    <a16:rowId xmlns:a16="http://schemas.microsoft.com/office/drawing/2014/main" val="10000"/>
                  </a:ext>
                </a:extLst>
              </a:tr>
              <a:tr h="370840">
                <a:tc>
                  <a:txBody>
                    <a:bodyPr/>
                    <a:lstStyle/>
                    <a:p>
                      <a:r>
                        <a:rPr lang="en-US" sz="1600" dirty="0"/>
                        <a:t>Combo</a:t>
                      </a:r>
                    </a:p>
                  </a:txBody>
                  <a:tcPr/>
                </a:tc>
                <a:tc>
                  <a:txBody>
                    <a:bodyPr/>
                    <a:lstStyle/>
                    <a:p>
                      <a:pPr algn="ctr"/>
                      <a:r>
                        <a:rPr lang="en-US" sz="1600" dirty="0"/>
                        <a:t>PAG</a:t>
                      </a:r>
                    </a:p>
                  </a:txBody>
                  <a:tcPr/>
                </a:tc>
                <a:tc>
                  <a:txBody>
                    <a:bodyPr/>
                    <a:lstStyle/>
                    <a:p>
                      <a:pPr algn="ctr"/>
                      <a:r>
                        <a:rPr lang="en-US" sz="1600" dirty="0"/>
                        <a:t>AG</a:t>
                      </a:r>
                    </a:p>
                  </a:txBody>
                  <a:tcPr/>
                </a:tc>
                <a:tc>
                  <a:txBody>
                    <a:bodyPr/>
                    <a:lstStyle/>
                    <a:p>
                      <a:pPr algn="ctr"/>
                      <a:r>
                        <a:rPr lang="en-US" sz="1600" dirty="0"/>
                        <a:t>PAG</a:t>
                      </a:r>
                    </a:p>
                  </a:txBody>
                  <a:tcPr/>
                </a:tc>
                <a:tc>
                  <a:txBody>
                    <a:bodyPr/>
                    <a:lstStyle/>
                    <a:p>
                      <a:pPr algn="ctr"/>
                      <a:r>
                        <a:rPr lang="en-US" sz="1600" dirty="0"/>
                        <a:t>AG</a:t>
                      </a:r>
                    </a:p>
                  </a:txBody>
                  <a:tcPr/>
                </a:tc>
                <a:extLst>
                  <a:ext uri="{0D108BD9-81ED-4DB2-BD59-A6C34878D82A}">
                    <a16:rowId xmlns:a16="http://schemas.microsoft.com/office/drawing/2014/main" val="10001"/>
                  </a:ext>
                </a:extLst>
              </a:tr>
              <a:tr h="370840">
                <a:tc>
                  <a:txBody>
                    <a:bodyPr/>
                    <a:lstStyle/>
                    <a:p>
                      <a:r>
                        <a:rPr lang="en-US" sz="1600" dirty="0"/>
                        <a:t>N </a:t>
                      </a:r>
                      <a:r>
                        <a:rPr lang="en-US" sz="1600" dirty="0" err="1"/>
                        <a:t>pts</a:t>
                      </a:r>
                      <a:endParaRPr lang="en-US" sz="1600" dirty="0"/>
                    </a:p>
                  </a:txBody>
                  <a:tcPr/>
                </a:tc>
                <a:tc>
                  <a:txBody>
                    <a:bodyPr/>
                    <a:lstStyle/>
                    <a:p>
                      <a:pPr algn="ctr"/>
                      <a:r>
                        <a:rPr lang="en-US" sz="1600" dirty="0"/>
                        <a:t>166</a:t>
                      </a:r>
                    </a:p>
                  </a:txBody>
                  <a:tcPr/>
                </a:tc>
                <a:tc>
                  <a:txBody>
                    <a:bodyPr/>
                    <a:lstStyle/>
                    <a:p>
                      <a:pPr algn="ctr"/>
                      <a:r>
                        <a:rPr lang="en-US" sz="1600" dirty="0"/>
                        <a:t>113</a:t>
                      </a:r>
                    </a:p>
                  </a:txBody>
                  <a:tcPr/>
                </a:tc>
                <a:tc>
                  <a:txBody>
                    <a:bodyPr/>
                    <a:lstStyle/>
                    <a:p>
                      <a:pPr algn="ctr"/>
                      <a:r>
                        <a:rPr lang="en-US" sz="1600" dirty="0"/>
                        <a:t>49</a:t>
                      </a:r>
                    </a:p>
                  </a:txBody>
                  <a:tcPr/>
                </a:tc>
                <a:tc>
                  <a:txBody>
                    <a:bodyPr/>
                    <a:lstStyle/>
                    <a:p>
                      <a:pPr algn="ctr"/>
                      <a:r>
                        <a:rPr lang="en-US" sz="1600" dirty="0"/>
                        <a:t>35</a:t>
                      </a:r>
                    </a:p>
                  </a:txBody>
                  <a:tcPr/>
                </a:tc>
                <a:extLst>
                  <a:ext uri="{0D108BD9-81ED-4DB2-BD59-A6C34878D82A}">
                    <a16:rowId xmlns:a16="http://schemas.microsoft.com/office/drawing/2014/main" val="10004"/>
                  </a:ext>
                </a:extLst>
              </a:tr>
              <a:tr h="370840">
                <a:tc rowSpan="2">
                  <a:txBody>
                    <a:bodyPr/>
                    <a:lstStyle/>
                    <a:p>
                      <a:r>
                        <a:rPr lang="en-US" sz="1600" dirty="0" err="1"/>
                        <a:t>mPFS</a:t>
                      </a:r>
                      <a:r>
                        <a:rPr lang="en-US" sz="1600" dirty="0"/>
                        <a:t> (</a:t>
                      </a:r>
                      <a:r>
                        <a:rPr lang="en-US" sz="1600" dirty="0" err="1"/>
                        <a:t>mos</a:t>
                      </a:r>
                      <a:r>
                        <a:rPr lang="en-US" sz="1600" dirty="0"/>
                        <a:t>)</a:t>
                      </a:r>
                    </a:p>
                  </a:txBody>
                  <a:tcPr/>
                </a:tc>
                <a:tc>
                  <a:txBody>
                    <a:bodyPr/>
                    <a:lstStyle/>
                    <a:p>
                      <a:pPr algn="ctr"/>
                      <a:r>
                        <a:rPr lang="en-US" sz="1600" dirty="0"/>
                        <a:t>6</a:t>
                      </a:r>
                    </a:p>
                  </a:txBody>
                  <a:tcPr/>
                </a:tc>
                <a:tc>
                  <a:txBody>
                    <a:bodyPr/>
                    <a:lstStyle/>
                    <a:p>
                      <a:pPr algn="ctr"/>
                      <a:r>
                        <a:rPr lang="en-US" sz="1600" dirty="0"/>
                        <a:t>5.3</a:t>
                      </a:r>
                    </a:p>
                  </a:txBody>
                  <a:tcPr/>
                </a:tc>
                <a:tc>
                  <a:txBody>
                    <a:bodyPr/>
                    <a:lstStyle/>
                    <a:p>
                      <a:pPr algn="ctr"/>
                      <a:r>
                        <a:rPr lang="en-US" sz="1600" dirty="0"/>
                        <a:t>9.2</a:t>
                      </a:r>
                    </a:p>
                  </a:txBody>
                  <a:tcPr/>
                </a:tc>
                <a:tc>
                  <a:txBody>
                    <a:bodyPr/>
                    <a:lstStyle/>
                    <a:p>
                      <a:pPr algn="ctr"/>
                      <a:r>
                        <a:rPr lang="en-US" sz="1600" dirty="0"/>
                        <a:t>5.2</a:t>
                      </a:r>
                    </a:p>
                  </a:txBody>
                  <a:tcPr/>
                </a:tc>
                <a:extLst>
                  <a:ext uri="{0D108BD9-81ED-4DB2-BD59-A6C34878D82A}">
                    <a16:rowId xmlns:a16="http://schemas.microsoft.com/office/drawing/2014/main" val="10005"/>
                  </a:ext>
                </a:extLst>
              </a:tr>
              <a:tr h="619760">
                <a:tc vMerge="1">
                  <a:txBody>
                    <a:bodyPr/>
                    <a:lstStyle/>
                    <a:p>
                      <a:endParaRPr lang="en-US" sz="1600" dirty="0"/>
                    </a:p>
                  </a:txBody>
                  <a:tcPr/>
                </a:tc>
                <a:tc gridSpan="2">
                  <a:txBody>
                    <a:bodyPr/>
                    <a:lstStyle/>
                    <a:p>
                      <a:pPr algn="ctr"/>
                      <a:r>
                        <a:rPr lang="en-US" sz="1900" dirty="0"/>
                        <a:t>HR 0.773</a:t>
                      </a:r>
                    </a:p>
                    <a:p>
                      <a:pPr algn="ctr"/>
                      <a:r>
                        <a:rPr lang="en-US" sz="1600" dirty="0"/>
                        <a:t>p=0.045</a:t>
                      </a:r>
                    </a:p>
                  </a:txBody>
                  <a:tcPr/>
                </a:tc>
                <a:tc hMerge="1">
                  <a:txBody>
                    <a:bodyPr/>
                    <a:lstStyle/>
                    <a:p>
                      <a:pPr algn="ctr"/>
                      <a:endParaRPr lang="en-US" sz="1100" dirty="0"/>
                    </a:p>
                  </a:txBody>
                  <a:tcPr marT="34290" marB="34290"/>
                </a:tc>
                <a:tc gridSpan="2">
                  <a:txBody>
                    <a:bodyPr/>
                    <a:lstStyle/>
                    <a:p>
                      <a:pPr algn="ctr"/>
                      <a:r>
                        <a:rPr lang="en-US" sz="1900" dirty="0"/>
                        <a:t>HR 0.51</a:t>
                      </a:r>
                    </a:p>
                    <a:p>
                      <a:pPr algn="ctr"/>
                      <a:r>
                        <a:rPr lang="en-US" sz="1600" dirty="0"/>
                        <a:t>p=0.048</a:t>
                      </a:r>
                    </a:p>
                  </a:txBody>
                  <a:tcPr/>
                </a:tc>
                <a:tc hMerge="1">
                  <a:txBody>
                    <a:bodyPr/>
                    <a:lstStyle/>
                    <a:p>
                      <a:pPr algn="ctr"/>
                      <a:endParaRPr lang="en-US" sz="1100" dirty="0"/>
                    </a:p>
                  </a:txBody>
                  <a:tcPr marT="34290" marB="34290"/>
                </a:tc>
                <a:extLst>
                  <a:ext uri="{0D108BD9-81ED-4DB2-BD59-A6C34878D82A}">
                    <a16:rowId xmlns:a16="http://schemas.microsoft.com/office/drawing/2014/main" val="10006"/>
                  </a:ext>
                </a:extLst>
              </a:tr>
              <a:tr h="370840">
                <a:tc rowSpan="2">
                  <a:txBody>
                    <a:bodyPr/>
                    <a:lstStyle/>
                    <a:p>
                      <a:r>
                        <a:rPr lang="en-US" sz="1600" dirty="0" err="1"/>
                        <a:t>mOS</a:t>
                      </a:r>
                      <a:r>
                        <a:rPr lang="en-US" sz="1600" dirty="0"/>
                        <a:t> (</a:t>
                      </a:r>
                      <a:r>
                        <a:rPr lang="en-US" sz="1600" dirty="0" err="1"/>
                        <a:t>mos</a:t>
                      </a:r>
                      <a:r>
                        <a:rPr lang="en-US" sz="1600" dirty="0"/>
                        <a:t>)</a:t>
                      </a:r>
                    </a:p>
                  </a:txBody>
                  <a:tcPr/>
                </a:tc>
                <a:tc>
                  <a:txBody>
                    <a:bodyPr/>
                    <a:lstStyle/>
                    <a:p>
                      <a:pPr algn="ctr"/>
                      <a:endParaRPr lang="en-US" sz="1600" dirty="0"/>
                    </a:p>
                  </a:txBody>
                  <a:tcPr/>
                </a:tc>
                <a:tc>
                  <a:txBody>
                    <a:bodyPr/>
                    <a:lstStyle/>
                    <a:p>
                      <a:pPr algn="ctr"/>
                      <a:endParaRPr lang="en-US" sz="1600" dirty="0"/>
                    </a:p>
                  </a:txBody>
                  <a:tcPr/>
                </a:tc>
                <a:tc>
                  <a:txBody>
                    <a:bodyPr/>
                    <a:lstStyle/>
                    <a:p>
                      <a:pPr algn="ctr"/>
                      <a:r>
                        <a:rPr lang="en-US" sz="1600" dirty="0"/>
                        <a:t>11.5</a:t>
                      </a:r>
                    </a:p>
                  </a:txBody>
                  <a:tcPr/>
                </a:tc>
                <a:tc>
                  <a:txBody>
                    <a:bodyPr/>
                    <a:lstStyle/>
                    <a:p>
                      <a:pPr algn="ctr"/>
                      <a:r>
                        <a:rPr lang="en-US" sz="1600" dirty="0"/>
                        <a:t>8.5</a:t>
                      </a:r>
                    </a:p>
                  </a:txBody>
                  <a:tcPr/>
                </a:tc>
                <a:extLst>
                  <a:ext uri="{0D108BD9-81ED-4DB2-BD59-A6C34878D82A}">
                    <a16:rowId xmlns:a16="http://schemas.microsoft.com/office/drawing/2014/main" val="10007"/>
                  </a:ext>
                </a:extLst>
              </a:tr>
              <a:tr h="579120">
                <a:tc vMerge="1">
                  <a:txBody>
                    <a:bodyPr/>
                    <a:lstStyle/>
                    <a:p>
                      <a:endParaRPr lang="en-US" sz="1600" dirty="0"/>
                    </a:p>
                  </a:txBody>
                  <a:tcPr/>
                </a:tc>
                <a:tc gridSpan="2">
                  <a:txBody>
                    <a:bodyPr/>
                    <a:lstStyle/>
                    <a:p>
                      <a:pPr algn="ctr"/>
                      <a:r>
                        <a:rPr lang="en-US" sz="1600" dirty="0"/>
                        <a:t>HR</a:t>
                      </a:r>
                    </a:p>
                    <a:p>
                      <a:pPr algn="ctr"/>
                      <a:r>
                        <a:rPr lang="en-US" sz="1600" dirty="0"/>
                        <a:t>p</a:t>
                      </a:r>
                    </a:p>
                  </a:txBody>
                  <a:tcPr/>
                </a:tc>
                <a:tc hMerge="1">
                  <a:txBody>
                    <a:bodyPr/>
                    <a:lstStyle/>
                    <a:p>
                      <a:pPr algn="ctr"/>
                      <a:endParaRPr lang="en-US" sz="1100" dirty="0"/>
                    </a:p>
                  </a:txBody>
                  <a:tcPr marT="34290" marB="34290"/>
                </a:tc>
                <a:tc gridSpan="2">
                  <a:txBody>
                    <a:bodyPr/>
                    <a:lstStyle/>
                    <a:p>
                      <a:pPr algn="ctr"/>
                      <a:r>
                        <a:rPr lang="en-US" sz="1600" dirty="0"/>
                        <a:t>HR 0.96</a:t>
                      </a:r>
                    </a:p>
                    <a:p>
                      <a:pPr algn="ctr"/>
                      <a:r>
                        <a:rPr lang="en-US" sz="1600" dirty="0"/>
                        <a:t>p=0.88</a:t>
                      </a:r>
                    </a:p>
                  </a:txBody>
                  <a:tcPr/>
                </a:tc>
                <a:tc hMerge="1">
                  <a:txBody>
                    <a:bodyPr/>
                    <a:lstStyle/>
                    <a:p>
                      <a:pPr algn="ctr"/>
                      <a:endParaRPr lang="en-US" sz="1100" dirty="0"/>
                    </a:p>
                  </a:txBody>
                  <a:tcPr marT="34290" marB="34290"/>
                </a:tc>
                <a:extLst>
                  <a:ext uri="{0D108BD9-81ED-4DB2-BD59-A6C34878D82A}">
                    <a16:rowId xmlns:a16="http://schemas.microsoft.com/office/drawing/2014/main" val="10008"/>
                  </a:ext>
                </a:extLst>
              </a:tr>
              <a:tr h="370840">
                <a:tc>
                  <a:txBody>
                    <a:bodyPr/>
                    <a:lstStyle/>
                    <a:p>
                      <a:r>
                        <a:rPr lang="en-US" sz="1600" dirty="0"/>
                        <a:t>RR (%)</a:t>
                      </a:r>
                    </a:p>
                  </a:txBody>
                  <a:tcPr/>
                </a:tc>
                <a:tc>
                  <a:txBody>
                    <a:bodyPr/>
                    <a:lstStyle/>
                    <a:p>
                      <a:pPr algn="ctr"/>
                      <a:r>
                        <a:rPr lang="en-US" sz="1600" dirty="0"/>
                        <a:t>40</a:t>
                      </a:r>
                    </a:p>
                  </a:txBody>
                  <a:tcPr/>
                </a:tc>
                <a:tc>
                  <a:txBody>
                    <a:bodyPr/>
                    <a:lstStyle/>
                    <a:p>
                      <a:pPr algn="ctr"/>
                      <a:r>
                        <a:rPr lang="en-US" sz="1600" dirty="0"/>
                        <a:t>33</a:t>
                      </a:r>
                    </a:p>
                  </a:txBody>
                  <a:tcPr/>
                </a:tc>
                <a:tc>
                  <a:txBody>
                    <a:bodyPr/>
                    <a:lstStyle/>
                    <a:p>
                      <a:pPr algn="ctr"/>
                      <a:r>
                        <a:rPr lang="en-US" sz="1600" dirty="0"/>
                        <a:t>45</a:t>
                      </a:r>
                    </a:p>
                  </a:txBody>
                  <a:tcPr/>
                </a:tc>
                <a:tc>
                  <a:txBody>
                    <a:bodyPr/>
                    <a:lstStyle/>
                    <a:p>
                      <a:pPr algn="ctr"/>
                      <a:r>
                        <a:rPr lang="en-US" sz="1600" dirty="0"/>
                        <a:t>31</a:t>
                      </a:r>
                    </a:p>
                  </a:txBody>
                  <a:tcPr/>
                </a:tc>
                <a:extLst>
                  <a:ext uri="{0D108BD9-81ED-4DB2-BD59-A6C34878D82A}">
                    <a16:rowId xmlns:a16="http://schemas.microsoft.com/office/drawing/2014/main" val="10009"/>
                  </a:ext>
                </a:extLst>
              </a:tr>
              <a:tr h="579120">
                <a:tc>
                  <a:txBody>
                    <a:bodyPr/>
                    <a:lstStyle/>
                    <a:p>
                      <a:r>
                        <a:rPr lang="en-US" sz="1600" dirty="0"/>
                        <a:t>Main AEs</a:t>
                      </a:r>
                    </a:p>
                  </a:txBody>
                  <a:tcPr/>
                </a:tc>
                <a:tc gridSpan="4">
                  <a:txBody>
                    <a:bodyPr/>
                    <a:lstStyle/>
                    <a:p>
                      <a:pPr algn="ctr"/>
                      <a:r>
                        <a:rPr lang="en-US" sz="1600" dirty="0"/>
                        <a:t>PAG:</a:t>
                      </a:r>
                      <a:r>
                        <a:rPr lang="en-US" sz="1600" baseline="0" dirty="0"/>
                        <a:t> Fatigue, Hematologic and thromboembolic events </a:t>
                      </a:r>
                    </a:p>
                    <a:p>
                      <a:pPr algn="ctr"/>
                      <a:r>
                        <a:rPr lang="en-US" sz="1600" baseline="0" dirty="0"/>
                        <a:t>AG : Fatigue and Hematologic</a:t>
                      </a:r>
                      <a:endParaRPr lang="en-US" sz="1600" dirty="0"/>
                    </a:p>
                  </a:txBody>
                  <a:tcPr/>
                </a:tc>
                <a:tc hMerge="1">
                  <a:txBody>
                    <a:bodyPr/>
                    <a:lstStyle/>
                    <a:p>
                      <a:pPr algn="ctr"/>
                      <a:endParaRPr lang="en-US" sz="1600" dirty="0"/>
                    </a:p>
                  </a:txBody>
                  <a:tcPr/>
                </a:tc>
                <a:tc hMerge="1">
                  <a:txBody>
                    <a:bodyPr/>
                    <a:lstStyle/>
                    <a:p>
                      <a:pPr algn="ctr"/>
                      <a:endParaRPr lang="en-US" sz="1100" dirty="0"/>
                    </a:p>
                  </a:txBody>
                  <a:tcPr marT="34290" marB="34290"/>
                </a:tc>
                <a:tc hMerge="1">
                  <a:txBody>
                    <a:bodyPr/>
                    <a:lstStyle/>
                    <a:p>
                      <a:pPr algn="ctr"/>
                      <a:endParaRPr lang="en-US" sz="1400" dirty="0"/>
                    </a:p>
                  </a:txBody>
                  <a:tcPr/>
                </a:tc>
                <a:extLst>
                  <a:ext uri="{0D108BD9-81ED-4DB2-BD59-A6C34878D82A}">
                    <a16:rowId xmlns:a16="http://schemas.microsoft.com/office/drawing/2014/main" val="10010"/>
                  </a:ext>
                </a:extLst>
              </a:tr>
            </a:tbl>
          </a:graphicData>
        </a:graphic>
      </p:graphicFrame>
      <p:sp>
        <p:nvSpPr>
          <p:cNvPr id="5" name="Title 1"/>
          <p:cNvSpPr txBox="1">
            <a:spLocks/>
          </p:cNvSpPr>
          <p:nvPr/>
        </p:nvSpPr>
        <p:spPr bwMode="auto">
          <a:xfrm>
            <a:off x="1828802" y="89649"/>
            <a:ext cx="10189027" cy="9009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defTabSz="457200" rtl="0" eaLnBrk="0" fontAlgn="base" hangingPunct="0">
              <a:spcBef>
                <a:spcPct val="0"/>
              </a:spcBef>
              <a:spcAft>
                <a:spcPct val="0"/>
              </a:spcAft>
              <a:defRPr sz="4200" b="1" kern="1200">
                <a:solidFill>
                  <a:srgbClr val="FFFFFF"/>
                </a:solidFill>
                <a:latin typeface="Arial"/>
                <a:ea typeface="ＭＳ Ｐゴシック" pitchFamily="80" charset="-128"/>
                <a:cs typeface="ＭＳ Ｐゴシック" pitchFamily="80" charset="-128"/>
              </a:defRPr>
            </a:lvl1pPr>
            <a:lvl2pPr algn="l" defTabSz="457200" rtl="0" eaLnBrk="0" fontAlgn="base" hangingPunct="0">
              <a:spcBef>
                <a:spcPct val="0"/>
              </a:spcBef>
              <a:spcAft>
                <a:spcPct val="0"/>
              </a:spcAft>
              <a:defRPr sz="4200" b="1">
                <a:solidFill>
                  <a:schemeClr val="accent2"/>
                </a:solidFill>
                <a:latin typeface="News Gothic MT" charset="0"/>
                <a:ea typeface="ＭＳ Ｐゴシック" pitchFamily="80" charset="-128"/>
                <a:cs typeface="ＭＳ Ｐゴシック" pitchFamily="80" charset="-128"/>
              </a:defRPr>
            </a:lvl2pPr>
            <a:lvl3pPr algn="l" defTabSz="457200" rtl="0" eaLnBrk="0" fontAlgn="base" hangingPunct="0">
              <a:spcBef>
                <a:spcPct val="0"/>
              </a:spcBef>
              <a:spcAft>
                <a:spcPct val="0"/>
              </a:spcAft>
              <a:defRPr sz="4200" b="1">
                <a:solidFill>
                  <a:schemeClr val="accent2"/>
                </a:solidFill>
                <a:latin typeface="News Gothic MT" charset="0"/>
                <a:ea typeface="ＭＳ Ｐゴシック" pitchFamily="80" charset="-128"/>
                <a:cs typeface="ＭＳ Ｐゴシック" pitchFamily="80" charset="-128"/>
              </a:defRPr>
            </a:lvl3pPr>
            <a:lvl4pPr algn="l" defTabSz="457200" rtl="0" eaLnBrk="0" fontAlgn="base" hangingPunct="0">
              <a:spcBef>
                <a:spcPct val="0"/>
              </a:spcBef>
              <a:spcAft>
                <a:spcPct val="0"/>
              </a:spcAft>
              <a:defRPr sz="4200" b="1">
                <a:solidFill>
                  <a:schemeClr val="accent2"/>
                </a:solidFill>
                <a:latin typeface="News Gothic MT" charset="0"/>
                <a:ea typeface="ＭＳ Ｐゴシック" pitchFamily="80" charset="-128"/>
                <a:cs typeface="ＭＳ Ｐゴシック" pitchFamily="80" charset="-128"/>
              </a:defRPr>
            </a:lvl4pPr>
            <a:lvl5pPr algn="l" defTabSz="457200" rtl="0" eaLnBrk="0" fontAlgn="base" hangingPunct="0">
              <a:spcBef>
                <a:spcPct val="0"/>
              </a:spcBef>
              <a:spcAft>
                <a:spcPct val="0"/>
              </a:spcAft>
              <a:defRPr sz="4200" b="1">
                <a:solidFill>
                  <a:schemeClr val="accent2"/>
                </a:solidFill>
                <a:latin typeface="News Gothic MT" charset="0"/>
                <a:ea typeface="ＭＳ Ｐゴシック" pitchFamily="80" charset="-128"/>
                <a:cs typeface="ＭＳ Ｐゴシック" pitchFamily="80" charset="-128"/>
              </a:defRPr>
            </a:lvl5pPr>
            <a:lvl6pPr marL="457200" algn="l" defTabSz="457200" rtl="0" fontAlgn="base">
              <a:spcBef>
                <a:spcPct val="0"/>
              </a:spcBef>
              <a:spcAft>
                <a:spcPct val="0"/>
              </a:spcAft>
              <a:defRPr sz="4200" b="1">
                <a:solidFill>
                  <a:srgbClr val="AAC9E6"/>
                </a:solidFill>
                <a:latin typeface="News Gothic MT" pitchFamily="80" charset="0"/>
                <a:ea typeface="ＭＳ Ｐゴシック" pitchFamily="80" charset="-128"/>
                <a:cs typeface="ＭＳ Ｐゴシック" pitchFamily="80" charset="-128"/>
              </a:defRPr>
            </a:lvl6pPr>
            <a:lvl7pPr marL="914400" algn="l" defTabSz="457200" rtl="0" fontAlgn="base">
              <a:spcBef>
                <a:spcPct val="0"/>
              </a:spcBef>
              <a:spcAft>
                <a:spcPct val="0"/>
              </a:spcAft>
              <a:defRPr sz="4200" b="1">
                <a:solidFill>
                  <a:srgbClr val="AAC9E6"/>
                </a:solidFill>
                <a:latin typeface="News Gothic MT" pitchFamily="80" charset="0"/>
                <a:ea typeface="ＭＳ Ｐゴシック" pitchFamily="80" charset="-128"/>
                <a:cs typeface="ＭＳ Ｐゴシック" pitchFamily="80" charset="-128"/>
              </a:defRPr>
            </a:lvl7pPr>
            <a:lvl8pPr marL="1371600" algn="l" defTabSz="457200" rtl="0" fontAlgn="base">
              <a:spcBef>
                <a:spcPct val="0"/>
              </a:spcBef>
              <a:spcAft>
                <a:spcPct val="0"/>
              </a:spcAft>
              <a:defRPr sz="4200" b="1">
                <a:solidFill>
                  <a:srgbClr val="AAC9E6"/>
                </a:solidFill>
                <a:latin typeface="News Gothic MT" pitchFamily="80" charset="0"/>
                <a:ea typeface="ＭＳ Ｐゴシック" pitchFamily="80" charset="-128"/>
                <a:cs typeface="ＭＳ Ｐゴシック" pitchFamily="80" charset="-128"/>
              </a:defRPr>
            </a:lvl8pPr>
            <a:lvl9pPr marL="1828800" algn="l" defTabSz="457200" rtl="0" fontAlgn="base">
              <a:spcBef>
                <a:spcPct val="0"/>
              </a:spcBef>
              <a:spcAft>
                <a:spcPct val="0"/>
              </a:spcAft>
              <a:defRPr sz="4200" b="1">
                <a:solidFill>
                  <a:srgbClr val="AAC9E6"/>
                </a:solidFill>
                <a:latin typeface="News Gothic MT" pitchFamily="80" charset="0"/>
                <a:ea typeface="ＭＳ Ｐゴシック" pitchFamily="80" charset="-128"/>
                <a:cs typeface="ＭＳ Ｐゴシック" pitchFamily="80" charset="-128"/>
              </a:defRPr>
            </a:lvl9p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2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pitchFamily="80" charset="-128"/>
                <a:cs typeface="Calibri" panose="020F0502020204030204" pitchFamily="34" charset="0"/>
              </a:rPr>
              <a:t>HALO-202  Randomized Phase 2 Study of PEGPH20 Plus nab-Paclitaxel/ Gemcitabine (AG) vs. AG in Patients with Untreated, Metastatic Pancreatic Adenocarcinoma</a:t>
            </a:r>
          </a:p>
        </p:txBody>
      </p:sp>
      <p:sp>
        <p:nvSpPr>
          <p:cNvPr id="2" name="TextBox 1"/>
          <p:cNvSpPr txBox="1"/>
          <p:nvPr/>
        </p:nvSpPr>
        <p:spPr>
          <a:xfrm>
            <a:off x="7467600" y="5664200"/>
            <a:ext cx="2675732" cy="26161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100" b="1" i="0" u="none" strike="noStrike" kern="1200" cap="none" spc="0" normalizeH="0" baseline="0" noProof="0" dirty="0" err="1">
                <a:ln>
                  <a:noFill/>
                </a:ln>
                <a:solidFill>
                  <a:srgbClr val="FFFFFF"/>
                </a:solidFill>
                <a:effectLst/>
                <a:uLnTx/>
                <a:uFillTx/>
                <a:latin typeface="Arial" charset="0"/>
                <a:ea typeface="Tahoma"/>
                <a:cs typeface="Arial" charset="0"/>
              </a:rPr>
              <a:t>Hingorani</a:t>
            </a:r>
            <a:r>
              <a:rPr kumimoji="0" lang="en-US" sz="1100" b="1" i="0" u="none" strike="noStrike" kern="1200" cap="none" spc="0" normalizeH="0" baseline="0" noProof="0" dirty="0">
                <a:ln>
                  <a:noFill/>
                </a:ln>
                <a:solidFill>
                  <a:srgbClr val="FFFFFF"/>
                </a:solidFill>
                <a:effectLst/>
                <a:uLnTx/>
                <a:uFillTx/>
                <a:latin typeface="Arial" charset="0"/>
                <a:ea typeface="Tahoma"/>
                <a:cs typeface="Arial" charset="0"/>
              </a:rPr>
              <a:t> SL. Abs 4008. ASCO 2017, </a:t>
            </a:r>
          </a:p>
        </p:txBody>
      </p:sp>
    </p:spTree>
    <p:extLst>
      <p:ext uri="{BB962C8B-B14F-4D97-AF65-F5344CB8AC3E}">
        <p14:creationId xmlns:p14="http://schemas.microsoft.com/office/powerpoint/2010/main" val="3075443239"/>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9A613B9-B54B-4D42-BD9E-FEDD71B271EA}"/>
              </a:ext>
            </a:extLst>
          </p:cNvPr>
          <p:cNvSpPr/>
          <p:nvPr/>
        </p:nvSpPr>
        <p:spPr bwMode="auto">
          <a:xfrm>
            <a:off x="0" y="1030514"/>
            <a:ext cx="12192000" cy="5827486"/>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2" name="Title 1"/>
          <p:cNvSpPr>
            <a:spLocks noGrp="1"/>
          </p:cNvSpPr>
          <p:nvPr>
            <p:ph type="title"/>
          </p:nvPr>
        </p:nvSpPr>
        <p:spPr>
          <a:xfrm>
            <a:off x="1877181" y="116306"/>
            <a:ext cx="10014857" cy="792162"/>
          </a:xfrm>
        </p:spPr>
        <p:txBody>
          <a:bodyPr/>
          <a:lstStyle/>
          <a:p>
            <a:pPr algn="ctr"/>
            <a:r>
              <a:rPr lang="en-US" sz="30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 Phase I/II Study of </a:t>
            </a:r>
            <a:r>
              <a:rPr lang="en-US" sz="3000" dirty="0" err="1">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Napabucasin</a:t>
            </a:r>
            <a:r>
              <a:rPr lang="en-US" sz="30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in Combination with Gemcitabine &amp; Nab-paclitaxel in </a:t>
            </a:r>
            <a:r>
              <a:rPr lang="en-US" sz="3000" dirty="0" err="1">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mPDAC</a:t>
            </a:r>
            <a:endParaRPr lang="en-US" sz="30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p:txBody>
      </p:sp>
      <p:pic>
        <p:nvPicPr>
          <p:cNvPr id="7170"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363410" y="1102176"/>
            <a:ext cx="7543800" cy="5257800"/>
          </a:xfrm>
          <a:prstGeom prst="rect">
            <a:avLst/>
          </a:prstGeom>
          <a:solidFill>
            <a:schemeClr val="tx1"/>
          </a:solidFill>
          <a:ln>
            <a:noFill/>
          </a:ln>
          <a:effectLst/>
          <a:extLst/>
        </p:spPr>
      </p:pic>
      <p:sp>
        <p:nvSpPr>
          <p:cNvPr id="6" name="Rectangle 5"/>
          <p:cNvSpPr/>
          <p:nvPr/>
        </p:nvSpPr>
        <p:spPr>
          <a:xfrm>
            <a:off x="187318" y="6295986"/>
            <a:ext cx="8001000" cy="451406"/>
          </a:xfrm>
          <a:prstGeom prst="rect">
            <a:avLst/>
          </a:prstGeom>
        </p:spPr>
        <p:txBody>
          <a:bodyPr wrap="square">
            <a:spAutoFit/>
          </a:bodyPr>
          <a:lstStyle/>
          <a:p>
            <a:pPr marL="0" marR="0" lvl="0" indent="0" algn="l" defTabSz="914400" rtl="0" eaLnBrk="1" fontAlgn="base" latinLnBrk="0" hangingPunct="1">
              <a:lnSpc>
                <a:spcPct val="100000"/>
              </a:lnSpc>
              <a:spcBef>
                <a:spcPts val="200"/>
              </a:spcBef>
              <a:spcAft>
                <a:spcPts val="200"/>
              </a:spcAft>
              <a:buClrTx/>
              <a:buSzTx/>
              <a:buFontTx/>
              <a:buNone/>
              <a:tabLst/>
              <a:defRPr/>
            </a:pPr>
            <a:r>
              <a:rPr kumimoji="0" lang="en-US" sz="1000" b="1" i="1" u="none" strike="noStrike" kern="1200" cap="none" spc="0" normalizeH="0" baseline="0" noProof="0" dirty="0">
                <a:ln>
                  <a:noFill/>
                </a:ln>
                <a:solidFill>
                  <a:srgbClr val="00009C"/>
                </a:solidFill>
                <a:effectLst/>
                <a:uLnTx/>
                <a:uFillTx/>
                <a:latin typeface="Calibri" pitchFamily="34" charset="0"/>
                <a:ea typeface="Tahoma"/>
                <a:cs typeface="Arial" charset="0"/>
              </a:rPr>
              <a:t>*Lymph nodes decreased to &lt;10 mm in short axis</a:t>
            </a:r>
          </a:p>
          <a:p>
            <a:pPr marL="0" marR="0" lvl="0" indent="0" algn="l" defTabSz="914400" rtl="0" eaLnBrk="1" fontAlgn="base" latinLnBrk="0" hangingPunct="1">
              <a:lnSpc>
                <a:spcPct val="100000"/>
              </a:lnSpc>
              <a:spcBef>
                <a:spcPts val="200"/>
              </a:spcBef>
              <a:spcAft>
                <a:spcPts val="200"/>
              </a:spcAft>
              <a:buClrTx/>
              <a:buSzTx/>
              <a:buFontTx/>
              <a:buNone/>
              <a:tabLst/>
              <a:defRPr/>
            </a:pPr>
            <a:r>
              <a:rPr kumimoji="0" lang="en-US" sz="1000" b="1" i="1" u="none" strike="noStrike" kern="1200" cap="none" spc="0" normalizeH="0" baseline="0" noProof="0" dirty="0">
                <a:ln>
                  <a:noFill/>
                </a:ln>
                <a:solidFill>
                  <a:srgbClr val="00009C"/>
                </a:solidFill>
                <a:effectLst/>
                <a:uLnTx/>
                <a:uFillTx/>
                <a:latin typeface="Calibri" pitchFamily="34" charset="0"/>
                <a:ea typeface="Tahoma"/>
                <a:cs typeface="Arial" charset="0"/>
              </a:rPr>
              <a:t>**Some non-target disease remained</a:t>
            </a:r>
          </a:p>
        </p:txBody>
      </p:sp>
      <p:sp>
        <p:nvSpPr>
          <p:cNvPr id="3" name="TextBox 2"/>
          <p:cNvSpPr txBox="1"/>
          <p:nvPr/>
        </p:nvSpPr>
        <p:spPr>
          <a:xfrm>
            <a:off x="8594628" y="423358"/>
            <a:ext cx="184666" cy="523220"/>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1200" cap="none" spc="0" normalizeH="0" baseline="0" noProof="0" dirty="0">
              <a:ln>
                <a:noFill/>
              </a:ln>
              <a:solidFill>
                <a:prstClr val="white"/>
              </a:solidFill>
              <a:effectLst/>
              <a:uLnTx/>
              <a:uFillTx/>
              <a:latin typeface="Arial" charset="0"/>
              <a:ea typeface="Tahoma"/>
              <a:cs typeface="Arial" charset="0"/>
            </a:endParaRPr>
          </a:p>
        </p:txBody>
      </p:sp>
      <p:sp>
        <p:nvSpPr>
          <p:cNvPr id="4" name="TextBox 3"/>
          <p:cNvSpPr txBox="1"/>
          <p:nvPr/>
        </p:nvSpPr>
        <p:spPr>
          <a:xfrm>
            <a:off x="6242979" y="1489592"/>
            <a:ext cx="1945339" cy="1015663"/>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charset="0"/>
                <a:ea typeface="Tahoma"/>
                <a:cs typeface="Arial" charset="0"/>
              </a:rPr>
              <a:t>ORR = 55%</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charset="0"/>
                <a:ea typeface="Tahoma"/>
                <a:cs typeface="Arial" charset="0"/>
              </a:rPr>
              <a:t>PFS &gt; 7 </a:t>
            </a:r>
            <a:r>
              <a:rPr kumimoji="0" lang="en-US" sz="2000" b="1" i="0" u="none" strike="noStrike" kern="1200" cap="none" spc="0" normalizeH="0" baseline="0" noProof="0" dirty="0" err="1">
                <a:ln>
                  <a:noFill/>
                </a:ln>
                <a:solidFill>
                  <a:prstClr val="black"/>
                </a:solidFill>
                <a:effectLst/>
                <a:uLnTx/>
                <a:uFillTx/>
                <a:latin typeface="Arial" charset="0"/>
                <a:ea typeface="Tahoma"/>
                <a:cs typeface="Arial" charset="0"/>
              </a:rPr>
              <a:t>mos</a:t>
            </a:r>
            <a:endParaRPr kumimoji="0" lang="en-US" sz="2000" b="1" i="0" u="none" strike="noStrike" kern="1200" cap="none" spc="0" normalizeH="0" baseline="0" noProof="0" dirty="0">
              <a:ln>
                <a:noFill/>
              </a:ln>
              <a:solidFill>
                <a:prstClr val="black"/>
              </a:solidFill>
              <a:effectLst/>
              <a:uLnTx/>
              <a:uFillTx/>
              <a:latin typeface="Arial" charset="0"/>
              <a:ea typeface="Tahoma"/>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prstClr val="black"/>
                </a:solidFill>
                <a:effectLst/>
                <a:uLnTx/>
                <a:uFillTx/>
                <a:latin typeface="Arial" charset="0"/>
                <a:ea typeface="Tahoma"/>
                <a:cs typeface="Arial" charset="0"/>
              </a:rPr>
              <a:t>OS &gt; 10.5 </a:t>
            </a:r>
            <a:r>
              <a:rPr kumimoji="0" lang="en-US" sz="2000" b="1" i="0" u="none" strike="noStrike" kern="1200" cap="none" spc="0" normalizeH="0" baseline="0" noProof="0" dirty="0" err="1">
                <a:ln>
                  <a:noFill/>
                </a:ln>
                <a:solidFill>
                  <a:prstClr val="black"/>
                </a:solidFill>
                <a:effectLst/>
                <a:uLnTx/>
                <a:uFillTx/>
                <a:latin typeface="Arial" charset="0"/>
                <a:ea typeface="Tahoma"/>
                <a:cs typeface="Arial" charset="0"/>
              </a:rPr>
              <a:t>mos</a:t>
            </a:r>
            <a:endParaRPr kumimoji="0" lang="en-US" sz="2000" b="1" i="0" u="none" strike="noStrike" kern="1200" cap="none" spc="0" normalizeH="0" baseline="0" noProof="0" dirty="0">
              <a:ln>
                <a:noFill/>
              </a:ln>
              <a:solidFill>
                <a:prstClr val="black"/>
              </a:solidFill>
              <a:effectLst/>
              <a:uLnTx/>
              <a:uFillTx/>
              <a:latin typeface="Arial" charset="0"/>
              <a:ea typeface="Tahoma"/>
              <a:cs typeface="Arial" charset="0"/>
            </a:endParaRPr>
          </a:p>
        </p:txBody>
      </p:sp>
      <p:sp>
        <p:nvSpPr>
          <p:cNvPr id="5" name="TextBox 4"/>
          <p:cNvSpPr txBox="1"/>
          <p:nvPr/>
        </p:nvSpPr>
        <p:spPr>
          <a:xfrm>
            <a:off x="9403661" y="6470393"/>
            <a:ext cx="2651011"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rgbClr val="00009C"/>
                </a:solidFill>
                <a:effectLst/>
                <a:uLnTx/>
                <a:uFillTx/>
                <a:latin typeface="Arial" charset="0"/>
                <a:ea typeface="Tahoma"/>
                <a:cs typeface="Arial" charset="0"/>
              </a:rPr>
              <a:t>Bekaii-Saab T et al . ESMO GI 2017</a:t>
            </a:r>
          </a:p>
        </p:txBody>
      </p:sp>
    </p:spTree>
    <p:extLst>
      <p:ext uri="{BB962C8B-B14F-4D97-AF65-F5344CB8AC3E}">
        <p14:creationId xmlns:p14="http://schemas.microsoft.com/office/powerpoint/2010/main" val="2569742296"/>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19125" y="0"/>
            <a:ext cx="10276114" cy="657981"/>
          </a:xfrm>
        </p:spPr>
        <p:txBody>
          <a:bodyPr/>
          <a:lstStyle/>
          <a:p>
            <a:pPr algn="ctr"/>
            <a:r>
              <a:rPr lang="en-US" dirty="0">
                <a:solidFill>
                  <a:srgbClr val="FFFF99"/>
                </a:solidFill>
                <a:latin typeface="Calibri" panose="020F0502020204030204" pitchFamily="34" charset="0"/>
                <a:cs typeface="Calibri" panose="020F0502020204030204" pitchFamily="34" charset="0"/>
              </a:rPr>
              <a:t>Which Subsets of Patients Might </a:t>
            </a:r>
            <a:br>
              <a:rPr lang="en-US" dirty="0">
                <a:solidFill>
                  <a:srgbClr val="FFFF99"/>
                </a:solidFill>
                <a:latin typeface="Calibri" panose="020F0502020204030204" pitchFamily="34" charset="0"/>
                <a:cs typeface="Calibri" panose="020F0502020204030204" pitchFamily="34" charset="0"/>
              </a:rPr>
            </a:br>
            <a:r>
              <a:rPr lang="en-US" dirty="0">
                <a:solidFill>
                  <a:srgbClr val="FFFF99"/>
                </a:solidFill>
                <a:latin typeface="Calibri" panose="020F0502020204030204" pitchFamily="34" charset="0"/>
                <a:cs typeface="Calibri" panose="020F0502020204030204" pitchFamily="34" charset="0"/>
              </a:rPr>
              <a:t>Benefit From Specific Therapies?</a:t>
            </a:r>
          </a:p>
        </p:txBody>
      </p:sp>
      <p:sp>
        <p:nvSpPr>
          <p:cNvPr id="3" name="Content Placeholder 2"/>
          <p:cNvSpPr>
            <a:spLocks noGrp="1"/>
          </p:cNvSpPr>
          <p:nvPr>
            <p:ph idx="1"/>
          </p:nvPr>
        </p:nvSpPr>
        <p:spPr>
          <a:xfrm>
            <a:off x="1514710" y="1316305"/>
            <a:ext cx="8117937" cy="4622804"/>
          </a:xfrm>
        </p:spPr>
        <p:txBody>
          <a:bodyPr/>
          <a:lstStyle/>
          <a:p>
            <a:r>
              <a:rPr lang="en-US" dirty="0">
                <a:latin typeface="Calibri" panose="020F0502020204030204" pitchFamily="34" charset="0"/>
                <a:cs typeface="Calibri" panose="020F0502020204030204" pitchFamily="34" charset="0"/>
              </a:rPr>
              <a:t>MSI-high/mismatch repair-deficient (</a:t>
            </a:r>
            <a:r>
              <a:rPr lang="en-US" dirty="0" err="1">
                <a:latin typeface="Calibri" panose="020F0502020204030204" pitchFamily="34" charset="0"/>
                <a:cs typeface="Calibri" panose="020F0502020204030204" pitchFamily="34" charset="0"/>
              </a:rPr>
              <a:t>dMMR</a:t>
            </a:r>
            <a:r>
              <a:rPr lang="en-US" dirty="0">
                <a:latin typeface="Calibri" panose="020F0502020204030204" pitchFamily="34" charset="0"/>
                <a:cs typeface="Calibri" panose="020F0502020204030204" pitchFamily="34" charset="0"/>
              </a:rPr>
              <a:t>) </a:t>
            </a:r>
          </a:p>
          <a:p>
            <a:pPr marL="914400" lvl="1">
              <a:buClr>
                <a:srgbClr val="66FFFF"/>
              </a:buClr>
            </a:pPr>
            <a:r>
              <a:rPr lang="en-US" sz="2800" dirty="0">
                <a:latin typeface="Calibri" panose="020F0502020204030204" pitchFamily="34" charset="0"/>
                <a:cs typeface="Calibri" panose="020F0502020204030204" pitchFamily="34" charset="0"/>
              </a:rPr>
              <a:t>2 of 4 patients with </a:t>
            </a:r>
            <a:r>
              <a:rPr lang="en-US" sz="2800" dirty="0" err="1">
                <a:latin typeface="Calibri" panose="020F0502020204030204" pitchFamily="34" charset="0"/>
                <a:cs typeface="Calibri" panose="020F0502020204030204" pitchFamily="34" charset="0"/>
              </a:rPr>
              <a:t>dMMR</a:t>
            </a:r>
            <a:r>
              <a:rPr lang="en-US" sz="2800" dirty="0">
                <a:latin typeface="Calibri" panose="020F0502020204030204" pitchFamily="34" charset="0"/>
                <a:cs typeface="Calibri" panose="020F0502020204030204" pitchFamily="34" charset="0"/>
              </a:rPr>
              <a:t> pancreatic cancers showed objective response by RECIST to pembrolizumab</a:t>
            </a:r>
          </a:p>
          <a:p>
            <a:pPr marL="457200" lvl="1" indent="0">
              <a:buNone/>
            </a:pPr>
            <a:endParaRPr lang="en-US" sz="2800" baseline="30000"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BRCA- or PALB2- mutation carriers</a:t>
            </a:r>
          </a:p>
          <a:p>
            <a:pPr marL="914400" lvl="1">
              <a:buClr>
                <a:srgbClr val="66FFFF"/>
              </a:buClr>
            </a:pPr>
            <a:r>
              <a:rPr lang="en-US" sz="2800" dirty="0" err="1">
                <a:latin typeface="Calibri" panose="020F0502020204030204" pitchFamily="34" charset="0"/>
                <a:cs typeface="Calibri" panose="020F0502020204030204" pitchFamily="34" charset="0"/>
              </a:rPr>
              <a:t>Rucaparib</a:t>
            </a:r>
            <a:r>
              <a:rPr lang="en-US" sz="2800" dirty="0">
                <a:latin typeface="Calibri" panose="020F0502020204030204" pitchFamily="34" charset="0"/>
                <a:cs typeface="Calibri" panose="020F0502020204030204" pitchFamily="34" charset="0"/>
              </a:rPr>
              <a:t>: 3/19 (16%) with objective response </a:t>
            </a:r>
          </a:p>
          <a:p>
            <a:pPr marL="914400" lvl="1">
              <a:buClr>
                <a:srgbClr val="66FFFF"/>
              </a:buClr>
            </a:pPr>
            <a:r>
              <a:rPr lang="en-US" sz="2800" dirty="0" err="1">
                <a:latin typeface="Calibri" panose="020F0502020204030204" pitchFamily="34" charset="0"/>
                <a:cs typeface="Calibri" panose="020F0502020204030204" pitchFamily="34" charset="0"/>
              </a:rPr>
              <a:t>Olaparib</a:t>
            </a:r>
            <a:r>
              <a:rPr lang="en-US" sz="2800" dirty="0">
                <a:latin typeface="Calibri" panose="020F0502020204030204" pitchFamily="34" charset="0"/>
                <a:cs typeface="Calibri" panose="020F0502020204030204" pitchFamily="34" charset="0"/>
              </a:rPr>
              <a:t>: 5/23 pts (22%) with objective response </a:t>
            </a:r>
            <a:r>
              <a:rPr lang="en-US" sz="2800" dirty="0" err="1">
                <a:latin typeface="Calibri" panose="020F0502020204030204" pitchFamily="34" charset="0"/>
                <a:cs typeface="Calibri" panose="020F0502020204030204" pitchFamily="34" charset="0"/>
              </a:rPr>
              <a:t>Veliparib</a:t>
            </a:r>
            <a:r>
              <a:rPr lang="en-US" sz="2800" dirty="0">
                <a:latin typeface="Calibri" panose="020F0502020204030204" pitchFamily="34" charset="0"/>
                <a:cs typeface="Calibri" panose="020F0502020204030204" pitchFamily="34" charset="0"/>
              </a:rPr>
              <a:t>: 0/16 pts with objective response</a:t>
            </a:r>
          </a:p>
          <a:p>
            <a:pPr marL="457200" lvl="1" indent="0">
              <a:buNone/>
            </a:pPr>
            <a:endParaRPr lang="en-US" sz="2800" baseline="30000" dirty="0">
              <a:latin typeface="Calibri" panose="020F0502020204030204" pitchFamily="34" charset="0"/>
              <a:cs typeface="Calibri" panose="020F0502020204030204" pitchFamily="34" charset="0"/>
            </a:endParaRPr>
          </a:p>
        </p:txBody>
      </p:sp>
      <p:sp>
        <p:nvSpPr>
          <p:cNvPr id="4" name="Text Box 11"/>
          <p:cNvSpPr txBox="1">
            <a:spLocks noChangeArrowheads="1"/>
          </p:cNvSpPr>
          <p:nvPr/>
        </p:nvSpPr>
        <p:spPr bwMode="auto">
          <a:xfrm>
            <a:off x="203821" y="5993473"/>
            <a:ext cx="6257041" cy="738664"/>
          </a:xfrm>
          <a:prstGeom prst="rect">
            <a:avLst/>
          </a:prstGeom>
          <a:noFill/>
          <a:ln>
            <a:noFill/>
          </a:ln>
          <a:extLst/>
        </p:spPr>
        <p:txBody>
          <a:bodyPr wrap="square" anchor="b">
            <a:spAutoFit/>
          </a:bodyPr>
          <a:lstStyle>
            <a:lvl1pPr>
              <a:lnSpc>
                <a:spcPct val="90000"/>
              </a:lnSpc>
              <a:spcBef>
                <a:spcPts val="1300"/>
              </a:spcBef>
              <a:spcAft>
                <a:spcPts val="900"/>
              </a:spcAft>
              <a:buClr>
                <a:srgbClr val="8B3D9A"/>
              </a:buClr>
              <a:buFont typeface="Wingdings" panose="05000000000000000000" pitchFamily="2" charset="2"/>
              <a:buChar char="§"/>
              <a:defRPr sz="3200">
                <a:solidFill>
                  <a:schemeClr val="tx1"/>
                </a:solidFill>
                <a:latin typeface="Arial" panose="020B0604020202020204" pitchFamily="34" charset="0"/>
              </a:defRPr>
            </a:lvl1pPr>
            <a:lvl2pPr marL="742950" indent="-285750">
              <a:lnSpc>
                <a:spcPct val="90000"/>
              </a:lnSpc>
              <a:spcBef>
                <a:spcPts val="1300"/>
              </a:spcBef>
              <a:spcAft>
                <a:spcPts val="900"/>
              </a:spcAft>
              <a:buClr>
                <a:srgbClr val="8B3D9A"/>
              </a:buClr>
              <a:buFont typeface="Arial" panose="020B0604020202020204" pitchFamily="34" charset="0"/>
              <a:buChar char="–"/>
              <a:defRPr sz="2800">
                <a:solidFill>
                  <a:schemeClr val="tx1"/>
                </a:solidFill>
                <a:latin typeface="Arial" panose="020B0604020202020204" pitchFamily="34" charset="0"/>
              </a:defRPr>
            </a:lvl2pPr>
            <a:lvl3pPr marL="1143000" indent="-228600">
              <a:lnSpc>
                <a:spcPct val="90000"/>
              </a:lnSpc>
              <a:spcBef>
                <a:spcPts val="1300"/>
              </a:spcBef>
              <a:spcAft>
                <a:spcPts val="900"/>
              </a:spcAft>
              <a:buClr>
                <a:srgbClr val="8B3D9A"/>
              </a:buClr>
              <a:buFont typeface="Arial" panose="020B0604020202020204" pitchFamily="34" charset="0"/>
              <a:buChar char="–"/>
              <a:defRPr sz="2400">
                <a:solidFill>
                  <a:schemeClr val="tx1"/>
                </a:solidFill>
                <a:latin typeface="Arial" panose="020B0604020202020204" pitchFamily="34" charset="0"/>
              </a:defRPr>
            </a:lvl3pPr>
            <a:lvl4pPr marL="1600200" indent="-228600">
              <a:lnSpc>
                <a:spcPct val="90000"/>
              </a:lnSpc>
              <a:spcBef>
                <a:spcPts val="1300"/>
              </a:spcBef>
              <a:spcAft>
                <a:spcPts val="900"/>
              </a:spcAft>
              <a:buClr>
                <a:srgbClr val="8B3D9A"/>
              </a:buClr>
              <a:buFont typeface="Arial" panose="020B0604020202020204" pitchFamily="34" charset="0"/>
              <a:buChar char="–"/>
              <a:defRPr sz="2200">
                <a:solidFill>
                  <a:schemeClr val="tx1"/>
                </a:solidFill>
                <a:latin typeface="Arial" panose="020B0604020202020204" pitchFamily="34" charset="0"/>
              </a:defRPr>
            </a:lvl4pPr>
            <a:lvl5pPr marL="2057400" indent="-228600">
              <a:lnSpc>
                <a:spcPct val="90000"/>
              </a:lnSpc>
              <a:spcBef>
                <a:spcPts val="1300"/>
              </a:spcBef>
              <a:spcAft>
                <a:spcPts val="900"/>
              </a:spcAft>
              <a:buClr>
                <a:srgbClr val="8B3D9A"/>
              </a:buClr>
              <a:buFont typeface="Arial" panose="020B0604020202020204" pitchFamily="34" charset="0"/>
              <a:buChar char="–"/>
              <a:defRPr>
                <a:solidFill>
                  <a:schemeClr val="tx1"/>
                </a:solidFill>
                <a:latin typeface="Arial" panose="020B0604020202020204" pitchFamily="34" charset="0"/>
              </a:defRPr>
            </a:lvl5pPr>
            <a:lvl6pPr marL="2514600" indent="-228600" eaLnBrk="0" fontAlgn="base" hangingPunct="0">
              <a:lnSpc>
                <a:spcPct val="90000"/>
              </a:lnSpc>
              <a:spcBef>
                <a:spcPts val="1300"/>
              </a:spcBef>
              <a:spcAft>
                <a:spcPts val="900"/>
              </a:spcAft>
              <a:buClr>
                <a:srgbClr val="8B3D9A"/>
              </a:buClr>
              <a:buFont typeface="Arial" panose="020B0604020202020204" pitchFamily="34" charset="0"/>
              <a:buChar char="–"/>
              <a:defRPr>
                <a:solidFill>
                  <a:schemeClr val="tx1"/>
                </a:solidFill>
                <a:latin typeface="Arial" panose="020B0604020202020204" pitchFamily="34" charset="0"/>
              </a:defRPr>
            </a:lvl6pPr>
            <a:lvl7pPr marL="2971800" indent="-228600" eaLnBrk="0" fontAlgn="base" hangingPunct="0">
              <a:lnSpc>
                <a:spcPct val="90000"/>
              </a:lnSpc>
              <a:spcBef>
                <a:spcPts val="1300"/>
              </a:spcBef>
              <a:spcAft>
                <a:spcPts val="900"/>
              </a:spcAft>
              <a:buClr>
                <a:srgbClr val="8B3D9A"/>
              </a:buClr>
              <a:buFont typeface="Arial" panose="020B0604020202020204" pitchFamily="34" charset="0"/>
              <a:buChar char="–"/>
              <a:defRPr>
                <a:solidFill>
                  <a:schemeClr val="tx1"/>
                </a:solidFill>
                <a:latin typeface="Arial" panose="020B0604020202020204" pitchFamily="34" charset="0"/>
              </a:defRPr>
            </a:lvl7pPr>
            <a:lvl8pPr marL="3429000" indent="-228600" eaLnBrk="0" fontAlgn="base" hangingPunct="0">
              <a:lnSpc>
                <a:spcPct val="90000"/>
              </a:lnSpc>
              <a:spcBef>
                <a:spcPts val="1300"/>
              </a:spcBef>
              <a:spcAft>
                <a:spcPts val="900"/>
              </a:spcAft>
              <a:buClr>
                <a:srgbClr val="8B3D9A"/>
              </a:buClr>
              <a:buFont typeface="Arial" panose="020B0604020202020204" pitchFamily="34" charset="0"/>
              <a:buChar char="–"/>
              <a:defRPr>
                <a:solidFill>
                  <a:schemeClr val="tx1"/>
                </a:solidFill>
                <a:latin typeface="Arial" panose="020B0604020202020204" pitchFamily="34" charset="0"/>
              </a:defRPr>
            </a:lvl8pPr>
            <a:lvl9pPr marL="3886200" indent="-228600" eaLnBrk="0" fontAlgn="base" hangingPunct="0">
              <a:lnSpc>
                <a:spcPct val="90000"/>
              </a:lnSpc>
              <a:spcBef>
                <a:spcPts val="1300"/>
              </a:spcBef>
              <a:spcAft>
                <a:spcPts val="900"/>
              </a:spcAft>
              <a:buClr>
                <a:srgbClr val="8B3D9A"/>
              </a:buClr>
              <a:buFont typeface="Arial" panose="020B0604020202020204" pitchFamily="34" charset="0"/>
              <a:buChar cha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1400" b="1" i="0" u="none" strike="noStrike" kern="1200" cap="none" spc="0" normalizeH="0" baseline="0" noProof="0" dirty="0">
                <a:ln>
                  <a:noFill/>
                </a:ln>
                <a:solidFill>
                  <a:prstClr val="white">
                    <a:lumMod val="85000"/>
                  </a:prstClr>
                </a:solidFill>
                <a:effectLst/>
                <a:uLnTx/>
                <a:uFillTx/>
                <a:latin typeface="Calibri" panose="020F0502020204030204" pitchFamily="34" charset="0"/>
                <a:ea typeface="Tahoma"/>
                <a:cs typeface="Calibri" panose="020F0502020204030204" pitchFamily="34" charset="0"/>
              </a:rPr>
              <a:t>1. Kaufman, et al. J Clin Oncol. 2015;33:244-250. </a:t>
            </a:r>
            <a:br>
              <a:rPr kumimoji="0" lang="en-US" altLang="en-US" sz="1400" b="1" i="0" u="none" strike="noStrike" kern="1200" cap="none" spc="0" normalizeH="0" baseline="0" noProof="0" dirty="0">
                <a:ln>
                  <a:noFill/>
                </a:ln>
                <a:solidFill>
                  <a:prstClr val="white">
                    <a:lumMod val="85000"/>
                  </a:prstClr>
                </a:solidFill>
                <a:effectLst/>
                <a:uLnTx/>
                <a:uFillTx/>
                <a:latin typeface="Calibri" panose="020F0502020204030204" pitchFamily="34" charset="0"/>
                <a:ea typeface="Tahoma"/>
                <a:cs typeface="Calibri" panose="020F0502020204030204" pitchFamily="34" charset="0"/>
              </a:rPr>
            </a:br>
            <a:r>
              <a:rPr kumimoji="0" lang="en-US" altLang="en-US" sz="1400" b="1" i="0" u="none" strike="noStrike" kern="1200" cap="none" spc="0" normalizeH="0" baseline="0" noProof="0" dirty="0">
                <a:ln>
                  <a:noFill/>
                </a:ln>
                <a:solidFill>
                  <a:prstClr val="white">
                    <a:lumMod val="85000"/>
                  </a:prstClr>
                </a:solidFill>
                <a:effectLst/>
                <a:uLnTx/>
                <a:uFillTx/>
                <a:latin typeface="Calibri" panose="020F0502020204030204" pitchFamily="34" charset="0"/>
                <a:ea typeface="Tahoma"/>
                <a:cs typeface="Calibri" panose="020F0502020204030204" pitchFamily="34" charset="0"/>
              </a:rPr>
              <a:t>2. Lowery, et al. ASCO 2015. Abstract 358. </a:t>
            </a:r>
            <a:br>
              <a:rPr kumimoji="0" lang="en-US" altLang="en-US" sz="1400" b="1" i="0" u="none" strike="noStrike" kern="1200" cap="none" spc="0" normalizeH="0" baseline="0" noProof="0" dirty="0">
                <a:ln>
                  <a:noFill/>
                </a:ln>
                <a:solidFill>
                  <a:prstClr val="white">
                    <a:lumMod val="85000"/>
                  </a:prstClr>
                </a:solidFill>
                <a:effectLst/>
                <a:uLnTx/>
                <a:uFillTx/>
                <a:latin typeface="Calibri" panose="020F0502020204030204" pitchFamily="34" charset="0"/>
                <a:ea typeface="Tahoma"/>
                <a:cs typeface="Calibri" panose="020F0502020204030204" pitchFamily="34" charset="0"/>
              </a:rPr>
            </a:br>
            <a:r>
              <a:rPr kumimoji="0" lang="en-US" altLang="en-US" sz="1400" b="1" i="0" u="none" strike="noStrike" kern="1200" cap="none" spc="0" normalizeH="0" baseline="0" noProof="0" dirty="0">
                <a:ln>
                  <a:noFill/>
                </a:ln>
                <a:solidFill>
                  <a:prstClr val="white">
                    <a:lumMod val="85000"/>
                  </a:prstClr>
                </a:solidFill>
                <a:effectLst/>
                <a:uLnTx/>
                <a:uFillTx/>
                <a:latin typeface="Calibri" panose="020F0502020204030204" pitchFamily="34" charset="0"/>
                <a:ea typeface="Tahoma"/>
                <a:cs typeface="Calibri" panose="020F0502020204030204" pitchFamily="34" charset="0"/>
              </a:rPr>
              <a:t>3. Le D, et al. ASCO 2015. Abstract 195.</a:t>
            </a:r>
          </a:p>
        </p:txBody>
      </p:sp>
    </p:spTree>
    <p:extLst>
      <p:ext uri="{BB962C8B-B14F-4D97-AF65-F5344CB8AC3E}">
        <p14:creationId xmlns:p14="http://schemas.microsoft.com/office/powerpoint/2010/main" val="245608695"/>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5541" y="240695"/>
            <a:ext cx="8400631" cy="914400"/>
          </a:xfrm>
        </p:spPr>
        <p:txBody>
          <a:bodyPr/>
          <a:lstStyle/>
          <a:p>
            <a:pPr algn="ctr"/>
            <a:r>
              <a:rPr lang="en-US" sz="3600" dirty="0">
                <a:solidFill>
                  <a:srgbClr val="FFFF99"/>
                </a:solidFill>
                <a:latin typeface="Calibri" panose="020F0502020204030204" pitchFamily="34" charset="0"/>
                <a:cs typeface="Calibri" panose="020F0502020204030204" pitchFamily="34" charset="0"/>
              </a:rPr>
              <a:t>Other </a:t>
            </a:r>
            <a:r>
              <a:rPr lang="en-US" sz="3600" dirty="0" err="1">
                <a:solidFill>
                  <a:srgbClr val="FFFF99"/>
                </a:solidFill>
                <a:latin typeface="Calibri" panose="020F0502020204030204" pitchFamily="34" charset="0"/>
                <a:cs typeface="Calibri" panose="020F0502020204030204" pitchFamily="34" charset="0"/>
              </a:rPr>
              <a:t>PARPi</a:t>
            </a:r>
            <a:r>
              <a:rPr lang="en-US" sz="3600" dirty="0">
                <a:solidFill>
                  <a:srgbClr val="FFFF99"/>
                </a:solidFill>
                <a:latin typeface="Calibri" panose="020F0502020204030204" pitchFamily="34" charset="0"/>
                <a:cs typeface="Calibri" panose="020F0502020204030204" pitchFamily="34" charset="0"/>
              </a:rPr>
              <a:t> Studies in PDAC</a:t>
            </a:r>
          </a:p>
        </p:txBody>
      </p:sp>
      <p:graphicFrame>
        <p:nvGraphicFramePr>
          <p:cNvPr id="4" name="Content Placeholder 3"/>
          <p:cNvGraphicFramePr>
            <a:graphicFrameLocks noGrp="1"/>
          </p:cNvGraphicFramePr>
          <p:nvPr>
            <p:ph idx="1"/>
            <p:extLst/>
          </p:nvPr>
        </p:nvGraphicFramePr>
        <p:xfrm>
          <a:off x="1977289" y="1116516"/>
          <a:ext cx="8055819" cy="5045911"/>
        </p:xfrm>
        <a:graphic>
          <a:graphicData uri="http://schemas.openxmlformats.org/drawingml/2006/table">
            <a:tbl>
              <a:tblPr firstRow="1" bandRow="1">
                <a:tableStyleId>{793D81CF-94F2-401A-BA57-92F5A7B2D0C5}</a:tableStyleId>
              </a:tblPr>
              <a:tblGrid>
                <a:gridCol w="1044273">
                  <a:extLst>
                    <a:ext uri="{9D8B030D-6E8A-4147-A177-3AD203B41FA5}">
                      <a16:colId xmlns:a16="http://schemas.microsoft.com/office/drawing/2014/main" val="20000"/>
                    </a:ext>
                  </a:extLst>
                </a:gridCol>
                <a:gridCol w="4773819">
                  <a:extLst>
                    <a:ext uri="{9D8B030D-6E8A-4147-A177-3AD203B41FA5}">
                      <a16:colId xmlns:a16="http://schemas.microsoft.com/office/drawing/2014/main" val="20001"/>
                    </a:ext>
                  </a:extLst>
                </a:gridCol>
                <a:gridCol w="671318">
                  <a:extLst>
                    <a:ext uri="{9D8B030D-6E8A-4147-A177-3AD203B41FA5}">
                      <a16:colId xmlns:a16="http://schemas.microsoft.com/office/drawing/2014/main" val="20002"/>
                    </a:ext>
                  </a:extLst>
                </a:gridCol>
                <a:gridCol w="1566409">
                  <a:extLst>
                    <a:ext uri="{9D8B030D-6E8A-4147-A177-3AD203B41FA5}">
                      <a16:colId xmlns:a16="http://schemas.microsoft.com/office/drawing/2014/main" val="20003"/>
                    </a:ext>
                  </a:extLst>
                </a:gridCol>
              </a:tblGrid>
              <a:tr h="225669">
                <a:tc>
                  <a:txBody>
                    <a:bodyPr/>
                    <a:lstStyle/>
                    <a:p>
                      <a:r>
                        <a:rPr lang="en-US" sz="1600" dirty="0"/>
                        <a:t>NCT</a:t>
                      </a:r>
                      <a:endParaRPr lang="en-US" sz="1600" dirty="0">
                        <a:latin typeface="Corbel"/>
                        <a:cs typeface="Corbel"/>
                      </a:endParaRPr>
                    </a:p>
                  </a:txBody>
                  <a:tcPr anchor="ctr"/>
                </a:tc>
                <a:tc>
                  <a:txBody>
                    <a:bodyPr/>
                    <a:lstStyle/>
                    <a:p>
                      <a:r>
                        <a:rPr lang="en-US" sz="1600"/>
                        <a:t>Design</a:t>
                      </a:r>
                      <a:endParaRPr lang="en-US" sz="1600">
                        <a:latin typeface="Corbel"/>
                        <a:cs typeface="Corbel"/>
                      </a:endParaRPr>
                    </a:p>
                  </a:txBody>
                  <a:tcPr anchor="ctr"/>
                </a:tc>
                <a:tc>
                  <a:txBody>
                    <a:bodyPr/>
                    <a:lstStyle/>
                    <a:p>
                      <a:pPr algn="ctr"/>
                      <a:r>
                        <a:rPr lang="en-US" sz="1600"/>
                        <a:t>N</a:t>
                      </a:r>
                      <a:endParaRPr lang="en-US" sz="1600">
                        <a:latin typeface="Corbel"/>
                        <a:cs typeface="Corbel"/>
                      </a:endParaRPr>
                    </a:p>
                  </a:txBody>
                  <a:tcPr anchor="ctr"/>
                </a:tc>
                <a:tc>
                  <a:txBody>
                    <a:bodyPr/>
                    <a:lstStyle/>
                    <a:p>
                      <a:r>
                        <a:rPr lang="en-US" sz="1600"/>
                        <a:t>Sponsor</a:t>
                      </a:r>
                      <a:endParaRPr lang="en-US" sz="1600">
                        <a:latin typeface="Corbel"/>
                        <a:cs typeface="Corbel"/>
                      </a:endParaRPr>
                    </a:p>
                  </a:txBody>
                  <a:tcPr anchor="ctr"/>
                </a:tc>
                <a:extLst>
                  <a:ext uri="{0D108BD9-81ED-4DB2-BD59-A6C34878D82A}">
                    <a16:rowId xmlns:a16="http://schemas.microsoft.com/office/drawing/2014/main" val="10000"/>
                  </a:ext>
                </a:extLst>
              </a:tr>
              <a:tr h="602551">
                <a:tc>
                  <a:txBody>
                    <a:bodyPr/>
                    <a:lstStyle/>
                    <a:p>
                      <a:r>
                        <a:rPr lang="en-US" sz="1400"/>
                        <a:t>01489865</a:t>
                      </a:r>
                      <a:endParaRPr lang="en-US" sz="1400">
                        <a:latin typeface="Corbel"/>
                        <a:cs typeface="Corbel"/>
                      </a:endParaRPr>
                    </a:p>
                  </a:txBody>
                  <a:tcPr anchor="ctr"/>
                </a:tc>
                <a:tc>
                  <a:txBody>
                    <a:bodyPr/>
                    <a:lstStyle/>
                    <a:p>
                      <a:r>
                        <a:rPr lang="en-US" sz="1400" dirty="0"/>
                        <a:t>FOLFOX + </a:t>
                      </a:r>
                      <a:r>
                        <a:rPr lang="en-US" sz="1400" dirty="0" err="1"/>
                        <a:t>Veliparib</a:t>
                      </a:r>
                      <a:r>
                        <a:rPr lang="en-US" sz="1400" dirty="0"/>
                        <a:t>:</a:t>
                      </a:r>
                      <a:r>
                        <a:rPr lang="en-US" sz="1400" baseline="0" dirty="0"/>
                        <a:t> w</a:t>
                      </a:r>
                      <a:r>
                        <a:rPr lang="en-US" sz="1400" dirty="0"/>
                        <a:t>ild-type</a:t>
                      </a:r>
                      <a:r>
                        <a:rPr lang="en-US" sz="1400" baseline="0" dirty="0"/>
                        <a:t> + germline BRCA</a:t>
                      </a:r>
                    </a:p>
                    <a:p>
                      <a:r>
                        <a:rPr lang="en-US" sz="1400" baseline="0" dirty="0"/>
                        <a:t>Untreated, previously treated (phase I-II)</a:t>
                      </a:r>
                      <a:endParaRPr lang="en-US" sz="1400" dirty="0">
                        <a:latin typeface="Corbel"/>
                        <a:cs typeface="Corbel"/>
                      </a:endParaRPr>
                    </a:p>
                  </a:txBody>
                  <a:tcPr anchor="ctr"/>
                </a:tc>
                <a:tc>
                  <a:txBody>
                    <a:bodyPr/>
                    <a:lstStyle/>
                    <a:p>
                      <a:pPr algn="ctr"/>
                      <a:endParaRPr lang="en-US" sz="1400">
                        <a:latin typeface="Corbel"/>
                        <a:cs typeface="Corbel"/>
                      </a:endParaRPr>
                    </a:p>
                  </a:txBody>
                  <a:tcPr anchor="ctr"/>
                </a:tc>
                <a:tc>
                  <a:txBody>
                    <a:bodyPr/>
                    <a:lstStyle/>
                    <a:p>
                      <a:r>
                        <a:rPr lang="en-US" sz="1400"/>
                        <a:t>AbbVie</a:t>
                      </a:r>
                    </a:p>
                    <a:p>
                      <a:r>
                        <a:rPr lang="en-US" sz="1400"/>
                        <a:t>Georgetown</a:t>
                      </a:r>
                      <a:endParaRPr lang="en-US" sz="1400">
                        <a:latin typeface="Corbel"/>
                        <a:cs typeface="Corbel"/>
                      </a:endParaRPr>
                    </a:p>
                  </a:txBody>
                  <a:tcPr anchor="ctr"/>
                </a:tc>
                <a:extLst>
                  <a:ext uri="{0D108BD9-81ED-4DB2-BD59-A6C34878D82A}">
                    <a16:rowId xmlns:a16="http://schemas.microsoft.com/office/drawing/2014/main" val="10001"/>
                  </a:ext>
                </a:extLst>
              </a:tr>
              <a:tr h="569684">
                <a:tc>
                  <a:txBody>
                    <a:bodyPr/>
                    <a:lstStyle/>
                    <a:p>
                      <a:r>
                        <a:rPr lang="en-US" sz="1400" dirty="0"/>
                        <a:t>01585805</a:t>
                      </a:r>
                      <a:endParaRPr lang="en-US" sz="1400" dirty="0">
                        <a:latin typeface="Corbel"/>
                        <a:cs typeface="Corbel"/>
                      </a:endParaRPr>
                    </a:p>
                  </a:txBody>
                  <a:tcPr anchor="ctr"/>
                </a:tc>
                <a:tc>
                  <a:txBody>
                    <a:bodyPr/>
                    <a:lstStyle/>
                    <a:p>
                      <a:r>
                        <a:rPr lang="en-US" sz="1400" dirty="0"/>
                        <a:t>Cisplatin, Gemcitabine +/- </a:t>
                      </a:r>
                      <a:r>
                        <a:rPr lang="en-US" sz="1400" dirty="0" err="1"/>
                        <a:t>Veliparib</a:t>
                      </a:r>
                      <a:endParaRPr lang="en-US" sz="1400" dirty="0"/>
                    </a:p>
                    <a:p>
                      <a:r>
                        <a:rPr lang="en-US" sz="1400" dirty="0"/>
                        <a:t>Germline</a:t>
                      </a:r>
                      <a:r>
                        <a:rPr lang="en-US" sz="1400" baseline="0" dirty="0"/>
                        <a:t> BRCA, PALB2 (randomized phase II)</a:t>
                      </a:r>
                      <a:endParaRPr lang="en-US" sz="1400" dirty="0">
                        <a:latin typeface="Corbel"/>
                        <a:cs typeface="Corbel"/>
                      </a:endParaRPr>
                    </a:p>
                  </a:txBody>
                  <a:tcPr anchor="ctr"/>
                </a:tc>
                <a:tc>
                  <a:txBody>
                    <a:bodyPr/>
                    <a:lstStyle/>
                    <a:p>
                      <a:pPr algn="ctr"/>
                      <a:r>
                        <a:rPr lang="en-US" sz="1400"/>
                        <a:t>50-70</a:t>
                      </a:r>
                      <a:endParaRPr lang="en-US" sz="1400">
                        <a:latin typeface="Corbel"/>
                        <a:cs typeface="Corbel"/>
                      </a:endParaRPr>
                    </a:p>
                  </a:txBody>
                  <a:tcPr anchor="ctr"/>
                </a:tc>
                <a:tc>
                  <a:txBody>
                    <a:bodyPr/>
                    <a:lstStyle/>
                    <a:p>
                      <a:r>
                        <a:rPr lang="en-US" sz="1400"/>
                        <a:t>MSKCC/NCI</a:t>
                      </a:r>
                    </a:p>
                    <a:p>
                      <a:r>
                        <a:rPr lang="en-US" sz="1400"/>
                        <a:t>Lustgarten</a:t>
                      </a:r>
                      <a:endParaRPr lang="en-US" sz="1400">
                        <a:latin typeface="Corbel"/>
                        <a:cs typeface="Corbel"/>
                      </a:endParaRPr>
                    </a:p>
                  </a:txBody>
                  <a:tcPr anchor="ctr"/>
                </a:tc>
                <a:extLst>
                  <a:ext uri="{0D108BD9-81ED-4DB2-BD59-A6C34878D82A}">
                    <a16:rowId xmlns:a16="http://schemas.microsoft.com/office/drawing/2014/main" val="10002"/>
                  </a:ext>
                </a:extLst>
              </a:tr>
              <a:tr h="650060">
                <a:tc>
                  <a:txBody>
                    <a:bodyPr/>
                    <a:lstStyle/>
                    <a:p>
                      <a:r>
                        <a:rPr lang="en-US" sz="1400"/>
                        <a:t>01296763</a:t>
                      </a:r>
                      <a:endParaRPr lang="en-US" sz="1400">
                        <a:latin typeface="Corbel"/>
                        <a:cs typeface="Corbel"/>
                      </a:endParaRPr>
                    </a:p>
                  </a:txBody>
                  <a:tcPr anchor="ctr"/>
                </a:tc>
                <a:tc>
                  <a:txBody>
                    <a:bodyPr/>
                    <a:lstStyle/>
                    <a:p>
                      <a:r>
                        <a:rPr lang="en-US" sz="1400" dirty="0"/>
                        <a:t>Irinotecan, Cisplatin,</a:t>
                      </a:r>
                      <a:r>
                        <a:rPr lang="en-US" sz="1400" baseline="0" dirty="0"/>
                        <a:t> Mitomycin C +/- </a:t>
                      </a:r>
                      <a:r>
                        <a:rPr lang="en-US" sz="1400" baseline="0" dirty="0" err="1"/>
                        <a:t>Olaparib</a:t>
                      </a:r>
                      <a:r>
                        <a:rPr lang="en-US" sz="1400" baseline="0" dirty="0"/>
                        <a:t> </a:t>
                      </a:r>
                    </a:p>
                    <a:p>
                      <a:r>
                        <a:rPr lang="en-US" sz="1400" baseline="0" dirty="0"/>
                        <a:t>Wild-type + germline BRCA (phase I-II): CLOSED</a:t>
                      </a:r>
                      <a:endParaRPr lang="en-US" sz="1400" dirty="0">
                        <a:latin typeface="Corbel"/>
                        <a:cs typeface="Corbel"/>
                      </a:endParaRPr>
                    </a:p>
                  </a:txBody>
                  <a:tcPr anchor="ctr"/>
                </a:tc>
                <a:tc>
                  <a:txBody>
                    <a:bodyPr/>
                    <a:lstStyle/>
                    <a:p>
                      <a:pPr algn="ctr"/>
                      <a:endParaRPr lang="en-US" sz="1400">
                        <a:latin typeface="Corbel"/>
                        <a:cs typeface="Corbel"/>
                      </a:endParaRPr>
                    </a:p>
                  </a:txBody>
                  <a:tcPr anchor="ctr"/>
                </a:tc>
                <a:tc>
                  <a:txBody>
                    <a:bodyPr/>
                    <a:lstStyle/>
                    <a:p>
                      <a:r>
                        <a:rPr lang="en-US" sz="1400"/>
                        <a:t>John Hopkin’s</a:t>
                      </a:r>
                    </a:p>
                    <a:p>
                      <a:r>
                        <a:rPr lang="en-US" sz="1400"/>
                        <a:t>Columbia</a:t>
                      </a:r>
                      <a:endParaRPr lang="en-US" sz="1400">
                        <a:latin typeface="Corbel"/>
                        <a:cs typeface="Corbel"/>
                      </a:endParaRPr>
                    </a:p>
                  </a:txBody>
                  <a:tcPr anchor="ctr"/>
                </a:tc>
                <a:extLst>
                  <a:ext uri="{0D108BD9-81ED-4DB2-BD59-A6C34878D82A}">
                    <a16:rowId xmlns:a16="http://schemas.microsoft.com/office/drawing/2014/main" val="10003"/>
                  </a:ext>
                </a:extLst>
              </a:tr>
              <a:tr h="609600">
                <a:tc>
                  <a:txBody>
                    <a:bodyPr/>
                    <a:lstStyle/>
                    <a:p>
                      <a:r>
                        <a:rPr lang="en-US" sz="1400"/>
                        <a:t>02042378</a:t>
                      </a:r>
                      <a:endParaRPr lang="en-US" sz="1400">
                        <a:latin typeface="Corbel"/>
                        <a:cs typeface="Corbel"/>
                      </a:endParaRPr>
                    </a:p>
                  </a:txBody>
                  <a:tcPr anchor="ctr"/>
                </a:tc>
                <a:tc>
                  <a:txBody>
                    <a:bodyPr/>
                    <a:lstStyle/>
                    <a:p>
                      <a:r>
                        <a:rPr lang="en-US" sz="1400" dirty="0" err="1"/>
                        <a:t>Rucaparib, phase II PDAC</a:t>
                      </a:r>
                      <a:endParaRPr lang="en-US" sz="1400" dirty="0"/>
                    </a:p>
                    <a:p>
                      <a:r>
                        <a:rPr lang="en-US" sz="1400" dirty="0"/>
                        <a:t>Germline,</a:t>
                      </a:r>
                      <a:r>
                        <a:rPr lang="en-US" sz="1400" baseline="0" dirty="0"/>
                        <a:t> somatic</a:t>
                      </a:r>
                      <a:r>
                        <a:rPr lang="en-US" sz="1400" dirty="0"/>
                        <a:t> BRCA</a:t>
                      </a:r>
                      <a:r>
                        <a:rPr lang="en-US" sz="1400" baseline="0" dirty="0"/>
                        <a:t> (previously treated): CLOSED</a:t>
                      </a:r>
                      <a:endParaRPr lang="en-US" sz="1400" dirty="0">
                        <a:latin typeface="Corbel"/>
                        <a:cs typeface="Corbel"/>
                      </a:endParaRPr>
                    </a:p>
                  </a:txBody>
                  <a:tcPr anchor="ctr"/>
                </a:tc>
                <a:tc>
                  <a:txBody>
                    <a:bodyPr/>
                    <a:lstStyle/>
                    <a:p>
                      <a:pPr algn="ctr"/>
                      <a:r>
                        <a:rPr lang="en-US" sz="1400"/>
                        <a:t>100</a:t>
                      </a:r>
                      <a:endParaRPr lang="en-US" sz="1400">
                        <a:latin typeface="Corbel"/>
                        <a:cs typeface="Corbel"/>
                      </a:endParaRPr>
                    </a:p>
                  </a:txBody>
                  <a:tcPr anchor="ctr"/>
                </a:tc>
                <a:tc>
                  <a:txBody>
                    <a:bodyPr/>
                    <a:lstStyle/>
                    <a:p>
                      <a:r>
                        <a:rPr lang="en-US" sz="1400"/>
                        <a:t>Clovis</a:t>
                      </a:r>
                      <a:endParaRPr lang="en-US" sz="1400">
                        <a:latin typeface="Corbel"/>
                        <a:cs typeface="Corbel"/>
                      </a:endParaRPr>
                    </a:p>
                  </a:txBody>
                  <a:tcPr anchor="ctr"/>
                </a:tc>
                <a:extLst>
                  <a:ext uri="{0D108BD9-81ED-4DB2-BD59-A6C34878D82A}">
                    <a16:rowId xmlns:a16="http://schemas.microsoft.com/office/drawing/2014/main" val="10004"/>
                  </a:ext>
                </a:extLst>
              </a:tr>
              <a:tr h="56968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a:t>01989546</a:t>
                      </a:r>
                      <a:endParaRPr lang="en-US" sz="1400">
                        <a:latin typeface="Corbel"/>
                        <a:cs typeface="Corbel"/>
                      </a:endParaRPr>
                    </a:p>
                  </a:txBody>
                  <a:tcPr anchor="ctr"/>
                </a:tc>
                <a:tc>
                  <a:txBody>
                    <a:bodyPr/>
                    <a:lstStyle/>
                    <a:p>
                      <a:r>
                        <a:rPr lang="en-US" sz="1400"/>
                        <a:t>BMN-673</a:t>
                      </a:r>
                    </a:p>
                    <a:p>
                      <a:r>
                        <a:rPr lang="en-US" sz="1400"/>
                        <a:t>Germline</a:t>
                      </a:r>
                      <a:r>
                        <a:rPr lang="en-US" sz="1400" baseline="0"/>
                        <a:t> BRCA + advanced ST; phase I-II</a:t>
                      </a:r>
                      <a:endParaRPr lang="en-US" sz="1400">
                        <a:latin typeface="Corbel"/>
                        <a:cs typeface="Corbel"/>
                      </a:endParaRPr>
                    </a:p>
                  </a:txBody>
                  <a:tcPr anchor="ctr"/>
                </a:tc>
                <a:tc>
                  <a:txBody>
                    <a:bodyPr/>
                    <a:lstStyle/>
                    <a:p>
                      <a:pPr algn="ctr"/>
                      <a:endParaRPr lang="en-US" sz="1400">
                        <a:latin typeface="Corbel"/>
                        <a:cs typeface="Corbel"/>
                      </a:endParaRPr>
                    </a:p>
                  </a:txBody>
                  <a:tcPr anchor="ctr"/>
                </a:tc>
                <a:tc>
                  <a:txBody>
                    <a:bodyPr/>
                    <a:lstStyle/>
                    <a:p>
                      <a:r>
                        <a:rPr lang="en-US" sz="1400"/>
                        <a:t>BioMarin</a:t>
                      </a:r>
                      <a:endParaRPr lang="en-US" sz="1400">
                        <a:latin typeface="Corbel"/>
                        <a:cs typeface="Corbel"/>
                      </a:endParaRPr>
                    </a:p>
                  </a:txBody>
                  <a:tcPr anchor="ctr"/>
                </a:tc>
                <a:extLst>
                  <a:ext uri="{0D108BD9-81ED-4DB2-BD59-A6C34878D82A}">
                    <a16:rowId xmlns:a16="http://schemas.microsoft.com/office/drawing/2014/main" val="10005"/>
                  </a:ext>
                </a:extLst>
              </a:tr>
              <a:tr h="569684">
                <a:tc>
                  <a:txBody>
                    <a:bodyPr/>
                    <a:lstStyle/>
                    <a:p>
                      <a:r>
                        <a:rPr lang="en-US" sz="1400" dirty="0"/>
                        <a:t>02184195</a:t>
                      </a:r>
                      <a:endParaRPr lang="en-US" sz="1400">
                        <a:latin typeface="Corbel"/>
                        <a:cs typeface="Corbel"/>
                      </a:endParaRPr>
                    </a:p>
                  </a:txBody>
                  <a:tcPr anchor="ctr"/>
                </a:tc>
                <a:tc>
                  <a:txBody>
                    <a:bodyPr/>
                    <a:lstStyle/>
                    <a:p>
                      <a:r>
                        <a:rPr lang="en-US" sz="1400" dirty="0"/>
                        <a:t>FOLFIRINOX maintenance  +/- </a:t>
                      </a:r>
                      <a:r>
                        <a:rPr lang="en-US" sz="1400" dirty="0" err="1"/>
                        <a:t>Olaparib</a:t>
                      </a:r>
                      <a:r>
                        <a:rPr lang="en-US" sz="1400" dirty="0"/>
                        <a:t>  (Phase III)</a:t>
                      </a:r>
                    </a:p>
                    <a:p>
                      <a:r>
                        <a:rPr lang="en-US" sz="1400" dirty="0"/>
                        <a:t>Germline BRCA</a:t>
                      </a:r>
                      <a:endParaRPr lang="en-US" sz="1400" dirty="0">
                        <a:latin typeface="Corbel"/>
                        <a:cs typeface="Corbel"/>
                      </a:endParaRPr>
                    </a:p>
                  </a:txBody>
                  <a:tcPr anchor="ctr"/>
                </a:tc>
                <a:tc>
                  <a:txBody>
                    <a:bodyPr/>
                    <a:lstStyle/>
                    <a:p>
                      <a:pPr algn="ctr"/>
                      <a:r>
                        <a:rPr lang="en-US" sz="1400"/>
                        <a:t>145</a:t>
                      </a:r>
                      <a:endParaRPr lang="en-US" sz="1400">
                        <a:latin typeface="Corbel"/>
                        <a:cs typeface="Corbel"/>
                      </a:endParaRPr>
                    </a:p>
                  </a:txBody>
                  <a:tcPr anchor="ctr"/>
                </a:tc>
                <a:tc>
                  <a:txBody>
                    <a:bodyPr/>
                    <a:lstStyle/>
                    <a:p>
                      <a:r>
                        <a:rPr lang="en-US" sz="1400" dirty="0"/>
                        <a:t>Astra-Zeneca</a:t>
                      </a:r>
                    </a:p>
                    <a:p>
                      <a:r>
                        <a:rPr lang="en-US" sz="1400" dirty="0"/>
                        <a:t>POLO Trial</a:t>
                      </a:r>
                      <a:endParaRPr lang="en-US" sz="1400" dirty="0">
                        <a:latin typeface="Corbel"/>
                        <a:cs typeface="Corbel"/>
                      </a:endParaRPr>
                    </a:p>
                  </a:txBody>
                  <a:tcPr anchor="ctr"/>
                </a:tc>
                <a:extLst>
                  <a:ext uri="{0D108BD9-81ED-4DB2-BD59-A6C34878D82A}">
                    <a16:rowId xmlns:a16="http://schemas.microsoft.com/office/drawing/2014/main" val="10006"/>
                  </a:ext>
                </a:extLst>
              </a:tr>
              <a:tr h="569684">
                <a:tc>
                  <a:txBody>
                    <a:bodyPr/>
                    <a:lstStyle/>
                    <a:p>
                      <a:r>
                        <a:rPr lang="en-US" sz="1400"/>
                        <a:t>Pending</a:t>
                      </a:r>
                      <a:endParaRPr lang="en-US" sz="1400">
                        <a:latin typeface="Corbel"/>
                        <a:cs typeface="Corbel"/>
                      </a:endParaRPr>
                    </a:p>
                  </a:txBody>
                  <a:tcPr anchor="ctr"/>
                </a:tc>
                <a:tc>
                  <a:txBody>
                    <a:bodyPr/>
                    <a:lstStyle/>
                    <a:p>
                      <a:r>
                        <a:rPr lang="en-US" sz="1400" dirty="0"/>
                        <a:t>Olaparib</a:t>
                      </a:r>
                    </a:p>
                    <a:p>
                      <a:r>
                        <a:rPr lang="en-US" sz="1400" dirty="0"/>
                        <a:t>Phase II Single-arm</a:t>
                      </a:r>
                      <a:r>
                        <a:rPr lang="en-US" sz="1400" baseline="0" dirty="0"/>
                        <a:t> BRCA-ness Phenotype</a:t>
                      </a:r>
                      <a:endParaRPr lang="en-US" sz="1400" dirty="0">
                        <a:latin typeface="Corbel"/>
                        <a:cs typeface="Corbel"/>
                      </a:endParaRPr>
                    </a:p>
                  </a:txBody>
                  <a:tcPr anchor="ctr"/>
                </a:tc>
                <a:tc>
                  <a:txBody>
                    <a:bodyPr/>
                    <a:lstStyle/>
                    <a:p>
                      <a:pPr algn="ctr"/>
                      <a:r>
                        <a:rPr lang="en-US" sz="1400"/>
                        <a:t>48</a:t>
                      </a:r>
                      <a:endParaRPr lang="en-US" sz="1400">
                        <a:latin typeface="Corbel"/>
                        <a:cs typeface="Corbel"/>
                      </a:endParaRPr>
                    </a:p>
                  </a:txBody>
                  <a:tcPr anchor="ctr"/>
                </a:tc>
                <a:tc>
                  <a:txBody>
                    <a:bodyPr/>
                    <a:lstStyle/>
                    <a:p>
                      <a:endParaRPr lang="en-US" sz="1400" dirty="0"/>
                    </a:p>
                    <a:p>
                      <a:endParaRPr lang="en-US" sz="1400" dirty="0">
                        <a:latin typeface="Corbel"/>
                        <a:cs typeface="Corbel"/>
                      </a:endParaRPr>
                    </a:p>
                  </a:txBody>
                  <a:tcPr anchor="ctr"/>
                </a:tc>
                <a:extLst>
                  <a:ext uri="{0D108BD9-81ED-4DB2-BD59-A6C34878D82A}">
                    <a16:rowId xmlns:a16="http://schemas.microsoft.com/office/drawing/2014/main" val="10007"/>
                  </a:ext>
                </a:extLst>
              </a:tr>
              <a:tr h="569684">
                <a:tc>
                  <a:txBody>
                    <a:bodyPr/>
                    <a:lstStyle/>
                    <a:p>
                      <a:r>
                        <a:rPr lang="en-US" sz="1400" dirty="0"/>
                        <a:t>Pending</a:t>
                      </a:r>
                      <a:endParaRPr lang="en-US" sz="1400" b="1" dirty="0">
                        <a:latin typeface="Corbel"/>
                        <a:cs typeface="Corbel"/>
                      </a:endParaRPr>
                    </a:p>
                  </a:txBody>
                  <a:tcPr anchor="ctr"/>
                </a:tc>
                <a:tc>
                  <a:txBody>
                    <a:bodyPr/>
                    <a:lstStyle/>
                    <a:p>
                      <a:r>
                        <a:rPr lang="en-US" sz="1400" dirty="0" err="1"/>
                        <a:t>Rucaparib</a:t>
                      </a:r>
                      <a:r>
                        <a:rPr lang="en-US" sz="1400" dirty="0"/>
                        <a:t> + </a:t>
                      </a:r>
                      <a:r>
                        <a:rPr lang="en-US" sz="1400" dirty="0" err="1"/>
                        <a:t>NalIri</a:t>
                      </a:r>
                      <a:r>
                        <a:rPr lang="en-US" sz="1400" baseline="0" dirty="0"/>
                        <a:t> + 5-FU </a:t>
                      </a:r>
                      <a:r>
                        <a:rPr lang="en-US" sz="1400" baseline="0" dirty="0" err="1"/>
                        <a:t>iin</a:t>
                      </a:r>
                      <a:r>
                        <a:rPr lang="en-US" sz="1400" baseline="0" dirty="0"/>
                        <a:t> BRCA/</a:t>
                      </a:r>
                      <a:r>
                        <a:rPr lang="en-US" sz="1400" baseline="0" dirty="0" err="1"/>
                        <a:t>BRCAness</a:t>
                      </a:r>
                      <a:r>
                        <a:rPr lang="en-US" sz="1400" baseline="0" dirty="0"/>
                        <a:t> </a:t>
                      </a:r>
                      <a:endParaRPr lang="en-US" sz="1400" b="1" baseline="0" dirty="0">
                        <a:latin typeface="Corbel"/>
                        <a:cs typeface="Corbel"/>
                      </a:endParaRPr>
                    </a:p>
                  </a:txBody>
                  <a:tcPr anchor="ctr"/>
                </a:tc>
                <a:tc>
                  <a:txBody>
                    <a:bodyPr/>
                    <a:lstStyle/>
                    <a:p>
                      <a:pPr algn="ctr"/>
                      <a:r>
                        <a:rPr lang="en-US" sz="1400" dirty="0"/>
                        <a:t>50</a:t>
                      </a:r>
                      <a:endParaRPr lang="en-US" sz="1400" b="1" dirty="0">
                        <a:latin typeface="Corbel"/>
                        <a:cs typeface="Corbel"/>
                      </a:endParaRPr>
                    </a:p>
                  </a:txBody>
                  <a:tcPr anchor="ctr"/>
                </a:tc>
                <a:tc>
                  <a:txBody>
                    <a:bodyPr/>
                    <a:lstStyle/>
                    <a:p>
                      <a:endParaRPr lang="en-US" sz="1400" b="1" dirty="0">
                        <a:latin typeface="Corbel"/>
                        <a:cs typeface="Corbel"/>
                      </a:endParaRPr>
                    </a:p>
                  </a:txBody>
                  <a:tcPr anchor="ctr"/>
                </a:tc>
                <a:extLst>
                  <a:ext uri="{0D108BD9-81ED-4DB2-BD59-A6C34878D82A}">
                    <a16:rowId xmlns:a16="http://schemas.microsoft.com/office/drawing/2014/main" val="10008"/>
                  </a:ext>
                </a:extLst>
              </a:tr>
            </a:tbl>
          </a:graphicData>
        </a:graphic>
      </p:graphicFrame>
      <p:sp>
        <p:nvSpPr>
          <p:cNvPr id="5" name="Footer Placeholder 4"/>
          <p:cNvSpPr>
            <a:spLocks noGrp="1"/>
          </p:cNvSpPr>
          <p:nvPr>
            <p:ph type="ftr" sz="quarter" idx="4294967295"/>
          </p:nvPr>
        </p:nvSpPr>
        <p:spPr>
          <a:xfrm>
            <a:off x="2362200" y="6477000"/>
            <a:ext cx="7467600" cy="381000"/>
          </a:xfrm>
          <a:prstGeom prst="rect">
            <a:avLst/>
          </a:prstGeom>
        </p:spPr>
        <p: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err="1">
                <a:ln>
                  <a:noFill/>
                </a:ln>
                <a:solidFill>
                  <a:srgbClr val="FFFFFF"/>
                </a:solidFill>
                <a:effectLst/>
                <a:uLnTx/>
                <a:uFillTx/>
                <a:latin typeface="Arial" charset="0"/>
                <a:ea typeface="Tahoma"/>
                <a:cs typeface="Arial" charset="0"/>
              </a:rPr>
              <a:t>www.clinicaltrials.gov</a:t>
            </a:r>
            <a:endParaRPr kumimoji="0" lang="en-US" sz="1800" b="0" i="0" u="none" strike="noStrike" kern="1200" cap="none" spc="0" normalizeH="0" baseline="0" noProof="0" dirty="0">
              <a:ln>
                <a:noFill/>
              </a:ln>
              <a:solidFill>
                <a:srgbClr val="FFFFFF"/>
              </a:solidFill>
              <a:effectLst/>
              <a:uLnTx/>
              <a:uFillTx/>
              <a:latin typeface="Arial" charset="0"/>
              <a:ea typeface="Tahoma"/>
              <a:cs typeface="Arial" charset="0"/>
            </a:endParaRPr>
          </a:p>
        </p:txBody>
      </p:sp>
    </p:spTree>
    <p:extLst>
      <p:ext uri="{BB962C8B-B14F-4D97-AF65-F5344CB8AC3E}">
        <p14:creationId xmlns:p14="http://schemas.microsoft.com/office/powerpoint/2010/main" val="874831285"/>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6634" y="305481"/>
            <a:ext cx="10968567" cy="1143000"/>
          </a:xfrm>
        </p:spPr>
        <p:txBody>
          <a:bodyPr/>
          <a:lstStyle/>
          <a:p>
            <a:pPr algn="ctr"/>
            <a:r>
              <a:rPr lang="en-US" sz="3600" dirty="0">
                <a:solidFill>
                  <a:srgbClr val="FFFF99"/>
                </a:solidFill>
                <a:latin typeface="Calibri" panose="020F0502020204030204" pitchFamily="34" charset="0"/>
                <a:cs typeface="Calibri" panose="020F0502020204030204" pitchFamily="34" charset="0"/>
              </a:rPr>
              <a:t>Conclusions: PDAC</a:t>
            </a:r>
          </a:p>
        </p:txBody>
      </p:sp>
      <p:sp>
        <p:nvSpPr>
          <p:cNvPr id="3" name="Content Placeholder 2"/>
          <p:cNvSpPr>
            <a:spLocks noGrp="1"/>
          </p:cNvSpPr>
          <p:nvPr>
            <p:ph idx="1"/>
          </p:nvPr>
        </p:nvSpPr>
        <p:spPr>
          <a:xfrm>
            <a:off x="1510696" y="1347410"/>
            <a:ext cx="8736390" cy="3540456"/>
          </a:xfrm>
        </p:spPr>
        <p:txBody>
          <a:bodyPr/>
          <a:lstStyle/>
          <a:p>
            <a:r>
              <a:rPr lang="en-US" dirty="0">
                <a:latin typeface="Calibri" panose="020F0502020204030204" pitchFamily="34" charset="0"/>
                <a:cs typeface="Calibri" panose="020F0502020204030204" pitchFamily="34" charset="0"/>
              </a:rPr>
              <a:t>Improving front-line and second-line treatment options</a:t>
            </a:r>
          </a:p>
          <a:p>
            <a:r>
              <a:rPr lang="en-US" dirty="0">
                <a:latin typeface="Calibri" panose="020F0502020204030204" pitchFamily="34" charset="0"/>
                <a:cs typeface="Calibri" panose="020F0502020204030204" pitchFamily="34" charset="0"/>
              </a:rPr>
              <a:t>Novel therapeutics</a:t>
            </a:r>
          </a:p>
          <a:p>
            <a:pPr lvl="1">
              <a:buClr>
                <a:srgbClr val="66FFFF"/>
              </a:buClr>
            </a:pPr>
            <a:r>
              <a:rPr lang="en-US" sz="2400" dirty="0">
                <a:latin typeface="Calibri" panose="020F0502020204030204" pitchFamily="34" charset="0"/>
                <a:cs typeface="Calibri" panose="020F0502020204030204" pitchFamily="34" charset="0"/>
              </a:rPr>
              <a:t>Active area of research</a:t>
            </a:r>
          </a:p>
          <a:p>
            <a:pPr lvl="1">
              <a:buClr>
                <a:srgbClr val="66FFFF"/>
              </a:buClr>
            </a:pPr>
            <a:r>
              <a:rPr lang="en-US" sz="2400" dirty="0">
                <a:latin typeface="Calibri" panose="020F0502020204030204" pitchFamily="34" charset="0"/>
                <a:cs typeface="Calibri" panose="020F0502020204030204" pitchFamily="34" charset="0"/>
              </a:rPr>
              <a:t>Multiple ongoing randomized phase II/III trials</a:t>
            </a:r>
          </a:p>
          <a:p>
            <a:pPr lvl="1">
              <a:buClr>
                <a:srgbClr val="66FFFF"/>
              </a:buClr>
            </a:pPr>
            <a:r>
              <a:rPr lang="en-US" sz="2400" dirty="0">
                <a:latin typeface="Calibri" panose="020F0502020204030204" pitchFamily="34" charset="0"/>
                <a:cs typeface="Calibri" panose="020F0502020204030204" pitchFamily="34" charset="0"/>
              </a:rPr>
              <a:t>Biomarker evaluation</a:t>
            </a:r>
            <a:r>
              <a:rPr lang="en-US" dirty="0">
                <a:latin typeface="Calibri" panose="020F0502020204030204" pitchFamily="34" charset="0"/>
                <a:cs typeface="Calibri" panose="020F0502020204030204" pitchFamily="34" charset="0"/>
              </a:rPr>
              <a:t> underway </a:t>
            </a:r>
          </a:p>
          <a:p>
            <a:pPr marL="250825" lvl="1" indent="0">
              <a:buClr>
                <a:srgbClr val="66FFFF"/>
              </a:buClr>
              <a:buNone/>
            </a:pPr>
            <a:endParaRPr lang="en-US" dirty="0">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“Light at the End of Tunnel”</a:t>
            </a:r>
          </a:p>
        </p:txBody>
      </p:sp>
    </p:spTree>
    <p:extLst>
      <p:ext uri="{BB962C8B-B14F-4D97-AF65-F5344CB8AC3E}">
        <p14:creationId xmlns:p14="http://schemas.microsoft.com/office/powerpoint/2010/main" val="318373094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5B98DB5-9D0E-4116-AFA3-587B2C3CF77D}"/>
              </a:ext>
            </a:extLst>
          </p:cNvPr>
          <p:cNvSpPr>
            <a:spLocks noChangeArrowheads="1"/>
          </p:cNvSpPr>
          <p:nvPr/>
        </p:nvSpPr>
        <p:spPr bwMode="auto">
          <a:xfrm rot="10800000" flipH="1">
            <a:off x="16933" y="0"/>
            <a:ext cx="12192000" cy="6858000"/>
          </a:xfrm>
          <a:prstGeom prst="rect">
            <a:avLst/>
          </a:prstGeom>
          <a:blipFill dpi="0" rotWithShape="1">
            <a:blip r:embed="rId3"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srgbClr val="FFFF99"/>
              </a:solidFill>
              <a:effectLst/>
              <a:uLnTx/>
              <a:uFillTx/>
              <a:latin typeface="Arial" pitchFamily="34" charset="0"/>
              <a:ea typeface="MS PGothic" pitchFamily="34" charset="-128"/>
              <a:cs typeface="Tahoma"/>
            </a:endParaRPr>
          </a:p>
        </p:txBody>
      </p:sp>
      <p:sp>
        <p:nvSpPr>
          <p:cNvPr id="4" name="Rectangle 3">
            <a:extLst>
              <a:ext uri="{FF2B5EF4-FFF2-40B4-BE49-F238E27FC236}">
                <a16:creationId xmlns:a16="http://schemas.microsoft.com/office/drawing/2014/main" id="{D926E26F-EA96-48D7-AD13-0A94ED118365}"/>
              </a:ext>
            </a:extLst>
          </p:cNvPr>
          <p:cNvSpPr/>
          <p:nvPr/>
        </p:nvSpPr>
        <p:spPr bwMode="auto">
          <a:xfrm>
            <a:off x="3464611" y="2617710"/>
            <a:ext cx="4943875" cy="3168725"/>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pic>
        <p:nvPicPr>
          <p:cNvPr id="5" name="Picture 4">
            <a:extLst>
              <a:ext uri="{FF2B5EF4-FFF2-40B4-BE49-F238E27FC236}">
                <a16:creationId xmlns:a16="http://schemas.microsoft.com/office/drawing/2014/main" id="{AF2A4DC0-8D69-48AF-9100-D547292E104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88675" y="2737058"/>
            <a:ext cx="4679506" cy="2924691"/>
          </a:xfrm>
          <a:prstGeom prst="rect">
            <a:avLst/>
          </a:prstGeom>
        </p:spPr>
      </p:pic>
      <p:sp>
        <p:nvSpPr>
          <p:cNvPr id="2" name="Title 1"/>
          <p:cNvSpPr>
            <a:spLocks noGrp="1"/>
          </p:cNvSpPr>
          <p:nvPr>
            <p:ph type="title"/>
          </p:nvPr>
        </p:nvSpPr>
        <p:spPr>
          <a:xfrm>
            <a:off x="2439759" y="1668413"/>
            <a:ext cx="7471722" cy="1143000"/>
          </a:xfrm>
        </p:spPr>
        <p:txBody>
          <a:bodyPr/>
          <a:lstStyle/>
          <a:p>
            <a:pPr algn="ctr"/>
            <a:r>
              <a:rPr lang="en-US" sz="4800" dirty="0">
                <a:solidFill>
                  <a:srgbClr val="FFFF99"/>
                </a:solidFill>
                <a:latin typeface="Calibri" panose="020F0502020204030204" pitchFamily="34" charset="0"/>
                <a:cs typeface="Calibri" panose="020F0502020204030204" pitchFamily="34" charset="0"/>
              </a:rPr>
              <a:t>Metastatic PNET</a:t>
            </a:r>
          </a:p>
        </p:txBody>
      </p:sp>
    </p:spTree>
    <p:extLst>
      <p:ext uri="{BB962C8B-B14F-4D97-AF65-F5344CB8AC3E}">
        <p14:creationId xmlns:p14="http://schemas.microsoft.com/office/powerpoint/2010/main" val="3601828928"/>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61F6425-AD5C-49D3-AEC2-2CB1E6B1814C}"/>
              </a:ext>
            </a:extLst>
          </p:cNvPr>
          <p:cNvSpPr/>
          <p:nvPr/>
        </p:nvSpPr>
        <p:spPr bwMode="auto">
          <a:xfrm>
            <a:off x="0" y="1031756"/>
            <a:ext cx="12268607" cy="582624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9365" y="1377864"/>
            <a:ext cx="7696231" cy="5155070"/>
          </a:xfrm>
          <a:prstGeom prst="rect">
            <a:avLst/>
          </a:prstGeom>
        </p:spPr>
      </p:pic>
      <p:sp>
        <p:nvSpPr>
          <p:cNvPr id="6" name="Title 1"/>
          <p:cNvSpPr>
            <a:spLocks noGrp="1"/>
          </p:cNvSpPr>
          <p:nvPr>
            <p:ph type="title"/>
          </p:nvPr>
        </p:nvSpPr>
        <p:spPr>
          <a:xfrm>
            <a:off x="1720564" y="244493"/>
            <a:ext cx="10471436" cy="680321"/>
          </a:xfrm>
        </p:spPr>
        <p:txBody>
          <a:bodyPr/>
          <a:lstStyle/>
          <a:p>
            <a:pPr algn="ctr"/>
            <a:r>
              <a:rPr lang="en-US" dirty="0">
                <a:solidFill>
                  <a:srgbClr val="FFFF99"/>
                </a:solidFill>
                <a:latin typeface="Calibri" panose="020F0502020204030204" pitchFamily="34" charset="0"/>
                <a:cs typeface="Calibri" panose="020F0502020204030204" pitchFamily="34" charset="0"/>
              </a:rPr>
              <a:t>Current Approach in Treatment Sequencing for </a:t>
            </a:r>
            <a:r>
              <a:rPr lang="en-US" dirty="0" err="1">
                <a:solidFill>
                  <a:srgbClr val="FFFF99"/>
                </a:solidFill>
                <a:latin typeface="Calibri" panose="020F0502020204030204" pitchFamily="34" charset="0"/>
                <a:cs typeface="Calibri" panose="020F0502020204030204" pitchFamily="34" charset="0"/>
              </a:rPr>
              <a:t>pNETs</a:t>
            </a:r>
            <a:endParaRPr lang="en-US" dirty="0">
              <a:solidFill>
                <a:srgbClr val="FFFF9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08885537"/>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39864EF-FAB0-4866-808A-530434B1491C}"/>
              </a:ext>
            </a:extLst>
          </p:cNvPr>
          <p:cNvSpPr/>
          <p:nvPr/>
        </p:nvSpPr>
        <p:spPr bwMode="auto">
          <a:xfrm>
            <a:off x="0" y="0"/>
            <a:ext cx="12268607" cy="6858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pitchFamily="34"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0" y="0"/>
            <a:ext cx="9144000" cy="6215676"/>
          </a:xfrm>
          <a:prstGeom prst="rect">
            <a:avLst/>
          </a:prstGeom>
        </p:spPr>
      </p:pic>
      <p:sp>
        <p:nvSpPr>
          <p:cNvPr id="7" name="TextBox 6"/>
          <p:cNvSpPr txBox="1"/>
          <p:nvPr/>
        </p:nvSpPr>
        <p:spPr>
          <a:xfrm>
            <a:off x="4563181" y="6319415"/>
            <a:ext cx="4321568"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solidFill>
                <a:effectLst/>
                <a:uLnTx/>
                <a:uFillTx/>
                <a:latin typeface="Arial" charset="0"/>
                <a:ea typeface="Tahoma"/>
                <a:cs typeface="Arial" charset="0"/>
              </a:rPr>
              <a:t>Chan and </a:t>
            </a:r>
            <a:r>
              <a:rPr kumimoji="0" lang="en-US" sz="1200" b="0" i="0" u="none" strike="noStrike" kern="1200" cap="none" spc="0" normalizeH="0" baseline="0" noProof="0" dirty="0" err="1">
                <a:ln>
                  <a:noFill/>
                </a:ln>
                <a:solidFill>
                  <a:schemeClr val="bg2"/>
                </a:solidFill>
                <a:effectLst/>
                <a:uLnTx/>
                <a:uFillTx/>
                <a:latin typeface="Arial" charset="0"/>
                <a:ea typeface="Tahoma"/>
                <a:cs typeface="Arial" charset="0"/>
              </a:rPr>
              <a:t>Kulke</a:t>
            </a:r>
            <a:r>
              <a:rPr kumimoji="0" lang="en-US" sz="1200" b="0" i="0" u="none" strike="noStrike" kern="1200" cap="none" spc="0" normalizeH="0" baseline="0" noProof="0" dirty="0">
                <a:ln>
                  <a:noFill/>
                </a:ln>
                <a:solidFill>
                  <a:schemeClr val="bg2"/>
                </a:solidFill>
                <a:effectLst/>
                <a:uLnTx/>
                <a:uFillTx/>
                <a:latin typeface="Arial" charset="0"/>
                <a:ea typeface="Tahoma"/>
                <a:cs typeface="Arial" charset="0"/>
              </a:rPr>
              <a:t> . </a:t>
            </a:r>
            <a:r>
              <a:rPr kumimoji="0" lang="en-US" sz="1200" b="0" i="0" u="none" strike="noStrike" kern="1200" cap="none" spc="0" normalizeH="0" baseline="0" noProof="0" dirty="0" err="1">
                <a:ln>
                  <a:noFill/>
                </a:ln>
                <a:solidFill>
                  <a:schemeClr val="bg2"/>
                </a:solidFill>
                <a:effectLst/>
                <a:uLnTx/>
                <a:uFillTx/>
                <a:latin typeface="Arial" charset="0"/>
                <a:ea typeface="Tahoma"/>
                <a:cs typeface="Arial" charset="0"/>
              </a:rPr>
              <a:t>Surg</a:t>
            </a:r>
            <a:r>
              <a:rPr kumimoji="0" lang="en-US" sz="1200" b="0" i="0" u="none" strike="noStrike" kern="1200" cap="none" spc="0" normalizeH="0" baseline="0" noProof="0" dirty="0">
                <a:ln>
                  <a:noFill/>
                </a:ln>
                <a:solidFill>
                  <a:schemeClr val="bg2"/>
                </a:solidFill>
                <a:effectLst/>
                <a:uLnTx/>
                <a:uFillTx/>
                <a:latin typeface="Arial" charset="0"/>
                <a:ea typeface="Tahoma"/>
                <a:cs typeface="Arial" charset="0"/>
              </a:rPr>
              <a:t> </a:t>
            </a:r>
            <a:r>
              <a:rPr kumimoji="0" lang="en-US" sz="1200" b="0" i="0" u="none" strike="noStrike" kern="1200" cap="none" spc="0" normalizeH="0" baseline="0" noProof="0" dirty="0" err="1">
                <a:ln>
                  <a:noFill/>
                </a:ln>
                <a:solidFill>
                  <a:schemeClr val="bg2"/>
                </a:solidFill>
                <a:effectLst/>
                <a:uLnTx/>
                <a:uFillTx/>
                <a:latin typeface="Arial" charset="0"/>
                <a:ea typeface="Tahoma"/>
                <a:cs typeface="Arial" charset="0"/>
              </a:rPr>
              <a:t>Oncol</a:t>
            </a:r>
            <a:r>
              <a:rPr kumimoji="0" lang="en-US" sz="1200" b="0" i="0" u="none" strike="noStrike" kern="1200" cap="none" spc="0" normalizeH="0" baseline="0" noProof="0" dirty="0">
                <a:ln>
                  <a:noFill/>
                </a:ln>
                <a:solidFill>
                  <a:schemeClr val="bg2"/>
                </a:solidFill>
                <a:effectLst/>
                <a:uLnTx/>
                <a:uFillTx/>
                <a:latin typeface="Arial" charset="0"/>
                <a:ea typeface="Tahoma"/>
                <a:cs typeface="Arial" charset="0"/>
              </a:rPr>
              <a:t> </a:t>
            </a:r>
            <a:r>
              <a:rPr kumimoji="0" lang="en-US" sz="1200" b="0" i="0" u="none" strike="noStrike" kern="1200" cap="none" spc="0" normalizeH="0" baseline="0" noProof="0" dirty="0" err="1">
                <a:ln>
                  <a:noFill/>
                </a:ln>
                <a:solidFill>
                  <a:schemeClr val="bg2"/>
                </a:solidFill>
                <a:effectLst/>
                <a:uLnTx/>
                <a:uFillTx/>
                <a:latin typeface="Arial" charset="0"/>
                <a:ea typeface="Tahoma"/>
                <a:cs typeface="Arial" charset="0"/>
              </a:rPr>
              <a:t>Clin</a:t>
            </a:r>
            <a:r>
              <a:rPr kumimoji="0" lang="en-US" sz="1200" b="0" i="0" u="none" strike="noStrike" kern="1200" cap="none" spc="0" normalizeH="0" baseline="0" noProof="0" dirty="0">
                <a:ln>
                  <a:noFill/>
                </a:ln>
                <a:solidFill>
                  <a:schemeClr val="bg2"/>
                </a:solidFill>
                <a:effectLst/>
                <a:uLnTx/>
                <a:uFillTx/>
                <a:latin typeface="Arial" charset="0"/>
                <a:ea typeface="Tahoma"/>
                <a:cs typeface="Arial" charset="0"/>
              </a:rPr>
              <a:t> N Am 25 (2016) 423–437  </a:t>
            </a:r>
          </a:p>
        </p:txBody>
      </p:sp>
    </p:spTree>
    <p:extLst>
      <p:ext uri="{BB962C8B-B14F-4D97-AF65-F5344CB8AC3E}">
        <p14:creationId xmlns:p14="http://schemas.microsoft.com/office/powerpoint/2010/main" val="2889312944"/>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452F87B-BEC8-4170-A982-72A2483358CF}"/>
              </a:ext>
            </a:extLst>
          </p:cNvPr>
          <p:cNvSpPr/>
          <p:nvPr/>
        </p:nvSpPr>
        <p:spPr bwMode="auto">
          <a:xfrm>
            <a:off x="0" y="0"/>
            <a:ext cx="12268607" cy="6858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2303" y="416824"/>
            <a:ext cx="9144000" cy="5738725"/>
          </a:xfrm>
          <a:prstGeom prst="rect">
            <a:avLst/>
          </a:prstGeom>
        </p:spPr>
      </p:pic>
      <p:sp>
        <p:nvSpPr>
          <p:cNvPr id="4" name="TextBox 3"/>
          <p:cNvSpPr txBox="1"/>
          <p:nvPr/>
        </p:nvSpPr>
        <p:spPr>
          <a:xfrm>
            <a:off x="5651842" y="6017050"/>
            <a:ext cx="4321568"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2"/>
                </a:solidFill>
                <a:effectLst/>
                <a:uLnTx/>
                <a:uFillTx/>
                <a:latin typeface="Arial" charset="0"/>
                <a:ea typeface="Tahoma"/>
                <a:cs typeface="Arial" charset="0"/>
              </a:rPr>
              <a:t>Chan and </a:t>
            </a:r>
            <a:r>
              <a:rPr kumimoji="0" lang="en-US" sz="1200" b="0" i="0" u="none" strike="noStrike" kern="1200" cap="none" spc="0" normalizeH="0" baseline="0" noProof="0" dirty="0" err="1">
                <a:ln>
                  <a:noFill/>
                </a:ln>
                <a:solidFill>
                  <a:schemeClr val="bg2"/>
                </a:solidFill>
                <a:effectLst/>
                <a:uLnTx/>
                <a:uFillTx/>
                <a:latin typeface="Arial" charset="0"/>
                <a:ea typeface="Tahoma"/>
                <a:cs typeface="Arial" charset="0"/>
              </a:rPr>
              <a:t>Kulke</a:t>
            </a:r>
            <a:r>
              <a:rPr kumimoji="0" lang="en-US" sz="1200" b="0" i="0" u="none" strike="noStrike" kern="1200" cap="none" spc="0" normalizeH="0" baseline="0" noProof="0" dirty="0">
                <a:ln>
                  <a:noFill/>
                </a:ln>
                <a:solidFill>
                  <a:schemeClr val="bg2"/>
                </a:solidFill>
                <a:effectLst/>
                <a:uLnTx/>
                <a:uFillTx/>
                <a:latin typeface="Arial" charset="0"/>
                <a:ea typeface="Tahoma"/>
                <a:cs typeface="Arial" charset="0"/>
              </a:rPr>
              <a:t> . </a:t>
            </a:r>
            <a:r>
              <a:rPr kumimoji="0" lang="en-US" sz="1200" b="0" i="0" u="none" strike="noStrike" kern="1200" cap="none" spc="0" normalizeH="0" baseline="0" noProof="0" dirty="0" err="1">
                <a:ln>
                  <a:noFill/>
                </a:ln>
                <a:solidFill>
                  <a:schemeClr val="bg2"/>
                </a:solidFill>
                <a:effectLst/>
                <a:uLnTx/>
                <a:uFillTx/>
                <a:latin typeface="Arial" charset="0"/>
                <a:ea typeface="Tahoma"/>
                <a:cs typeface="Arial" charset="0"/>
              </a:rPr>
              <a:t>Surg</a:t>
            </a:r>
            <a:r>
              <a:rPr kumimoji="0" lang="en-US" sz="1200" b="0" i="0" u="none" strike="noStrike" kern="1200" cap="none" spc="0" normalizeH="0" baseline="0" noProof="0" dirty="0">
                <a:ln>
                  <a:noFill/>
                </a:ln>
                <a:solidFill>
                  <a:schemeClr val="bg2"/>
                </a:solidFill>
                <a:effectLst/>
                <a:uLnTx/>
                <a:uFillTx/>
                <a:latin typeface="Arial" charset="0"/>
                <a:ea typeface="Tahoma"/>
                <a:cs typeface="Arial" charset="0"/>
              </a:rPr>
              <a:t> </a:t>
            </a:r>
            <a:r>
              <a:rPr kumimoji="0" lang="en-US" sz="1200" b="0" i="0" u="none" strike="noStrike" kern="1200" cap="none" spc="0" normalizeH="0" baseline="0" noProof="0" dirty="0" err="1">
                <a:ln>
                  <a:noFill/>
                </a:ln>
                <a:solidFill>
                  <a:schemeClr val="bg2"/>
                </a:solidFill>
                <a:effectLst/>
                <a:uLnTx/>
                <a:uFillTx/>
                <a:latin typeface="Arial" charset="0"/>
                <a:ea typeface="Tahoma"/>
                <a:cs typeface="Arial" charset="0"/>
              </a:rPr>
              <a:t>Oncol</a:t>
            </a:r>
            <a:r>
              <a:rPr kumimoji="0" lang="en-US" sz="1200" b="0" i="0" u="none" strike="noStrike" kern="1200" cap="none" spc="0" normalizeH="0" baseline="0" noProof="0" dirty="0">
                <a:ln>
                  <a:noFill/>
                </a:ln>
                <a:solidFill>
                  <a:schemeClr val="bg2"/>
                </a:solidFill>
                <a:effectLst/>
                <a:uLnTx/>
                <a:uFillTx/>
                <a:latin typeface="Arial" charset="0"/>
                <a:ea typeface="Tahoma"/>
                <a:cs typeface="Arial" charset="0"/>
              </a:rPr>
              <a:t> </a:t>
            </a:r>
            <a:r>
              <a:rPr kumimoji="0" lang="en-US" sz="1200" b="0" i="0" u="none" strike="noStrike" kern="1200" cap="none" spc="0" normalizeH="0" baseline="0" noProof="0" dirty="0" err="1">
                <a:ln>
                  <a:noFill/>
                </a:ln>
                <a:solidFill>
                  <a:schemeClr val="bg2"/>
                </a:solidFill>
                <a:effectLst/>
                <a:uLnTx/>
                <a:uFillTx/>
                <a:latin typeface="Arial" charset="0"/>
                <a:ea typeface="Tahoma"/>
                <a:cs typeface="Arial" charset="0"/>
              </a:rPr>
              <a:t>Clin</a:t>
            </a:r>
            <a:r>
              <a:rPr kumimoji="0" lang="en-US" sz="1200" b="0" i="0" u="none" strike="noStrike" kern="1200" cap="none" spc="0" normalizeH="0" baseline="0" noProof="0" dirty="0">
                <a:ln>
                  <a:noFill/>
                </a:ln>
                <a:solidFill>
                  <a:schemeClr val="bg2"/>
                </a:solidFill>
                <a:effectLst/>
                <a:uLnTx/>
                <a:uFillTx/>
                <a:latin typeface="Arial" charset="0"/>
                <a:ea typeface="Tahoma"/>
                <a:cs typeface="Arial" charset="0"/>
              </a:rPr>
              <a:t> N Am 25 (2016) 423–437  </a:t>
            </a:r>
          </a:p>
        </p:txBody>
      </p:sp>
    </p:spTree>
    <p:extLst>
      <p:ext uri="{BB962C8B-B14F-4D97-AF65-F5344CB8AC3E}">
        <p14:creationId xmlns:p14="http://schemas.microsoft.com/office/powerpoint/2010/main" val="13847153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124076" y="1695763"/>
            <a:ext cx="3995737" cy="1526408"/>
          </a:xfrm>
          <a:prstGeom prst="rect">
            <a:avLst/>
          </a:prstGeom>
          <a:solidFill>
            <a:srgbClr val="99FF99"/>
          </a:solidFill>
          <a:ln w="28575">
            <a:noFill/>
          </a:ln>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100" b="0" i="0" u="none" strike="noStrike" kern="1200" cap="none" spc="0" normalizeH="0" baseline="0" noProof="0" dirty="0">
              <a:ln>
                <a:noFill/>
              </a:ln>
              <a:solidFill>
                <a:srgbClr val="0000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25" name="Text Placeholder 3"/>
          <p:cNvSpPr>
            <a:spLocks noGrp="1"/>
          </p:cNvSpPr>
          <p:nvPr>
            <p:ph type="body" idx="1"/>
          </p:nvPr>
        </p:nvSpPr>
        <p:spPr>
          <a:xfrm>
            <a:off x="768350" y="1628775"/>
            <a:ext cx="5168900" cy="284693"/>
          </a:xfrm>
          <a:prstGeom prst="rect">
            <a:avLst/>
          </a:prstGeom>
        </p:spPr>
        <p:txBody>
          <a:bodyPr/>
          <a:lstStyle/>
          <a:p>
            <a:r>
              <a:rPr lang="en-GB" sz="1000" dirty="0">
                <a:latin typeface="Calibri" panose="020F0502020204030204" pitchFamily="34" charset="0"/>
                <a:cs typeface="Calibri" panose="020F0502020204030204" pitchFamily="34" charset="0"/>
              </a:rPr>
              <a:t>\</a:t>
            </a:r>
          </a:p>
        </p:txBody>
      </p:sp>
      <p:sp>
        <p:nvSpPr>
          <p:cNvPr id="5" name="Content Placeholder 4"/>
          <p:cNvSpPr>
            <a:spLocks noGrp="1"/>
          </p:cNvSpPr>
          <p:nvPr>
            <p:ph sz="half" idx="2"/>
          </p:nvPr>
        </p:nvSpPr>
        <p:spPr>
          <a:xfrm>
            <a:off x="2243138" y="1676665"/>
            <a:ext cx="3876675" cy="3609012"/>
          </a:xfrm>
        </p:spPr>
        <p:txBody>
          <a:bodyPr/>
          <a:lstStyle/>
          <a:p>
            <a:pPr>
              <a:buClr>
                <a:schemeClr val="bg1"/>
              </a:buClr>
            </a:pPr>
            <a:r>
              <a:rPr lang="en-GB" sz="1400" dirty="0">
                <a:solidFill>
                  <a:schemeClr val="bg2"/>
                </a:solidFill>
                <a:effectLst/>
                <a:latin typeface="Calibri" panose="020F0502020204030204" pitchFamily="34" charset="0"/>
                <a:cs typeface="Calibri" panose="020F0502020204030204" pitchFamily="34" charset="0"/>
              </a:rPr>
              <a:t>Back pain</a:t>
            </a:r>
          </a:p>
          <a:p>
            <a:pPr>
              <a:buClr>
                <a:schemeClr val="bg1"/>
              </a:buClr>
            </a:pPr>
            <a:r>
              <a:rPr lang="en-GB" sz="1400" dirty="0">
                <a:solidFill>
                  <a:schemeClr val="bg2"/>
                </a:solidFill>
                <a:effectLst/>
                <a:latin typeface="Calibri" panose="020F0502020204030204" pitchFamily="34" charset="0"/>
                <a:cs typeface="Calibri" panose="020F0502020204030204" pitchFamily="34" charset="0"/>
              </a:rPr>
              <a:t>Shoulder pain</a:t>
            </a:r>
          </a:p>
          <a:p>
            <a:pPr>
              <a:buClr>
                <a:schemeClr val="bg1"/>
              </a:buClr>
            </a:pPr>
            <a:r>
              <a:rPr lang="en-GB" sz="1400" dirty="0">
                <a:solidFill>
                  <a:schemeClr val="bg2"/>
                </a:solidFill>
                <a:effectLst/>
                <a:latin typeface="Calibri" panose="020F0502020204030204" pitchFamily="34" charset="0"/>
                <a:cs typeface="Calibri" panose="020F0502020204030204" pitchFamily="34" charset="0"/>
              </a:rPr>
              <a:t>Dysphagia</a:t>
            </a:r>
          </a:p>
          <a:p>
            <a:pPr>
              <a:buClr>
                <a:schemeClr val="bg1"/>
              </a:buClr>
            </a:pPr>
            <a:r>
              <a:rPr lang="en-GB" sz="1400" dirty="0">
                <a:solidFill>
                  <a:schemeClr val="bg2"/>
                </a:solidFill>
                <a:effectLst/>
                <a:latin typeface="Calibri" panose="020F0502020204030204" pitchFamily="34" charset="0"/>
                <a:cs typeface="Calibri" panose="020F0502020204030204" pitchFamily="34" charset="0"/>
              </a:rPr>
              <a:t>Changes in bowel habit</a:t>
            </a:r>
          </a:p>
          <a:p>
            <a:pPr>
              <a:buClr>
                <a:schemeClr val="bg1"/>
              </a:buClr>
            </a:pPr>
            <a:r>
              <a:rPr lang="en-GB" sz="1400" dirty="0">
                <a:solidFill>
                  <a:schemeClr val="bg2"/>
                </a:solidFill>
                <a:effectLst/>
                <a:latin typeface="Calibri" panose="020F0502020204030204" pitchFamily="34" charset="0"/>
                <a:cs typeface="Calibri" panose="020F0502020204030204" pitchFamily="34" charset="0"/>
              </a:rPr>
              <a:t>Lethargy</a:t>
            </a:r>
          </a:p>
          <a:p>
            <a:pPr>
              <a:buClr>
                <a:schemeClr val="bg1"/>
              </a:buClr>
            </a:pPr>
            <a:r>
              <a:rPr lang="en-GB" sz="1400" dirty="0">
                <a:solidFill>
                  <a:schemeClr val="bg2"/>
                </a:solidFill>
                <a:effectLst/>
                <a:latin typeface="Calibri" panose="020F0502020204030204" pitchFamily="34" charset="0"/>
                <a:cs typeface="Calibri" panose="020F0502020204030204" pitchFamily="34" charset="0"/>
              </a:rPr>
              <a:t>Depression</a:t>
            </a:r>
          </a:p>
          <a:p>
            <a:pPr>
              <a:buClr>
                <a:schemeClr val="tx1"/>
              </a:buClr>
            </a:pPr>
            <a:r>
              <a:rPr lang="de-DE" sz="1400" dirty="0">
                <a:latin typeface="Calibri" panose="020F0502020204030204" pitchFamily="34" charset="0"/>
                <a:cs typeface="Calibri" panose="020F0502020204030204" pitchFamily="34" charset="0"/>
              </a:rPr>
              <a:t>Weight loss</a:t>
            </a:r>
          </a:p>
          <a:p>
            <a:pPr>
              <a:buClr>
                <a:schemeClr val="tx1"/>
              </a:buClr>
            </a:pPr>
            <a:r>
              <a:rPr lang="de-DE" sz="1400" dirty="0">
                <a:latin typeface="Calibri" panose="020F0502020204030204" pitchFamily="34" charset="0"/>
                <a:cs typeface="Calibri" panose="020F0502020204030204" pitchFamily="34" charset="0"/>
              </a:rPr>
              <a:t>Abdominal pain</a:t>
            </a:r>
          </a:p>
          <a:p>
            <a:pPr>
              <a:buClr>
                <a:schemeClr val="tx1"/>
              </a:buClr>
            </a:pPr>
            <a:r>
              <a:rPr lang="de-DE" sz="1400" dirty="0">
                <a:latin typeface="Calibri" panose="020F0502020204030204" pitchFamily="34" charset="0"/>
                <a:cs typeface="Calibri" panose="020F0502020204030204" pitchFamily="34" charset="0"/>
              </a:rPr>
              <a:t>Nausea and vomiting</a:t>
            </a:r>
          </a:p>
          <a:p>
            <a:pPr>
              <a:buClr>
                <a:schemeClr val="tx1"/>
              </a:buClr>
            </a:pPr>
            <a:r>
              <a:rPr lang="de-DE" sz="1400" dirty="0">
                <a:latin typeface="Calibri" panose="020F0502020204030204" pitchFamily="34" charset="0"/>
                <a:cs typeface="Calibri" panose="020F0502020204030204" pitchFamily="34" charset="0"/>
              </a:rPr>
              <a:t>Bloating</a:t>
            </a:r>
          </a:p>
          <a:p>
            <a:pPr>
              <a:buClr>
                <a:schemeClr val="tx1"/>
              </a:buClr>
            </a:pPr>
            <a:r>
              <a:rPr lang="de-DE" sz="1400" dirty="0">
                <a:latin typeface="Calibri" panose="020F0502020204030204" pitchFamily="34" charset="0"/>
                <a:cs typeface="Calibri" panose="020F0502020204030204" pitchFamily="34" charset="0"/>
              </a:rPr>
              <a:t>Dyspepsia</a:t>
            </a:r>
          </a:p>
          <a:p>
            <a:pPr>
              <a:buClr>
                <a:schemeClr val="tx1"/>
              </a:buClr>
            </a:pPr>
            <a:r>
              <a:rPr lang="de-DE" sz="1400" dirty="0">
                <a:latin typeface="Calibri" panose="020F0502020204030204" pitchFamily="34" charset="0"/>
                <a:cs typeface="Calibri" panose="020F0502020204030204" pitchFamily="34" charset="0"/>
              </a:rPr>
              <a:t>New-onset diabetes</a:t>
            </a:r>
          </a:p>
          <a:p>
            <a:pPr>
              <a:buClr>
                <a:schemeClr val="tx1"/>
              </a:buClr>
            </a:pPr>
            <a:r>
              <a:rPr lang="de-DE" sz="1400" dirty="0">
                <a:latin typeface="Calibri" panose="020F0502020204030204" pitchFamily="34" charset="0"/>
                <a:cs typeface="Calibri" panose="020F0502020204030204" pitchFamily="34" charset="0"/>
              </a:rPr>
              <a:t>Pruritus</a:t>
            </a:r>
          </a:p>
          <a:p>
            <a:pPr>
              <a:buClr>
                <a:schemeClr val="tx1"/>
              </a:buClr>
            </a:pPr>
            <a:r>
              <a:rPr lang="de-DE" sz="1400" dirty="0">
                <a:latin typeface="Calibri" panose="020F0502020204030204" pitchFamily="34" charset="0"/>
                <a:cs typeface="Calibri" panose="020F0502020204030204" pitchFamily="34" charset="0"/>
              </a:rPr>
              <a:t>Jaundice</a:t>
            </a:r>
          </a:p>
        </p:txBody>
      </p:sp>
      <p:sp>
        <p:nvSpPr>
          <p:cNvPr id="27" name="Text Placeholder 4"/>
          <p:cNvSpPr>
            <a:spLocks noGrp="1"/>
          </p:cNvSpPr>
          <p:nvPr>
            <p:ph type="body" sz="quarter" idx="3"/>
          </p:nvPr>
        </p:nvSpPr>
        <p:spPr>
          <a:xfrm>
            <a:off x="6636133" y="6046812"/>
            <a:ext cx="5168900" cy="606320"/>
          </a:xfrm>
          <a:prstGeom prst="rect">
            <a:avLst/>
          </a:prstGeom>
        </p:spPr>
        <p:txBody>
          <a:bodyPr anchor="b"/>
          <a:lstStyle/>
          <a:p>
            <a:pPr algn="r"/>
            <a:r>
              <a:rPr lang="en-GB" altLang="en-US" sz="800" dirty="0">
                <a:latin typeface="Calibri" panose="020F0502020204030204" pitchFamily="34" charset="0"/>
                <a:cs typeface="Calibri" panose="020F0502020204030204" pitchFamily="34" charset="0"/>
              </a:rPr>
              <a:t>1. </a:t>
            </a:r>
            <a:r>
              <a:rPr lang="en-GB" altLang="en-US" sz="800" dirty="0" err="1">
                <a:latin typeface="Calibri" panose="020F0502020204030204" pitchFamily="34" charset="0"/>
                <a:cs typeface="Calibri" panose="020F0502020204030204" pitchFamily="34" charset="0"/>
              </a:rPr>
              <a:t>Kamisawa</a:t>
            </a:r>
            <a:r>
              <a:rPr lang="en-GB" altLang="en-US" sz="800" dirty="0">
                <a:latin typeface="Calibri" panose="020F0502020204030204" pitchFamily="34" charset="0"/>
                <a:cs typeface="Calibri" panose="020F0502020204030204" pitchFamily="34" charset="0"/>
              </a:rPr>
              <a:t> T, et al. Lancet 2016 (</a:t>
            </a:r>
            <a:r>
              <a:rPr lang="en-GB" altLang="en-US" sz="800" dirty="0" err="1">
                <a:latin typeface="Calibri" panose="020F0502020204030204" pitchFamily="34" charset="0"/>
                <a:cs typeface="Calibri" panose="020F0502020204030204" pitchFamily="34" charset="0"/>
              </a:rPr>
              <a:t>Epub</a:t>
            </a:r>
            <a:r>
              <a:rPr lang="en-GB" altLang="en-US" sz="800" dirty="0">
                <a:latin typeface="Calibri" panose="020F0502020204030204" pitchFamily="34" charset="0"/>
                <a:cs typeface="Calibri" panose="020F0502020204030204" pitchFamily="34" charset="0"/>
              </a:rPr>
              <a:t>); 2. Wolfgang CL, et al. CA Cancer J </a:t>
            </a:r>
            <a:r>
              <a:rPr lang="en-GB" altLang="en-US" sz="800" dirty="0" err="1">
                <a:latin typeface="Calibri" panose="020F0502020204030204" pitchFamily="34" charset="0"/>
                <a:cs typeface="Calibri" panose="020F0502020204030204" pitchFamily="34" charset="0"/>
              </a:rPr>
              <a:t>Clin</a:t>
            </a:r>
            <a:r>
              <a:rPr lang="en-GB" altLang="en-US" sz="800" dirty="0">
                <a:latin typeface="Calibri" panose="020F0502020204030204" pitchFamily="34" charset="0"/>
                <a:cs typeface="Calibri" panose="020F0502020204030204" pitchFamily="34" charset="0"/>
              </a:rPr>
              <a:t> 2013;63:318; 3. Sharma C, et al. World J </a:t>
            </a:r>
            <a:r>
              <a:rPr lang="en-GB" altLang="en-US" sz="800" dirty="0" err="1">
                <a:latin typeface="Calibri" panose="020F0502020204030204" pitchFamily="34" charset="0"/>
                <a:cs typeface="Calibri" panose="020F0502020204030204" pitchFamily="34" charset="0"/>
              </a:rPr>
              <a:t>Gastroenerol</a:t>
            </a:r>
            <a:r>
              <a:rPr lang="en-GB" altLang="en-US" sz="800" dirty="0">
                <a:latin typeface="Calibri" panose="020F0502020204030204" pitchFamily="34" charset="0"/>
                <a:cs typeface="Calibri" panose="020F0502020204030204" pitchFamily="34" charset="0"/>
              </a:rPr>
              <a:t> 2011;17:867; </a:t>
            </a:r>
            <a:br>
              <a:rPr lang="en-GB" altLang="en-US" sz="800" dirty="0">
                <a:latin typeface="Calibri" panose="020F0502020204030204" pitchFamily="34" charset="0"/>
                <a:cs typeface="Calibri" panose="020F0502020204030204" pitchFamily="34" charset="0"/>
              </a:rPr>
            </a:br>
            <a:r>
              <a:rPr lang="en-GB" altLang="en-US" sz="800" dirty="0">
                <a:latin typeface="Calibri" panose="020F0502020204030204" pitchFamily="34" charset="0"/>
                <a:cs typeface="Calibri" panose="020F0502020204030204" pitchFamily="34" charset="0"/>
              </a:rPr>
              <a:t>4.</a:t>
            </a:r>
            <a:r>
              <a:rPr lang="en-GB" sz="800" dirty="0">
                <a:latin typeface="Calibri" panose="020F0502020204030204" pitchFamily="34" charset="0"/>
                <a:cs typeface="Calibri" panose="020F0502020204030204" pitchFamily="34" charset="0"/>
              </a:rPr>
              <a:t> Bhat K, et al. </a:t>
            </a:r>
            <a:r>
              <a:rPr lang="en-GB" sz="800" dirty="0" err="1">
                <a:latin typeface="Calibri" panose="020F0502020204030204" pitchFamily="34" charset="0"/>
                <a:cs typeface="Calibri" panose="020F0502020204030204" pitchFamily="34" charset="0"/>
              </a:rPr>
              <a:t>Curr</a:t>
            </a:r>
            <a:r>
              <a:rPr lang="en-GB" sz="800" dirty="0">
                <a:latin typeface="Calibri" panose="020F0502020204030204" pitchFamily="34" charset="0"/>
                <a:cs typeface="Calibri" panose="020F0502020204030204" pitchFamily="34" charset="0"/>
              </a:rPr>
              <a:t> Pharm Des 2012;18:2439; 5. </a:t>
            </a:r>
            <a:r>
              <a:rPr lang="en-GB" sz="800" dirty="0" err="1">
                <a:latin typeface="Calibri" panose="020F0502020204030204" pitchFamily="34" charset="0"/>
                <a:cs typeface="Calibri" panose="020F0502020204030204" pitchFamily="34" charset="0"/>
              </a:rPr>
              <a:t>Seufferlein</a:t>
            </a:r>
            <a:r>
              <a:rPr lang="en-GB" sz="800" dirty="0">
                <a:latin typeface="Calibri" panose="020F0502020204030204" pitchFamily="34" charset="0"/>
                <a:cs typeface="Calibri" panose="020F0502020204030204" pitchFamily="34" charset="0"/>
              </a:rPr>
              <a:t> T, et al. Ann </a:t>
            </a:r>
            <a:r>
              <a:rPr lang="en-GB" sz="800" dirty="0" err="1">
                <a:latin typeface="Calibri" panose="020F0502020204030204" pitchFamily="34" charset="0"/>
                <a:cs typeface="Calibri" panose="020F0502020204030204" pitchFamily="34" charset="0"/>
              </a:rPr>
              <a:t>Oncol</a:t>
            </a:r>
            <a:r>
              <a:rPr lang="en-GB" sz="800" dirty="0">
                <a:latin typeface="Calibri" panose="020F0502020204030204" pitchFamily="34" charset="0"/>
                <a:cs typeface="Calibri" panose="020F0502020204030204" pitchFamily="34" charset="0"/>
              </a:rPr>
              <a:t> 2012;23(</a:t>
            </a:r>
            <a:r>
              <a:rPr lang="en-GB" sz="800" dirty="0" err="1">
                <a:latin typeface="Calibri" panose="020F0502020204030204" pitchFamily="34" charset="0"/>
                <a:cs typeface="Calibri" panose="020F0502020204030204" pitchFamily="34" charset="0"/>
              </a:rPr>
              <a:t>suppl</a:t>
            </a:r>
            <a:r>
              <a:rPr lang="en-GB" sz="800" dirty="0">
                <a:latin typeface="Calibri" panose="020F0502020204030204" pitchFamily="34" charset="0"/>
                <a:cs typeface="Calibri" panose="020F0502020204030204" pitchFamily="34" charset="0"/>
              </a:rPr>
              <a:t> 7:)vii33; </a:t>
            </a:r>
            <a:r>
              <a:rPr lang="nl-NL" sz="800" dirty="0">
                <a:latin typeface="Calibri" panose="020F0502020204030204" pitchFamily="34" charset="0"/>
                <a:cs typeface="Calibri" panose="020F0502020204030204" pitchFamily="34" charset="0"/>
              </a:rPr>
              <a:t>6. Van Laethem JL, et al. Ann Oncol 2012;23:570 </a:t>
            </a:r>
            <a:endParaRPr lang="en-GB" sz="800" dirty="0">
              <a:latin typeface="Calibri" panose="020F0502020204030204" pitchFamily="34" charset="0"/>
              <a:cs typeface="Calibri" panose="020F0502020204030204" pitchFamily="34" charset="0"/>
            </a:endParaRPr>
          </a:p>
        </p:txBody>
      </p:sp>
      <p:sp>
        <p:nvSpPr>
          <p:cNvPr id="7" name="Content Placeholder 6"/>
          <p:cNvSpPr>
            <a:spLocks noGrp="1"/>
          </p:cNvSpPr>
          <p:nvPr>
            <p:ph sz="quarter" idx="4"/>
          </p:nvPr>
        </p:nvSpPr>
        <p:spPr>
          <a:xfrm>
            <a:off x="6683752" y="1716441"/>
            <a:ext cx="3876675" cy="2288319"/>
          </a:xfrm>
        </p:spPr>
        <p:txBody>
          <a:bodyPr/>
          <a:lstStyle/>
          <a:p>
            <a:r>
              <a:rPr lang="de-DE" sz="1400" dirty="0">
                <a:latin typeface="Calibri" panose="020F0502020204030204" pitchFamily="34" charset="0"/>
                <a:cs typeface="Calibri" panose="020F0502020204030204" pitchFamily="34" charset="0"/>
              </a:rPr>
              <a:t>Abdominal pain</a:t>
            </a:r>
          </a:p>
          <a:p>
            <a:r>
              <a:rPr lang="de-DE" sz="1400" dirty="0">
                <a:latin typeface="Calibri" panose="020F0502020204030204" pitchFamily="34" charset="0"/>
                <a:cs typeface="Calibri" panose="020F0502020204030204" pitchFamily="34" charset="0"/>
              </a:rPr>
              <a:t>Anorexia</a:t>
            </a:r>
          </a:p>
          <a:p>
            <a:r>
              <a:rPr lang="de-DE" sz="1400" dirty="0">
                <a:latin typeface="Calibri" panose="020F0502020204030204" pitchFamily="34" charset="0"/>
                <a:cs typeface="Calibri" panose="020F0502020204030204" pitchFamily="34" charset="0"/>
              </a:rPr>
              <a:t>Early satiety</a:t>
            </a:r>
          </a:p>
          <a:p>
            <a:r>
              <a:rPr lang="de-DE" sz="1400" dirty="0">
                <a:latin typeface="Calibri" panose="020F0502020204030204" pitchFamily="34" charset="0"/>
                <a:cs typeface="Calibri" panose="020F0502020204030204" pitchFamily="34" charset="0"/>
              </a:rPr>
              <a:t>Jaundice</a:t>
            </a:r>
          </a:p>
          <a:p>
            <a:r>
              <a:rPr lang="de-DE" sz="1400" dirty="0">
                <a:latin typeface="Calibri" panose="020F0502020204030204" pitchFamily="34" charset="0"/>
                <a:cs typeface="Calibri" panose="020F0502020204030204" pitchFamily="34" charset="0"/>
              </a:rPr>
              <a:t>Sleep disorders</a:t>
            </a:r>
          </a:p>
          <a:p>
            <a:r>
              <a:rPr lang="de-DE" sz="1400" dirty="0">
                <a:latin typeface="Calibri" panose="020F0502020204030204" pitchFamily="34" charset="0"/>
                <a:cs typeface="Calibri" panose="020F0502020204030204" pitchFamily="34" charset="0"/>
              </a:rPr>
              <a:t>Weight loss</a:t>
            </a:r>
          </a:p>
          <a:p>
            <a:r>
              <a:rPr lang="de-DE" sz="1400" dirty="0">
                <a:latin typeface="Calibri" panose="020F0502020204030204" pitchFamily="34" charset="0"/>
                <a:cs typeface="Calibri" panose="020F0502020204030204" pitchFamily="34" charset="0"/>
              </a:rPr>
              <a:t>Diabetes</a:t>
            </a:r>
          </a:p>
          <a:p>
            <a:r>
              <a:rPr lang="de-DE" sz="1400" dirty="0">
                <a:latin typeface="Calibri" panose="020F0502020204030204" pitchFamily="34" charset="0"/>
                <a:cs typeface="Calibri" panose="020F0502020204030204" pitchFamily="34" charset="0"/>
              </a:rPr>
              <a:t>Back pain</a:t>
            </a:r>
          </a:p>
          <a:p>
            <a:r>
              <a:rPr lang="de-DE" sz="1400" dirty="0">
                <a:latin typeface="Calibri" panose="020F0502020204030204" pitchFamily="34" charset="0"/>
                <a:cs typeface="Calibri" panose="020F0502020204030204" pitchFamily="34" charset="0"/>
              </a:rPr>
              <a:t>Nausea</a:t>
            </a:r>
          </a:p>
        </p:txBody>
      </p:sp>
      <p:sp>
        <p:nvSpPr>
          <p:cNvPr id="2" name="Title 1"/>
          <p:cNvSpPr>
            <a:spLocks noGrp="1"/>
          </p:cNvSpPr>
          <p:nvPr>
            <p:ph type="title"/>
          </p:nvPr>
        </p:nvSpPr>
        <p:spPr>
          <a:xfrm>
            <a:off x="1733295" y="494090"/>
            <a:ext cx="10420413" cy="499533"/>
          </a:xfrm>
        </p:spPr>
        <p:txBody>
          <a:bodyPr/>
          <a:lstStyle/>
          <a:p>
            <a:r>
              <a:rPr lang="en-GB" dirty="0">
                <a:solidFill>
                  <a:srgbClr val="FFFF99"/>
                </a:solidFill>
                <a:latin typeface="Calibri" panose="020F0502020204030204" pitchFamily="34" charset="0"/>
                <a:cs typeface="Calibri" panose="020F0502020204030204" pitchFamily="34" charset="0"/>
              </a:rPr>
              <a:t>Pancreatic Cancer has No Distinctive </a:t>
            </a:r>
            <a:br>
              <a:rPr lang="en-GB" dirty="0">
                <a:solidFill>
                  <a:srgbClr val="FFFF99"/>
                </a:solidFill>
                <a:latin typeface="Calibri" panose="020F0502020204030204" pitchFamily="34" charset="0"/>
                <a:cs typeface="Calibri" panose="020F0502020204030204" pitchFamily="34" charset="0"/>
              </a:rPr>
            </a:br>
            <a:r>
              <a:rPr lang="en-GB" dirty="0">
                <a:solidFill>
                  <a:srgbClr val="FFFF99"/>
                </a:solidFill>
                <a:latin typeface="Calibri" panose="020F0502020204030204" pitchFamily="34" charset="0"/>
                <a:cs typeface="Calibri" panose="020F0502020204030204" pitchFamily="34" charset="0"/>
              </a:rPr>
              <a:t>Signs and Symptoms at the Early Stage</a:t>
            </a:r>
            <a:endParaRPr lang="de-DE" baseline="30000" dirty="0">
              <a:solidFill>
                <a:srgbClr val="FFFF99"/>
              </a:solidFill>
              <a:latin typeface="Calibri" panose="020F0502020204030204" pitchFamily="34" charset="0"/>
              <a:cs typeface="Calibri" panose="020F0502020204030204" pitchFamily="34" charset="0"/>
            </a:endParaRPr>
          </a:p>
        </p:txBody>
      </p:sp>
      <p:sp>
        <p:nvSpPr>
          <p:cNvPr id="21" name="TextBox 20"/>
          <p:cNvSpPr txBox="1"/>
          <p:nvPr/>
        </p:nvSpPr>
        <p:spPr>
          <a:xfrm>
            <a:off x="1981200" y="1269178"/>
            <a:ext cx="4114800" cy="313350"/>
          </a:xfrm>
          <a:prstGeom prst="rect">
            <a:avLst/>
          </a:prstGeom>
          <a:noFill/>
        </p:spPr>
        <p:txBody>
          <a:bodyPr wrap="square" tIns="3600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Symptoms of early pancreatic cancer</a:t>
            </a:r>
            <a:r>
              <a:rPr kumimoji="0" lang="en-GB" sz="1800" b="0" i="1" u="none" strike="noStrike" kern="1200" cap="none" spc="0" normalizeH="0" baseline="30000" noProof="0" dirty="0">
                <a:ln>
                  <a:noFill/>
                </a:ln>
                <a:solidFill>
                  <a:srgbClr val="FFFF00"/>
                </a:solidFill>
                <a:effectLst/>
                <a:uLnTx/>
                <a:uFillTx/>
                <a:latin typeface="Calibri" panose="020F0502020204030204" pitchFamily="34" charset="0"/>
                <a:ea typeface="Tahoma"/>
                <a:cs typeface="Calibri" panose="020F0502020204030204" pitchFamily="34" charset="0"/>
              </a:rPr>
              <a:t>1,2</a:t>
            </a:r>
          </a:p>
        </p:txBody>
      </p:sp>
      <p:sp>
        <p:nvSpPr>
          <p:cNvPr id="24" name="TextBox 23"/>
          <p:cNvSpPr txBox="1"/>
          <p:nvPr/>
        </p:nvSpPr>
        <p:spPr>
          <a:xfrm>
            <a:off x="6387558" y="1239801"/>
            <a:ext cx="4344766" cy="313350"/>
          </a:xfrm>
          <a:prstGeom prst="rect">
            <a:avLst/>
          </a:prstGeom>
          <a:noFill/>
        </p:spPr>
        <p:txBody>
          <a:bodyPr wrap="square" tIns="3600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Symptoms of advanced pancreatic cancer</a:t>
            </a:r>
            <a:r>
              <a:rPr kumimoji="0" lang="en-GB" sz="1800" b="0" i="1" u="none" strike="noStrike" kern="1200" cap="none" spc="0" normalizeH="0" baseline="3000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3</a:t>
            </a:r>
          </a:p>
        </p:txBody>
      </p:sp>
      <p:cxnSp>
        <p:nvCxnSpPr>
          <p:cNvPr id="26" name="Straight Connector 25"/>
          <p:cNvCxnSpPr/>
          <p:nvPr/>
        </p:nvCxnSpPr>
        <p:spPr>
          <a:xfrm>
            <a:off x="1981200" y="1658223"/>
            <a:ext cx="8110538" cy="1249"/>
          </a:xfrm>
          <a:prstGeom prst="line">
            <a:avLst/>
          </a:prstGeom>
          <a:ln w="28575">
            <a:solidFill>
              <a:schemeClr val="tx2"/>
            </a:solidFill>
            <a:prstDash val="solid"/>
            <a:tailEnd type="none"/>
          </a:ln>
          <a:effectLst/>
        </p:spPr>
        <p:style>
          <a:lnRef idx="2">
            <a:schemeClr val="accent1"/>
          </a:lnRef>
          <a:fillRef idx="0">
            <a:schemeClr val="accent1"/>
          </a:fillRef>
          <a:effectRef idx="1">
            <a:schemeClr val="accent1"/>
          </a:effectRef>
          <a:fontRef idx="minor">
            <a:schemeClr val="tx1"/>
          </a:fontRef>
        </p:style>
      </p:cxnSp>
      <p:grpSp>
        <p:nvGrpSpPr>
          <p:cNvPr id="16" name="Group 15"/>
          <p:cNvGrpSpPr/>
          <p:nvPr/>
        </p:nvGrpSpPr>
        <p:grpSpPr>
          <a:xfrm>
            <a:off x="5106322" y="1870368"/>
            <a:ext cx="410178" cy="429585"/>
            <a:chOff x="5961063" y="-1968500"/>
            <a:chExt cx="738187" cy="773113"/>
          </a:xfrm>
          <a:solidFill>
            <a:schemeClr val="bg1"/>
          </a:solidFill>
        </p:grpSpPr>
        <p:sp>
          <p:nvSpPr>
            <p:cNvPr id="17" name="Freeform 45"/>
            <p:cNvSpPr>
              <a:spLocks/>
            </p:cNvSpPr>
            <p:nvPr/>
          </p:nvSpPr>
          <p:spPr bwMode="auto">
            <a:xfrm>
              <a:off x="5961063" y="-1968500"/>
              <a:ext cx="738187" cy="773113"/>
            </a:xfrm>
            <a:custGeom>
              <a:avLst/>
              <a:gdLst>
                <a:gd name="T0" fmla="*/ 192 w 196"/>
                <a:gd name="T1" fmla="*/ 103 h 205"/>
                <a:gd name="T2" fmla="*/ 188 w 196"/>
                <a:gd name="T3" fmla="*/ 107 h 205"/>
                <a:gd name="T4" fmla="*/ 98 w 196"/>
                <a:gd name="T5" fmla="*/ 197 h 205"/>
                <a:gd name="T6" fmla="*/ 8 w 196"/>
                <a:gd name="T7" fmla="*/ 107 h 205"/>
                <a:gd name="T8" fmla="*/ 82 w 196"/>
                <a:gd name="T9" fmla="*/ 18 h 205"/>
                <a:gd name="T10" fmla="*/ 74 w 196"/>
                <a:gd name="T11" fmla="*/ 28 h 205"/>
                <a:gd name="T12" fmla="*/ 85 w 196"/>
                <a:gd name="T13" fmla="*/ 27 h 205"/>
                <a:gd name="T14" fmla="*/ 98 w 196"/>
                <a:gd name="T15" fmla="*/ 13 h 205"/>
                <a:gd name="T16" fmla="*/ 84 w 196"/>
                <a:gd name="T17" fmla="*/ 0 h 205"/>
                <a:gd name="T18" fmla="*/ 72 w 196"/>
                <a:gd name="T19" fmla="*/ 0 h 205"/>
                <a:gd name="T20" fmla="*/ 83 w 196"/>
                <a:gd name="T21" fmla="*/ 10 h 205"/>
                <a:gd name="T22" fmla="*/ 0 w 196"/>
                <a:gd name="T23" fmla="*/ 107 h 205"/>
                <a:gd name="T24" fmla="*/ 98 w 196"/>
                <a:gd name="T25" fmla="*/ 205 h 205"/>
                <a:gd name="T26" fmla="*/ 196 w 196"/>
                <a:gd name="T27" fmla="*/ 107 h 205"/>
                <a:gd name="T28" fmla="*/ 192 w 196"/>
                <a:gd name="T29" fmla="*/ 10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6" h="205">
                  <a:moveTo>
                    <a:pt x="192" y="103"/>
                  </a:moveTo>
                  <a:cubicBezTo>
                    <a:pt x="190" y="103"/>
                    <a:pt x="188" y="104"/>
                    <a:pt x="188" y="107"/>
                  </a:cubicBezTo>
                  <a:cubicBezTo>
                    <a:pt x="188" y="156"/>
                    <a:pt x="147" y="197"/>
                    <a:pt x="98" y="197"/>
                  </a:cubicBezTo>
                  <a:cubicBezTo>
                    <a:pt x="48" y="197"/>
                    <a:pt x="8" y="156"/>
                    <a:pt x="8" y="107"/>
                  </a:cubicBezTo>
                  <a:cubicBezTo>
                    <a:pt x="8" y="63"/>
                    <a:pt x="39" y="26"/>
                    <a:pt x="82" y="18"/>
                  </a:cubicBezTo>
                  <a:cubicBezTo>
                    <a:pt x="74" y="28"/>
                    <a:pt x="74" y="28"/>
                    <a:pt x="74" y="28"/>
                  </a:cubicBezTo>
                  <a:cubicBezTo>
                    <a:pt x="85" y="27"/>
                    <a:pt x="85" y="27"/>
                    <a:pt x="85" y="27"/>
                  </a:cubicBezTo>
                  <a:cubicBezTo>
                    <a:pt x="98" y="13"/>
                    <a:pt x="98" y="13"/>
                    <a:pt x="98" y="13"/>
                  </a:cubicBezTo>
                  <a:cubicBezTo>
                    <a:pt x="84" y="0"/>
                    <a:pt x="84" y="0"/>
                    <a:pt x="84" y="0"/>
                  </a:cubicBezTo>
                  <a:cubicBezTo>
                    <a:pt x="72" y="0"/>
                    <a:pt x="72" y="0"/>
                    <a:pt x="72" y="0"/>
                  </a:cubicBezTo>
                  <a:cubicBezTo>
                    <a:pt x="83" y="10"/>
                    <a:pt x="83" y="10"/>
                    <a:pt x="83" y="10"/>
                  </a:cubicBezTo>
                  <a:cubicBezTo>
                    <a:pt x="35" y="17"/>
                    <a:pt x="0" y="58"/>
                    <a:pt x="0" y="107"/>
                  </a:cubicBezTo>
                  <a:cubicBezTo>
                    <a:pt x="0" y="161"/>
                    <a:pt x="44" y="205"/>
                    <a:pt x="98" y="205"/>
                  </a:cubicBezTo>
                  <a:cubicBezTo>
                    <a:pt x="152" y="205"/>
                    <a:pt x="196" y="161"/>
                    <a:pt x="196" y="107"/>
                  </a:cubicBezTo>
                  <a:cubicBezTo>
                    <a:pt x="196" y="104"/>
                    <a:pt x="194" y="103"/>
                    <a:pt x="192"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white"/>
                </a:solidFill>
                <a:effectLst/>
                <a:uLnTx/>
                <a:uFillTx/>
                <a:latin typeface="Calibri" panose="020F0502020204030204" pitchFamily="34" charset="0"/>
                <a:ea typeface="Tahoma"/>
                <a:cs typeface="Calibri" panose="020F0502020204030204" pitchFamily="34" charset="0"/>
              </a:endParaRPr>
            </a:p>
          </p:txBody>
        </p:sp>
        <p:sp>
          <p:nvSpPr>
            <p:cNvPr id="18" name="Freeform 46"/>
            <p:cNvSpPr>
              <a:spLocks noEditPoints="1"/>
            </p:cNvSpPr>
            <p:nvPr/>
          </p:nvSpPr>
          <p:spPr bwMode="auto">
            <a:xfrm>
              <a:off x="6062663" y="-1833563"/>
              <a:ext cx="530225" cy="531813"/>
            </a:xfrm>
            <a:custGeom>
              <a:avLst/>
              <a:gdLst>
                <a:gd name="T0" fmla="*/ 71 w 141"/>
                <a:gd name="T1" fmla="*/ 141 h 141"/>
                <a:gd name="T2" fmla="*/ 71 w 141"/>
                <a:gd name="T3" fmla="*/ 0 h 141"/>
                <a:gd name="T4" fmla="*/ 19 w 141"/>
                <a:gd name="T5" fmla="*/ 75 h 141"/>
                <a:gd name="T6" fmla="*/ 15 w 141"/>
                <a:gd name="T7" fmla="*/ 71 h 141"/>
                <a:gd name="T8" fmla="*/ 24 w 141"/>
                <a:gd name="T9" fmla="*/ 70 h 141"/>
                <a:gd name="T10" fmla="*/ 19 w 141"/>
                <a:gd name="T11" fmla="*/ 75 h 141"/>
                <a:gd name="T12" fmla="*/ 26 w 141"/>
                <a:gd name="T13" fmla="*/ 101 h 141"/>
                <a:gd name="T14" fmla="*/ 22 w 141"/>
                <a:gd name="T15" fmla="*/ 98 h 141"/>
                <a:gd name="T16" fmla="*/ 30 w 141"/>
                <a:gd name="T17" fmla="*/ 94 h 141"/>
                <a:gd name="T18" fmla="*/ 30 w 141"/>
                <a:gd name="T19" fmla="*/ 47 h 141"/>
                <a:gd name="T20" fmla="*/ 26 w 141"/>
                <a:gd name="T21" fmla="*/ 49 h 141"/>
                <a:gd name="T22" fmla="*/ 22 w 141"/>
                <a:gd name="T23" fmla="*/ 43 h 141"/>
                <a:gd name="T24" fmla="*/ 28 w 141"/>
                <a:gd name="T25" fmla="*/ 41 h 141"/>
                <a:gd name="T26" fmla="*/ 49 w 141"/>
                <a:gd name="T27" fmla="*/ 117 h 141"/>
                <a:gd name="T28" fmla="*/ 43 w 141"/>
                <a:gd name="T29" fmla="*/ 119 h 141"/>
                <a:gd name="T30" fmla="*/ 41 w 141"/>
                <a:gd name="T31" fmla="*/ 113 h 141"/>
                <a:gd name="T32" fmla="*/ 49 w 141"/>
                <a:gd name="T33" fmla="*/ 117 h 141"/>
                <a:gd name="T34" fmla="*/ 45 w 141"/>
                <a:gd name="T35" fmla="*/ 26 h 141"/>
                <a:gd name="T36" fmla="*/ 45 w 141"/>
                <a:gd name="T37" fmla="*/ 30 h 141"/>
                <a:gd name="T38" fmla="*/ 43 w 141"/>
                <a:gd name="T39" fmla="*/ 22 h 141"/>
                <a:gd name="T40" fmla="*/ 49 w 141"/>
                <a:gd name="T41" fmla="*/ 24 h 141"/>
                <a:gd name="T42" fmla="*/ 71 w 141"/>
                <a:gd name="T43" fmla="*/ 127 h 141"/>
                <a:gd name="T44" fmla="*/ 66 w 141"/>
                <a:gd name="T45" fmla="*/ 122 h 141"/>
                <a:gd name="T46" fmla="*/ 71 w 141"/>
                <a:gd name="T47" fmla="*/ 118 h 141"/>
                <a:gd name="T48" fmla="*/ 71 w 141"/>
                <a:gd name="T49" fmla="*/ 127 h 141"/>
                <a:gd name="T50" fmla="*/ 99 w 141"/>
                <a:gd name="T51" fmla="*/ 119 h 141"/>
                <a:gd name="T52" fmla="*/ 93 w 141"/>
                <a:gd name="T53" fmla="*/ 118 h 141"/>
                <a:gd name="T54" fmla="*/ 100 w 141"/>
                <a:gd name="T55" fmla="*/ 113 h 141"/>
                <a:gd name="T56" fmla="*/ 75 w 141"/>
                <a:gd name="T57" fmla="*/ 19 h 141"/>
                <a:gd name="T58" fmla="*/ 99 w 141"/>
                <a:gd name="T59" fmla="*/ 93 h 141"/>
                <a:gd name="T60" fmla="*/ 96 w 141"/>
                <a:gd name="T61" fmla="*/ 99 h 141"/>
                <a:gd name="T62" fmla="*/ 68 w 141"/>
                <a:gd name="T63" fmla="*/ 74 h 141"/>
                <a:gd name="T64" fmla="*/ 67 w 141"/>
                <a:gd name="T65" fmla="*/ 19 h 141"/>
                <a:gd name="T66" fmla="*/ 75 w 141"/>
                <a:gd name="T67" fmla="*/ 1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1" h="141">
                  <a:moveTo>
                    <a:pt x="0" y="71"/>
                  </a:moveTo>
                  <a:cubicBezTo>
                    <a:pt x="0" y="110"/>
                    <a:pt x="32" y="141"/>
                    <a:pt x="71" y="141"/>
                  </a:cubicBezTo>
                  <a:cubicBezTo>
                    <a:pt x="110" y="141"/>
                    <a:pt x="141" y="110"/>
                    <a:pt x="141" y="71"/>
                  </a:cubicBezTo>
                  <a:cubicBezTo>
                    <a:pt x="141" y="32"/>
                    <a:pt x="110" y="0"/>
                    <a:pt x="71" y="0"/>
                  </a:cubicBezTo>
                  <a:cubicBezTo>
                    <a:pt x="32" y="0"/>
                    <a:pt x="0" y="32"/>
                    <a:pt x="0" y="71"/>
                  </a:cubicBezTo>
                  <a:close/>
                  <a:moveTo>
                    <a:pt x="19" y="75"/>
                  </a:moveTo>
                  <a:cubicBezTo>
                    <a:pt x="17" y="75"/>
                    <a:pt x="15" y="73"/>
                    <a:pt x="15" y="71"/>
                  </a:cubicBezTo>
                  <a:cubicBezTo>
                    <a:pt x="15" y="71"/>
                    <a:pt x="15" y="71"/>
                    <a:pt x="15" y="71"/>
                  </a:cubicBezTo>
                  <a:cubicBezTo>
                    <a:pt x="15" y="68"/>
                    <a:pt x="17" y="66"/>
                    <a:pt x="19" y="66"/>
                  </a:cubicBezTo>
                  <a:cubicBezTo>
                    <a:pt x="22" y="66"/>
                    <a:pt x="24" y="68"/>
                    <a:pt x="24" y="70"/>
                  </a:cubicBezTo>
                  <a:cubicBezTo>
                    <a:pt x="24" y="71"/>
                    <a:pt x="24" y="71"/>
                    <a:pt x="24" y="71"/>
                  </a:cubicBezTo>
                  <a:cubicBezTo>
                    <a:pt x="24" y="73"/>
                    <a:pt x="22" y="75"/>
                    <a:pt x="19" y="75"/>
                  </a:cubicBezTo>
                  <a:close/>
                  <a:moveTo>
                    <a:pt x="28" y="100"/>
                  </a:moveTo>
                  <a:cubicBezTo>
                    <a:pt x="28" y="101"/>
                    <a:pt x="27" y="101"/>
                    <a:pt x="26" y="101"/>
                  </a:cubicBezTo>
                  <a:cubicBezTo>
                    <a:pt x="25" y="101"/>
                    <a:pt x="23" y="100"/>
                    <a:pt x="23" y="99"/>
                  </a:cubicBezTo>
                  <a:cubicBezTo>
                    <a:pt x="22" y="98"/>
                    <a:pt x="22" y="98"/>
                    <a:pt x="22" y="98"/>
                  </a:cubicBezTo>
                  <a:cubicBezTo>
                    <a:pt x="21" y="96"/>
                    <a:pt x="22" y="94"/>
                    <a:pt x="24" y="93"/>
                  </a:cubicBezTo>
                  <a:cubicBezTo>
                    <a:pt x="26" y="91"/>
                    <a:pt x="29" y="92"/>
                    <a:pt x="30" y="94"/>
                  </a:cubicBezTo>
                  <a:cubicBezTo>
                    <a:pt x="31" y="96"/>
                    <a:pt x="30" y="99"/>
                    <a:pt x="28" y="100"/>
                  </a:cubicBezTo>
                  <a:close/>
                  <a:moveTo>
                    <a:pt x="30" y="47"/>
                  </a:moveTo>
                  <a:cubicBezTo>
                    <a:pt x="30" y="47"/>
                    <a:pt x="30" y="47"/>
                    <a:pt x="30" y="47"/>
                  </a:cubicBezTo>
                  <a:cubicBezTo>
                    <a:pt x="29" y="49"/>
                    <a:pt x="28" y="49"/>
                    <a:pt x="26" y="49"/>
                  </a:cubicBezTo>
                  <a:cubicBezTo>
                    <a:pt x="25" y="49"/>
                    <a:pt x="25" y="49"/>
                    <a:pt x="24" y="49"/>
                  </a:cubicBezTo>
                  <a:cubicBezTo>
                    <a:pt x="22" y="47"/>
                    <a:pt x="21" y="45"/>
                    <a:pt x="22" y="43"/>
                  </a:cubicBezTo>
                  <a:cubicBezTo>
                    <a:pt x="22" y="43"/>
                    <a:pt x="22" y="43"/>
                    <a:pt x="22" y="43"/>
                  </a:cubicBezTo>
                  <a:cubicBezTo>
                    <a:pt x="24" y="41"/>
                    <a:pt x="26" y="40"/>
                    <a:pt x="28" y="41"/>
                  </a:cubicBezTo>
                  <a:cubicBezTo>
                    <a:pt x="30" y="42"/>
                    <a:pt x="31" y="45"/>
                    <a:pt x="30" y="47"/>
                  </a:cubicBezTo>
                  <a:close/>
                  <a:moveTo>
                    <a:pt x="49" y="117"/>
                  </a:moveTo>
                  <a:cubicBezTo>
                    <a:pt x="48" y="119"/>
                    <a:pt x="47" y="120"/>
                    <a:pt x="45" y="120"/>
                  </a:cubicBezTo>
                  <a:cubicBezTo>
                    <a:pt x="44" y="120"/>
                    <a:pt x="44" y="120"/>
                    <a:pt x="43" y="119"/>
                  </a:cubicBezTo>
                  <a:cubicBezTo>
                    <a:pt x="43" y="119"/>
                    <a:pt x="43" y="119"/>
                    <a:pt x="43" y="119"/>
                  </a:cubicBezTo>
                  <a:cubicBezTo>
                    <a:pt x="41" y="118"/>
                    <a:pt x="40" y="115"/>
                    <a:pt x="41" y="113"/>
                  </a:cubicBezTo>
                  <a:cubicBezTo>
                    <a:pt x="42" y="111"/>
                    <a:pt x="45" y="110"/>
                    <a:pt x="47" y="112"/>
                  </a:cubicBezTo>
                  <a:cubicBezTo>
                    <a:pt x="49" y="113"/>
                    <a:pt x="50" y="115"/>
                    <a:pt x="49" y="117"/>
                  </a:cubicBezTo>
                  <a:close/>
                  <a:moveTo>
                    <a:pt x="47" y="30"/>
                  </a:moveTo>
                  <a:cubicBezTo>
                    <a:pt x="45" y="26"/>
                    <a:pt x="45" y="26"/>
                    <a:pt x="45" y="26"/>
                  </a:cubicBezTo>
                  <a:cubicBezTo>
                    <a:pt x="47" y="30"/>
                    <a:pt x="47" y="30"/>
                    <a:pt x="47" y="30"/>
                  </a:cubicBezTo>
                  <a:cubicBezTo>
                    <a:pt x="46" y="30"/>
                    <a:pt x="46" y="30"/>
                    <a:pt x="45" y="30"/>
                  </a:cubicBezTo>
                  <a:cubicBezTo>
                    <a:pt x="43" y="30"/>
                    <a:pt x="42" y="30"/>
                    <a:pt x="41" y="28"/>
                  </a:cubicBezTo>
                  <a:cubicBezTo>
                    <a:pt x="40" y="26"/>
                    <a:pt x="41" y="24"/>
                    <a:pt x="43" y="22"/>
                  </a:cubicBezTo>
                  <a:cubicBezTo>
                    <a:pt x="43" y="22"/>
                    <a:pt x="43" y="22"/>
                    <a:pt x="43" y="22"/>
                  </a:cubicBezTo>
                  <a:cubicBezTo>
                    <a:pt x="45" y="21"/>
                    <a:pt x="48" y="22"/>
                    <a:pt x="49" y="24"/>
                  </a:cubicBezTo>
                  <a:cubicBezTo>
                    <a:pt x="50" y="26"/>
                    <a:pt x="49" y="28"/>
                    <a:pt x="47" y="30"/>
                  </a:cubicBezTo>
                  <a:close/>
                  <a:moveTo>
                    <a:pt x="71" y="127"/>
                  </a:moveTo>
                  <a:cubicBezTo>
                    <a:pt x="71" y="127"/>
                    <a:pt x="71" y="127"/>
                    <a:pt x="71" y="127"/>
                  </a:cubicBezTo>
                  <a:cubicBezTo>
                    <a:pt x="69" y="127"/>
                    <a:pt x="66" y="125"/>
                    <a:pt x="66" y="122"/>
                  </a:cubicBezTo>
                  <a:cubicBezTo>
                    <a:pt x="66" y="120"/>
                    <a:pt x="68" y="118"/>
                    <a:pt x="71" y="118"/>
                  </a:cubicBezTo>
                  <a:cubicBezTo>
                    <a:pt x="71" y="118"/>
                    <a:pt x="71" y="118"/>
                    <a:pt x="71" y="118"/>
                  </a:cubicBezTo>
                  <a:cubicBezTo>
                    <a:pt x="73" y="118"/>
                    <a:pt x="75" y="120"/>
                    <a:pt x="75" y="122"/>
                  </a:cubicBezTo>
                  <a:cubicBezTo>
                    <a:pt x="75" y="125"/>
                    <a:pt x="73" y="127"/>
                    <a:pt x="71" y="127"/>
                  </a:cubicBezTo>
                  <a:close/>
                  <a:moveTo>
                    <a:pt x="99" y="119"/>
                  </a:moveTo>
                  <a:cubicBezTo>
                    <a:pt x="99" y="119"/>
                    <a:pt x="99" y="119"/>
                    <a:pt x="99" y="119"/>
                  </a:cubicBezTo>
                  <a:cubicBezTo>
                    <a:pt x="98" y="120"/>
                    <a:pt x="97" y="120"/>
                    <a:pt x="96" y="120"/>
                  </a:cubicBezTo>
                  <a:cubicBezTo>
                    <a:pt x="95" y="120"/>
                    <a:pt x="94" y="119"/>
                    <a:pt x="93" y="118"/>
                  </a:cubicBezTo>
                  <a:cubicBezTo>
                    <a:pt x="92" y="116"/>
                    <a:pt x="92" y="113"/>
                    <a:pt x="94" y="112"/>
                  </a:cubicBezTo>
                  <a:cubicBezTo>
                    <a:pt x="96" y="111"/>
                    <a:pt x="99" y="111"/>
                    <a:pt x="100" y="113"/>
                  </a:cubicBezTo>
                  <a:cubicBezTo>
                    <a:pt x="102" y="115"/>
                    <a:pt x="101" y="118"/>
                    <a:pt x="99" y="119"/>
                  </a:cubicBezTo>
                  <a:close/>
                  <a:moveTo>
                    <a:pt x="75" y="19"/>
                  </a:moveTo>
                  <a:cubicBezTo>
                    <a:pt x="75" y="69"/>
                    <a:pt x="75" y="69"/>
                    <a:pt x="75" y="69"/>
                  </a:cubicBezTo>
                  <a:cubicBezTo>
                    <a:pt x="99" y="93"/>
                    <a:pt x="99" y="93"/>
                    <a:pt x="99" y="93"/>
                  </a:cubicBezTo>
                  <a:cubicBezTo>
                    <a:pt x="101" y="94"/>
                    <a:pt x="101" y="97"/>
                    <a:pt x="99" y="98"/>
                  </a:cubicBezTo>
                  <a:cubicBezTo>
                    <a:pt x="99" y="99"/>
                    <a:pt x="98" y="99"/>
                    <a:pt x="96" y="99"/>
                  </a:cubicBezTo>
                  <a:cubicBezTo>
                    <a:pt x="95" y="99"/>
                    <a:pt x="94" y="99"/>
                    <a:pt x="94" y="98"/>
                  </a:cubicBezTo>
                  <a:cubicBezTo>
                    <a:pt x="68" y="74"/>
                    <a:pt x="68" y="74"/>
                    <a:pt x="68" y="74"/>
                  </a:cubicBezTo>
                  <a:cubicBezTo>
                    <a:pt x="67" y="73"/>
                    <a:pt x="67" y="72"/>
                    <a:pt x="67" y="71"/>
                  </a:cubicBezTo>
                  <a:cubicBezTo>
                    <a:pt x="67" y="19"/>
                    <a:pt x="67" y="19"/>
                    <a:pt x="67" y="19"/>
                  </a:cubicBezTo>
                  <a:cubicBezTo>
                    <a:pt x="67" y="17"/>
                    <a:pt x="69" y="15"/>
                    <a:pt x="71" y="15"/>
                  </a:cubicBezTo>
                  <a:cubicBezTo>
                    <a:pt x="73" y="15"/>
                    <a:pt x="75" y="17"/>
                    <a:pt x="75"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prstClr val="white"/>
                </a:solidFill>
                <a:effectLst/>
                <a:uLnTx/>
                <a:uFillTx/>
                <a:latin typeface="Calibri" panose="020F0502020204030204" pitchFamily="34" charset="0"/>
                <a:ea typeface="Tahoma"/>
                <a:cs typeface="Calibri" panose="020F0502020204030204" pitchFamily="34" charset="0"/>
              </a:endParaRPr>
            </a:p>
          </p:txBody>
        </p:sp>
      </p:grpSp>
      <p:sp>
        <p:nvSpPr>
          <p:cNvPr id="15" name="Rounded Rectangle 14"/>
          <p:cNvSpPr/>
          <p:nvPr/>
        </p:nvSpPr>
        <p:spPr>
          <a:xfrm>
            <a:off x="4529028" y="2413085"/>
            <a:ext cx="1524410" cy="348962"/>
          </a:xfrm>
          <a:prstGeom prst="roundRect">
            <a:avLst/>
          </a:prstGeom>
          <a:noFill/>
          <a:ln>
            <a:noFill/>
          </a:ln>
        </p:spPr>
        <p:style>
          <a:lnRef idx="2">
            <a:schemeClr val="accent5"/>
          </a:lnRef>
          <a:fillRef idx="1">
            <a:schemeClr val="lt1"/>
          </a:fillRef>
          <a:effectRef idx="0">
            <a:schemeClr val="accent5"/>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1"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Can occur </a:t>
            </a:r>
            <a:br>
              <a:rPr kumimoji="0" lang="en-GB" sz="1100" b="0" i="1"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en-GB" sz="1100" b="0" i="1"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&lt;6 months before diagnosis</a:t>
            </a:r>
            <a:r>
              <a:rPr kumimoji="0" lang="en-GB" sz="1100" b="0" i="1"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1</a:t>
            </a:r>
          </a:p>
        </p:txBody>
      </p:sp>
      <p:sp>
        <p:nvSpPr>
          <p:cNvPr id="28" name="TextBox 27"/>
          <p:cNvSpPr txBox="1"/>
          <p:nvPr/>
        </p:nvSpPr>
        <p:spPr>
          <a:xfrm>
            <a:off x="2124075" y="5287106"/>
            <a:ext cx="7967664" cy="619299"/>
          </a:xfrm>
          <a:prstGeom prst="rect">
            <a:avLst/>
          </a:prstGeom>
          <a:solidFill>
            <a:srgbClr val="99FF99"/>
          </a:solidFill>
          <a:scene3d>
            <a:camera prst="orthographicFront"/>
            <a:lightRig rig="threePt" dir="t"/>
          </a:scene3d>
          <a:sp3d>
            <a:bevelT/>
          </a:sp3d>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The lack of early, characteristic symptoms results in late detection of pancreatic cancer, often at the metastatic stage, contributing to the high mortality rate</a:t>
            </a:r>
            <a:r>
              <a:rPr kumimoji="0" lang="en-GB" altLang="en-US" sz="1600" b="0" i="0" u="none" strike="noStrike" kern="120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4–6</a:t>
            </a:r>
          </a:p>
        </p:txBody>
      </p:sp>
    </p:spTree>
    <p:extLst>
      <p:ext uri="{BB962C8B-B14F-4D97-AF65-F5344CB8AC3E}">
        <p14:creationId xmlns:p14="http://schemas.microsoft.com/office/powerpoint/2010/main" val="22385126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2368" y="257009"/>
            <a:ext cx="7827264" cy="827344"/>
          </a:xfrm>
        </p:spPr>
        <p:txBody>
          <a:bodyPr/>
          <a:lstStyle/>
          <a:p>
            <a:pPr algn="ctr"/>
            <a:r>
              <a:rPr lang="en-US" dirty="0" err="1">
                <a:solidFill>
                  <a:srgbClr val="FFFF99"/>
                </a:solidFill>
              </a:rPr>
              <a:t>Temozolomide</a:t>
            </a:r>
            <a:r>
              <a:rPr lang="en-US" dirty="0">
                <a:solidFill>
                  <a:srgbClr val="FFFF99"/>
                </a:solidFill>
              </a:rPr>
              <a:t> in PNET</a:t>
            </a:r>
          </a:p>
        </p:txBody>
      </p:sp>
      <p:sp>
        <p:nvSpPr>
          <p:cNvPr id="3" name="Content Placeholder 2"/>
          <p:cNvSpPr>
            <a:spLocks noGrp="1"/>
          </p:cNvSpPr>
          <p:nvPr>
            <p:ph idx="1"/>
          </p:nvPr>
        </p:nvSpPr>
        <p:spPr>
          <a:xfrm>
            <a:off x="1777413" y="1432475"/>
            <a:ext cx="7827264" cy="3585597"/>
          </a:xfrm>
        </p:spPr>
        <p:txBody>
          <a:bodyPr/>
          <a:lstStyle/>
          <a:p>
            <a:r>
              <a:rPr lang="en-US" sz="3200" i="1" dirty="0">
                <a:latin typeface="Calibri" panose="020F0502020204030204" pitchFamily="34" charset="0"/>
                <a:cs typeface="Calibri" panose="020F0502020204030204" pitchFamily="34" charset="0"/>
              </a:rPr>
              <a:t>MGMT</a:t>
            </a:r>
            <a:r>
              <a:rPr lang="en-US" sz="3200" dirty="0">
                <a:latin typeface="Calibri" panose="020F0502020204030204" pitchFamily="34" charset="0"/>
                <a:cs typeface="Calibri" panose="020F0502020204030204" pitchFamily="34" charset="0"/>
              </a:rPr>
              <a:t> repairs DNA damage from alkylating agents by removing aberrant methyl groups, impairing efficacy of </a:t>
            </a:r>
            <a:r>
              <a:rPr lang="en-US" sz="3200" dirty="0" err="1">
                <a:latin typeface="Calibri" panose="020F0502020204030204" pitchFamily="34" charset="0"/>
                <a:cs typeface="Calibri" panose="020F0502020204030204" pitchFamily="34" charset="0"/>
              </a:rPr>
              <a:t>alkylator</a:t>
            </a:r>
            <a:r>
              <a:rPr lang="en-US" sz="3200" dirty="0">
                <a:latin typeface="Calibri" panose="020F0502020204030204" pitchFamily="34" charset="0"/>
                <a:cs typeface="Calibri" panose="020F0502020204030204" pitchFamily="34" charset="0"/>
              </a:rPr>
              <a:t> chemotherapy</a:t>
            </a:r>
          </a:p>
          <a:p>
            <a:r>
              <a:rPr lang="en-US" sz="3200" dirty="0">
                <a:latin typeface="Calibri" panose="020F0502020204030204" pitchFamily="34" charset="0"/>
                <a:cs typeface="Calibri" panose="020F0502020204030204" pitchFamily="34" charset="0"/>
              </a:rPr>
              <a:t>Promoter methylation and gene silencing </a:t>
            </a:r>
            <a:r>
              <a:rPr lang="en-US" sz="3200" i="1" dirty="0">
                <a:latin typeface="Calibri" panose="020F0502020204030204" pitchFamily="34" charset="0"/>
                <a:cs typeface="Calibri" panose="020F0502020204030204" pitchFamily="34" charset="0"/>
              </a:rPr>
              <a:t>MGMT</a:t>
            </a:r>
            <a:r>
              <a:rPr lang="en-US" sz="3200" dirty="0">
                <a:latin typeface="Calibri" panose="020F0502020204030204" pitchFamily="34" charset="0"/>
                <a:cs typeface="Calibri" panose="020F0502020204030204" pitchFamily="34" charset="0"/>
              </a:rPr>
              <a:t> gene is one of the most commonly </a:t>
            </a:r>
            <a:r>
              <a:rPr lang="en-US" sz="3200" dirty="0" err="1">
                <a:latin typeface="Calibri" panose="020F0502020204030204" pitchFamily="34" charset="0"/>
                <a:cs typeface="Calibri" panose="020F0502020204030204" pitchFamily="34" charset="0"/>
              </a:rPr>
              <a:t>hypermethylated</a:t>
            </a:r>
            <a:r>
              <a:rPr lang="en-US" sz="3200" dirty="0">
                <a:latin typeface="Calibri" panose="020F0502020204030204" pitchFamily="34" charset="0"/>
                <a:cs typeface="Calibri" panose="020F0502020204030204" pitchFamily="34" charset="0"/>
              </a:rPr>
              <a:t> genes in PNET</a:t>
            </a:r>
          </a:p>
        </p:txBody>
      </p:sp>
      <p:sp>
        <p:nvSpPr>
          <p:cNvPr id="4" name="TextBox 3"/>
          <p:cNvSpPr txBox="1"/>
          <p:nvPr/>
        </p:nvSpPr>
        <p:spPr>
          <a:xfrm>
            <a:off x="5651842" y="6017050"/>
            <a:ext cx="4321568"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white"/>
                </a:solidFill>
                <a:effectLst/>
                <a:uLnTx/>
                <a:uFillTx/>
                <a:latin typeface="Arial" charset="0"/>
                <a:ea typeface="Tahoma"/>
                <a:cs typeface="Arial" charset="0"/>
              </a:rPr>
              <a:t>Chan and </a:t>
            </a:r>
            <a:r>
              <a:rPr kumimoji="0" lang="en-US" sz="1200" b="0" i="0" u="none" strike="noStrike" kern="1200" cap="none" spc="0" normalizeH="0" baseline="0" noProof="0" dirty="0" err="1">
                <a:ln>
                  <a:noFill/>
                </a:ln>
                <a:solidFill>
                  <a:prstClr val="white"/>
                </a:solidFill>
                <a:effectLst/>
                <a:uLnTx/>
                <a:uFillTx/>
                <a:latin typeface="Arial" charset="0"/>
                <a:ea typeface="Tahoma"/>
                <a:cs typeface="Arial" charset="0"/>
              </a:rPr>
              <a:t>Kulke</a:t>
            </a:r>
            <a:r>
              <a:rPr kumimoji="0" lang="en-US" sz="1200" b="0" i="0" u="none" strike="noStrike" kern="1200" cap="none" spc="0" normalizeH="0" baseline="0" noProof="0" dirty="0">
                <a:ln>
                  <a:noFill/>
                </a:ln>
                <a:solidFill>
                  <a:prstClr val="white"/>
                </a:solidFill>
                <a:effectLst/>
                <a:uLnTx/>
                <a:uFillTx/>
                <a:latin typeface="Arial" charset="0"/>
                <a:ea typeface="Tahoma"/>
                <a:cs typeface="Arial" charset="0"/>
              </a:rPr>
              <a:t> . </a:t>
            </a:r>
            <a:r>
              <a:rPr kumimoji="0" lang="en-US" sz="1200" b="0" i="0" u="none" strike="noStrike" kern="1200" cap="none" spc="0" normalizeH="0" baseline="0" noProof="0" dirty="0" err="1">
                <a:ln>
                  <a:noFill/>
                </a:ln>
                <a:solidFill>
                  <a:prstClr val="white"/>
                </a:solidFill>
                <a:effectLst/>
                <a:uLnTx/>
                <a:uFillTx/>
                <a:latin typeface="Arial" charset="0"/>
                <a:ea typeface="Tahoma"/>
                <a:cs typeface="Arial" charset="0"/>
              </a:rPr>
              <a:t>Surg</a:t>
            </a:r>
            <a:r>
              <a:rPr kumimoji="0" lang="en-US" sz="1200" b="0" i="0" u="none" strike="noStrike" kern="1200" cap="none" spc="0" normalizeH="0" baseline="0" noProof="0" dirty="0">
                <a:ln>
                  <a:noFill/>
                </a:ln>
                <a:solidFill>
                  <a:prstClr val="white"/>
                </a:solidFill>
                <a:effectLst/>
                <a:uLnTx/>
                <a:uFillTx/>
                <a:latin typeface="Arial" charset="0"/>
                <a:ea typeface="Tahoma"/>
                <a:cs typeface="Arial" charset="0"/>
              </a:rPr>
              <a:t> </a:t>
            </a:r>
            <a:r>
              <a:rPr kumimoji="0" lang="en-US" sz="1200" b="0" i="0" u="none" strike="noStrike" kern="1200" cap="none" spc="0" normalizeH="0" baseline="0" noProof="0" dirty="0" err="1">
                <a:ln>
                  <a:noFill/>
                </a:ln>
                <a:solidFill>
                  <a:prstClr val="white"/>
                </a:solidFill>
                <a:effectLst/>
                <a:uLnTx/>
                <a:uFillTx/>
                <a:latin typeface="Arial" charset="0"/>
                <a:ea typeface="Tahoma"/>
                <a:cs typeface="Arial" charset="0"/>
              </a:rPr>
              <a:t>Oncol</a:t>
            </a:r>
            <a:r>
              <a:rPr kumimoji="0" lang="en-US" sz="1200" b="0" i="0" u="none" strike="noStrike" kern="1200" cap="none" spc="0" normalizeH="0" baseline="0" noProof="0" dirty="0">
                <a:ln>
                  <a:noFill/>
                </a:ln>
                <a:solidFill>
                  <a:prstClr val="white"/>
                </a:solidFill>
                <a:effectLst/>
                <a:uLnTx/>
                <a:uFillTx/>
                <a:latin typeface="Arial" charset="0"/>
                <a:ea typeface="Tahoma"/>
                <a:cs typeface="Arial" charset="0"/>
              </a:rPr>
              <a:t> </a:t>
            </a:r>
            <a:r>
              <a:rPr kumimoji="0" lang="en-US" sz="1200" b="0" i="0" u="none" strike="noStrike" kern="1200" cap="none" spc="0" normalizeH="0" baseline="0" noProof="0" dirty="0" err="1">
                <a:ln>
                  <a:noFill/>
                </a:ln>
                <a:solidFill>
                  <a:prstClr val="white"/>
                </a:solidFill>
                <a:effectLst/>
                <a:uLnTx/>
                <a:uFillTx/>
                <a:latin typeface="Arial" charset="0"/>
                <a:ea typeface="Tahoma"/>
                <a:cs typeface="Arial" charset="0"/>
              </a:rPr>
              <a:t>Clin</a:t>
            </a:r>
            <a:r>
              <a:rPr kumimoji="0" lang="en-US" sz="1200" b="0" i="0" u="none" strike="noStrike" kern="1200" cap="none" spc="0" normalizeH="0" baseline="0" noProof="0" dirty="0">
                <a:ln>
                  <a:noFill/>
                </a:ln>
                <a:solidFill>
                  <a:prstClr val="white"/>
                </a:solidFill>
                <a:effectLst/>
                <a:uLnTx/>
                <a:uFillTx/>
                <a:latin typeface="Arial" charset="0"/>
                <a:ea typeface="Tahoma"/>
                <a:cs typeface="Arial" charset="0"/>
              </a:rPr>
              <a:t> N Am 25 (2016) 423–437  </a:t>
            </a:r>
          </a:p>
        </p:txBody>
      </p:sp>
    </p:spTree>
    <p:extLst>
      <p:ext uri="{BB962C8B-B14F-4D97-AF65-F5344CB8AC3E}">
        <p14:creationId xmlns:p14="http://schemas.microsoft.com/office/powerpoint/2010/main" val="1114499803"/>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6D03F987-8E1D-4C60-A9F5-1810DA3948E5}"/>
              </a:ext>
            </a:extLst>
          </p:cNvPr>
          <p:cNvSpPr/>
          <p:nvPr/>
        </p:nvSpPr>
        <p:spPr bwMode="auto">
          <a:xfrm>
            <a:off x="0" y="0"/>
            <a:ext cx="12268607" cy="6858000"/>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pitchFamily="34" charset="0"/>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2303" y="632130"/>
            <a:ext cx="9144000" cy="5593739"/>
          </a:xfrm>
          <a:prstGeom prst="rect">
            <a:avLst/>
          </a:prstGeom>
        </p:spPr>
      </p:pic>
      <p:sp>
        <p:nvSpPr>
          <p:cNvPr id="4" name="TextBox 3"/>
          <p:cNvSpPr txBox="1"/>
          <p:nvPr/>
        </p:nvSpPr>
        <p:spPr>
          <a:xfrm>
            <a:off x="5651842" y="6017050"/>
            <a:ext cx="4321568" cy="276999"/>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schemeClr val="bg1"/>
                </a:solidFill>
                <a:effectLst/>
                <a:uLnTx/>
                <a:uFillTx/>
                <a:latin typeface="Arial" charset="0"/>
                <a:ea typeface="Tahoma"/>
                <a:cs typeface="Arial" charset="0"/>
              </a:rPr>
              <a:t>Chan and </a:t>
            </a:r>
            <a:r>
              <a:rPr kumimoji="0" lang="en-US" sz="1200" b="0" i="0" u="none" strike="noStrike" kern="1200" cap="none" spc="0" normalizeH="0" baseline="0" noProof="0" dirty="0" err="1">
                <a:ln>
                  <a:noFill/>
                </a:ln>
                <a:solidFill>
                  <a:schemeClr val="bg1"/>
                </a:solidFill>
                <a:effectLst/>
                <a:uLnTx/>
                <a:uFillTx/>
                <a:latin typeface="Arial" charset="0"/>
                <a:ea typeface="Tahoma"/>
                <a:cs typeface="Arial" charset="0"/>
              </a:rPr>
              <a:t>Kulke</a:t>
            </a:r>
            <a:r>
              <a:rPr kumimoji="0" lang="en-US" sz="1200" b="0" i="0" u="none" strike="noStrike" kern="1200" cap="none" spc="0" normalizeH="0" baseline="0" noProof="0" dirty="0">
                <a:ln>
                  <a:noFill/>
                </a:ln>
                <a:solidFill>
                  <a:schemeClr val="bg1"/>
                </a:solidFill>
                <a:effectLst/>
                <a:uLnTx/>
                <a:uFillTx/>
                <a:latin typeface="Arial" charset="0"/>
                <a:ea typeface="Tahoma"/>
                <a:cs typeface="Arial" charset="0"/>
              </a:rPr>
              <a:t> . </a:t>
            </a:r>
            <a:r>
              <a:rPr kumimoji="0" lang="en-US" sz="1200" b="0" i="0" u="none" strike="noStrike" kern="1200" cap="none" spc="0" normalizeH="0" baseline="0" noProof="0" dirty="0" err="1">
                <a:ln>
                  <a:noFill/>
                </a:ln>
                <a:solidFill>
                  <a:schemeClr val="bg1"/>
                </a:solidFill>
                <a:effectLst/>
                <a:uLnTx/>
                <a:uFillTx/>
                <a:latin typeface="Arial" charset="0"/>
                <a:ea typeface="Tahoma"/>
                <a:cs typeface="Arial" charset="0"/>
              </a:rPr>
              <a:t>Surg</a:t>
            </a:r>
            <a:r>
              <a:rPr kumimoji="0" lang="en-US" sz="1200" b="0" i="0" u="none" strike="noStrike" kern="1200" cap="none" spc="0" normalizeH="0" baseline="0" noProof="0" dirty="0">
                <a:ln>
                  <a:noFill/>
                </a:ln>
                <a:solidFill>
                  <a:schemeClr val="bg1"/>
                </a:solidFill>
                <a:effectLst/>
                <a:uLnTx/>
                <a:uFillTx/>
                <a:latin typeface="Arial" charset="0"/>
                <a:ea typeface="Tahoma"/>
                <a:cs typeface="Arial" charset="0"/>
              </a:rPr>
              <a:t> </a:t>
            </a:r>
            <a:r>
              <a:rPr kumimoji="0" lang="en-US" sz="1200" b="0" i="0" u="none" strike="noStrike" kern="1200" cap="none" spc="0" normalizeH="0" baseline="0" noProof="0" dirty="0" err="1">
                <a:ln>
                  <a:noFill/>
                </a:ln>
                <a:solidFill>
                  <a:schemeClr val="bg1"/>
                </a:solidFill>
                <a:effectLst/>
                <a:uLnTx/>
                <a:uFillTx/>
                <a:latin typeface="Arial" charset="0"/>
                <a:ea typeface="Tahoma"/>
                <a:cs typeface="Arial" charset="0"/>
              </a:rPr>
              <a:t>Oncol</a:t>
            </a:r>
            <a:r>
              <a:rPr kumimoji="0" lang="en-US" sz="1200" b="0" i="0" u="none" strike="noStrike" kern="1200" cap="none" spc="0" normalizeH="0" baseline="0" noProof="0" dirty="0">
                <a:ln>
                  <a:noFill/>
                </a:ln>
                <a:solidFill>
                  <a:schemeClr val="bg1"/>
                </a:solidFill>
                <a:effectLst/>
                <a:uLnTx/>
                <a:uFillTx/>
                <a:latin typeface="Arial" charset="0"/>
                <a:ea typeface="Tahoma"/>
                <a:cs typeface="Arial" charset="0"/>
              </a:rPr>
              <a:t> </a:t>
            </a:r>
            <a:r>
              <a:rPr kumimoji="0" lang="en-US" sz="1200" b="0" i="0" u="none" strike="noStrike" kern="1200" cap="none" spc="0" normalizeH="0" baseline="0" noProof="0" dirty="0" err="1">
                <a:ln>
                  <a:noFill/>
                </a:ln>
                <a:solidFill>
                  <a:schemeClr val="bg1"/>
                </a:solidFill>
                <a:effectLst/>
                <a:uLnTx/>
                <a:uFillTx/>
                <a:latin typeface="Arial" charset="0"/>
                <a:ea typeface="Tahoma"/>
                <a:cs typeface="Arial" charset="0"/>
              </a:rPr>
              <a:t>Clin</a:t>
            </a:r>
            <a:r>
              <a:rPr kumimoji="0" lang="en-US" sz="1200" b="0" i="0" u="none" strike="noStrike" kern="1200" cap="none" spc="0" normalizeH="0" baseline="0" noProof="0" dirty="0">
                <a:ln>
                  <a:noFill/>
                </a:ln>
                <a:solidFill>
                  <a:schemeClr val="bg1"/>
                </a:solidFill>
                <a:effectLst/>
                <a:uLnTx/>
                <a:uFillTx/>
                <a:latin typeface="Arial" charset="0"/>
                <a:ea typeface="Tahoma"/>
                <a:cs typeface="Arial" charset="0"/>
              </a:rPr>
              <a:t> N Am 25 (2016) 423–437  </a:t>
            </a:r>
          </a:p>
        </p:txBody>
      </p:sp>
    </p:spTree>
    <p:extLst>
      <p:ext uri="{BB962C8B-B14F-4D97-AF65-F5344CB8AC3E}">
        <p14:creationId xmlns:p14="http://schemas.microsoft.com/office/powerpoint/2010/main" val="284207270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FC52232-8A8B-4960-90A3-F5E896FB09DA}"/>
              </a:ext>
            </a:extLst>
          </p:cNvPr>
          <p:cNvSpPr/>
          <p:nvPr/>
        </p:nvSpPr>
        <p:spPr bwMode="auto">
          <a:xfrm>
            <a:off x="0" y="1031756"/>
            <a:ext cx="12268607" cy="582624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a:ln>
                <a:noFill/>
              </a:ln>
              <a:solidFill>
                <a:schemeClr val="tx1"/>
              </a:solidFill>
              <a:effectLst/>
              <a:latin typeface="Arial" pitchFamily="34" charset="0"/>
            </a:endParaRPr>
          </a:p>
        </p:txBody>
      </p:sp>
      <p:sp>
        <p:nvSpPr>
          <p:cNvPr id="2" name="Title 1"/>
          <p:cNvSpPr>
            <a:spLocks noGrp="1"/>
          </p:cNvSpPr>
          <p:nvPr>
            <p:ph type="title"/>
          </p:nvPr>
        </p:nvSpPr>
        <p:spPr>
          <a:xfrm>
            <a:off x="2459553" y="189759"/>
            <a:ext cx="8047143" cy="595389"/>
          </a:xfrm>
        </p:spPr>
        <p:txBody>
          <a:bodyPr/>
          <a:lstStyle/>
          <a:p>
            <a:pPr algn="ctr"/>
            <a:r>
              <a:rPr lang="en-US" dirty="0">
                <a:solidFill>
                  <a:srgbClr val="FFFF99"/>
                </a:solidFill>
              </a:rPr>
              <a:t>CAPTEM in PNET</a:t>
            </a:r>
          </a:p>
        </p:txBody>
      </p:sp>
      <p:pic>
        <p:nvPicPr>
          <p:cNvPr id="4" name="Picture 3" descr="Screen Shot 2017-01-02 at 9.15.41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9553" y="1120450"/>
            <a:ext cx="7272893" cy="4982492"/>
          </a:xfrm>
          <a:prstGeom prst="rect">
            <a:avLst/>
          </a:prstGeom>
        </p:spPr>
      </p:pic>
      <p:sp>
        <p:nvSpPr>
          <p:cNvPr id="5" name="TextBox 4"/>
          <p:cNvSpPr txBox="1"/>
          <p:nvPr/>
        </p:nvSpPr>
        <p:spPr>
          <a:xfrm>
            <a:off x="7306236" y="6329687"/>
            <a:ext cx="2735745" cy="338554"/>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kern="1200" cap="none" spc="0" normalizeH="0" baseline="0" noProof="0" dirty="0" err="1">
                <a:ln>
                  <a:noFill/>
                </a:ln>
                <a:solidFill>
                  <a:schemeClr val="bg1"/>
                </a:solidFill>
                <a:effectLst/>
                <a:uLnTx/>
                <a:uFillTx/>
                <a:latin typeface="Arial" charset="0"/>
                <a:ea typeface="Tahoma"/>
                <a:cs typeface="Arial" charset="0"/>
              </a:rPr>
              <a:t>Strosberg</a:t>
            </a:r>
            <a:r>
              <a:rPr kumimoji="0" lang="en-US" sz="1600" b="0" i="0" u="none" strike="noStrike" kern="1200" cap="none" spc="0" normalizeH="0" baseline="0" noProof="0" dirty="0">
                <a:ln>
                  <a:noFill/>
                </a:ln>
                <a:solidFill>
                  <a:schemeClr val="bg1"/>
                </a:solidFill>
                <a:effectLst/>
                <a:uLnTx/>
                <a:uFillTx/>
                <a:latin typeface="Arial" charset="0"/>
                <a:ea typeface="Tahoma"/>
                <a:cs typeface="Arial" charset="0"/>
              </a:rPr>
              <a:t> </a:t>
            </a:r>
            <a:r>
              <a:rPr kumimoji="0" lang="en-US" sz="1600" b="0" i="1" u="none" strike="noStrike" kern="1200" cap="none" spc="0" normalizeH="0" baseline="0" noProof="0" dirty="0">
                <a:ln>
                  <a:noFill/>
                </a:ln>
                <a:solidFill>
                  <a:schemeClr val="bg1"/>
                </a:solidFill>
                <a:effectLst/>
                <a:uLnTx/>
                <a:uFillTx/>
                <a:latin typeface="Arial" charset="0"/>
                <a:ea typeface="Tahoma"/>
                <a:cs typeface="Arial" charset="0"/>
              </a:rPr>
              <a:t>et al</a:t>
            </a:r>
            <a:r>
              <a:rPr kumimoji="0" lang="en-US" sz="1600" b="0" i="0" u="none" strike="noStrike" kern="1200" cap="none" spc="0" normalizeH="0" baseline="0" noProof="0" dirty="0">
                <a:ln>
                  <a:noFill/>
                </a:ln>
                <a:solidFill>
                  <a:schemeClr val="bg1"/>
                </a:solidFill>
                <a:effectLst/>
                <a:uLnTx/>
                <a:uFillTx/>
                <a:latin typeface="Arial" charset="0"/>
                <a:ea typeface="Tahoma"/>
                <a:cs typeface="Arial" charset="0"/>
              </a:rPr>
              <a:t> Cancer 2011</a:t>
            </a:r>
          </a:p>
        </p:txBody>
      </p:sp>
    </p:spTree>
    <p:extLst>
      <p:ext uri="{BB962C8B-B14F-4D97-AF65-F5344CB8AC3E}">
        <p14:creationId xmlns:p14="http://schemas.microsoft.com/office/powerpoint/2010/main" val="239084902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18979" y="403881"/>
            <a:ext cx="8739532" cy="680321"/>
          </a:xfrm>
        </p:spPr>
        <p:txBody>
          <a:bodyPr/>
          <a:lstStyle/>
          <a:p>
            <a:pPr algn="ctr"/>
            <a:r>
              <a:rPr lang="en-US" dirty="0">
                <a:solidFill>
                  <a:srgbClr val="FFFF99"/>
                </a:solidFill>
                <a:latin typeface="Calibri" panose="020F0502020204030204" pitchFamily="34" charset="0"/>
                <a:cs typeface="Calibri" panose="020F0502020204030204" pitchFamily="34" charset="0"/>
              </a:rPr>
              <a:t>CAPTEM in PNET</a:t>
            </a:r>
          </a:p>
        </p:txBody>
      </p:sp>
      <p:sp>
        <p:nvSpPr>
          <p:cNvPr id="30" name="Rectangle 29">
            <a:extLst>
              <a:ext uri="{FF2B5EF4-FFF2-40B4-BE49-F238E27FC236}">
                <a16:creationId xmlns:a16="http://schemas.microsoft.com/office/drawing/2014/main" id="{4DE620C1-AB50-4E11-B423-1661CF1D65DB}"/>
              </a:ext>
            </a:extLst>
          </p:cNvPr>
          <p:cNvSpPr/>
          <p:nvPr/>
        </p:nvSpPr>
        <p:spPr>
          <a:xfrm>
            <a:off x="2355894" y="2334147"/>
            <a:ext cx="2169688" cy="914400"/>
          </a:xfrm>
          <a:prstGeom prst="rect">
            <a:avLst/>
          </a:prstGeom>
          <a:solidFill>
            <a:srgbClr val="A43EBD">
              <a:lumMod val="75000"/>
            </a:srgbClr>
          </a:solidFill>
          <a:ln w="9525" cap="flat" cmpd="sng" algn="ctr">
            <a:solidFill>
              <a:srgbClr val="A43EBD">
                <a:lumMod val="7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err="1">
                <a:ln>
                  <a:noFill/>
                </a:ln>
                <a:solidFill>
                  <a:prstClr val="white"/>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pNET</a:t>
            </a:r>
            <a:endParaRPr kumimoji="0" lang="en-US" sz="2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31" name="Right Arrow 4">
            <a:extLst>
              <a:ext uri="{FF2B5EF4-FFF2-40B4-BE49-F238E27FC236}">
                <a16:creationId xmlns:a16="http://schemas.microsoft.com/office/drawing/2014/main" id="{21A0D042-A515-4C9B-B9B9-DDEF63147CFE}"/>
              </a:ext>
            </a:extLst>
          </p:cNvPr>
          <p:cNvSpPr/>
          <p:nvPr/>
        </p:nvSpPr>
        <p:spPr>
          <a:xfrm>
            <a:off x="4966576" y="2430439"/>
            <a:ext cx="2855336" cy="698296"/>
          </a:xfrm>
          <a:prstGeom prst="rightArrow">
            <a:avLst/>
          </a:prstGeom>
          <a:solidFill>
            <a:srgbClr val="0046AD">
              <a:lumMod val="60000"/>
              <a:lumOff val="40000"/>
            </a:srgbClr>
          </a:solidFill>
          <a:ln w="9525" cap="flat" cmpd="sng" algn="ctr">
            <a:solidFill>
              <a:srgbClr val="0046AD">
                <a:lumMod val="60000"/>
                <a:lumOff val="40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32" name="Rectangle 31">
            <a:extLst>
              <a:ext uri="{FF2B5EF4-FFF2-40B4-BE49-F238E27FC236}">
                <a16:creationId xmlns:a16="http://schemas.microsoft.com/office/drawing/2014/main" id="{E5A22A32-376B-49D9-9171-343FDEB234CE}"/>
              </a:ext>
            </a:extLst>
          </p:cNvPr>
          <p:cNvSpPr/>
          <p:nvPr/>
        </p:nvSpPr>
        <p:spPr>
          <a:xfrm>
            <a:off x="8027042" y="2414711"/>
            <a:ext cx="2169688" cy="914400"/>
          </a:xfrm>
          <a:prstGeom prst="rect">
            <a:avLst/>
          </a:prstGeom>
          <a:solidFill>
            <a:srgbClr val="A43EBD">
              <a:lumMod val="75000"/>
            </a:srgbClr>
          </a:solidFill>
          <a:ln w="9525" cap="flat" cmpd="sng" algn="ctr">
            <a:solidFill>
              <a:srgbClr val="A43EBD">
                <a:lumMod val="7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Surgery or liver directed therapy</a:t>
            </a:r>
          </a:p>
        </p:txBody>
      </p:sp>
      <p:sp>
        <p:nvSpPr>
          <p:cNvPr id="33" name="Bent-Up Arrow 7">
            <a:extLst>
              <a:ext uri="{FF2B5EF4-FFF2-40B4-BE49-F238E27FC236}">
                <a16:creationId xmlns:a16="http://schemas.microsoft.com/office/drawing/2014/main" id="{29E3B9D1-3ADF-4EB9-8D44-A88C80F067B8}"/>
              </a:ext>
            </a:extLst>
          </p:cNvPr>
          <p:cNvSpPr/>
          <p:nvPr/>
        </p:nvSpPr>
        <p:spPr>
          <a:xfrm>
            <a:off x="8399837" y="3558843"/>
            <a:ext cx="1029621" cy="1070074"/>
          </a:xfrm>
          <a:prstGeom prst="bentUpArrow">
            <a:avLst/>
          </a:prstGeom>
          <a:solidFill>
            <a:srgbClr val="0046AD">
              <a:lumMod val="60000"/>
              <a:lumOff val="40000"/>
            </a:srgbClr>
          </a:solidFill>
          <a:ln w="9525" cap="flat" cmpd="sng" algn="ctr">
            <a:solidFill>
              <a:srgbClr val="0046AD">
                <a:lumMod val="60000"/>
                <a:lumOff val="40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34" name="TextBox 33">
            <a:extLst>
              <a:ext uri="{FF2B5EF4-FFF2-40B4-BE49-F238E27FC236}">
                <a16:creationId xmlns:a16="http://schemas.microsoft.com/office/drawing/2014/main" id="{A070EE38-A537-4BAF-A692-2116278DA9A9}"/>
              </a:ext>
            </a:extLst>
          </p:cNvPr>
          <p:cNvSpPr txBox="1"/>
          <p:nvPr/>
        </p:nvSpPr>
        <p:spPr>
          <a:xfrm>
            <a:off x="4797855" y="3483251"/>
            <a:ext cx="2822945"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Potentially </a:t>
            </a:r>
            <a:r>
              <a:rPr kumimoji="0" lang="en-US" sz="1600" b="1" i="0" u="none" strike="noStrike" kern="120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resectable</a:t>
            </a:r>
            <a:r>
              <a:rPr kumimoji="0" lang="en-US" sz="16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t>
            </a:r>
          </a:p>
        </p:txBody>
      </p:sp>
      <p:sp>
        <p:nvSpPr>
          <p:cNvPr id="35" name="Rectangle 34">
            <a:extLst>
              <a:ext uri="{FF2B5EF4-FFF2-40B4-BE49-F238E27FC236}">
                <a16:creationId xmlns:a16="http://schemas.microsoft.com/office/drawing/2014/main" id="{5C341935-FB91-44A5-BAA6-2E64234C0F41}"/>
              </a:ext>
            </a:extLst>
          </p:cNvPr>
          <p:cNvSpPr/>
          <p:nvPr/>
        </p:nvSpPr>
        <p:spPr>
          <a:xfrm>
            <a:off x="6115720" y="4267195"/>
            <a:ext cx="1969291" cy="477443"/>
          </a:xfrm>
          <a:prstGeom prst="rect">
            <a:avLst/>
          </a:prstGeom>
          <a:solidFill>
            <a:srgbClr val="A43EBD">
              <a:lumMod val="75000"/>
            </a:srgbClr>
          </a:solidFill>
          <a:ln w="9525" cap="flat" cmpd="sng" algn="ctr">
            <a:solidFill>
              <a:srgbClr val="A43EBD">
                <a:lumMod val="75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CAPTEM</a:t>
            </a:r>
          </a:p>
        </p:txBody>
      </p:sp>
      <p:sp>
        <p:nvSpPr>
          <p:cNvPr id="36" name="TextBox 35">
            <a:extLst>
              <a:ext uri="{FF2B5EF4-FFF2-40B4-BE49-F238E27FC236}">
                <a16:creationId xmlns:a16="http://schemas.microsoft.com/office/drawing/2014/main" id="{02FE6514-CF72-416B-8AA7-E340593BB294}"/>
              </a:ext>
            </a:extLst>
          </p:cNvPr>
          <p:cNvSpPr txBox="1"/>
          <p:nvPr/>
        </p:nvSpPr>
        <p:spPr>
          <a:xfrm>
            <a:off x="1721188" y="3313974"/>
            <a:ext cx="2822945" cy="338554"/>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600" b="1" i="0" u="none" strike="noStrike" kern="120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Unresectable</a:t>
            </a:r>
            <a:r>
              <a:rPr kumimoji="0" lang="en-US" sz="16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and Symptomatic </a:t>
            </a:r>
          </a:p>
        </p:txBody>
      </p:sp>
      <p:sp>
        <p:nvSpPr>
          <p:cNvPr id="37" name="TextBox 36">
            <a:extLst>
              <a:ext uri="{FF2B5EF4-FFF2-40B4-BE49-F238E27FC236}">
                <a16:creationId xmlns:a16="http://schemas.microsoft.com/office/drawing/2014/main" id="{6D7CD8F2-51F7-41FE-A09A-4B3DA20D20C1}"/>
              </a:ext>
            </a:extLst>
          </p:cNvPr>
          <p:cNvSpPr txBox="1"/>
          <p:nvPr/>
        </p:nvSpPr>
        <p:spPr>
          <a:xfrm>
            <a:off x="2585210" y="5677764"/>
            <a:ext cx="1940372" cy="369332"/>
          </a:xfrm>
          <a:prstGeom prst="rect">
            <a:avLst/>
          </a:prstGeom>
          <a:solidFill>
            <a:srgbClr val="A43EBD">
              <a:lumMod val="75000"/>
            </a:srgbClr>
          </a:solid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CAPTEM</a:t>
            </a:r>
          </a:p>
        </p:txBody>
      </p:sp>
      <p:sp>
        <p:nvSpPr>
          <p:cNvPr id="38" name="Down Arrow 14">
            <a:extLst>
              <a:ext uri="{FF2B5EF4-FFF2-40B4-BE49-F238E27FC236}">
                <a16:creationId xmlns:a16="http://schemas.microsoft.com/office/drawing/2014/main" id="{F4093072-84AC-4669-8A20-381B45944093}"/>
              </a:ext>
            </a:extLst>
          </p:cNvPr>
          <p:cNvSpPr/>
          <p:nvPr/>
        </p:nvSpPr>
        <p:spPr>
          <a:xfrm>
            <a:off x="3043899" y="4006394"/>
            <a:ext cx="710654" cy="1526939"/>
          </a:xfrm>
          <a:prstGeom prst="downArrow">
            <a:avLst/>
          </a:prstGeom>
          <a:solidFill>
            <a:srgbClr val="56A7FD"/>
          </a:solidFill>
          <a:ln w="9525" cap="flat" cmpd="sng" algn="ctr">
            <a:no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2800" b="1" i="0" u="none" strike="noStrike" kern="0" cap="none" spc="0" normalizeH="0" baseline="0" noProof="0">
              <a:ln>
                <a:noFill/>
              </a:ln>
              <a:solidFill>
                <a:prstClr val="white"/>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cxnSp>
        <p:nvCxnSpPr>
          <p:cNvPr id="39" name="Straight Arrow Connector 38">
            <a:extLst>
              <a:ext uri="{FF2B5EF4-FFF2-40B4-BE49-F238E27FC236}">
                <a16:creationId xmlns:a16="http://schemas.microsoft.com/office/drawing/2014/main" id="{9005A9E7-51AF-4DAF-BB09-177A766C543E}"/>
              </a:ext>
            </a:extLst>
          </p:cNvPr>
          <p:cNvCxnSpPr/>
          <p:nvPr/>
        </p:nvCxnSpPr>
        <p:spPr>
          <a:xfrm>
            <a:off x="4577101" y="3412459"/>
            <a:ext cx="1127970" cy="1032362"/>
          </a:xfrm>
          <a:prstGeom prst="straightConnector1">
            <a:avLst/>
          </a:prstGeom>
          <a:noFill/>
          <a:ln w="76200" cap="flat" cmpd="sng" algn="ctr">
            <a:solidFill>
              <a:srgbClr val="56A7FD"/>
            </a:solidFill>
            <a:prstDash val="solid"/>
            <a:tailEnd type="arrow"/>
          </a:ln>
          <a:effectLst>
            <a:outerShdw blurRad="40000" dist="20000" dir="5400000" rotWithShape="0">
              <a:srgbClr val="000000">
                <a:alpha val="38000"/>
              </a:srgbClr>
            </a:outerShdw>
          </a:effectLst>
        </p:spPr>
      </p:cxnSp>
      <p:sp>
        <p:nvSpPr>
          <p:cNvPr id="40" name="TextBox 39">
            <a:extLst>
              <a:ext uri="{FF2B5EF4-FFF2-40B4-BE49-F238E27FC236}">
                <a16:creationId xmlns:a16="http://schemas.microsoft.com/office/drawing/2014/main" id="{BC7D0D10-13C3-4CF8-BA05-429CB78A4031}"/>
              </a:ext>
            </a:extLst>
          </p:cNvPr>
          <p:cNvSpPr txBox="1"/>
          <p:nvPr/>
        </p:nvSpPr>
        <p:spPr>
          <a:xfrm>
            <a:off x="4915496" y="2050062"/>
            <a:ext cx="2822945" cy="400110"/>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0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Resectable</a:t>
            </a:r>
          </a:p>
        </p:txBody>
      </p:sp>
    </p:spTree>
    <p:extLst>
      <p:ext uri="{BB962C8B-B14F-4D97-AF65-F5344CB8AC3E}">
        <p14:creationId xmlns:p14="http://schemas.microsoft.com/office/powerpoint/2010/main" val="4226534264"/>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96257" y="1033798"/>
            <a:ext cx="11322017" cy="317009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1"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Clinical Case Studies and Case Management Discussions</a:t>
            </a:r>
            <a:r>
              <a:rPr kumimoji="0" lang="en-US" sz="3600" b="0" i="1"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Applying Science, Guidelines and Landmark Trial-Based Evidence to the Front Lines of Pancreatic Cancer Practice</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Case Management Sessions for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Metastatic Pancreatic Adenocarcinoma and </a:t>
            </a:r>
            <a:r>
              <a:rPr kumimoji="0" lang="en-US" sz="28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panNET</a:t>
            </a:r>
            <a:endParaRPr kumimoji="0" lang="en-US" sz="28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5" name="Title 1"/>
          <p:cNvSpPr txBox="1">
            <a:spLocks/>
          </p:cNvSpPr>
          <p:nvPr/>
        </p:nvSpPr>
        <p:spPr>
          <a:xfrm>
            <a:off x="1717159" y="265371"/>
            <a:ext cx="10377376" cy="819150"/>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rPr>
              <a:t>A Year 2017 Technology, Pharmacology, and Surgical  Update</a:t>
            </a:r>
            <a:br>
              <a:rPr kumimoji="0" lang="en-US"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rPr>
            </a:br>
            <a:r>
              <a:rPr kumimoji="0" lang="en-US"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rPr>
              <a:t>    </a:t>
            </a:r>
            <a:endParaRPr kumimoji="0" lang="en-US" sz="2600" b="0" i="0" u="none" strike="noStrike" kern="0" cap="none" spc="0" normalizeH="0" baseline="0" noProof="0" dirty="0">
              <a:ln>
                <a:noFill/>
              </a:ln>
              <a:solidFill>
                <a:srgbClr val="FFFF99"/>
              </a:solidFill>
              <a:effectLst/>
              <a:uLnTx/>
              <a:uFillTx/>
              <a:latin typeface="Calibri" panose="020F0502020204030204" pitchFamily="34" charset="0"/>
              <a:ea typeface="MS PGothic" pitchFamily="34" charset="-128"/>
            </a:endParaRPr>
          </a:p>
        </p:txBody>
      </p:sp>
    </p:spTree>
    <p:extLst>
      <p:ext uri="{BB962C8B-B14F-4D97-AF65-F5344CB8AC3E}">
        <p14:creationId xmlns:p14="http://schemas.microsoft.com/office/powerpoint/2010/main" val="28764718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E1A249-3235-4CDA-96D5-60B78B709AB9}"/>
              </a:ext>
            </a:extLst>
          </p:cNvPr>
          <p:cNvSpPr>
            <a:spLocks noChangeArrowheads="1"/>
          </p:cNvSpPr>
          <p:nvPr/>
        </p:nvSpPr>
        <p:spPr bwMode="auto">
          <a:xfrm rot="10800000" flipH="1">
            <a:off x="16933" y="0"/>
            <a:ext cx="12192000" cy="6858000"/>
          </a:xfrm>
          <a:prstGeom prst="rect">
            <a:avLst/>
          </a:prstGeom>
          <a:blipFill dpi="0" rotWithShape="1">
            <a:blip r:embed="rId3"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srgbClr val="FFFF99"/>
              </a:solidFill>
              <a:effectLst/>
              <a:uLnTx/>
              <a:uFillTx/>
              <a:latin typeface="Arial" pitchFamily="34" charset="0"/>
              <a:ea typeface="MS PGothic" pitchFamily="34" charset="-128"/>
              <a:cs typeface="Tahoma"/>
            </a:endParaRPr>
          </a:p>
        </p:txBody>
      </p:sp>
      <p:sp>
        <p:nvSpPr>
          <p:cNvPr id="6" name="Title 5"/>
          <p:cNvSpPr>
            <a:spLocks noGrp="1"/>
          </p:cNvSpPr>
          <p:nvPr>
            <p:ph type="title"/>
          </p:nvPr>
        </p:nvSpPr>
        <p:spPr>
          <a:xfrm>
            <a:off x="643923" y="1546144"/>
            <a:ext cx="10680700" cy="1375833"/>
          </a:xfrm>
        </p:spPr>
        <p:txBody>
          <a:bodyPr/>
          <a:lstStyle/>
          <a:p>
            <a:pPr algn="ctr"/>
            <a:r>
              <a:rPr lang="en-GB" sz="4200" b="0" dirty="0">
                <a:solidFill>
                  <a:srgbClr val="FFFF99"/>
                </a:solidFill>
                <a:latin typeface="Calibri" panose="020F0502020204030204" pitchFamily="34" charset="0"/>
                <a:cs typeface="Calibri" panose="020F0502020204030204" pitchFamily="34" charset="0"/>
              </a:rPr>
              <a:t>Case Study #1</a:t>
            </a:r>
          </a:p>
        </p:txBody>
      </p:sp>
      <p:sp>
        <p:nvSpPr>
          <p:cNvPr id="9" name="Rectangle 8">
            <a:extLst>
              <a:ext uri="{FF2B5EF4-FFF2-40B4-BE49-F238E27FC236}">
                <a16:creationId xmlns:a16="http://schemas.microsoft.com/office/drawing/2014/main" id="{B07BBA78-D4F3-4F23-8D03-48BB7F7B69A6}"/>
              </a:ext>
            </a:extLst>
          </p:cNvPr>
          <p:cNvSpPr/>
          <p:nvPr/>
        </p:nvSpPr>
        <p:spPr bwMode="auto">
          <a:xfrm>
            <a:off x="3464611" y="2617710"/>
            <a:ext cx="4943875" cy="3168725"/>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pic>
        <p:nvPicPr>
          <p:cNvPr id="10" name="Picture 9">
            <a:extLst>
              <a:ext uri="{FF2B5EF4-FFF2-40B4-BE49-F238E27FC236}">
                <a16:creationId xmlns:a16="http://schemas.microsoft.com/office/drawing/2014/main" id="{7BB4FE80-8AD4-46E5-BDB8-60E7D4E0987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88675" y="2737058"/>
            <a:ext cx="4679506" cy="2924691"/>
          </a:xfrm>
          <a:prstGeom prst="rect">
            <a:avLst/>
          </a:prstGeom>
        </p:spPr>
      </p:pic>
    </p:spTree>
    <p:extLst>
      <p:ext uri="{BB962C8B-B14F-4D97-AF65-F5344CB8AC3E}">
        <p14:creationId xmlns:p14="http://schemas.microsoft.com/office/powerpoint/2010/main" val="34248615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5728" y="1258199"/>
            <a:ext cx="10807659" cy="5326399"/>
          </a:xfrm>
        </p:spPr>
        <p:txBody>
          <a:bodyPr>
            <a:normAutofit lnSpcReduction="10000"/>
          </a:bodyPr>
          <a:lstStyle/>
          <a:p>
            <a:pPr>
              <a:spcBef>
                <a:spcPts val="1200"/>
              </a:spcBef>
            </a:pPr>
            <a:r>
              <a:rPr lang="en-US" dirty="0">
                <a:latin typeface="Calibri" panose="020F0502020204030204" pitchFamily="34" charset="0"/>
                <a:cs typeface="Calibri" panose="020F0502020204030204" pitchFamily="34" charset="0"/>
              </a:rPr>
              <a:t>64-year-old female presented with worsening RUQ pain, not responding to PPI. </a:t>
            </a:r>
          </a:p>
          <a:p>
            <a:pPr>
              <a:spcBef>
                <a:spcPts val="1200"/>
              </a:spcBef>
            </a:pPr>
            <a:r>
              <a:rPr lang="en-US" dirty="0">
                <a:latin typeface="Calibri" panose="020F0502020204030204" pitchFamily="34" charset="0"/>
                <a:cs typeface="Calibri" panose="020F0502020204030204" pitchFamily="34" charset="0"/>
              </a:rPr>
              <a:t>Workup included  abdominal imaging, which showed a mass in head of pancreas, highly suggestive for malignancy. </a:t>
            </a:r>
          </a:p>
          <a:p>
            <a:pPr>
              <a:spcBef>
                <a:spcPts val="1200"/>
              </a:spcBef>
            </a:pPr>
            <a:r>
              <a:rPr lang="en-US" dirty="0">
                <a:latin typeface="Calibri" panose="020F0502020204030204" pitchFamily="34" charset="0"/>
                <a:cs typeface="Calibri" panose="020F0502020204030204" pitchFamily="34" charset="0"/>
              </a:rPr>
              <a:t>FNA confirmed pancreatic adenocarcinoma. </a:t>
            </a:r>
          </a:p>
          <a:p>
            <a:pPr>
              <a:spcBef>
                <a:spcPts val="1200"/>
              </a:spcBef>
            </a:pPr>
            <a:r>
              <a:rPr lang="en-US" dirty="0">
                <a:latin typeface="Calibri" panose="020F0502020204030204" pitchFamily="34" charset="0"/>
                <a:cs typeface="Calibri" panose="020F0502020204030204" pitchFamily="34" charset="0"/>
              </a:rPr>
              <a:t>CT chest showed no distant disease and surgical evaluation confirmed </a:t>
            </a:r>
            <a:r>
              <a:rPr lang="en-US" dirty="0" err="1">
                <a:latin typeface="Calibri" panose="020F0502020204030204" pitchFamily="34" charset="0"/>
                <a:cs typeface="Calibri" panose="020F0502020204030204" pitchFamily="34" charset="0"/>
              </a:rPr>
              <a:t>resectable</a:t>
            </a:r>
            <a:r>
              <a:rPr lang="en-US" dirty="0">
                <a:latin typeface="Calibri" panose="020F0502020204030204" pitchFamily="34" charset="0"/>
                <a:cs typeface="Calibri" panose="020F0502020204030204" pitchFamily="34" charset="0"/>
              </a:rPr>
              <a:t> disease</a:t>
            </a:r>
          </a:p>
          <a:p>
            <a:pPr>
              <a:spcBef>
                <a:spcPts val="1200"/>
              </a:spcBef>
            </a:pPr>
            <a:r>
              <a:rPr lang="en-US" dirty="0">
                <a:latin typeface="Calibri" panose="020F0502020204030204" pitchFamily="34" charset="0"/>
                <a:cs typeface="Calibri" panose="020F0502020204030204" pitchFamily="34" charset="0"/>
              </a:rPr>
              <a:t>She underwent pylorus preserving Whipple procedure (</a:t>
            </a:r>
            <a:r>
              <a:rPr lang="en-US" dirty="0" err="1">
                <a:latin typeface="Calibri" panose="020F0502020204030204" pitchFamily="34" charset="0"/>
                <a:cs typeface="Calibri" panose="020F0502020204030204" pitchFamily="34" charset="0"/>
              </a:rPr>
              <a:t>pancreaticojejunostomy</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choledochojejunostomy</a:t>
            </a:r>
            <a:r>
              <a:rPr lang="en-US" dirty="0">
                <a:latin typeface="Calibri" panose="020F0502020204030204" pitchFamily="34" charset="0"/>
                <a:cs typeface="Calibri" panose="020F0502020204030204" pitchFamily="34" charset="0"/>
              </a:rPr>
              <a:t> and </a:t>
            </a:r>
            <a:r>
              <a:rPr lang="en-US" dirty="0" err="1">
                <a:latin typeface="Calibri" panose="020F0502020204030204" pitchFamily="34" charset="0"/>
                <a:cs typeface="Calibri" panose="020F0502020204030204" pitchFamily="34" charset="0"/>
              </a:rPr>
              <a:t>duodenojejunostomy</a:t>
            </a:r>
            <a:r>
              <a:rPr lang="en-US" dirty="0">
                <a:latin typeface="Calibri" panose="020F0502020204030204" pitchFamily="34" charset="0"/>
                <a:cs typeface="Calibri" panose="020F0502020204030204" pitchFamily="34" charset="0"/>
              </a:rPr>
              <a:t>) and cholecystectomy and was found to have pT2N1 adenocarcinoma with heavy nodal burden (8/12 positive nodes)</a:t>
            </a:r>
          </a:p>
          <a:p>
            <a:pPr>
              <a:spcBef>
                <a:spcPts val="1200"/>
              </a:spcBef>
            </a:pPr>
            <a:endParaRPr lang="en-GB" sz="2800" dirty="0">
              <a:latin typeface="Calibri" panose="020F0502020204030204" pitchFamily="34" charset="0"/>
              <a:cs typeface="Calibri" panose="020F0502020204030204" pitchFamily="34" charset="0"/>
            </a:endParaRPr>
          </a:p>
        </p:txBody>
      </p:sp>
      <p:sp>
        <p:nvSpPr>
          <p:cNvPr id="2" name="Title 1"/>
          <p:cNvSpPr>
            <a:spLocks noGrp="1"/>
          </p:cNvSpPr>
          <p:nvPr>
            <p:ph type="title"/>
          </p:nvPr>
        </p:nvSpPr>
        <p:spPr>
          <a:xfrm>
            <a:off x="1774236" y="219902"/>
            <a:ext cx="9709151" cy="711689"/>
          </a:xfrm>
        </p:spPr>
        <p:txBody>
          <a:bodyPr>
            <a:noAutofit/>
          </a:bodyPr>
          <a:lstStyle/>
          <a:p>
            <a:r>
              <a:rPr lang="en-GB" sz="3200" dirty="0">
                <a:solidFill>
                  <a:srgbClr val="FFFF99"/>
                </a:solidFill>
                <a:latin typeface="Calibri" panose="020F0502020204030204" pitchFamily="34" charset="0"/>
                <a:cs typeface="Calibri" panose="020F0502020204030204" pitchFamily="34" charset="0"/>
              </a:rPr>
              <a:t>Case Study #1</a:t>
            </a:r>
            <a:br>
              <a:rPr lang="en-GB" sz="3200" dirty="0">
                <a:solidFill>
                  <a:srgbClr val="FFFF99"/>
                </a:solidFill>
                <a:latin typeface="Calibri" panose="020F0502020204030204" pitchFamily="34" charset="0"/>
                <a:cs typeface="Calibri" panose="020F0502020204030204" pitchFamily="34" charset="0"/>
              </a:rPr>
            </a:br>
            <a:r>
              <a:rPr lang="en-GB" sz="2600" dirty="0">
                <a:solidFill>
                  <a:srgbClr val="FFFF99"/>
                </a:solidFill>
                <a:latin typeface="Calibri" panose="020F0502020204030204" pitchFamily="34" charset="0"/>
                <a:cs typeface="Calibri" panose="020F0502020204030204" pitchFamily="34" charset="0"/>
              </a:rPr>
              <a:t>Patient Presentation</a:t>
            </a:r>
            <a:endParaRPr lang="en-GB" sz="2600" baseline="30000" dirty="0">
              <a:solidFill>
                <a:srgbClr val="FFFF9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15339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5728" y="1258200"/>
            <a:ext cx="11134062" cy="4572000"/>
          </a:xfrm>
        </p:spPr>
        <p:txBody>
          <a:bodyPr>
            <a:normAutofit/>
          </a:bodyPr>
          <a:lstStyle/>
          <a:p>
            <a:pPr>
              <a:spcBef>
                <a:spcPts val="1200"/>
              </a:spcBef>
            </a:pPr>
            <a:r>
              <a:rPr lang="en-US" dirty="0">
                <a:latin typeface="Calibri" panose="020F0502020204030204" pitchFamily="34" charset="0"/>
                <a:cs typeface="Calibri" panose="020F0502020204030204" pitchFamily="34" charset="0"/>
              </a:rPr>
              <a:t>64-year-old with node-positive resected pancreas cancer with excellent post-operative recovery and PS 0. What would you recommend?</a:t>
            </a:r>
          </a:p>
          <a:p>
            <a:pPr marL="1373187"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Gemcitabine with nab-paclitaxel</a:t>
            </a:r>
          </a:p>
          <a:p>
            <a:pPr marL="1373187"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Gemcitabine alone</a:t>
            </a:r>
          </a:p>
          <a:p>
            <a:pPr marL="1373187"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5-FU alone</a:t>
            </a:r>
          </a:p>
          <a:p>
            <a:pPr marL="1373187"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Gemcitabine with </a:t>
            </a:r>
            <a:r>
              <a:rPr lang="en-US" dirty="0" err="1">
                <a:latin typeface="Calibri" panose="020F0502020204030204" pitchFamily="34" charset="0"/>
                <a:cs typeface="Calibri" panose="020F0502020204030204" pitchFamily="34" charset="0"/>
              </a:rPr>
              <a:t>capecitabine</a:t>
            </a:r>
            <a:endParaRPr lang="en-US" dirty="0">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52ACEEBE-171A-4C86-8B1D-9F1239DF6832}"/>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10" name="Title 1">
            <a:extLst>
              <a:ext uri="{FF2B5EF4-FFF2-40B4-BE49-F238E27FC236}">
                <a16:creationId xmlns:a16="http://schemas.microsoft.com/office/drawing/2014/main" id="{DC8DEDB7-6220-46C1-B6CE-1C3C536C3B35}"/>
              </a:ext>
            </a:extLst>
          </p:cNvPr>
          <p:cNvSpPr>
            <a:spLocks noGrp="1"/>
          </p:cNvSpPr>
          <p:nvPr>
            <p:ph type="title"/>
          </p:nvPr>
        </p:nvSpPr>
        <p:spPr>
          <a:xfrm>
            <a:off x="1774236" y="219902"/>
            <a:ext cx="9709151" cy="711689"/>
          </a:xfrm>
        </p:spPr>
        <p:txBody>
          <a:bodyPr>
            <a:noAutofit/>
          </a:bodyPr>
          <a:lstStyle/>
          <a:p>
            <a:r>
              <a:rPr lang="en-GB" sz="3200" dirty="0">
                <a:solidFill>
                  <a:srgbClr val="FFFF99"/>
                </a:solidFill>
                <a:latin typeface="Calibri" panose="020F0502020204030204" pitchFamily="34" charset="0"/>
                <a:cs typeface="Calibri" panose="020F0502020204030204" pitchFamily="34" charset="0"/>
              </a:rPr>
              <a:t>Case Study #1</a:t>
            </a:r>
            <a:br>
              <a:rPr lang="en-GB" sz="3200" dirty="0">
                <a:solidFill>
                  <a:srgbClr val="FFFF99"/>
                </a:solidFill>
                <a:latin typeface="Calibri" panose="020F0502020204030204" pitchFamily="34" charset="0"/>
                <a:cs typeface="Calibri" panose="020F0502020204030204" pitchFamily="34" charset="0"/>
              </a:rPr>
            </a:br>
            <a:r>
              <a:rPr lang="en-GB" sz="2600" dirty="0">
                <a:solidFill>
                  <a:srgbClr val="FFFF99"/>
                </a:solidFill>
                <a:latin typeface="Calibri" panose="020F0502020204030204" pitchFamily="34" charset="0"/>
                <a:cs typeface="Calibri" panose="020F0502020204030204" pitchFamily="34" charset="0"/>
              </a:rPr>
              <a:t>Question 1</a:t>
            </a:r>
            <a:endParaRPr lang="en-GB" sz="2600" baseline="30000" dirty="0">
              <a:solidFill>
                <a:srgbClr val="FFFF9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52146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5728" y="1258200"/>
            <a:ext cx="11134062" cy="4572000"/>
          </a:xfrm>
        </p:spPr>
        <p:txBody>
          <a:bodyPr>
            <a:normAutofit/>
          </a:bodyPr>
          <a:lstStyle/>
          <a:p>
            <a:pPr>
              <a:spcBef>
                <a:spcPts val="1200"/>
              </a:spcBef>
            </a:pPr>
            <a:r>
              <a:rPr lang="en-US" dirty="0">
                <a:latin typeface="Calibri" panose="020F0502020204030204" pitchFamily="34" charset="0"/>
                <a:cs typeface="Calibri" panose="020F0502020204030204" pitchFamily="34" charset="0"/>
              </a:rPr>
              <a:t>She initiated adjuvant chemotherapy with gemcitabine and </a:t>
            </a:r>
            <a:r>
              <a:rPr lang="en-US" dirty="0" err="1">
                <a:latin typeface="Calibri" panose="020F0502020204030204" pitchFamily="34" charset="0"/>
                <a:cs typeface="Calibri" panose="020F0502020204030204" pitchFamily="34" charset="0"/>
              </a:rPr>
              <a:t>capecitabine</a:t>
            </a:r>
            <a:r>
              <a:rPr lang="en-US" dirty="0">
                <a:latin typeface="Calibri" panose="020F0502020204030204" pitchFamily="34" charset="0"/>
                <a:cs typeface="Calibri" panose="020F0502020204030204" pitchFamily="34" charset="0"/>
              </a:rPr>
              <a:t> which she tolerated well except for </a:t>
            </a:r>
            <a:r>
              <a:rPr lang="en-US" dirty="0" err="1">
                <a:latin typeface="Calibri" panose="020F0502020204030204" pitchFamily="34" charset="0"/>
                <a:cs typeface="Calibri" panose="020F0502020204030204" pitchFamily="34" charset="0"/>
              </a:rPr>
              <a:t>myelosuppression</a:t>
            </a:r>
            <a:r>
              <a:rPr lang="en-US" dirty="0">
                <a:latin typeface="Calibri" panose="020F0502020204030204" pitchFamily="34" charset="0"/>
                <a:cs typeface="Calibri" panose="020F0502020204030204" pitchFamily="34" charset="0"/>
              </a:rPr>
              <a:t> requiring dose reduction in both drugs</a:t>
            </a:r>
          </a:p>
          <a:p>
            <a:pPr>
              <a:spcBef>
                <a:spcPts val="1200"/>
              </a:spcBef>
            </a:pPr>
            <a:r>
              <a:rPr lang="en-US" dirty="0">
                <a:latin typeface="Calibri" panose="020F0502020204030204" pitchFamily="34" charset="0"/>
                <a:cs typeface="Calibri" panose="020F0502020204030204" pitchFamily="34" charset="0"/>
              </a:rPr>
              <a:t>Unfortunately, post-treatment CT imaging showed metastatic disease in the liver and lungs</a:t>
            </a:r>
            <a:endParaRPr lang="en-GB" sz="2800" dirty="0">
              <a:latin typeface="Calibri" panose="020F0502020204030204" pitchFamily="34" charset="0"/>
              <a:cs typeface="Calibri" panose="020F0502020204030204" pitchFamily="34" charset="0"/>
            </a:endParaRPr>
          </a:p>
        </p:txBody>
      </p:sp>
      <p:sp>
        <p:nvSpPr>
          <p:cNvPr id="8" name="Title 1">
            <a:extLst>
              <a:ext uri="{FF2B5EF4-FFF2-40B4-BE49-F238E27FC236}">
                <a16:creationId xmlns:a16="http://schemas.microsoft.com/office/drawing/2014/main" id="{CDCE0BE1-5FD5-4195-A38C-DF90B50CB40B}"/>
              </a:ext>
            </a:extLst>
          </p:cNvPr>
          <p:cNvSpPr>
            <a:spLocks noGrp="1"/>
          </p:cNvSpPr>
          <p:nvPr>
            <p:ph type="title"/>
          </p:nvPr>
        </p:nvSpPr>
        <p:spPr>
          <a:xfrm>
            <a:off x="1774236" y="219902"/>
            <a:ext cx="9709151" cy="711689"/>
          </a:xfrm>
        </p:spPr>
        <p:txBody>
          <a:bodyPr>
            <a:noAutofit/>
          </a:bodyPr>
          <a:lstStyle/>
          <a:p>
            <a:r>
              <a:rPr lang="en-GB" sz="3200" dirty="0">
                <a:solidFill>
                  <a:srgbClr val="FFFF99"/>
                </a:solidFill>
                <a:latin typeface="Calibri" panose="020F0502020204030204" pitchFamily="34" charset="0"/>
                <a:cs typeface="Calibri" panose="020F0502020204030204" pitchFamily="34" charset="0"/>
              </a:rPr>
              <a:t>Case Study #1</a:t>
            </a:r>
            <a:br>
              <a:rPr lang="en-GB" sz="3200" dirty="0">
                <a:solidFill>
                  <a:srgbClr val="FFFF99"/>
                </a:solidFill>
                <a:latin typeface="Calibri" panose="020F0502020204030204" pitchFamily="34" charset="0"/>
                <a:cs typeface="Calibri" panose="020F0502020204030204" pitchFamily="34" charset="0"/>
              </a:rPr>
            </a:br>
            <a:r>
              <a:rPr lang="en-GB" sz="2600" dirty="0">
                <a:solidFill>
                  <a:srgbClr val="FFFF99"/>
                </a:solidFill>
                <a:latin typeface="Calibri" panose="020F0502020204030204" pitchFamily="34" charset="0"/>
                <a:cs typeface="Calibri" panose="020F0502020204030204" pitchFamily="34" charset="0"/>
              </a:rPr>
              <a:t>Patient Presentation</a:t>
            </a:r>
            <a:endParaRPr lang="en-GB" sz="2600" baseline="30000" dirty="0">
              <a:solidFill>
                <a:srgbClr val="FFFF9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930518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5728" y="1258200"/>
            <a:ext cx="11134062" cy="4572000"/>
          </a:xfrm>
        </p:spPr>
        <p:txBody>
          <a:bodyPr>
            <a:normAutofit lnSpcReduction="10000"/>
          </a:bodyPr>
          <a:lstStyle/>
          <a:p>
            <a:pPr>
              <a:spcBef>
                <a:spcPts val="1200"/>
              </a:spcBef>
            </a:pPr>
            <a:r>
              <a:rPr lang="en-US" dirty="0">
                <a:latin typeface="Calibri" panose="020F0502020204030204" pitchFamily="34" charset="0"/>
                <a:cs typeface="Calibri" panose="020F0502020204030204" pitchFamily="34" charset="0"/>
              </a:rPr>
              <a:t>64-year-old with metastatic disease immediately (3months) after completion of adjuvant gemcitabine/capecitabine. Excellent tolerance of treatment and adequate PS (0). </a:t>
            </a:r>
          </a:p>
          <a:p>
            <a:pPr>
              <a:spcBef>
                <a:spcPts val="1200"/>
              </a:spcBef>
            </a:pPr>
            <a:r>
              <a:rPr lang="en-US" dirty="0">
                <a:latin typeface="Calibri" panose="020F0502020204030204" pitchFamily="34" charset="0"/>
                <a:cs typeface="Calibri" panose="020F0502020204030204" pitchFamily="34" charset="0"/>
              </a:rPr>
              <a:t>What would you recommend?</a:t>
            </a:r>
          </a:p>
          <a:p>
            <a:pPr marL="1084263"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Gemcitabine with nab-paclitaxel</a:t>
            </a:r>
          </a:p>
          <a:p>
            <a:pPr marL="1084263"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FOLFIRINOX</a:t>
            </a:r>
          </a:p>
          <a:p>
            <a:pPr marL="1084263"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5-FU alone</a:t>
            </a:r>
          </a:p>
          <a:p>
            <a:pPr marL="1084263"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5-FU with </a:t>
            </a:r>
            <a:r>
              <a:rPr lang="en-US" dirty="0" err="1">
                <a:latin typeface="Calibri" panose="020F0502020204030204" pitchFamily="34" charset="0"/>
                <a:cs typeface="Calibri" panose="020F0502020204030204" pitchFamily="34" charset="0"/>
              </a:rPr>
              <a:t>nal</a:t>
            </a:r>
            <a:r>
              <a:rPr lang="en-US" dirty="0">
                <a:latin typeface="Calibri" panose="020F0502020204030204" pitchFamily="34" charset="0"/>
                <a:cs typeface="Calibri" panose="020F0502020204030204" pitchFamily="34" charset="0"/>
              </a:rPr>
              <a:t>-IRI</a:t>
            </a:r>
          </a:p>
          <a:p>
            <a:pPr marL="1084263"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Supportive care/comfort care</a:t>
            </a:r>
          </a:p>
        </p:txBody>
      </p:sp>
      <p:sp>
        <p:nvSpPr>
          <p:cNvPr id="6" name="TextBox 5">
            <a:extLst>
              <a:ext uri="{FF2B5EF4-FFF2-40B4-BE49-F238E27FC236}">
                <a16:creationId xmlns:a16="http://schemas.microsoft.com/office/drawing/2014/main" id="{9639B673-0E85-492E-ADCE-B56CE1847B6B}"/>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10" name="Title 1">
            <a:extLst>
              <a:ext uri="{FF2B5EF4-FFF2-40B4-BE49-F238E27FC236}">
                <a16:creationId xmlns:a16="http://schemas.microsoft.com/office/drawing/2014/main" id="{ECC3BCAC-9F5E-44B4-B0BB-50BC102F8F1F}"/>
              </a:ext>
            </a:extLst>
          </p:cNvPr>
          <p:cNvSpPr>
            <a:spLocks noGrp="1"/>
          </p:cNvSpPr>
          <p:nvPr>
            <p:ph type="title"/>
          </p:nvPr>
        </p:nvSpPr>
        <p:spPr>
          <a:xfrm>
            <a:off x="1774236" y="219902"/>
            <a:ext cx="9709151" cy="711689"/>
          </a:xfrm>
        </p:spPr>
        <p:txBody>
          <a:bodyPr>
            <a:noAutofit/>
          </a:bodyPr>
          <a:lstStyle/>
          <a:p>
            <a:r>
              <a:rPr lang="en-GB" sz="3200" dirty="0">
                <a:solidFill>
                  <a:srgbClr val="FFFF99"/>
                </a:solidFill>
                <a:latin typeface="Calibri" panose="020F0502020204030204" pitchFamily="34" charset="0"/>
                <a:cs typeface="Calibri" panose="020F0502020204030204" pitchFamily="34" charset="0"/>
              </a:rPr>
              <a:t>Case Study #1</a:t>
            </a:r>
            <a:br>
              <a:rPr lang="en-GB" sz="3200" dirty="0">
                <a:solidFill>
                  <a:srgbClr val="FFFF99"/>
                </a:solidFill>
                <a:latin typeface="Calibri" panose="020F0502020204030204" pitchFamily="34" charset="0"/>
                <a:cs typeface="Calibri" panose="020F0502020204030204" pitchFamily="34" charset="0"/>
              </a:rPr>
            </a:br>
            <a:r>
              <a:rPr lang="en-GB" sz="2600" dirty="0">
                <a:solidFill>
                  <a:srgbClr val="FFFF99"/>
                </a:solidFill>
                <a:latin typeface="Calibri" panose="020F0502020204030204" pitchFamily="34" charset="0"/>
                <a:cs typeface="Calibri" panose="020F0502020204030204" pitchFamily="34" charset="0"/>
              </a:rPr>
              <a:t>Question 2</a:t>
            </a:r>
            <a:endParaRPr lang="en-GB" sz="2600" baseline="30000" dirty="0">
              <a:solidFill>
                <a:srgbClr val="FFFF9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595120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100261" y="295919"/>
            <a:ext cx="8001000" cy="633754"/>
          </a:xfrm>
        </p:spPr>
        <p:txBody>
          <a:bodyPr>
            <a:noAutofit/>
          </a:bodyPr>
          <a:lstStyle/>
          <a:p>
            <a:r>
              <a:rPr lang="en-GB" altLang="en-US" sz="3200" dirty="0">
                <a:solidFill>
                  <a:srgbClr val="FFFF99"/>
                </a:solidFill>
                <a:latin typeface="Calibri" panose="020F0502020204030204" pitchFamily="34" charset="0"/>
                <a:cs typeface="Calibri" panose="020F0502020204030204" pitchFamily="34" charset="0"/>
              </a:rPr>
              <a:t>Recommendations for Patient Treatment </a:t>
            </a:r>
            <a:br>
              <a:rPr lang="en-GB" altLang="en-US" sz="3200" dirty="0">
                <a:solidFill>
                  <a:srgbClr val="FFFF99"/>
                </a:solidFill>
                <a:latin typeface="Calibri" panose="020F0502020204030204" pitchFamily="34" charset="0"/>
                <a:cs typeface="Calibri" panose="020F0502020204030204" pitchFamily="34" charset="0"/>
              </a:rPr>
            </a:br>
            <a:r>
              <a:rPr lang="en-GB" altLang="en-US" sz="3200" dirty="0">
                <a:solidFill>
                  <a:srgbClr val="FFFF99"/>
                </a:solidFill>
                <a:latin typeface="Calibri" panose="020F0502020204030204" pitchFamily="34" charset="0"/>
                <a:cs typeface="Calibri" panose="020F0502020204030204" pitchFamily="34" charset="0"/>
              </a:rPr>
              <a:t>Have Been Published</a:t>
            </a:r>
          </a:p>
        </p:txBody>
      </p:sp>
      <p:sp>
        <p:nvSpPr>
          <p:cNvPr id="45" name="Text Placeholder 5"/>
          <p:cNvSpPr>
            <a:spLocks noGrp="1"/>
          </p:cNvSpPr>
          <p:nvPr>
            <p:ph type="body" sz="quarter" idx="10"/>
          </p:nvPr>
        </p:nvSpPr>
        <p:spPr>
          <a:xfrm>
            <a:off x="256950" y="6320040"/>
            <a:ext cx="3484107" cy="326243"/>
          </a:xfrm>
        </p:spPr>
        <p:txBody>
          <a:bodyPr/>
          <a:lstStyle/>
          <a:p>
            <a:r>
              <a:rPr lang="en-GB" sz="800" dirty="0">
                <a:latin typeface="Calibri" panose="020F0502020204030204" pitchFamily="34" charset="0"/>
                <a:cs typeface="Calibri" panose="020F0502020204030204" pitchFamily="34" charset="0"/>
              </a:rPr>
              <a:t>CT, computed tomography; LA, locally advanced; </a:t>
            </a:r>
            <a:br>
              <a:rPr lang="en-GB" sz="800" dirty="0">
                <a:latin typeface="Calibri" panose="020F0502020204030204" pitchFamily="34" charset="0"/>
                <a:cs typeface="Calibri" panose="020F0502020204030204" pitchFamily="34" charset="0"/>
              </a:rPr>
            </a:br>
            <a:r>
              <a:rPr lang="en-GB" sz="800" dirty="0">
                <a:latin typeface="Calibri" panose="020F0502020204030204" pitchFamily="34" charset="0"/>
                <a:cs typeface="Calibri" panose="020F0502020204030204" pitchFamily="34" charset="0"/>
              </a:rPr>
              <a:t>OS, overall survival</a:t>
            </a:r>
          </a:p>
        </p:txBody>
      </p:sp>
      <p:sp>
        <p:nvSpPr>
          <p:cNvPr id="3" name="Text Placeholder 2"/>
          <p:cNvSpPr>
            <a:spLocks noGrp="1"/>
          </p:cNvSpPr>
          <p:nvPr>
            <p:ph type="body" sz="quarter" idx="11"/>
          </p:nvPr>
        </p:nvSpPr>
        <p:spPr>
          <a:xfrm>
            <a:off x="8954949" y="6403889"/>
            <a:ext cx="2869564" cy="409170"/>
          </a:xfrm>
        </p:spPr>
        <p:txBody>
          <a:bodyPr>
            <a:normAutofit fontScale="92500"/>
          </a:bodyPr>
          <a:lstStyle/>
          <a:p>
            <a:r>
              <a:rPr lang="en-GB" sz="800" dirty="0">
                <a:latin typeface="Calibri" panose="020F0502020204030204" pitchFamily="34" charset="0"/>
                <a:cs typeface="Calibri" panose="020F0502020204030204" pitchFamily="34" charset="0"/>
              </a:rPr>
              <a:t>Adapted from 1. Wolfgang CL, et al. CA Cancer J </a:t>
            </a:r>
            <a:r>
              <a:rPr lang="en-GB" sz="800" dirty="0" err="1">
                <a:latin typeface="Calibri" panose="020F0502020204030204" pitchFamily="34" charset="0"/>
                <a:cs typeface="Calibri" panose="020F0502020204030204" pitchFamily="34" charset="0"/>
              </a:rPr>
              <a:t>Clin</a:t>
            </a:r>
            <a:r>
              <a:rPr lang="en-GB" sz="800" dirty="0">
                <a:latin typeface="Calibri" panose="020F0502020204030204" pitchFamily="34" charset="0"/>
                <a:cs typeface="Calibri" panose="020F0502020204030204" pitchFamily="34" charset="0"/>
              </a:rPr>
              <a:t> 2013;63:318; 2. Lopez NE, et al. World J </a:t>
            </a:r>
            <a:r>
              <a:rPr lang="en-GB" sz="800" dirty="0" err="1">
                <a:latin typeface="Calibri" panose="020F0502020204030204" pitchFamily="34" charset="0"/>
                <a:cs typeface="Calibri" panose="020F0502020204030204" pitchFamily="34" charset="0"/>
              </a:rPr>
              <a:t>Gastroenterol</a:t>
            </a:r>
            <a:r>
              <a:rPr lang="en-GB" sz="800" dirty="0">
                <a:latin typeface="Calibri" panose="020F0502020204030204" pitchFamily="34" charset="0"/>
                <a:cs typeface="Calibri" panose="020F0502020204030204" pitchFamily="34" charset="0"/>
              </a:rPr>
              <a:t> 2014;20:10740; 3. Al-</a:t>
            </a:r>
            <a:r>
              <a:rPr lang="en-GB" sz="800" dirty="0" err="1">
                <a:latin typeface="Calibri" panose="020F0502020204030204" pitchFamily="34" charset="0"/>
                <a:cs typeface="Calibri" panose="020F0502020204030204" pitchFamily="34" charset="0"/>
              </a:rPr>
              <a:t>Hawary</a:t>
            </a:r>
            <a:r>
              <a:rPr lang="en-GB" sz="800" dirty="0">
                <a:latin typeface="Calibri" panose="020F0502020204030204" pitchFamily="34" charset="0"/>
                <a:cs typeface="Calibri" panose="020F0502020204030204" pitchFamily="34" charset="0"/>
              </a:rPr>
              <a:t> MM, Francis IR. Cancer Imaging 2013;13:360; 4. Gillen S, et al. </a:t>
            </a:r>
            <a:r>
              <a:rPr lang="en-GB" sz="800" dirty="0" err="1">
                <a:latin typeface="Calibri" panose="020F0502020204030204" pitchFamily="34" charset="0"/>
                <a:cs typeface="Calibri" panose="020F0502020204030204" pitchFamily="34" charset="0"/>
              </a:rPr>
              <a:t>PLoS</a:t>
            </a:r>
            <a:r>
              <a:rPr lang="en-GB" sz="800" dirty="0">
                <a:latin typeface="Calibri" panose="020F0502020204030204" pitchFamily="34" charset="0"/>
                <a:cs typeface="Calibri" panose="020F0502020204030204" pitchFamily="34" charset="0"/>
              </a:rPr>
              <a:t> Med 2010;7:e1000267</a:t>
            </a:r>
          </a:p>
        </p:txBody>
      </p:sp>
      <p:cxnSp>
        <p:nvCxnSpPr>
          <p:cNvPr id="44" name="Elbow Connector 43"/>
          <p:cNvCxnSpPr/>
          <p:nvPr/>
        </p:nvCxnSpPr>
        <p:spPr>
          <a:xfrm rot="10800000" flipV="1">
            <a:off x="4796980" y="2708275"/>
            <a:ext cx="1603737" cy="156536"/>
          </a:xfrm>
          <a:prstGeom prst="bentConnector2">
            <a:avLst/>
          </a:prstGeom>
          <a:ln w="19050">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sp>
        <p:nvSpPr>
          <p:cNvPr id="46" name="Rounded Rectangle 45"/>
          <p:cNvSpPr/>
          <p:nvPr/>
        </p:nvSpPr>
        <p:spPr bwMode="auto">
          <a:xfrm>
            <a:off x="5303372" y="1173562"/>
            <a:ext cx="1567045" cy="319786"/>
          </a:xfrm>
          <a:prstGeom prst="roundRect">
            <a:avLst>
              <a:gd name="adj" fmla="val 0"/>
            </a:avLst>
          </a:prstGeom>
          <a:solidFill>
            <a:srgbClr val="CCFF99"/>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Diagnosis</a:t>
            </a:r>
            <a:r>
              <a:rPr kumimoji="0" lang="en-GB" sz="1200" b="1"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1</a:t>
            </a:r>
          </a:p>
        </p:txBody>
      </p:sp>
      <p:sp>
        <p:nvSpPr>
          <p:cNvPr id="47" name="Rounded Rectangle 46"/>
          <p:cNvSpPr/>
          <p:nvPr/>
        </p:nvSpPr>
        <p:spPr bwMode="auto">
          <a:xfrm>
            <a:off x="5480221" y="1641876"/>
            <a:ext cx="1213344" cy="295891"/>
          </a:xfrm>
          <a:prstGeom prst="roundRect">
            <a:avLst>
              <a:gd name="adj" fmla="val 0"/>
            </a:avLst>
          </a:prstGeom>
          <a:solidFill>
            <a:srgbClr val="FFFF99"/>
          </a:solidFill>
          <a:ln w="19050" cap="flat" cmpd="sng" algn="ctr">
            <a:noFill/>
            <a:prstDash val="solid"/>
          </a:ln>
          <a:effectLst/>
          <a:scene3d>
            <a:camera prst="orthographicFront"/>
            <a:lightRig rig="threePt" dir="t"/>
          </a:scene3d>
          <a:sp3d>
            <a:bevelT/>
          </a:sp3d>
        </p:spPr>
        <p:txBody>
          <a:bodyPr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Staging CT</a:t>
            </a:r>
          </a:p>
        </p:txBody>
      </p:sp>
      <p:sp>
        <p:nvSpPr>
          <p:cNvPr id="48" name="Rounded Rectangle 47"/>
          <p:cNvSpPr/>
          <p:nvPr/>
        </p:nvSpPr>
        <p:spPr bwMode="auto">
          <a:xfrm>
            <a:off x="5973565" y="2786483"/>
            <a:ext cx="1440000" cy="639095"/>
          </a:xfrm>
          <a:prstGeom prst="roundRect">
            <a:avLst>
              <a:gd name="adj" fmla="val 0"/>
            </a:avLst>
          </a:prstGeom>
          <a:solidFill>
            <a:srgbClr val="C2D2E6"/>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LA/advanced/ unresectable</a:t>
            </a:r>
            <a:r>
              <a:rPr kumimoji="0" lang="en-GB" sz="1100" b="0"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1,3</a:t>
            </a:r>
          </a:p>
        </p:txBody>
      </p:sp>
      <p:sp>
        <p:nvSpPr>
          <p:cNvPr id="49" name="Rounded Rectangle 48"/>
          <p:cNvSpPr/>
          <p:nvPr/>
        </p:nvSpPr>
        <p:spPr bwMode="auto">
          <a:xfrm>
            <a:off x="8036269" y="2786481"/>
            <a:ext cx="1893033" cy="639096"/>
          </a:xfrm>
          <a:prstGeom prst="roundRect">
            <a:avLst>
              <a:gd name="adj" fmla="val 0"/>
            </a:avLst>
          </a:prstGeom>
          <a:solidFill>
            <a:srgbClr val="C2D2E6"/>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Distant metastases</a:t>
            </a:r>
            <a:r>
              <a:rPr kumimoji="0" lang="en-GB" sz="1100" b="0"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1,4</a:t>
            </a: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a:t>
            </a:r>
          </a:p>
        </p:txBody>
      </p:sp>
      <p:sp>
        <p:nvSpPr>
          <p:cNvPr id="50" name="Rounded Rectangle 49"/>
          <p:cNvSpPr/>
          <p:nvPr/>
        </p:nvSpPr>
        <p:spPr bwMode="auto">
          <a:xfrm>
            <a:off x="2076448" y="2786483"/>
            <a:ext cx="1440000" cy="639095"/>
          </a:xfrm>
          <a:prstGeom prst="roundRect">
            <a:avLst>
              <a:gd name="adj" fmla="val 0"/>
            </a:avLst>
          </a:prstGeom>
          <a:solidFill>
            <a:srgbClr val="C2D2E6"/>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Resectable</a:t>
            </a:r>
            <a:r>
              <a:rPr kumimoji="0" lang="en-GB" sz="1100" b="0"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1</a:t>
            </a:r>
          </a:p>
        </p:txBody>
      </p:sp>
      <p:sp>
        <p:nvSpPr>
          <p:cNvPr id="51" name="Rounded Rectangle 50"/>
          <p:cNvSpPr/>
          <p:nvPr/>
        </p:nvSpPr>
        <p:spPr bwMode="auto">
          <a:xfrm>
            <a:off x="4013897" y="2786483"/>
            <a:ext cx="1440000" cy="639095"/>
          </a:xfrm>
          <a:prstGeom prst="roundRect">
            <a:avLst>
              <a:gd name="adj" fmla="val 0"/>
            </a:avLst>
          </a:prstGeom>
          <a:solidFill>
            <a:srgbClr val="C2D2E6"/>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Borderline resectable</a:t>
            </a:r>
            <a:r>
              <a:rPr kumimoji="0" lang="en-GB" sz="1100" b="0"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1,2</a:t>
            </a:r>
          </a:p>
        </p:txBody>
      </p:sp>
      <p:sp>
        <p:nvSpPr>
          <p:cNvPr id="52" name="Rounded Rectangle 51"/>
          <p:cNvSpPr/>
          <p:nvPr/>
        </p:nvSpPr>
        <p:spPr bwMode="auto">
          <a:xfrm>
            <a:off x="2141966" y="2161633"/>
            <a:ext cx="2530477" cy="468312"/>
          </a:xfrm>
          <a:prstGeom prst="roundRect">
            <a:avLst>
              <a:gd name="adj" fmla="val 0"/>
            </a:avLst>
          </a:prstGeom>
          <a:solidFill>
            <a:srgbClr val="CCFF99"/>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Stage I/II </a:t>
            </a:r>
            <a:b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 blood vessel involvement)</a:t>
            </a:r>
          </a:p>
        </p:txBody>
      </p:sp>
      <p:sp>
        <p:nvSpPr>
          <p:cNvPr id="53" name="Rounded Rectangle 52"/>
          <p:cNvSpPr/>
          <p:nvPr/>
        </p:nvSpPr>
        <p:spPr bwMode="auto">
          <a:xfrm>
            <a:off x="5253690" y="2161634"/>
            <a:ext cx="2377179" cy="468313"/>
          </a:xfrm>
          <a:prstGeom prst="roundRect">
            <a:avLst>
              <a:gd name="adj" fmla="val 0"/>
            </a:avLst>
          </a:prstGeom>
          <a:solidFill>
            <a:srgbClr val="CCFF99"/>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Stage III  </a:t>
            </a:r>
            <a:br>
              <a:rPr kumimoji="0" lang="en-GB" sz="105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en-GB" sz="105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(blood vessel involvement)</a:t>
            </a:r>
          </a:p>
        </p:txBody>
      </p:sp>
      <p:sp>
        <p:nvSpPr>
          <p:cNvPr id="54" name="Rounded Rectangle 53"/>
          <p:cNvSpPr/>
          <p:nvPr/>
        </p:nvSpPr>
        <p:spPr bwMode="auto">
          <a:xfrm>
            <a:off x="8034922" y="2161634"/>
            <a:ext cx="1895727" cy="468313"/>
          </a:xfrm>
          <a:prstGeom prst="roundRect">
            <a:avLst>
              <a:gd name="adj" fmla="val 0"/>
            </a:avLst>
          </a:prstGeom>
          <a:solidFill>
            <a:srgbClr val="CCFF99"/>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05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Stage IV</a:t>
            </a:r>
            <a:br>
              <a:rPr kumimoji="0" lang="en-GB" sz="105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en-GB" sz="105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(distant metastases)</a:t>
            </a:r>
          </a:p>
        </p:txBody>
      </p:sp>
      <p:cxnSp>
        <p:nvCxnSpPr>
          <p:cNvPr id="55" name="Straight Arrow Connector 54"/>
          <p:cNvCxnSpPr>
            <a:stCxn id="46" idx="2"/>
            <a:endCxn id="47" idx="0"/>
          </p:cNvCxnSpPr>
          <p:nvPr/>
        </p:nvCxnSpPr>
        <p:spPr>
          <a:xfrm flipH="1">
            <a:off x="6086894" y="1493349"/>
            <a:ext cx="1" cy="148527"/>
          </a:xfrm>
          <a:prstGeom prst="straightConnector1">
            <a:avLst/>
          </a:prstGeom>
          <a:ln w="19050">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56" name="Elbow Connector 55"/>
          <p:cNvCxnSpPr>
            <a:stCxn id="47" idx="2"/>
            <a:endCxn id="52" idx="0"/>
          </p:cNvCxnSpPr>
          <p:nvPr/>
        </p:nvCxnSpPr>
        <p:spPr>
          <a:xfrm rot="5400000">
            <a:off x="4635117" y="709856"/>
            <a:ext cx="223867" cy="2679689"/>
          </a:xfrm>
          <a:prstGeom prst="bentConnector3">
            <a:avLst/>
          </a:prstGeom>
          <a:ln w="19050">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cxnSp>
        <p:nvCxnSpPr>
          <p:cNvPr id="57" name="Elbow Connector 56"/>
          <p:cNvCxnSpPr>
            <a:stCxn id="47" idx="2"/>
            <a:endCxn id="54" idx="0"/>
          </p:cNvCxnSpPr>
          <p:nvPr/>
        </p:nvCxnSpPr>
        <p:spPr>
          <a:xfrm rot="16200000" flipH="1">
            <a:off x="7422907" y="601753"/>
            <a:ext cx="223867" cy="2895892"/>
          </a:xfrm>
          <a:prstGeom prst="bentConnector3">
            <a:avLst/>
          </a:prstGeom>
          <a:ln w="19050">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cxnSp>
        <p:nvCxnSpPr>
          <p:cNvPr id="58" name="Elbow Connector 57"/>
          <p:cNvCxnSpPr>
            <a:stCxn id="47" idx="2"/>
            <a:endCxn id="53" idx="0"/>
          </p:cNvCxnSpPr>
          <p:nvPr/>
        </p:nvCxnSpPr>
        <p:spPr>
          <a:xfrm rot="16200000" flipH="1">
            <a:off x="6152654" y="1872006"/>
            <a:ext cx="223867" cy="355386"/>
          </a:xfrm>
          <a:prstGeom prst="bentConnector3">
            <a:avLst/>
          </a:prstGeom>
          <a:ln w="19050">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cxnSp>
        <p:nvCxnSpPr>
          <p:cNvPr id="59" name="Elbow Connector 58"/>
          <p:cNvCxnSpPr>
            <a:stCxn id="52" idx="2"/>
            <a:endCxn id="50" idx="0"/>
          </p:cNvCxnSpPr>
          <p:nvPr/>
        </p:nvCxnSpPr>
        <p:spPr>
          <a:xfrm rot="5400000">
            <a:off x="3023558" y="2402836"/>
            <a:ext cx="156538" cy="610757"/>
          </a:xfrm>
          <a:prstGeom prst="bentConnector3">
            <a:avLst/>
          </a:prstGeom>
          <a:ln w="19050">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0" name="Elbow Connector 59"/>
          <p:cNvCxnSpPr>
            <a:stCxn id="52" idx="2"/>
            <a:endCxn id="51" idx="0"/>
          </p:cNvCxnSpPr>
          <p:nvPr/>
        </p:nvCxnSpPr>
        <p:spPr>
          <a:xfrm rot="16200000" flipH="1">
            <a:off x="3992282" y="2044868"/>
            <a:ext cx="156538" cy="1326692"/>
          </a:xfrm>
          <a:prstGeom prst="bentConnector3">
            <a:avLst/>
          </a:prstGeom>
          <a:ln w="19050">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1" name="Elbow Connector 60"/>
          <p:cNvCxnSpPr/>
          <p:nvPr/>
        </p:nvCxnSpPr>
        <p:spPr>
          <a:xfrm rot="16200000" flipH="1">
            <a:off x="6440952" y="2587729"/>
            <a:ext cx="156536" cy="240970"/>
          </a:xfrm>
          <a:prstGeom prst="bentConnector3">
            <a:avLst/>
          </a:prstGeom>
          <a:ln w="19050">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a:stCxn id="54" idx="2"/>
            <a:endCxn id="49" idx="0"/>
          </p:cNvCxnSpPr>
          <p:nvPr/>
        </p:nvCxnSpPr>
        <p:spPr>
          <a:xfrm>
            <a:off x="8982785" y="2629947"/>
            <a:ext cx="0" cy="156535"/>
          </a:xfrm>
          <a:prstGeom prst="line">
            <a:avLst/>
          </a:prstGeom>
          <a:ln w="19050">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sp>
        <p:nvSpPr>
          <p:cNvPr id="63" name="Rounded Rectangle 62"/>
          <p:cNvSpPr/>
          <p:nvPr/>
        </p:nvSpPr>
        <p:spPr bwMode="auto">
          <a:xfrm>
            <a:off x="2100263" y="3531399"/>
            <a:ext cx="1404512" cy="639095"/>
          </a:xfrm>
          <a:prstGeom prst="roundRect">
            <a:avLst>
              <a:gd name="adj" fmla="val 0"/>
            </a:avLst>
          </a:prstGeom>
          <a:solidFill>
            <a:schemeClr val="accent3"/>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Potentially curative resection</a:t>
            </a:r>
          </a:p>
        </p:txBody>
      </p:sp>
      <p:sp>
        <p:nvSpPr>
          <p:cNvPr id="64" name="Rounded Rectangle 63"/>
          <p:cNvSpPr/>
          <p:nvPr/>
        </p:nvSpPr>
        <p:spPr bwMode="auto">
          <a:xfrm>
            <a:off x="4037710" y="3531399"/>
            <a:ext cx="1518540" cy="639095"/>
          </a:xfrm>
          <a:prstGeom prst="roundRect">
            <a:avLst>
              <a:gd name="adj" fmla="val 0"/>
            </a:avLst>
          </a:prstGeom>
          <a:solidFill>
            <a:schemeClr val="bg1">
              <a:lumMod val="20000"/>
              <a:lumOff val="80000"/>
            </a:schemeClr>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Neoadjuvant chemotherapy or </a:t>
            </a:r>
            <a:r>
              <a:rPr kumimoji="0" lang="en-GB" sz="1100" b="0" i="0" u="none" strike="noStrike" kern="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chemoradiotherapy</a:t>
            </a:r>
            <a:endPar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5" name="Rounded Rectangle 64"/>
          <p:cNvSpPr/>
          <p:nvPr/>
        </p:nvSpPr>
        <p:spPr bwMode="auto">
          <a:xfrm>
            <a:off x="7936626" y="3540977"/>
            <a:ext cx="927346" cy="640800"/>
          </a:xfrm>
          <a:prstGeom prst="roundRect">
            <a:avLst>
              <a:gd name="adj" fmla="val 0"/>
            </a:avLst>
          </a:prstGeom>
          <a:solidFill>
            <a:schemeClr val="bg1">
              <a:lumMod val="20000"/>
              <a:lumOff val="80000"/>
            </a:schemeClr>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Systemic therapy</a:t>
            </a:r>
          </a:p>
        </p:txBody>
      </p:sp>
      <p:sp>
        <p:nvSpPr>
          <p:cNvPr id="68" name="Rounded Rectangle 67"/>
          <p:cNvSpPr/>
          <p:nvPr/>
        </p:nvSpPr>
        <p:spPr bwMode="auto">
          <a:xfrm>
            <a:off x="8896994" y="3540977"/>
            <a:ext cx="1194745" cy="640800"/>
          </a:xfrm>
          <a:prstGeom prst="roundRect">
            <a:avLst>
              <a:gd name="adj" fmla="val 0"/>
            </a:avLst>
          </a:prstGeom>
          <a:solidFill>
            <a:schemeClr val="accent2"/>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prstClr val="white"/>
                </a:solidFill>
                <a:effectLst/>
                <a:uLnTx/>
                <a:uFillTx/>
                <a:latin typeface="Calibri" panose="020F0502020204030204" pitchFamily="34" charset="0"/>
                <a:ea typeface="Tahoma"/>
                <a:cs typeface="Calibri" panose="020F0502020204030204" pitchFamily="34" charset="0"/>
              </a:rPr>
              <a:t>Pain management end of life care</a:t>
            </a:r>
          </a:p>
        </p:txBody>
      </p:sp>
      <p:sp>
        <p:nvSpPr>
          <p:cNvPr id="69" name="Rounded Rectangle 68"/>
          <p:cNvSpPr/>
          <p:nvPr/>
        </p:nvSpPr>
        <p:spPr bwMode="auto">
          <a:xfrm>
            <a:off x="2100263" y="4258760"/>
            <a:ext cx="1396654" cy="639095"/>
          </a:xfrm>
          <a:prstGeom prst="roundRect">
            <a:avLst>
              <a:gd name="adj" fmla="val 0"/>
            </a:avLst>
          </a:prstGeom>
          <a:solidFill>
            <a:schemeClr val="bg1">
              <a:lumMod val="20000"/>
              <a:lumOff val="80000"/>
            </a:schemeClr>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Adjuvant chemotherapy or </a:t>
            </a:r>
            <a:r>
              <a:rPr kumimoji="0" lang="en-GB" sz="1100" b="0" i="0" u="none" strike="noStrike" kern="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chemoradiotherapy</a:t>
            </a:r>
            <a:endPar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cxnSp>
        <p:nvCxnSpPr>
          <p:cNvPr id="70" name="Straight Connector 69"/>
          <p:cNvCxnSpPr>
            <a:stCxn id="50" idx="2"/>
            <a:endCxn id="63" idx="0"/>
          </p:cNvCxnSpPr>
          <p:nvPr/>
        </p:nvCxnSpPr>
        <p:spPr>
          <a:xfrm>
            <a:off x="2796448" y="3425578"/>
            <a:ext cx="6071" cy="105821"/>
          </a:xfrm>
          <a:prstGeom prst="line">
            <a:avLst/>
          </a:prstGeom>
          <a:ln>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a:off x="4801254" y="3425578"/>
            <a:ext cx="0" cy="105821"/>
          </a:xfrm>
          <a:prstGeom prst="line">
            <a:avLst/>
          </a:prstGeom>
          <a:ln>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cxnSp>
        <p:nvCxnSpPr>
          <p:cNvPr id="72" name="Elbow Connector 71"/>
          <p:cNvCxnSpPr>
            <a:stCxn id="49" idx="2"/>
            <a:endCxn id="65" idx="0"/>
          </p:cNvCxnSpPr>
          <p:nvPr/>
        </p:nvCxnSpPr>
        <p:spPr>
          <a:xfrm rot="5400000">
            <a:off x="8633842" y="3192034"/>
            <a:ext cx="115400" cy="582486"/>
          </a:xfrm>
          <a:prstGeom prst="bentConnector3">
            <a:avLst>
              <a:gd name="adj1" fmla="val 50000"/>
            </a:avLst>
          </a:prstGeom>
          <a:ln>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cxnSp>
        <p:nvCxnSpPr>
          <p:cNvPr id="74" name="Elbow Connector 73"/>
          <p:cNvCxnSpPr>
            <a:stCxn id="68" idx="0"/>
            <a:endCxn id="49" idx="2"/>
          </p:cNvCxnSpPr>
          <p:nvPr/>
        </p:nvCxnSpPr>
        <p:spPr>
          <a:xfrm rot="16200000" flipV="1">
            <a:off x="9180876" y="3227487"/>
            <a:ext cx="115400" cy="511581"/>
          </a:xfrm>
          <a:prstGeom prst="bentConnector3">
            <a:avLst>
              <a:gd name="adj1" fmla="val 50000"/>
            </a:avLst>
          </a:prstGeom>
          <a:ln>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a:stCxn id="80" idx="0"/>
            <a:endCxn id="64" idx="2"/>
          </p:cNvCxnSpPr>
          <p:nvPr/>
        </p:nvCxnSpPr>
        <p:spPr>
          <a:xfrm flipV="1">
            <a:off x="4796980" y="4170494"/>
            <a:ext cx="1" cy="93765"/>
          </a:xfrm>
          <a:prstGeom prst="line">
            <a:avLst/>
          </a:prstGeom>
          <a:ln>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sp>
        <p:nvSpPr>
          <p:cNvPr id="76" name="Rounded Rectangle 75"/>
          <p:cNvSpPr/>
          <p:nvPr/>
        </p:nvSpPr>
        <p:spPr bwMode="auto">
          <a:xfrm>
            <a:off x="2100263" y="5451921"/>
            <a:ext cx="3455987" cy="419999"/>
          </a:xfrm>
          <a:prstGeom prst="roundRect">
            <a:avLst>
              <a:gd name="adj" fmla="val 0"/>
            </a:avLst>
          </a:prstGeom>
          <a:solidFill>
            <a:srgbClr val="FFFF99"/>
          </a:solidFill>
          <a:ln w="19050" cap="flat" cmpd="sng" algn="ctr">
            <a:solidFill>
              <a:srgbClr val="0050B4"/>
            </a:solidFill>
            <a:prstDash val="solid"/>
          </a:ln>
          <a:effectLst/>
          <a:scene3d>
            <a:camera prst="orthographicFront"/>
            <a:lightRig rig="threePt" dir="t"/>
          </a:scene3d>
          <a:sp3d>
            <a:bevelT/>
          </a:sp3d>
        </p:spPr>
        <p:txBody>
          <a:bodyPr tIns="72000" anchor="ct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Median OS</a:t>
            </a:r>
            <a:r>
              <a:rPr kumimoji="0" lang="en-GB" sz="1200" b="0"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4</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Resected patients: 22.4 months	</a:t>
            </a:r>
            <a:r>
              <a:rPr kumimoji="0" lang="en-GB" sz="1200" b="0" i="0" u="none" strike="noStrike" kern="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Unresected</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patients: 9.5 months</a:t>
            </a:r>
          </a:p>
        </p:txBody>
      </p:sp>
      <p:sp>
        <p:nvSpPr>
          <p:cNvPr id="77" name="Rounded Rectangle 76"/>
          <p:cNvSpPr/>
          <p:nvPr/>
        </p:nvSpPr>
        <p:spPr bwMode="auto">
          <a:xfrm>
            <a:off x="4049465" y="4713898"/>
            <a:ext cx="1512000" cy="639095"/>
          </a:xfrm>
          <a:prstGeom prst="roundRect">
            <a:avLst>
              <a:gd name="adj" fmla="val 0"/>
            </a:avLst>
          </a:prstGeom>
          <a:solidFill>
            <a:schemeClr val="bg1">
              <a:lumMod val="20000"/>
              <a:lumOff val="80000"/>
            </a:schemeClr>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Potential adjuvant chemotherapy or </a:t>
            </a:r>
            <a:r>
              <a:rPr kumimoji="0" lang="en-GB" sz="1100" b="0" i="0" u="none" strike="noStrike" kern="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chemoradiotherapy</a:t>
            </a:r>
            <a:endPar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cxnSp>
        <p:nvCxnSpPr>
          <p:cNvPr id="78" name="Straight Connector 77"/>
          <p:cNvCxnSpPr/>
          <p:nvPr/>
        </p:nvCxnSpPr>
        <p:spPr>
          <a:xfrm>
            <a:off x="2713074" y="4170000"/>
            <a:ext cx="0" cy="105821"/>
          </a:xfrm>
          <a:prstGeom prst="line">
            <a:avLst/>
          </a:prstGeom>
          <a:ln>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cxnSp>
        <p:nvCxnSpPr>
          <p:cNvPr id="79" name="Straight Connector 78"/>
          <p:cNvCxnSpPr/>
          <p:nvPr/>
        </p:nvCxnSpPr>
        <p:spPr>
          <a:xfrm flipV="1">
            <a:off x="4767815" y="4625827"/>
            <a:ext cx="0" cy="93765"/>
          </a:xfrm>
          <a:prstGeom prst="line">
            <a:avLst/>
          </a:prstGeom>
          <a:ln>
            <a:tailEnd type="none"/>
          </a:ln>
          <a:effectLst/>
        </p:spPr>
        <p:style>
          <a:lnRef idx="2">
            <a:schemeClr val="accent1"/>
          </a:lnRef>
          <a:fillRef idx="0">
            <a:schemeClr val="accent1"/>
          </a:fillRef>
          <a:effectRef idx="1">
            <a:schemeClr val="accent1"/>
          </a:effectRef>
          <a:fontRef idx="minor">
            <a:schemeClr val="tx1"/>
          </a:fontRef>
        </p:style>
      </p:cxnSp>
      <p:sp>
        <p:nvSpPr>
          <p:cNvPr id="80" name="Rounded Rectangle 79"/>
          <p:cNvSpPr/>
          <p:nvPr/>
        </p:nvSpPr>
        <p:spPr bwMode="auto">
          <a:xfrm>
            <a:off x="4037709" y="4264259"/>
            <a:ext cx="1518540" cy="362469"/>
          </a:xfrm>
          <a:prstGeom prst="roundRect">
            <a:avLst>
              <a:gd name="adj" fmla="val 0"/>
            </a:avLst>
          </a:prstGeom>
          <a:solidFill>
            <a:schemeClr val="accent3"/>
          </a:solidFill>
          <a:ln w="19050" cap="flat" cmpd="sng" algn="ctr">
            <a:solidFill>
              <a:srgbClr val="FFFF00"/>
            </a:solid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Potentially curative resection</a:t>
            </a:r>
          </a:p>
        </p:txBody>
      </p:sp>
      <p:sp>
        <p:nvSpPr>
          <p:cNvPr id="88" name="Rounded Rectangle 87"/>
          <p:cNvSpPr/>
          <p:nvPr/>
        </p:nvSpPr>
        <p:spPr bwMode="auto">
          <a:xfrm>
            <a:off x="5631602" y="3536877"/>
            <a:ext cx="927346" cy="640800"/>
          </a:xfrm>
          <a:prstGeom prst="roundRect">
            <a:avLst>
              <a:gd name="adj" fmla="val 0"/>
            </a:avLst>
          </a:prstGeom>
          <a:solidFill>
            <a:schemeClr val="bg1">
              <a:lumMod val="20000"/>
              <a:lumOff val="80000"/>
            </a:schemeClr>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Systemic therapy</a:t>
            </a:r>
          </a:p>
        </p:txBody>
      </p:sp>
      <p:sp>
        <p:nvSpPr>
          <p:cNvPr id="91" name="Rounded Rectangle 90"/>
          <p:cNvSpPr/>
          <p:nvPr/>
        </p:nvSpPr>
        <p:spPr bwMode="auto">
          <a:xfrm>
            <a:off x="6586202" y="3536877"/>
            <a:ext cx="1195200" cy="640800"/>
          </a:xfrm>
          <a:prstGeom prst="roundRect">
            <a:avLst>
              <a:gd name="adj" fmla="val 0"/>
            </a:avLst>
          </a:prstGeom>
          <a:solidFill>
            <a:schemeClr val="accent2"/>
          </a:solidFill>
          <a:ln w="19050" cap="flat" cmpd="sng" algn="ctr">
            <a:no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prstClr val="white"/>
                </a:solidFill>
                <a:effectLst/>
                <a:uLnTx/>
                <a:uFillTx/>
                <a:latin typeface="Calibri" panose="020F0502020204030204" pitchFamily="34" charset="0"/>
                <a:ea typeface="Tahoma"/>
                <a:cs typeface="Calibri" panose="020F0502020204030204" pitchFamily="34" charset="0"/>
              </a:rPr>
              <a:t>Pain management end of life care</a:t>
            </a:r>
          </a:p>
        </p:txBody>
      </p:sp>
      <p:cxnSp>
        <p:nvCxnSpPr>
          <p:cNvPr id="109" name="Elbow Connector 108"/>
          <p:cNvCxnSpPr>
            <a:stCxn id="48" idx="2"/>
            <a:endCxn id="88" idx="0"/>
          </p:cNvCxnSpPr>
          <p:nvPr/>
        </p:nvCxnSpPr>
        <p:spPr>
          <a:xfrm rot="5400000">
            <a:off x="6338771" y="3182082"/>
            <a:ext cx="111299" cy="598290"/>
          </a:xfrm>
          <a:prstGeom prst="bentConnector3">
            <a:avLst>
              <a:gd name="adj1" fmla="val 50000"/>
            </a:avLst>
          </a:prstGeom>
          <a:ln>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cxnSp>
        <p:nvCxnSpPr>
          <p:cNvPr id="120" name="Elbow Connector 119"/>
          <p:cNvCxnSpPr>
            <a:stCxn id="91" idx="0"/>
            <a:endCxn id="48" idx="2"/>
          </p:cNvCxnSpPr>
          <p:nvPr/>
        </p:nvCxnSpPr>
        <p:spPr>
          <a:xfrm rot="16200000" flipV="1">
            <a:off x="6883035" y="3236109"/>
            <a:ext cx="111299" cy="490237"/>
          </a:xfrm>
          <a:prstGeom prst="bentConnector3">
            <a:avLst>
              <a:gd name="adj1" fmla="val 50000"/>
            </a:avLst>
          </a:prstGeom>
          <a:ln>
            <a:solidFill>
              <a:srgbClr val="FFFF00"/>
            </a:solidFill>
            <a:tailEnd type="none"/>
          </a:ln>
          <a:effectLst/>
        </p:spPr>
        <p:style>
          <a:lnRef idx="2">
            <a:schemeClr val="accent1"/>
          </a:lnRef>
          <a:fillRef idx="0">
            <a:schemeClr val="accent1"/>
          </a:fillRef>
          <a:effectRef idx="1">
            <a:schemeClr val="accent1"/>
          </a:effectRef>
          <a:fontRef idx="minor">
            <a:schemeClr val="tx1"/>
          </a:fontRef>
        </p:style>
      </p:cxnSp>
      <p:sp>
        <p:nvSpPr>
          <p:cNvPr id="121" name="Rounded Rectangle 120"/>
          <p:cNvSpPr/>
          <p:nvPr/>
        </p:nvSpPr>
        <p:spPr bwMode="auto">
          <a:xfrm>
            <a:off x="5631874" y="5451921"/>
            <a:ext cx="2215139" cy="419999"/>
          </a:xfrm>
          <a:prstGeom prst="roundRect">
            <a:avLst>
              <a:gd name="adj" fmla="val 0"/>
            </a:avLst>
          </a:prstGeom>
          <a:solidFill>
            <a:srgbClr val="FFFF99"/>
          </a:solidFill>
          <a:ln w="19050" cap="flat" cmpd="sng" algn="ctr">
            <a:solidFill>
              <a:srgbClr val="0050B4"/>
            </a:solid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LA/</a:t>
            </a:r>
            <a:r>
              <a:rPr kumimoji="0" lang="en-GB" sz="1200" b="0" i="0" u="none" strike="noStrike" kern="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unresectable</a:t>
            </a:r>
            <a:endPar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Median OS</a:t>
            </a:r>
            <a:r>
              <a:rPr kumimoji="0" lang="en-GB" sz="1200" b="0"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4</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6–11 months</a:t>
            </a:r>
          </a:p>
        </p:txBody>
      </p:sp>
      <p:sp>
        <p:nvSpPr>
          <p:cNvPr id="122" name="Rounded Rectangle 121"/>
          <p:cNvSpPr/>
          <p:nvPr/>
        </p:nvSpPr>
        <p:spPr bwMode="auto">
          <a:xfrm>
            <a:off x="7936627" y="5451921"/>
            <a:ext cx="2155112" cy="419999"/>
          </a:xfrm>
          <a:prstGeom prst="roundRect">
            <a:avLst>
              <a:gd name="adj" fmla="val 0"/>
            </a:avLst>
          </a:prstGeom>
          <a:solidFill>
            <a:srgbClr val="FFFF99"/>
          </a:solidFill>
          <a:ln w="19050" cap="flat" cmpd="sng" algn="ctr">
            <a:solidFill>
              <a:srgbClr val="0050B4"/>
            </a:solidFill>
            <a:prstDash val="solid"/>
          </a:ln>
          <a:effectLst/>
          <a:scene3d>
            <a:camera prst="orthographicFront"/>
            <a:lightRig rig="threePt" dir="t"/>
          </a:scene3d>
          <a:sp3d>
            <a:bevelT/>
          </a:sp3d>
        </p:spPr>
        <p:txBody>
          <a:bodyPr tIns="72000"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Metastatic disease</a:t>
            </a:r>
            <a:b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Median OS</a:t>
            </a:r>
            <a:r>
              <a:rPr kumimoji="0" lang="en-GB" sz="1200" b="0"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4</a:t>
            </a:r>
            <a:r>
              <a:rPr kumimoji="0" lang="en-GB"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5–9 months</a:t>
            </a:r>
          </a:p>
        </p:txBody>
      </p:sp>
      <p:cxnSp>
        <p:nvCxnSpPr>
          <p:cNvPr id="5" name="Straight Connector 4"/>
          <p:cNvCxnSpPr/>
          <p:nvPr/>
        </p:nvCxnSpPr>
        <p:spPr>
          <a:xfrm>
            <a:off x="2100844" y="5395125"/>
            <a:ext cx="7992000" cy="0"/>
          </a:xfrm>
          <a:prstGeom prst="line">
            <a:avLst/>
          </a:prstGeom>
          <a:ln w="28575">
            <a:solidFill>
              <a:srgbClr val="FFFF00"/>
            </a:solidFill>
            <a:prstDash val="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520001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75728" y="1258200"/>
            <a:ext cx="11134062" cy="4572000"/>
          </a:xfrm>
        </p:spPr>
        <p:txBody>
          <a:bodyPr>
            <a:normAutofit fontScale="85000" lnSpcReduction="20000"/>
          </a:bodyPr>
          <a:lstStyle/>
          <a:p>
            <a:pPr>
              <a:spcBef>
                <a:spcPts val="1200"/>
              </a:spcBef>
            </a:pPr>
            <a:r>
              <a:rPr lang="en-US" dirty="0">
                <a:latin typeface="Calibri" panose="020F0502020204030204" pitchFamily="34" charset="0"/>
                <a:cs typeface="Calibri" panose="020F0502020204030204" pitchFamily="34" charset="0"/>
              </a:rPr>
              <a:t>Patient was recommended FOLFOX without 5FU/LV boluses to reduce risk of neutropenia. She had stable disease x 4 months and now presents with scans that show worsening pulmonary metastatic disease. </a:t>
            </a:r>
          </a:p>
          <a:p>
            <a:pPr>
              <a:spcBef>
                <a:spcPts val="1200"/>
              </a:spcBef>
            </a:pPr>
            <a:r>
              <a:rPr lang="en-US" dirty="0">
                <a:latin typeface="Calibri" panose="020F0502020204030204" pitchFamily="34" charset="0"/>
                <a:cs typeface="Calibri" panose="020F0502020204030204" pitchFamily="34" charset="0"/>
              </a:rPr>
              <a:t>64 </a:t>
            </a:r>
            <a:r>
              <a:rPr lang="en-US" dirty="0" err="1">
                <a:latin typeface="Calibri" panose="020F0502020204030204" pitchFamily="34" charset="0"/>
                <a:cs typeface="Calibri" panose="020F0502020204030204" pitchFamily="34" charset="0"/>
              </a:rPr>
              <a:t>y.o</a:t>
            </a:r>
            <a:r>
              <a:rPr lang="en-US" dirty="0">
                <a:latin typeface="Calibri" panose="020F0502020204030204" pitchFamily="34" charset="0"/>
                <a:cs typeface="Calibri" panose="020F0502020204030204" pitchFamily="34" charset="0"/>
              </a:rPr>
              <a:t>. with PS 1 and good organ function.</a:t>
            </a:r>
          </a:p>
          <a:p>
            <a:pPr>
              <a:spcBef>
                <a:spcPts val="1200"/>
              </a:spcBef>
            </a:pPr>
            <a:r>
              <a:rPr lang="en-US" dirty="0">
                <a:latin typeface="Calibri" panose="020F0502020204030204" pitchFamily="34" charset="0"/>
                <a:cs typeface="Calibri" panose="020F0502020204030204" pitchFamily="34" charset="0"/>
              </a:rPr>
              <a:t>What would you recommend?</a:t>
            </a:r>
          </a:p>
          <a:p>
            <a:pPr marL="1258888"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Gemcitabine with nab-paclitaxel</a:t>
            </a:r>
          </a:p>
          <a:p>
            <a:pPr marL="1258888"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FOLFIRI</a:t>
            </a:r>
          </a:p>
          <a:p>
            <a:pPr marL="1258888"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Gemcitabine alone</a:t>
            </a:r>
          </a:p>
          <a:p>
            <a:pPr marL="1258888"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5-FU alone</a:t>
            </a:r>
          </a:p>
          <a:p>
            <a:pPr marL="1258888"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5-FU with </a:t>
            </a:r>
            <a:r>
              <a:rPr lang="en-US" dirty="0" err="1">
                <a:latin typeface="Calibri" panose="020F0502020204030204" pitchFamily="34" charset="0"/>
                <a:cs typeface="Calibri" panose="020F0502020204030204" pitchFamily="34" charset="0"/>
              </a:rPr>
              <a:t>nal</a:t>
            </a:r>
            <a:r>
              <a:rPr lang="en-US" dirty="0">
                <a:latin typeface="Calibri" panose="020F0502020204030204" pitchFamily="34" charset="0"/>
                <a:cs typeface="Calibri" panose="020F0502020204030204" pitchFamily="34" charset="0"/>
              </a:rPr>
              <a:t>-IRI</a:t>
            </a:r>
          </a:p>
          <a:p>
            <a:pPr marL="1258888" lvl="1" indent="-514350">
              <a:spcBef>
                <a:spcPts val="1200"/>
              </a:spcBef>
              <a:buClr>
                <a:srgbClr val="FFFF00"/>
              </a:buClr>
              <a:buSzPct val="100000"/>
              <a:buFont typeface="+mj-lt"/>
              <a:buAutoNum type="arabicParenR"/>
            </a:pPr>
            <a:r>
              <a:rPr lang="en-US" dirty="0">
                <a:latin typeface="Calibri" panose="020F0502020204030204" pitchFamily="34" charset="0"/>
                <a:cs typeface="Calibri" panose="020F0502020204030204" pitchFamily="34" charset="0"/>
              </a:rPr>
              <a:t>Supportive care/comfort care</a:t>
            </a:r>
          </a:p>
        </p:txBody>
      </p:sp>
      <p:sp>
        <p:nvSpPr>
          <p:cNvPr id="6" name="TextBox 5">
            <a:extLst>
              <a:ext uri="{FF2B5EF4-FFF2-40B4-BE49-F238E27FC236}">
                <a16:creationId xmlns:a16="http://schemas.microsoft.com/office/drawing/2014/main" id="{E18A06D1-080F-441C-A70D-7C230F28C85C}"/>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10" name="Title 1">
            <a:extLst>
              <a:ext uri="{FF2B5EF4-FFF2-40B4-BE49-F238E27FC236}">
                <a16:creationId xmlns:a16="http://schemas.microsoft.com/office/drawing/2014/main" id="{59BE32BC-89EC-41A3-96CE-0A10E702F820}"/>
              </a:ext>
            </a:extLst>
          </p:cNvPr>
          <p:cNvSpPr>
            <a:spLocks noGrp="1"/>
          </p:cNvSpPr>
          <p:nvPr>
            <p:ph type="title"/>
          </p:nvPr>
        </p:nvSpPr>
        <p:spPr>
          <a:xfrm>
            <a:off x="1774236" y="219902"/>
            <a:ext cx="9709151" cy="711689"/>
          </a:xfrm>
        </p:spPr>
        <p:txBody>
          <a:bodyPr>
            <a:noAutofit/>
          </a:bodyPr>
          <a:lstStyle/>
          <a:p>
            <a:r>
              <a:rPr lang="en-GB" sz="3200" dirty="0">
                <a:solidFill>
                  <a:srgbClr val="FFFF99"/>
                </a:solidFill>
                <a:latin typeface="Calibri" panose="020F0502020204030204" pitchFamily="34" charset="0"/>
                <a:cs typeface="Calibri" panose="020F0502020204030204" pitchFamily="34" charset="0"/>
              </a:rPr>
              <a:t>Case Study #1</a:t>
            </a:r>
            <a:br>
              <a:rPr lang="en-GB" sz="3200" dirty="0">
                <a:solidFill>
                  <a:srgbClr val="FFFF99"/>
                </a:solidFill>
                <a:latin typeface="Calibri" panose="020F0502020204030204" pitchFamily="34" charset="0"/>
                <a:cs typeface="Calibri" panose="020F0502020204030204" pitchFamily="34" charset="0"/>
              </a:rPr>
            </a:br>
            <a:r>
              <a:rPr lang="en-GB" sz="2600" dirty="0">
                <a:solidFill>
                  <a:srgbClr val="FFFF99"/>
                </a:solidFill>
                <a:latin typeface="Calibri" panose="020F0502020204030204" pitchFamily="34" charset="0"/>
                <a:cs typeface="Calibri" panose="020F0502020204030204" pitchFamily="34" charset="0"/>
              </a:rPr>
              <a:t>Question 3</a:t>
            </a:r>
            <a:endParaRPr lang="en-GB" sz="2600" baseline="30000" dirty="0">
              <a:solidFill>
                <a:srgbClr val="FFFF9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511716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0306" y="1258200"/>
            <a:ext cx="11379484" cy="4572000"/>
          </a:xfrm>
        </p:spPr>
        <p:txBody>
          <a:bodyPr>
            <a:noAutofit/>
          </a:bodyPr>
          <a:lstStyle/>
          <a:p>
            <a:pPr>
              <a:spcBef>
                <a:spcPts val="1200"/>
              </a:spcBef>
            </a:pPr>
            <a:r>
              <a:rPr lang="en-US" sz="2400" dirty="0">
                <a:latin typeface="Calibri" panose="020F0502020204030204" pitchFamily="34" charset="0"/>
                <a:cs typeface="Calibri" panose="020F0502020204030204" pitchFamily="34" charset="0"/>
              </a:rPr>
              <a:t>Patient was recommended gemcitabine with nab-paclitaxel. She initially has stable disease but developed worsening neuropathy at 2 months. Scans at 4 months showed mild progression. </a:t>
            </a:r>
          </a:p>
          <a:p>
            <a:pPr>
              <a:spcBef>
                <a:spcPts val="1200"/>
              </a:spcBef>
            </a:pPr>
            <a:r>
              <a:rPr lang="en-US" sz="2400" dirty="0">
                <a:latin typeface="Calibri" panose="020F0502020204030204" pitchFamily="34" charset="0"/>
                <a:cs typeface="Calibri" panose="020F0502020204030204" pitchFamily="34" charset="0"/>
              </a:rPr>
              <a:t>She still has a PS of 1, good organ function and is interested in additional options. </a:t>
            </a:r>
          </a:p>
          <a:p>
            <a:pPr>
              <a:spcBef>
                <a:spcPts val="1200"/>
              </a:spcBef>
            </a:pPr>
            <a:r>
              <a:rPr lang="en-US" sz="2400" dirty="0">
                <a:latin typeface="Calibri" panose="020F0502020204030204" pitchFamily="34" charset="0"/>
                <a:cs typeface="Calibri" panose="020F0502020204030204" pitchFamily="34" charset="0"/>
              </a:rPr>
              <a:t>What would you recommend?</a:t>
            </a:r>
          </a:p>
          <a:p>
            <a:pPr marL="1144588" lvl="1" indent="-514350">
              <a:spcBef>
                <a:spcPts val="1200"/>
              </a:spcBef>
              <a:buClr>
                <a:srgbClr val="FFFF00"/>
              </a:buClr>
              <a:buSzPct val="100000"/>
              <a:buFont typeface="+mj-lt"/>
              <a:buAutoNum type="arabicParenR"/>
            </a:pPr>
            <a:r>
              <a:rPr lang="en-US" sz="2200" dirty="0">
                <a:latin typeface="Calibri" panose="020F0502020204030204" pitchFamily="34" charset="0"/>
                <a:cs typeface="Calibri" panose="020F0502020204030204" pitchFamily="34" charset="0"/>
              </a:rPr>
              <a:t>FOLFIRI</a:t>
            </a:r>
          </a:p>
          <a:p>
            <a:pPr marL="1144588" lvl="1" indent="-514350">
              <a:spcBef>
                <a:spcPts val="1200"/>
              </a:spcBef>
              <a:buClr>
                <a:srgbClr val="FFFF00"/>
              </a:buClr>
              <a:buSzPct val="100000"/>
              <a:buFont typeface="+mj-lt"/>
              <a:buAutoNum type="arabicParenR"/>
            </a:pPr>
            <a:r>
              <a:rPr lang="en-US" sz="2200" dirty="0">
                <a:latin typeface="Calibri" panose="020F0502020204030204" pitchFamily="34" charset="0"/>
                <a:cs typeface="Calibri" panose="020F0502020204030204" pitchFamily="34" charset="0"/>
              </a:rPr>
              <a:t>5-FU alone</a:t>
            </a:r>
          </a:p>
          <a:p>
            <a:pPr marL="1144588" lvl="1" indent="-514350">
              <a:spcBef>
                <a:spcPts val="1200"/>
              </a:spcBef>
              <a:buClr>
                <a:srgbClr val="FFFF00"/>
              </a:buClr>
              <a:buSzPct val="100000"/>
              <a:buFont typeface="+mj-lt"/>
              <a:buAutoNum type="arabicParenR"/>
            </a:pPr>
            <a:r>
              <a:rPr lang="en-US" sz="2200" dirty="0">
                <a:latin typeface="Calibri" panose="020F0502020204030204" pitchFamily="34" charset="0"/>
                <a:cs typeface="Calibri" panose="020F0502020204030204" pitchFamily="34" charset="0"/>
              </a:rPr>
              <a:t>5-FU with </a:t>
            </a:r>
            <a:r>
              <a:rPr lang="en-US" sz="2200" dirty="0" err="1">
                <a:latin typeface="Calibri" panose="020F0502020204030204" pitchFamily="34" charset="0"/>
                <a:cs typeface="Calibri" panose="020F0502020204030204" pitchFamily="34" charset="0"/>
              </a:rPr>
              <a:t>nal</a:t>
            </a:r>
            <a:r>
              <a:rPr lang="en-US" sz="2200" dirty="0">
                <a:latin typeface="Calibri" panose="020F0502020204030204" pitchFamily="34" charset="0"/>
                <a:cs typeface="Calibri" panose="020F0502020204030204" pitchFamily="34" charset="0"/>
              </a:rPr>
              <a:t>-IRI</a:t>
            </a:r>
          </a:p>
          <a:p>
            <a:pPr marL="1144588" lvl="1" indent="-514350">
              <a:spcBef>
                <a:spcPts val="1200"/>
              </a:spcBef>
              <a:buClr>
                <a:srgbClr val="FFFF00"/>
              </a:buClr>
              <a:buSzPct val="100000"/>
              <a:buFont typeface="+mj-lt"/>
              <a:buAutoNum type="arabicParenR"/>
            </a:pPr>
            <a:r>
              <a:rPr lang="en-US" sz="2200" dirty="0">
                <a:latin typeface="Calibri" panose="020F0502020204030204" pitchFamily="34" charset="0"/>
                <a:cs typeface="Calibri" panose="020F0502020204030204" pitchFamily="34" charset="0"/>
              </a:rPr>
              <a:t>Supportive care/comfort care</a:t>
            </a:r>
          </a:p>
        </p:txBody>
      </p:sp>
      <p:sp>
        <p:nvSpPr>
          <p:cNvPr id="8" name="Title 1">
            <a:extLst>
              <a:ext uri="{FF2B5EF4-FFF2-40B4-BE49-F238E27FC236}">
                <a16:creationId xmlns:a16="http://schemas.microsoft.com/office/drawing/2014/main" id="{3F455BC1-8461-40E6-A510-71A3A6095CF1}"/>
              </a:ext>
            </a:extLst>
          </p:cNvPr>
          <p:cNvSpPr>
            <a:spLocks noGrp="1"/>
          </p:cNvSpPr>
          <p:nvPr>
            <p:ph type="title"/>
          </p:nvPr>
        </p:nvSpPr>
        <p:spPr>
          <a:xfrm>
            <a:off x="1774236" y="219902"/>
            <a:ext cx="9709151" cy="711689"/>
          </a:xfrm>
        </p:spPr>
        <p:txBody>
          <a:bodyPr>
            <a:noAutofit/>
          </a:bodyPr>
          <a:lstStyle/>
          <a:p>
            <a:r>
              <a:rPr lang="en-GB" sz="3200" dirty="0">
                <a:solidFill>
                  <a:srgbClr val="FFFF99"/>
                </a:solidFill>
                <a:latin typeface="Calibri" panose="020F0502020204030204" pitchFamily="34" charset="0"/>
                <a:cs typeface="Calibri" panose="020F0502020204030204" pitchFamily="34" charset="0"/>
              </a:rPr>
              <a:t>Case Study #1</a:t>
            </a:r>
            <a:br>
              <a:rPr lang="en-GB" sz="3200" dirty="0">
                <a:solidFill>
                  <a:srgbClr val="FFFF99"/>
                </a:solidFill>
                <a:latin typeface="Calibri" panose="020F0502020204030204" pitchFamily="34" charset="0"/>
                <a:cs typeface="Calibri" panose="020F0502020204030204" pitchFamily="34" charset="0"/>
              </a:rPr>
            </a:br>
            <a:r>
              <a:rPr lang="en-GB" sz="2600" dirty="0">
                <a:solidFill>
                  <a:srgbClr val="FFFF99"/>
                </a:solidFill>
                <a:latin typeface="Calibri" panose="020F0502020204030204" pitchFamily="34" charset="0"/>
                <a:cs typeface="Calibri" panose="020F0502020204030204" pitchFamily="34" charset="0"/>
              </a:rPr>
              <a:t>Question 4</a:t>
            </a:r>
            <a:endParaRPr lang="en-GB" sz="2600" baseline="30000" dirty="0">
              <a:solidFill>
                <a:srgbClr val="FFFF99"/>
              </a:solidFill>
              <a:latin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4FE11903-61BB-4DB4-98E8-2DD18DCD9AF9}"/>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Tree>
    <p:extLst>
      <p:ext uri="{BB962C8B-B14F-4D97-AF65-F5344CB8AC3E}">
        <p14:creationId xmlns:p14="http://schemas.microsoft.com/office/powerpoint/2010/main" val="2518683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E1A249-3235-4CDA-96D5-60B78B709AB9}"/>
              </a:ext>
            </a:extLst>
          </p:cNvPr>
          <p:cNvSpPr>
            <a:spLocks noChangeArrowheads="1"/>
          </p:cNvSpPr>
          <p:nvPr/>
        </p:nvSpPr>
        <p:spPr bwMode="auto">
          <a:xfrm rot="10800000" flipH="1">
            <a:off x="16933" y="0"/>
            <a:ext cx="12192000" cy="6858000"/>
          </a:xfrm>
          <a:prstGeom prst="rect">
            <a:avLst/>
          </a:prstGeom>
          <a:blipFill dpi="0" rotWithShape="1">
            <a:blip r:embed="rId3"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srgbClr val="FFFF99"/>
              </a:solidFill>
              <a:effectLst/>
              <a:uLnTx/>
              <a:uFillTx/>
              <a:latin typeface="Arial" pitchFamily="34" charset="0"/>
              <a:ea typeface="MS PGothic" pitchFamily="34" charset="-128"/>
              <a:cs typeface="Tahoma"/>
            </a:endParaRPr>
          </a:p>
        </p:txBody>
      </p:sp>
      <p:sp>
        <p:nvSpPr>
          <p:cNvPr id="6" name="Title 5"/>
          <p:cNvSpPr>
            <a:spLocks noGrp="1"/>
          </p:cNvSpPr>
          <p:nvPr>
            <p:ph type="title"/>
          </p:nvPr>
        </p:nvSpPr>
        <p:spPr>
          <a:xfrm>
            <a:off x="643923" y="1546144"/>
            <a:ext cx="10680700" cy="1375833"/>
          </a:xfrm>
        </p:spPr>
        <p:txBody>
          <a:bodyPr/>
          <a:lstStyle/>
          <a:p>
            <a:pPr algn="ctr"/>
            <a:r>
              <a:rPr lang="en-GB" sz="4200" b="0" dirty="0">
                <a:solidFill>
                  <a:srgbClr val="FFFF99"/>
                </a:solidFill>
                <a:latin typeface="Calibri" panose="020F0502020204030204" pitchFamily="34" charset="0"/>
                <a:cs typeface="Calibri" panose="020F0502020204030204" pitchFamily="34" charset="0"/>
              </a:rPr>
              <a:t>Case Study #2</a:t>
            </a:r>
          </a:p>
        </p:txBody>
      </p:sp>
      <p:sp>
        <p:nvSpPr>
          <p:cNvPr id="9" name="Rectangle 8">
            <a:extLst>
              <a:ext uri="{FF2B5EF4-FFF2-40B4-BE49-F238E27FC236}">
                <a16:creationId xmlns:a16="http://schemas.microsoft.com/office/drawing/2014/main" id="{B07BBA78-D4F3-4F23-8D03-48BB7F7B69A6}"/>
              </a:ext>
            </a:extLst>
          </p:cNvPr>
          <p:cNvSpPr/>
          <p:nvPr/>
        </p:nvSpPr>
        <p:spPr bwMode="auto">
          <a:xfrm>
            <a:off x="3464611" y="2617710"/>
            <a:ext cx="4943875" cy="3168725"/>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pic>
        <p:nvPicPr>
          <p:cNvPr id="10" name="Picture 9">
            <a:extLst>
              <a:ext uri="{FF2B5EF4-FFF2-40B4-BE49-F238E27FC236}">
                <a16:creationId xmlns:a16="http://schemas.microsoft.com/office/drawing/2014/main" id="{7BB4FE80-8AD4-46E5-BDB8-60E7D4E0987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88675" y="2737058"/>
            <a:ext cx="4679506" cy="2924691"/>
          </a:xfrm>
          <a:prstGeom prst="rect">
            <a:avLst/>
          </a:prstGeom>
        </p:spPr>
      </p:pic>
    </p:spTree>
    <p:extLst>
      <p:ext uri="{BB962C8B-B14F-4D97-AF65-F5344CB8AC3E}">
        <p14:creationId xmlns:p14="http://schemas.microsoft.com/office/powerpoint/2010/main" val="21276417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noChangeArrowheads="1"/>
          </p:cNvSpPr>
          <p:nvPr>
            <p:ph type="title"/>
          </p:nvPr>
        </p:nvSpPr>
        <p:spPr/>
        <p:txBody>
          <a:bodyPr/>
          <a:lstStyle/>
          <a:p>
            <a:pPr algn="l"/>
            <a:r>
              <a:rPr lang="en-US" dirty="0">
                <a:latin typeface="Arial" charset="0"/>
                <a:ea typeface="MS PGothic" charset="0"/>
              </a:rPr>
              <a:t> </a:t>
            </a:r>
          </a:p>
        </p:txBody>
      </p:sp>
      <p:sp>
        <p:nvSpPr>
          <p:cNvPr id="12290" name="Text Placeholder 1">
            <a:extLst/>
          </p:cNvPr>
          <p:cNvSpPr>
            <a:spLocks noGrp="1"/>
          </p:cNvSpPr>
          <p:nvPr>
            <p:ph type="body" sz="quarter" idx="4294967295"/>
          </p:nvPr>
        </p:nvSpPr>
        <p:spPr>
          <a:xfrm>
            <a:off x="1010894" y="1259655"/>
            <a:ext cx="9402180" cy="5209118"/>
          </a:xfrm>
        </p:spPr>
        <p:txBody>
          <a:bodyPr/>
          <a:lstStyle/>
          <a:p>
            <a:pPr marL="365760" indent="-365760">
              <a:lnSpc>
                <a:spcPct val="100000"/>
              </a:lnSpc>
              <a:spcBef>
                <a:spcPts val="0"/>
              </a:spcBef>
              <a:spcAft>
                <a:spcPts val="1500"/>
              </a:spcAft>
              <a:defRPr/>
            </a:pPr>
            <a:r>
              <a:rPr lang="en-US" dirty="0">
                <a:latin typeface="Calibri" panose="020F0502020204030204" pitchFamily="34" charset="0"/>
                <a:ea typeface="ＭＳ Ｐゴシック" panose="020B0600070205080204" pitchFamily="34" charset="-128"/>
                <a:cs typeface="Calibri" panose="020F0502020204030204" pitchFamily="34" charset="0"/>
              </a:rPr>
              <a:t>A 53-year old Caucasian male presents to his primary care physician complaining of epigastric pain radiating to the lower back , worse with food intake. </a:t>
            </a:r>
          </a:p>
          <a:p>
            <a:pPr marL="365760" indent="-365760">
              <a:lnSpc>
                <a:spcPct val="100000"/>
              </a:lnSpc>
              <a:spcBef>
                <a:spcPts val="0"/>
              </a:spcBef>
              <a:spcAft>
                <a:spcPts val="1500"/>
              </a:spcAft>
              <a:defRPr/>
            </a:pPr>
            <a:r>
              <a:rPr lang="en-US" dirty="0">
                <a:latin typeface="Calibri" panose="020F0502020204030204" pitchFamily="34" charset="0"/>
                <a:ea typeface="ＭＳ Ｐゴシック" panose="020B0600070205080204" pitchFamily="34" charset="-128"/>
                <a:cs typeface="Calibri" panose="020F0502020204030204" pitchFamily="34" charset="0"/>
              </a:rPr>
              <a:t>Patient lost 15 </a:t>
            </a:r>
            <a:r>
              <a:rPr lang="en-US" dirty="0" err="1">
                <a:latin typeface="Calibri" panose="020F0502020204030204" pitchFamily="34" charset="0"/>
                <a:ea typeface="ＭＳ Ｐゴシック" panose="020B0600070205080204" pitchFamily="34" charset="-128"/>
                <a:cs typeface="Calibri" panose="020F0502020204030204" pitchFamily="34" charset="0"/>
              </a:rPr>
              <a:t>lbs</a:t>
            </a:r>
            <a:r>
              <a:rPr lang="en-US" dirty="0">
                <a:latin typeface="Calibri" panose="020F0502020204030204" pitchFamily="34" charset="0"/>
                <a:ea typeface="ＭＳ Ｐゴシック" panose="020B0600070205080204" pitchFamily="34" charset="-128"/>
                <a:cs typeface="Calibri" panose="020F0502020204030204" pitchFamily="34" charset="0"/>
              </a:rPr>
              <a:t> over 2 months. His appetite is poor. He is fatigued although able to work full time ( PS=1) </a:t>
            </a:r>
          </a:p>
          <a:p>
            <a:pPr marL="365760" indent="-365760">
              <a:lnSpc>
                <a:spcPct val="100000"/>
              </a:lnSpc>
              <a:spcBef>
                <a:spcPts val="0"/>
              </a:spcBef>
              <a:spcAft>
                <a:spcPts val="1500"/>
              </a:spcAft>
              <a:defRPr/>
            </a:pPr>
            <a:r>
              <a:rPr lang="en-US" dirty="0">
                <a:latin typeface="Calibri" panose="020F0502020204030204" pitchFamily="34" charset="0"/>
                <a:ea typeface="ＭＳ Ｐゴシック" panose="020B0600070205080204" pitchFamily="34" charset="-128"/>
                <a:cs typeface="Calibri" panose="020F0502020204030204" pitchFamily="34" charset="0"/>
              </a:rPr>
              <a:t>PMH includes hypertension, well controlled</a:t>
            </a:r>
          </a:p>
          <a:p>
            <a:pPr marL="365760" indent="-365760">
              <a:lnSpc>
                <a:spcPct val="100000"/>
              </a:lnSpc>
              <a:spcBef>
                <a:spcPts val="0"/>
              </a:spcBef>
              <a:spcAft>
                <a:spcPts val="1500"/>
              </a:spcAft>
              <a:defRPr/>
            </a:pPr>
            <a:r>
              <a:rPr lang="en-US" dirty="0">
                <a:latin typeface="Calibri" panose="020F0502020204030204" pitchFamily="34" charset="0"/>
                <a:ea typeface="ＭＳ Ｐゴシック" panose="020B0600070205080204" pitchFamily="34" charset="-128"/>
                <a:cs typeface="Calibri" panose="020F0502020204030204" pitchFamily="34" charset="0"/>
              </a:rPr>
              <a:t>Social History : No tobacco, social ETOH , No illicit drug use</a:t>
            </a:r>
          </a:p>
          <a:p>
            <a:pPr marL="365760" indent="-365760">
              <a:lnSpc>
                <a:spcPct val="100000"/>
              </a:lnSpc>
              <a:spcBef>
                <a:spcPts val="0"/>
              </a:spcBef>
              <a:spcAft>
                <a:spcPts val="1500"/>
              </a:spcAft>
              <a:defRPr/>
            </a:pPr>
            <a:r>
              <a:rPr lang="en-US" dirty="0">
                <a:latin typeface="Calibri" panose="020F0502020204030204" pitchFamily="34" charset="0"/>
                <a:ea typeface="ＭＳ Ｐゴシック" panose="020B0600070205080204" pitchFamily="34" charset="-128"/>
                <a:cs typeface="Calibri" panose="020F0502020204030204" pitchFamily="34" charset="0"/>
              </a:rPr>
              <a:t>FH: mother died from  lung cancer ( smoker)</a:t>
            </a:r>
          </a:p>
          <a:p>
            <a:pPr>
              <a:lnSpc>
                <a:spcPct val="100000"/>
              </a:lnSpc>
              <a:spcBef>
                <a:spcPts val="1800"/>
              </a:spcBef>
              <a:spcAft>
                <a:spcPts val="1500"/>
              </a:spcAft>
              <a:buFont typeface="Wingdings" panose="05000000000000000000" pitchFamily="2" charset="2"/>
              <a:buChar char="§"/>
              <a:defRPr/>
            </a:pPr>
            <a:endParaRPr lang="en-US" altLang="en-US" dirty="0">
              <a:solidFill>
                <a:srgbClr val="000000"/>
              </a:solidFill>
              <a:latin typeface="Calibri" panose="020F0502020204030204" pitchFamily="34" charset="0"/>
              <a:ea typeface="ＭＳ Ｐゴシック" panose="020B0600070205080204" pitchFamily="34" charset="-128"/>
              <a:cs typeface="Calibri" panose="020F0502020204030204" pitchFamily="34" charset="0"/>
            </a:endParaRPr>
          </a:p>
        </p:txBody>
      </p:sp>
      <p:sp>
        <p:nvSpPr>
          <p:cNvPr id="4" name="Title 1">
            <a:extLst>
              <a:ext uri="{FF2B5EF4-FFF2-40B4-BE49-F238E27FC236}">
                <a16:creationId xmlns:a16="http://schemas.microsoft.com/office/drawing/2014/main" id="{3A0488ED-12E3-48D8-95E9-7E3A7CEC887C}"/>
              </a:ext>
            </a:extLst>
          </p:cNvPr>
          <p:cNvSpPr txBox="1">
            <a:spLocks/>
          </p:cNvSpPr>
          <p:nvPr/>
        </p:nvSpPr>
        <p:spPr>
          <a:xfrm>
            <a:off x="1833971" y="68268"/>
            <a:ext cx="9709151" cy="711689"/>
          </a:xfrm>
        </p:spPr>
        <p:txBody>
          <a:bodyPr>
            <a:noAutofit/>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Case Study #2</a:t>
            </a:r>
            <a:b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br>
            <a:r>
              <a:rPr kumimoji="0" lang="en-GB"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Patient Presentation</a:t>
            </a:r>
            <a:endParaRPr kumimoji="0" lang="en-GB" sz="2600" b="0" i="0" u="none" strike="noStrike" kern="0" cap="none" spc="0" normalizeH="0" baseline="3000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endParaRPr>
          </a:p>
        </p:txBody>
      </p:sp>
    </p:spTree>
    <p:extLst>
      <p:ext uri="{BB962C8B-B14F-4D97-AF65-F5344CB8AC3E}">
        <p14:creationId xmlns:p14="http://schemas.microsoft.com/office/powerpoint/2010/main" val="4124351653"/>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a:extLst/>
          </p:cNvPr>
          <p:cNvSpPr>
            <a:spLocks noGrp="1"/>
          </p:cNvSpPr>
          <p:nvPr>
            <p:ph idx="1"/>
          </p:nvPr>
        </p:nvSpPr>
        <p:spPr>
          <a:xfrm>
            <a:off x="1981200" y="1400176"/>
            <a:ext cx="8229600" cy="3108543"/>
          </a:xfrm>
          <a:extLst/>
        </p:spPr>
        <p:txBody>
          <a:bodyPr/>
          <a:lstStyle/>
          <a:p>
            <a:pPr marL="365760" indent="-365760">
              <a:lnSpc>
                <a:spcPct val="100000"/>
              </a:lnSpc>
              <a:spcBef>
                <a:spcPts val="0"/>
              </a:spcBef>
              <a:spcAft>
                <a:spcPts val="1500"/>
              </a:spcAft>
              <a:defRPr/>
            </a:pPr>
            <a:r>
              <a:rPr lang="en-US" altLang="en-US" dirty="0">
                <a:latin typeface="Calibri" panose="020F0502020204030204" pitchFamily="34" charset="0"/>
                <a:cs typeface="Calibri" panose="020F0502020204030204" pitchFamily="34" charset="0"/>
              </a:rPr>
              <a:t>CT of abdomen, pelvis, and chest showed a 3 cm  pancreas head mass with multiple liver lesions</a:t>
            </a:r>
          </a:p>
          <a:p>
            <a:pPr marL="365760" indent="-365760">
              <a:lnSpc>
                <a:spcPct val="100000"/>
              </a:lnSpc>
              <a:spcBef>
                <a:spcPts val="0"/>
              </a:spcBef>
              <a:spcAft>
                <a:spcPts val="1500"/>
              </a:spcAft>
              <a:defRPr/>
            </a:pPr>
            <a:r>
              <a:rPr lang="en-US" altLang="en-US" dirty="0">
                <a:latin typeface="Calibri" panose="020F0502020204030204" pitchFamily="34" charset="0"/>
                <a:cs typeface="Calibri" panose="020F0502020204030204" pitchFamily="34" charset="0"/>
              </a:rPr>
              <a:t>His CBC was WNL. Alkaline phosphatase elevated . AST/ALT normal . Total </a:t>
            </a:r>
            <a:r>
              <a:rPr lang="en-US" altLang="en-US" dirty="0" err="1">
                <a:latin typeface="Calibri" panose="020F0502020204030204" pitchFamily="34" charset="0"/>
                <a:cs typeface="Calibri" panose="020F0502020204030204" pitchFamily="34" charset="0"/>
              </a:rPr>
              <a:t>Bili</a:t>
            </a:r>
            <a:r>
              <a:rPr lang="en-US" altLang="en-US" dirty="0">
                <a:latin typeface="Calibri" panose="020F0502020204030204" pitchFamily="34" charset="0"/>
                <a:cs typeface="Calibri" panose="020F0502020204030204" pitchFamily="34" charset="0"/>
              </a:rPr>
              <a:t> is 0.6. </a:t>
            </a:r>
            <a:r>
              <a:rPr lang="en-US" altLang="en-US" dirty="0" err="1">
                <a:latin typeface="Calibri" panose="020F0502020204030204" pitchFamily="34" charset="0"/>
                <a:cs typeface="Calibri" panose="020F0502020204030204" pitchFamily="34" charset="0"/>
              </a:rPr>
              <a:t>Ca</a:t>
            </a:r>
            <a:r>
              <a:rPr lang="en-US" altLang="en-US" dirty="0">
                <a:latin typeface="Calibri" panose="020F0502020204030204" pitchFamily="34" charset="0"/>
                <a:cs typeface="Calibri" panose="020F0502020204030204" pitchFamily="34" charset="0"/>
              </a:rPr>
              <a:t> 19-9 = 2356</a:t>
            </a:r>
          </a:p>
          <a:p>
            <a:pPr marL="365760" indent="-365760">
              <a:lnSpc>
                <a:spcPct val="100000"/>
              </a:lnSpc>
              <a:spcBef>
                <a:spcPts val="0"/>
              </a:spcBef>
              <a:spcAft>
                <a:spcPts val="1500"/>
              </a:spcAft>
              <a:defRPr/>
            </a:pPr>
            <a:r>
              <a:rPr lang="en-US" altLang="en-US" dirty="0">
                <a:latin typeface="Calibri" panose="020F0502020204030204" pitchFamily="34" charset="0"/>
                <a:cs typeface="Calibri" panose="020F0502020204030204" pitchFamily="34" charset="0"/>
              </a:rPr>
              <a:t>CT guided biopsy of the liver suggests adenocarcinoma c/w pancreas primary</a:t>
            </a:r>
          </a:p>
        </p:txBody>
      </p:sp>
      <p:sp>
        <p:nvSpPr>
          <p:cNvPr id="6" name="Title 1">
            <a:extLst>
              <a:ext uri="{FF2B5EF4-FFF2-40B4-BE49-F238E27FC236}">
                <a16:creationId xmlns:a16="http://schemas.microsoft.com/office/drawing/2014/main" id="{4A789B0F-1EF5-4777-8620-3FC8F4EB8A4B}"/>
              </a:ext>
            </a:extLst>
          </p:cNvPr>
          <p:cNvSpPr txBox="1">
            <a:spLocks/>
          </p:cNvSpPr>
          <p:nvPr/>
        </p:nvSpPr>
        <p:spPr>
          <a:xfrm>
            <a:off x="1833971" y="68268"/>
            <a:ext cx="9709151" cy="711689"/>
          </a:xfrm>
        </p:spPr>
        <p:txBody>
          <a:bodyPr>
            <a:noAutofit/>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Case Study #2</a:t>
            </a:r>
            <a:b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br>
            <a:r>
              <a:rPr kumimoji="0" lang="en-GB"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Patient Presentation</a:t>
            </a:r>
            <a:endParaRPr kumimoji="0" lang="en-GB" sz="2600" b="0" i="0" u="none" strike="noStrike" kern="0" cap="none" spc="0" normalizeH="0" baseline="3000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endParaRPr>
          </a:p>
        </p:txBody>
      </p:sp>
    </p:spTree>
    <p:extLst>
      <p:ext uri="{BB962C8B-B14F-4D97-AF65-F5344CB8AC3E}">
        <p14:creationId xmlns:p14="http://schemas.microsoft.com/office/powerpoint/2010/main" val="23788251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a:extLst/>
          </p:cNvPr>
          <p:cNvSpPr>
            <a:spLocks noGrp="1"/>
          </p:cNvSpPr>
          <p:nvPr>
            <p:ph idx="1"/>
          </p:nvPr>
        </p:nvSpPr>
        <p:spPr>
          <a:xfrm>
            <a:off x="1981200" y="1400176"/>
            <a:ext cx="8229600" cy="2846933"/>
          </a:xfrm>
          <a:extLst/>
        </p:spPr>
        <p:txBody>
          <a:bodyPr/>
          <a:lstStyle/>
          <a:p>
            <a:pPr marL="365760" indent="-365760">
              <a:lnSpc>
                <a:spcPct val="110000"/>
              </a:lnSpc>
              <a:spcBef>
                <a:spcPts val="0"/>
              </a:spcBef>
              <a:defRPr/>
            </a:pPr>
            <a:r>
              <a:rPr lang="en-US" altLang="en-US" dirty="0">
                <a:latin typeface="Calibri" panose="020F0502020204030204" pitchFamily="34" charset="0"/>
                <a:cs typeface="Calibri" panose="020F0502020204030204" pitchFamily="34" charset="0"/>
              </a:rPr>
              <a:t>What option would not be acceptable (53 </a:t>
            </a:r>
            <a:r>
              <a:rPr lang="en-US" altLang="en-US" dirty="0" err="1">
                <a:latin typeface="Calibri" panose="020F0502020204030204" pitchFamily="34" charset="0"/>
                <a:cs typeface="Calibri" panose="020F0502020204030204" pitchFamily="34" charset="0"/>
              </a:rPr>
              <a:t>y.o</a:t>
            </a:r>
            <a:r>
              <a:rPr lang="en-US" altLang="en-US" dirty="0">
                <a:latin typeface="Calibri" panose="020F0502020204030204" pitchFamily="34" charset="0"/>
                <a:cs typeface="Calibri" panose="020F0502020204030204" pitchFamily="34" charset="0"/>
              </a:rPr>
              <a:t>., PS 1 and good organ function)? </a:t>
            </a:r>
          </a:p>
          <a:p>
            <a:pPr marL="1428750" lvl="2" indent="-514350">
              <a:lnSpc>
                <a:spcPct val="110000"/>
              </a:lnSpc>
              <a:spcBef>
                <a:spcPts val="0"/>
              </a:spcBef>
              <a:buClr>
                <a:srgbClr val="FFFF00"/>
              </a:buClr>
              <a:buFont typeface="+mj-lt"/>
              <a:buAutoNum type="arabicParenR"/>
              <a:defRPr/>
            </a:pPr>
            <a:r>
              <a:rPr lang="en-US" altLang="en-US" i="0" dirty="0">
                <a:latin typeface="Calibri" panose="020F0502020204030204" pitchFamily="34" charset="0"/>
                <a:cs typeface="Calibri" panose="020F0502020204030204" pitchFamily="34" charset="0"/>
              </a:rPr>
              <a:t>Gemcitabine and Nab-paclitaxel</a:t>
            </a:r>
          </a:p>
          <a:p>
            <a:pPr marL="1428750" lvl="2" indent="-514350">
              <a:lnSpc>
                <a:spcPct val="110000"/>
              </a:lnSpc>
              <a:spcBef>
                <a:spcPts val="0"/>
              </a:spcBef>
              <a:buClr>
                <a:srgbClr val="FFFF00"/>
              </a:buClr>
              <a:buFont typeface="+mj-lt"/>
              <a:buAutoNum type="arabicParenR"/>
              <a:defRPr/>
            </a:pPr>
            <a:r>
              <a:rPr lang="en-US" altLang="en-US" i="0" dirty="0">
                <a:latin typeface="Calibri" panose="020F0502020204030204" pitchFamily="34" charset="0"/>
                <a:cs typeface="Calibri" panose="020F0502020204030204" pitchFamily="34" charset="0"/>
              </a:rPr>
              <a:t>FOLFIRINOX</a:t>
            </a:r>
          </a:p>
          <a:p>
            <a:pPr marL="1428750" lvl="2" indent="-514350">
              <a:lnSpc>
                <a:spcPct val="110000"/>
              </a:lnSpc>
              <a:spcBef>
                <a:spcPts val="0"/>
              </a:spcBef>
              <a:buClr>
                <a:srgbClr val="FFFF00"/>
              </a:buClr>
              <a:buFont typeface="+mj-lt"/>
              <a:buAutoNum type="arabicParenR"/>
              <a:defRPr/>
            </a:pPr>
            <a:r>
              <a:rPr lang="en-US" altLang="en-US" i="0" dirty="0">
                <a:latin typeface="Calibri" panose="020F0502020204030204" pitchFamily="34" charset="0"/>
                <a:cs typeface="Calibri" panose="020F0502020204030204" pitchFamily="34" charset="0"/>
              </a:rPr>
              <a:t>Gemcitabine alone</a:t>
            </a:r>
          </a:p>
          <a:p>
            <a:pPr marL="1428750" lvl="2" indent="-514350">
              <a:lnSpc>
                <a:spcPct val="110000"/>
              </a:lnSpc>
              <a:spcBef>
                <a:spcPts val="0"/>
              </a:spcBef>
              <a:buClr>
                <a:srgbClr val="FFFF00"/>
              </a:buClr>
              <a:buFont typeface="+mj-lt"/>
              <a:buAutoNum type="arabicParenR"/>
              <a:defRPr/>
            </a:pPr>
            <a:r>
              <a:rPr lang="en-US" altLang="en-US" i="0" dirty="0">
                <a:latin typeface="Calibri" panose="020F0502020204030204" pitchFamily="34" charset="0"/>
                <a:cs typeface="Calibri" panose="020F0502020204030204" pitchFamily="34" charset="0"/>
              </a:rPr>
              <a:t>Clinical Trial </a:t>
            </a:r>
          </a:p>
        </p:txBody>
      </p:sp>
      <p:sp>
        <p:nvSpPr>
          <p:cNvPr id="6" name="Title 1">
            <a:extLst>
              <a:ext uri="{FF2B5EF4-FFF2-40B4-BE49-F238E27FC236}">
                <a16:creationId xmlns:a16="http://schemas.microsoft.com/office/drawing/2014/main" id="{A47FD95E-73C1-42E0-8BD0-39CE5FD79492}"/>
              </a:ext>
            </a:extLst>
          </p:cNvPr>
          <p:cNvSpPr txBox="1">
            <a:spLocks/>
          </p:cNvSpPr>
          <p:nvPr/>
        </p:nvSpPr>
        <p:spPr>
          <a:xfrm>
            <a:off x="1833971" y="68268"/>
            <a:ext cx="9709151" cy="711689"/>
          </a:xfrm>
        </p:spPr>
        <p:txBody>
          <a:bodyPr>
            <a:noAutofit/>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Case Study #2</a:t>
            </a:r>
            <a:b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br>
            <a:r>
              <a:rPr kumimoji="0" lang="en-GB"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Question 1</a:t>
            </a:r>
            <a:endParaRPr kumimoji="0" lang="en-GB" sz="2600" b="0" i="0" u="none" strike="noStrike" kern="0" cap="none" spc="0" normalizeH="0" baseline="3000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endParaRPr>
          </a:p>
        </p:txBody>
      </p:sp>
      <p:sp>
        <p:nvSpPr>
          <p:cNvPr id="7" name="TextBox 6">
            <a:extLst>
              <a:ext uri="{FF2B5EF4-FFF2-40B4-BE49-F238E27FC236}">
                <a16:creationId xmlns:a16="http://schemas.microsoft.com/office/drawing/2014/main" id="{30CC1228-0BE0-4690-A403-F1EBEF1B2B8A}"/>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Tree>
    <p:extLst>
      <p:ext uri="{BB962C8B-B14F-4D97-AF65-F5344CB8AC3E}">
        <p14:creationId xmlns:p14="http://schemas.microsoft.com/office/powerpoint/2010/main" val="19830893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a:extLst/>
          </p:cNvPr>
          <p:cNvSpPr>
            <a:spLocks noGrp="1"/>
          </p:cNvSpPr>
          <p:nvPr>
            <p:ph idx="1"/>
          </p:nvPr>
        </p:nvSpPr>
        <p:spPr>
          <a:xfrm>
            <a:off x="771956" y="1459911"/>
            <a:ext cx="10632772" cy="5724644"/>
          </a:xfrm>
          <a:extLst/>
        </p:spPr>
        <p:txBody>
          <a:bodyPr/>
          <a:lstStyle/>
          <a:p>
            <a:pPr marL="365760" indent="-365760">
              <a:lnSpc>
                <a:spcPct val="100000"/>
              </a:lnSpc>
              <a:spcBef>
                <a:spcPts val="0"/>
              </a:spcBef>
              <a:spcAft>
                <a:spcPts val="2200"/>
              </a:spcAft>
              <a:defRPr/>
            </a:pPr>
            <a:r>
              <a:rPr lang="en-US" altLang="en-US" dirty="0">
                <a:latin typeface="Calibri" panose="020F0502020204030204" pitchFamily="34" charset="0"/>
                <a:cs typeface="Calibri" panose="020F0502020204030204" pitchFamily="34" charset="0"/>
              </a:rPr>
              <a:t>The patient is treated with weekly Gemcitabine and Nab-paclitaxel. The patient’s ANC was 0.6 at day 8 and he skips treatment . </a:t>
            </a:r>
          </a:p>
          <a:p>
            <a:pPr marL="365760" indent="-365760">
              <a:lnSpc>
                <a:spcPct val="100000"/>
              </a:lnSpc>
              <a:spcBef>
                <a:spcPts val="0"/>
              </a:spcBef>
              <a:spcAft>
                <a:spcPts val="2200"/>
              </a:spcAft>
              <a:defRPr/>
            </a:pPr>
            <a:r>
              <a:rPr lang="en-US" altLang="en-US" dirty="0">
                <a:latin typeface="Calibri" panose="020F0502020204030204" pitchFamily="34" charset="0"/>
                <a:cs typeface="Calibri" panose="020F0502020204030204" pitchFamily="34" charset="0"/>
              </a:rPr>
              <a:t>On day 15 his ANC was back to 1.1 and he was treated. </a:t>
            </a:r>
          </a:p>
          <a:p>
            <a:pPr marL="365760" indent="-365760">
              <a:lnSpc>
                <a:spcPct val="100000"/>
              </a:lnSpc>
              <a:spcBef>
                <a:spcPts val="0"/>
              </a:spcBef>
              <a:spcAft>
                <a:spcPts val="2200"/>
              </a:spcAft>
              <a:defRPr/>
            </a:pPr>
            <a:r>
              <a:rPr lang="en-US" altLang="en-US" dirty="0">
                <a:latin typeface="Calibri" panose="020F0502020204030204" pitchFamily="34" charset="0"/>
                <a:cs typeface="Calibri" panose="020F0502020204030204" pitchFamily="34" charset="0"/>
              </a:rPr>
              <a:t>His medical oncologist decides to continue him on the biweekly regimen. </a:t>
            </a:r>
          </a:p>
          <a:p>
            <a:pPr marL="365760" indent="-365760">
              <a:lnSpc>
                <a:spcPct val="100000"/>
              </a:lnSpc>
              <a:spcBef>
                <a:spcPts val="0"/>
              </a:spcBef>
              <a:spcAft>
                <a:spcPts val="2200"/>
              </a:spcAft>
              <a:defRPr/>
            </a:pPr>
            <a:r>
              <a:rPr lang="en-US" altLang="en-US" dirty="0">
                <a:latin typeface="Calibri" panose="020F0502020204030204" pitchFamily="34" charset="0"/>
                <a:cs typeface="Calibri" panose="020F0502020204030204" pitchFamily="34" charset="0"/>
              </a:rPr>
              <a:t>At week 8 , a repeat CT scan shows evidence of a reduction in the size of the liver lesions. His </a:t>
            </a:r>
            <a:r>
              <a:rPr lang="en-US" altLang="en-US" dirty="0" err="1">
                <a:latin typeface="Calibri" panose="020F0502020204030204" pitchFamily="34" charset="0"/>
                <a:cs typeface="Calibri" panose="020F0502020204030204" pitchFamily="34" charset="0"/>
              </a:rPr>
              <a:t>Ca</a:t>
            </a:r>
            <a:r>
              <a:rPr lang="en-US" altLang="en-US" dirty="0">
                <a:latin typeface="Calibri" panose="020F0502020204030204" pitchFamily="34" charset="0"/>
                <a:cs typeface="Calibri" panose="020F0502020204030204" pitchFamily="34" charset="0"/>
              </a:rPr>
              <a:t> 19-9 drops to 150 . Pain is resolved and he has gained back 8 lbs. </a:t>
            </a:r>
          </a:p>
        </p:txBody>
      </p:sp>
      <p:sp>
        <p:nvSpPr>
          <p:cNvPr id="6" name="Title 1">
            <a:extLst>
              <a:ext uri="{FF2B5EF4-FFF2-40B4-BE49-F238E27FC236}">
                <a16:creationId xmlns:a16="http://schemas.microsoft.com/office/drawing/2014/main" id="{FD4F0970-8FA4-4743-AD4C-C262D64A8054}"/>
              </a:ext>
            </a:extLst>
          </p:cNvPr>
          <p:cNvSpPr txBox="1">
            <a:spLocks/>
          </p:cNvSpPr>
          <p:nvPr/>
        </p:nvSpPr>
        <p:spPr>
          <a:xfrm>
            <a:off x="1833971" y="68268"/>
            <a:ext cx="9709151" cy="711689"/>
          </a:xfrm>
        </p:spPr>
        <p:txBody>
          <a:bodyPr>
            <a:noAutofit/>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Case Study #2</a:t>
            </a:r>
            <a:b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br>
            <a:r>
              <a:rPr kumimoji="0" lang="en-GB"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Patient Treatment</a:t>
            </a:r>
            <a:endParaRPr kumimoji="0" lang="en-GB" sz="2600" b="0" i="0" u="none" strike="noStrike" kern="0" cap="none" spc="0" normalizeH="0" baseline="3000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endParaRPr>
          </a:p>
        </p:txBody>
      </p:sp>
    </p:spTree>
    <p:extLst>
      <p:ext uri="{BB962C8B-B14F-4D97-AF65-F5344CB8AC3E}">
        <p14:creationId xmlns:p14="http://schemas.microsoft.com/office/powerpoint/2010/main" val="29239227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a:extLst/>
          </p:cNvPr>
          <p:cNvSpPr>
            <a:spLocks noGrp="1"/>
          </p:cNvSpPr>
          <p:nvPr>
            <p:ph idx="1"/>
          </p:nvPr>
        </p:nvSpPr>
        <p:spPr>
          <a:xfrm>
            <a:off x="1981200" y="1400175"/>
            <a:ext cx="8229600" cy="4001095"/>
          </a:xfrm>
          <a:extLst/>
        </p:spPr>
        <p:txBody>
          <a:bodyPr/>
          <a:lstStyle/>
          <a:p>
            <a:pPr marL="365760" indent="-365760">
              <a:lnSpc>
                <a:spcPct val="100000"/>
              </a:lnSpc>
              <a:spcBef>
                <a:spcPts val="0"/>
              </a:spcBef>
              <a:spcAft>
                <a:spcPts val="2200"/>
              </a:spcAft>
              <a:defRPr/>
            </a:pPr>
            <a:r>
              <a:rPr lang="en-US" altLang="en-US" dirty="0">
                <a:latin typeface="Calibri" panose="020F0502020204030204" pitchFamily="34" charset="0"/>
                <a:cs typeface="Calibri" panose="020F0502020204030204" pitchFamily="34" charset="0"/>
              </a:rPr>
              <a:t>Eight months from initiation of therapy , the patient’s pain is worse again and he is losing weight . </a:t>
            </a:r>
          </a:p>
          <a:p>
            <a:pPr marL="365760" indent="-365760">
              <a:lnSpc>
                <a:spcPct val="100000"/>
              </a:lnSpc>
              <a:spcBef>
                <a:spcPts val="0"/>
              </a:spcBef>
              <a:spcAft>
                <a:spcPts val="2200"/>
              </a:spcAft>
              <a:defRPr/>
            </a:pPr>
            <a:r>
              <a:rPr lang="en-US" altLang="en-US" dirty="0">
                <a:latin typeface="Calibri" panose="020F0502020204030204" pitchFamily="34" charset="0"/>
                <a:cs typeface="Calibri" panose="020F0502020204030204" pitchFamily="34" charset="0"/>
              </a:rPr>
              <a:t>His repeat CT scan shows evidence of progressive disease in the liver with new evidence of peritoneal carcinomatosis. </a:t>
            </a:r>
          </a:p>
          <a:p>
            <a:pPr marL="365760" indent="-365760">
              <a:lnSpc>
                <a:spcPct val="100000"/>
              </a:lnSpc>
              <a:spcBef>
                <a:spcPts val="0"/>
              </a:spcBef>
              <a:spcAft>
                <a:spcPts val="2200"/>
              </a:spcAft>
              <a:defRPr/>
            </a:pPr>
            <a:r>
              <a:rPr lang="en-US" altLang="en-US" dirty="0">
                <a:latin typeface="Calibri" panose="020F0502020204030204" pitchFamily="34" charset="0"/>
                <a:cs typeface="Calibri" panose="020F0502020204030204" pitchFamily="34" charset="0"/>
              </a:rPr>
              <a:t>His Ca 19-9 is now 1900. </a:t>
            </a:r>
          </a:p>
          <a:p>
            <a:pPr marL="365760" indent="-365760">
              <a:lnSpc>
                <a:spcPct val="100000"/>
              </a:lnSpc>
              <a:spcBef>
                <a:spcPts val="0"/>
              </a:spcBef>
              <a:spcAft>
                <a:spcPts val="2200"/>
              </a:spcAft>
              <a:defRPr/>
            </a:pPr>
            <a:r>
              <a:rPr lang="en-US" altLang="en-US" dirty="0">
                <a:latin typeface="Calibri" panose="020F0502020204030204" pitchFamily="34" charset="0"/>
                <a:cs typeface="Calibri" panose="020F0502020204030204" pitchFamily="34" charset="0"/>
              </a:rPr>
              <a:t>PS is 1 </a:t>
            </a:r>
          </a:p>
        </p:txBody>
      </p:sp>
      <p:sp>
        <p:nvSpPr>
          <p:cNvPr id="6" name="Title 1">
            <a:extLst>
              <a:ext uri="{FF2B5EF4-FFF2-40B4-BE49-F238E27FC236}">
                <a16:creationId xmlns:a16="http://schemas.microsoft.com/office/drawing/2014/main" id="{D9201121-9212-42CB-864F-F632C90699C5}"/>
              </a:ext>
            </a:extLst>
          </p:cNvPr>
          <p:cNvSpPr txBox="1">
            <a:spLocks/>
          </p:cNvSpPr>
          <p:nvPr/>
        </p:nvSpPr>
        <p:spPr>
          <a:xfrm>
            <a:off x="1833971" y="68268"/>
            <a:ext cx="9709151" cy="711689"/>
          </a:xfrm>
        </p:spPr>
        <p:txBody>
          <a:bodyPr>
            <a:noAutofit/>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Case Study #2</a:t>
            </a:r>
            <a:b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br>
            <a:r>
              <a:rPr kumimoji="0" lang="en-GB"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Patient Treatment</a:t>
            </a:r>
            <a:endParaRPr kumimoji="0" lang="en-GB" sz="2600" b="0" i="0" u="none" strike="noStrike" kern="0" cap="none" spc="0" normalizeH="0" baseline="3000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endParaRPr>
          </a:p>
        </p:txBody>
      </p:sp>
    </p:spTree>
    <p:extLst>
      <p:ext uri="{BB962C8B-B14F-4D97-AF65-F5344CB8AC3E}">
        <p14:creationId xmlns:p14="http://schemas.microsoft.com/office/powerpoint/2010/main" val="30928326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a:extLst/>
          </p:cNvPr>
          <p:cNvSpPr>
            <a:spLocks noGrp="1"/>
          </p:cNvSpPr>
          <p:nvPr>
            <p:ph idx="1"/>
          </p:nvPr>
        </p:nvSpPr>
        <p:spPr>
          <a:xfrm>
            <a:off x="1981200" y="1413961"/>
            <a:ext cx="9028360" cy="2508379"/>
          </a:xfrm>
          <a:extLst/>
        </p:spPr>
        <p:txBody>
          <a:bodyPr/>
          <a:lstStyle/>
          <a:p>
            <a:pPr marL="365760" indent="-365760">
              <a:lnSpc>
                <a:spcPct val="110000"/>
              </a:lnSpc>
              <a:spcBef>
                <a:spcPts val="0"/>
              </a:spcBef>
              <a:defRPr/>
            </a:pPr>
            <a:r>
              <a:rPr lang="en-US" altLang="en-US" dirty="0">
                <a:latin typeface="Calibri" panose="020F0502020204030204" pitchFamily="34" charset="0"/>
                <a:cs typeface="Calibri" panose="020F0502020204030204" pitchFamily="34" charset="0"/>
              </a:rPr>
              <a:t>What option would be most appropriate at this time? </a:t>
            </a:r>
          </a:p>
          <a:p>
            <a:pPr marL="1428750" lvl="2" indent="-514350">
              <a:lnSpc>
                <a:spcPct val="110000"/>
              </a:lnSpc>
              <a:spcBef>
                <a:spcPts val="0"/>
              </a:spcBef>
              <a:buClr>
                <a:srgbClr val="FFFF00"/>
              </a:buClr>
              <a:buFont typeface="+mj-lt"/>
              <a:buAutoNum type="arabicParenR"/>
              <a:defRPr/>
            </a:pPr>
            <a:r>
              <a:rPr lang="en-US" altLang="en-US" sz="2800" i="0" dirty="0">
                <a:latin typeface="Calibri" panose="020F0502020204030204" pitchFamily="34" charset="0"/>
                <a:cs typeface="Calibri" panose="020F0502020204030204" pitchFamily="34" charset="0"/>
              </a:rPr>
              <a:t>Capecitabine</a:t>
            </a:r>
          </a:p>
          <a:p>
            <a:pPr marL="1428750" lvl="2" indent="-514350">
              <a:lnSpc>
                <a:spcPct val="110000"/>
              </a:lnSpc>
              <a:spcBef>
                <a:spcPts val="0"/>
              </a:spcBef>
              <a:buClr>
                <a:srgbClr val="FFFF00"/>
              </a:buClr>
              <a:buFont typeface="+mj-lt"/>
              <a:buAutoNum type="arabicParenR"/>
              <a:defRPr/>
            </a:pPr>
            <a:r>
              <a:rPr lang="en-US" altLang="en-US" sz="2800" i="0" dirty="0">
                <a:latin typeface="Calibri" panose="020F0502020204030204" pitchFamily="34" charset="0"/>
                <a:cs typeface="Calibri" panose="020F0502020204030204" pitchFamily="34" charset="0"/>
              </a:rPr>
              <a:t>Irinotecan </a:t>
            </a:r>
          </a:p>
          <a:p>
            <a:pPr marL="1428750" lvl="2" indent="-514350">
              <a:lnSpc>
                <a:spcPct val="110000"/>
              </a:lnSpc>
              <a:spcBef>
                <a:spcPts val="0"/>
              </a:spcBef>
              <a:buClr>
                <a:srgbClr val="FFFF00"/>
              </a:buClr>
              <a:buFont typeface="+mj-lt"/>
              <a:buAutoNum type="arabicParenR"/>
              <a:defRPr/>
            </a:pPr>
            <a:r>
              <a:rPr lang="en-US" altLang="en-US" sz="2800" i="0" dirty="0">
                <a:latin typeface="Calibri" panose="020F0502020204030204" pitchFamily="34" charset="0"/>
                <a:cs typeface="Calibri" panose="020F0502020204030204" pitchFamily="34" charset="0"/>
              </a:rPr>
              <a:t>5FU + </a:t>
            </a:r>
            <a:r>
              <a:rPr lang="en-US" altLang="en-US" sz="2800" i="0" dirty="0" err="1">
                <a:latin typeface="Calibri" panose="020F0502020204030204" pitchFamily="34" charset="0"/>
                <a:cs typeface="Calibri" panose="020F0502020204030204" pitchFamily="34" charset="0"/>
              </a:rPr>
              <a:t>Nal</a:t>
            </a:r>
            <a:r>
              <a:rPr lang="en-US" altLang="en-US" sz="2800" i="0" dirty="0">
                <a:latin typeface="Calibri" panose="020F0502020204030204" pitchFamily="34" charset="0"/>
                <a:cs typeface="Calibri" panose="020F0502020204030204" pitchFamily="34" charset="0"/>
              </a:rPr>
              <a:t>-IRI</a:t>
            </a:r>
          </a:p>
          <a:p>
            <a:pPr marL="1428750" lvl="2" indent="-514350">
              <a:lnSpc>
                <a:spcPct val="110000"/>
              </a:lnSpc>
              <a:spcBef>
                <a:spcPts val="0"/>
              </a:spcBef>
              <a:buClr>
                <a:srgbClr val="FFFF00"/>
              </a:buClr>
              <a:buFont typeface="+mj-lt"/>
              <a:buAutoNum type="arabicParenR"/>
              <a:defRPr/>
            </a:pPr>
            <a:r>
              <a:rPr lang="en-US" altLang="en-US" sz="2800" i="0" dirty="0">
                <a:latin typeface="Calibri" panose="020F0502020204030204" pitchFamily="34" charset="0"/>
                <a:cs typeface="Calibri" panose="020F0502020204030204" pitchFamily="34" charset="0"/>
              </a:rPr>
              <a:t>FOLFOX</a:t>
            </a:r>
          </a:p>
        </p:txBody>
      </p:sp>
      <p:sp>
        <p:nvSpPr>
          <p:cNvPr id="4" name="Title 1">
            <a:extLst>
              <a:ext uri="{FF2B5EF4-FFF2-40B4-BE49-F238E27FC236}">
                <a16:creationId xmlns:a16="http://schemas.microsoft.com/office/drawing/2014/main" id="{97477DB0-3C1D-45B0-840E-D95F114029C7}"/>
              </a:ext>
            </a:extLst>
          </p:cNvPr>
          <p:cNvSpPr txBox="1">
            <a:spLocks/>
          </p:cNvSpPr>
          <p:nvPr/>
        </p:nvSpPr>
        <p:spPr>
          <a:xfrm>
            <a:off x="1833971" y="68268"/>
            <a:ext cx="9709151" cy="711689"/>
          </a:xfrm>
        </p:spPr>
        <p:txBody>
          <a:bodyPr>
            <a:noAutofit/>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Case Study #2</a:t>
            </a:r>
            <a:b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br>
            <a:r>
              <a:rPr kumimoji="0" lang="en-GB"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Question 2</a:t>
            </a:r>
            <a:endParaRPr kumimoji="0" lang="en-GB" sz="2600" b="0" i="0" u="none" strike="noStrike" kern="0" cap="none" spc="0" normalizeH="0" baseline="3000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endParaRPr>
          </a:p>
        </p:txBody>
      </p:sp>
      <p:sp>
        <p:nvSpPr>
          <p:cNvPr id="7" name="TextBox 6">
            <a:extLst>
              <a:ext uri="{FF2B5EF4-FFF2-40B4-BE49-F238E27FC236}">
                <a16:creationId xmlns:a16="http://schemas.microsoft.com/office/drawing/2014/main" id="{9C7305BB-4056-4024-98C3-CE03F9DE4242}"/>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Tree>
    <p:extLst>
      <p:ext uri="{BB962C8B-B14F-4D97-AF65-F5344CB8AC3E}">
        <p14:creationId xmlns:p14="http://schemas.microsoft.com/office/powerpoint/2010/main" val="35119109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a:extLst/>
          </p:cNvPr>
          <p:cNvSpPr>
            <a:spLocks noGrp="1"/>
          </p:cNvSpPr>
          <p:nvPr>
            <p:ph idx="1"/>
          </p:nvPr>
        </p:nvSpPr>
        <p:spPr>
          <a:xfrm>
            <a:off x="970305" y="1101502"/>
            <a:ext cx="10756071" cy="5345053"/>
          </a:xfrm>
          <a:extLst/>
        </p:spPr>
        <p:txBody>
          <a:bodyPr/>
          <a:lstStyle/>
          <a:p>
            <a:pPr marL="365760" indent="-365760">
              <a:lnSpc>
                <a:spcPct val="100000"/>
              </a:lnSpc>
              <a:spcBef>
                <a:spcPts val="0"/>
              </a:spcBef>
              <a:spcAft>
                <a:spcPts val="1400"/>
              </a:spcAft>
              <a:defRPr/>
            </a:pPr>
            <a:r>
              <a:rPr lang="en-US" altLang="en-US" dirty="0">
                <a:latin typeface="Calibri" panose="020F0502020204030204" pitchFamily="34" charset="0"/>
                <a:cs typeface="Calibri" panose="020F0502020204030204" pitchFamily="34" charset="0"/>
              </a:rPr>
              <a:t>The medical oncologist decides to treat the patient with 5FU + </a:t>
            </a:r>
            <a:r>
              <a:rPr lang="en-US" altLang="en-US" dirty="0" err="1">
                <a:latin typeface="Calibri" panose="020F0502020204030204" pitchFamily="34" charset="0"/>
                <a:cs typeface="Calibri" panose="020F0502020204030204" pitchFamily="34" charset="0"/>
              </a:rPr>
              <a:t>Nal</a:t>
            </a:r>
            <a:r>
              <a:rPr lang="en-US" altLang="en-US" dirty="0">
                <a:latin typeface="Calibri" panose="020F0502020204030204" pitchFamily="34" charset="0"/>
                <a:cs typeface="Calibri" panose="020F0502020204030204" pitchFamily="34" charset="0"/>
              </a:rPr>
              <a:t>-IRI. </a:t>
            </a:r>
          </a:p>
          <a:p>
            <a:pPr marL="365760" indent="-365760">
              <a:lnSpc>
                <a:spcPct val="100000"/>
              </a:lnSpc>
              <a:spcBef>
                <a:spcPts val="0"/>
              </a:spcBef>
              <a:spcAft>
                <a:spcPts val="1400"/>
              </a:spcAft>
              <a:defRPr/>
            </a:pPr>
            <a:r>
              <a:rPr lang="en-US" altLang="en-US" dirty="0">
                <a:latin typeface="Calibri" panose="020F0502020204030204" pitchFamily="34" charset="0"/>
                <a:cs typeface="Calibri" panose="020F0502020204030204" pitchFamily="34" charset="0"/>
              </a:rPr>
              <a:t>He tolerates treatment well with diarrhea, mostly grade 1 and controlled with </a:t>
            </a:r>
            <a:r>
              <a:rPr lang="en-US" altLang="en-US" dirty="0" err="1">
                <a:latin typeface="Calibri" panose="020F0502020204030204" pitchFamily="34" charset="0"/>
                <a:cs typeface="Calibri" panose="020F0502020204030204" pitchFamily="34" charset="0"/>
              </a:rPr>
              <a:t>Immodium</a:t>
            </a:r>
            <a:r>
              <a:rPr lang="en-US" altLang="en-US" dirty="0">
                <a:latin typeface="Calibri" panose="020F0502020204030204" pitchFamily="34" charset="0"/>
                <a:cs typeface="Calibri" panose="020F0502020204030204" pitchFamily="34" charset="0"/>
              </a:rPr>
              <a:t>. </a:t>
            </a:r>
          </a:p>
          <a:p>
            <a:pPr marL="365760" indent="-365760">
              <a:lnSpc>
                <a:spcPct val="100000"/>
              </a:lnSpc>
              <a:spcBef>
                <a:spcPts val="0"/>
              </a:spcBef>
              <a:spcAft>
                <a:spcPts val="1400"/>
              </a:spcAft>
              <a:defRPr/>
            </a:pPr>
            <a:r>
              <a:rPr lang="en-US" altLang="en-US" dirty="0">
                <a:latin typeface="Calibri" panose="020F0502020204030204" pitchFamily="34" charset="0"/>
                <a:cs typeface="Calibri" panose="020F0502020204030204" pitchFamily="34" charset="0"/>
              </a:rPr>
              <a:t>After 2 months of therapy, CT scan shows evidence of stable disease in the peritoneum with shrinkage in the liver lesions. His CA 19-9 drops to 450. </a:t>
            </a:r>
          </a:p>
          <a:p>
            <a:pPr marL="365760" indent="-365760">
              <a:lnSpc>
                <a:spcPct val="100000"/>
              </a:lnSpc>
              <a:spcBef>
                <a:spcPts val="0"/>
              </a:spcBef>
              <a:spcAft>
                <a:spcPts val="1400"/>
              </a:spcAft>
              <a:defRPr/>
            </a:pPr>
            <a:r>
              <a:rPr lang="en-US" altLang="en-US" dirty="0">
                <a:latin typeface="Calibri" panose="020F0502020204030204" pitchFamily="34" charset="0"/>
                <a:cs typeface="Calibri" panose="020F0502020204030204" pitchFamily="34" charset="0"/>
              </a:rPr>
              <a:t>After 6 months of therapy, patient starts experiencing significant pain again, appetite loss and weight loss. His CA 19-9 is now 10,000. </a:t>
            </a:r>
          </a:p>
          <a:p>
            <a:pPr marL="365760" indent="-365760">
              <a:lnSpc>
                <a:spcPct val="100000"/>
              </a:lnSpc>
              <a:spcBef>
                <a:spcPts val="0"/>
              </a:spcBef>
              <a:spcAft>
                <a:spcPts val="1400"/>
              </a:spcAft>
              <a:defRPr/>
            </a:pPr>
            <a:r>
              <a:rPr lang="en-US" altLang="en-US" dirty="0">
                <a:latin typeface="Calibri" panose="020F0502020204030204" pitchFamily="34" charset="0"/>
                <a:cs typeface="Calibri" panose="020F0502020204030204" pitchFamily="34" charset="0"/>
              </a:rPr>
              <a:t>His bilirubin is now 3 x ULN and his LFTs are elevated. His PS =2 .</a:t>
            </a:r>
          </a:p>
          <a:p>
            <a:pPr marL="0" indent="0">
              <a:lnSpc>
                <a:spcPct val="100000"/>
              </a:lnSpc>
              <a:spcBef>
                <a:spcPts val="0"/>
              </a:spcBef>
              <a:spcAft>
                <a:spcPts val="1400"/>
              </a:spcAft>
              <a:buNone/>
              <a:defRPr/>
            </a:pPr>
            <a:r>
              <a:rPr lang="en-US" altLang="en-US" dirty="0">
                <a:latin typeface="Calibri" panose="020F0502020204030204" pitchFamily="34" charset="0"/>
                <a:cs typeface="Calibri" panose="020F0502020204030204" pitchFamily="34" charset="0"/>
              </a:rPr>
              <a:t> </a:t>
            </a:r>
          </a:p>
        </p:txBody>
      </p:sp>
      <p:sp>
        <p:nvSpPr>
          <p:cNvPr id="6" name="Title 1">
            <a:extLst>
              <a:ext uri="{FF2B5EF4-FFF2-40B4-BE49-F238E27FC236}">
                <a16:creationId xmlns:a16="http://schemas.microsoft.com/office/drawing/2014/main" id="{0066DEFB-DA80-4557-9B92-0C89B7A0D5A2}"/>
              </a:ext>
            </a:extLst>
          </p:cNvPr>
          <p:cNvSpPr txBox="1">
            <a:spLocks/>
          </p:cNvSpPr>
          <p:nvPr/>
        </p:nvSpPr>
        <p:spPr>
          <a:xfrm>
            <a:off x="1746667" y="224497"/>
            <a:ext cx="9709151" cy="711689"/>
          </a:xfrm>
        </p:spPr>
        <p:txBody>
          <a:bodyPr>
            <a:noAutofit/>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Case Study #2</a:t>
            </a:r>
            <a:b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br>
            <a:endParaRPr kumimoji="0" lang="en-GB" sz="2600" b="0" i="0" u="none" strike="noStrike" kern="0" cap="none" spc="0" normalizeH="0" baseline="3000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endParaRPr>
          </a:p>
        </p:txBody>
      </p:sp>
    </p:spTree>
    <p:extLst>
      <p:ext uri="{BB962C8B-B14F-4D97-AF65-F5344CB8AC3E}">
        <p14:creationId xmlns:p14="http://schemas.microsoft.com/office/powerpoint/2010/main" val="5598299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53102" y="281519"/>
            <a:ext cx="9952174" cy="688501"/>
          </a:xfrm>
        </p:spPr>
        <p:txBody>
          <a:bodyPr>
            <a:noAutofit/>
          </a:bodyPr>
          <a:lstStyle/>
          <a:p>
            <a:r>
              <a:rPr lang="en-US" sz="3200" dirty="0">
                <a:solidFill>
                  <a:srgbClr val="FFFF99"/>
                </a:solidFill>
                <a:latin typeface="Calibri" panose="020F0502020204030204" pitchFamily="34" charset="0"/>
                <a:cs typeface="Calibri" panose="020F0502020204030204" pitchFamily="34" charset="0"/>
              </a:rPr>
              <a:t>NCCN has Also Developed Guidelines for Patients with Metastatic Pancreatic Cancer</a:t>
            </a:r>
          </a:p>
        </p:txBody>
      </p:sp>
      <p:sp>
        <p:nvSpPr>
          <p:cNvPr id="2" name="Text Placeholder 1"/>
          <p:cNvSpPr>
            <a:spLocks noGrp="1"/>
          </p:cNvSpPr>
          <p:nvPr>
            <p:ph type="body" sz="quarter" idx="10"/>
          </p:nvPr>
        </p:nvSpPr>
        <p:spPr>
          <a:xfrm>
            <a:off x="2100264" y="6115455"/>
            <a:ext cx="3916997" cy="409170"/>
          </a:xfrm>
        </p:spPr>
        <p:txBody>
          <a:bodyPr>
            <a:normAutofit fontScale="70000" lnSpcReduction="20000"/>
          </a:bodyPr>
          <a:lstStyle/>
          <a:p>
            <a:r>
              <a:rPr lang="en-GB" sz="900" dirty="0">
                <a:latin typeface="Calibri" panose="020F0502020204030204" pitchFamily="34" charset="0"/>
                <a:cs typeface="Calibri" panose="020F0502020204030204" pitchFamily="34" charset="0"/>
              </a:rPr>
              <a:t>*</a:t>
            </a:r>
            <a:r>
              <a:rPr lang="en-US" sz="900" dirty="0">
                <a:latin typeface="Calibri" panose="020F0502020204030204" pitchFamily="34" charset="0"/>
                <a:cs typeface="Calibri" panose="020F0502020204030204" pitchFamily="34" charset="0"/>
              </a:rPr>
              <a:t>Category 1: Based upon high-level evidence, there is uniform NCCN consensus that the intervention is appropriate. Second-line chemotherapy may consist of: 5-FU + LV + liposomal irinotecan (category 1) (for metastatic disease previously treated with gemcitabine-based therapy). 5-FU,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5-fluorouracil; LV, leucovorin; RT, radiotherapy</a:t>
            </a:r>
            <a:endParaRPr lang="en-GB" sz="900" dirty="0">
              <a:latin typeface="Calibri" panose="020F0502020204030204" pitchFamily="34" charset="0"/>
              <a:cs typeface="Calibri" panose="020F0502020204030204" pitchFamily="34" charset="0"/>
            </a:endParaRPr>
          </a:p>
        </p:txBody>
      </p:sp>
      <p:sp>
        <p:nvSpPr>
          <p:cNvPr id="5" name="Text Placeholder 4"/>
          <p:cNvSpPr>
            <a:spLocks noGrp="1"/>
          </p:cNvSpPr>
          <p:nvPr>
            <p:ph type="body" sz="quarter" idx="11"/>
          </p:nvPr>
        </p:nvSpPr>
        <p:spPr>
          <a:xfrm>
            <a:off x="6086475" y="6169143"/>
            <a:ext cx="2665380" cy="355482"/>
          </a:xfrm>
        </p:spPr>
        <p:txBody>
          <a:bodyPr/>
          <a:lstStyle/>
          <a:p>
            <a:r>
              <a:rPr lang="en-GB" sz="900" dirty="0">
                <a:latin typeface="Calibri" panose="020F0502020204030204" pitchFamily="34" charset="0"/>
                <a:cs typeface="Calibri" panose="020F0502020204030204" pitchFamily="34" charset="0"/>
              </a:rPr>
              <a:t>NCCN Clinical Practice Guidelines. Pancreatic adenocarcinoma – version 1.2016</a:t>
            </a:r>
          </a:p>
        </p:txBody>
      </p:sp>
      <p:grpSp>
        <p:nvGrpSpPr>
          <p:cNvPr id="17" name="Group 16"/>
          <p:cNvGrpSpPr/>
          <p:nvPr/>
        </p:nvGrpSpPr>
        <p:grpSpPr>
          <a:xfrm>
            <a:off x="2100263" y="1357349"/>
            <a:ext cx="7991648" cy="4429344"/>
            <a:chOff x="85075" y="1202009"/>
            <a:chExt cx="8996816" cy="4986458"/>
          </a:xfrm>
        </p:grpSpPr>
        <p:sp>
          <p:nvSpPr>
            <p:cNvPr id="6" name="Rectangle 5"/>
            <p:cNvSpPr/>
            <p:nvPr/>
          </p:nvSpPr>
          <p:spPr>
            <a:xfrm>
              <a:off x="85075" y="3638087"/>
              <a:ext cx="1112127" cy="972672"/>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If jaundice: placement of self-expanding metal stent</a:t>
              </a:r>
            </a:p>
          </p:txBody>
        </p:sp>
        <p:sp>
          <p:nvSpPr>
            <p:cNvPr id="7" name="Rectangle 6"/>
            <p:cNvSpPr/>
            <p:nvPr/>
          </p:nvSpPr>
          <p:spPr>
            <a:xfrm rot="16200000">
              <a:off x="1238418" y="2573875"/>
              <a:ext cx="810560" cy="290948"/>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Good PS</a:t>
              </a:r>
            </a:p>
          </p:txBody>
        </p:sp>
        <p:sp>
          <p:nvSpPr>
            <p:cNvPr id="8" name="Rectangle 7"/>
            <p:cNvSpPr/>
            <p:nvPr/>
          </p:nvSpPr>
          <p:spPr>
            <a:xfrm rot="16200000">
              <a:off x="1249686" y="5653597"/>
              <a:ext cx="778793" cy="290948"/>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Poor PS</a:t>
              </a:r>
            </a:p>
          </p:txBody>
        </p:sp>
        <p:sp>
          <p:nvSpPr>
            <p:cNvPr id="10" name="Rectangle 9"/>
            <p:cNvSpPr/>
            <p:nvPr/>
          </p:nvSpPr>
          <p:spPr>
            <a:xfrm>
              <a:off x="2004846" y="5496013"/>
              <a:ext cx="1737595" cy="606132"/>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Gemcitabine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Palliative care</a:t>
              </a:r>
            </a:p>
          </p:txBody>
        </p:sp>
        <p:sp>
          <p:nvSpPr>
            <p:cNvPr id="12" name="Rectangle 11"/>
            <p:cNvSpPr/>
            <p:nvPr/>
          </p:nvSpPr>
          <p:spPr>
            <a:xfrm>
              <a:off x="4430404" y="2154270"/>
              <a:ext cx="1244500" cy="785091"/>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Previously treated with gemcitabine-based therapy</a:t>
              </a:r>
            </a:p>
          </p:txBody>
        </p:sp>
        <p:sp>
          <p:nvSpPr>
            <p:cNvPr id="13" name="Rectangle 12"/>
            <p:cNvSpPr/>
            <p:nvPr/>
          </p:nvSpPr>
          <p:spPr>
            <a:xfrm>
              <a:off x="4430404" y="4204480"/>
              <a:ext cx="1244500" cy="785091"/>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Previously treated with </a:t>
              </a:r>
              <a:r>
                <a:rPr kumimoji="0" lang="en-GB" sz="1000" b="0" i="0" u="none" strike="noStrike" kern="1200" cap="none" spc="0" normalizeH="0" baseline="0" noProof="0" dirty="0" err="1">
                  <a:ln>
                    <a:noFill/>
                  </a:ln>
                  <a:solidFill>
                    <a:srgbClr val="141313"/>
                  </a:solidFill>
                  <a:effectLst/>
                  <a:uLnTx/>
                  <a:uFillTx/>
                  <a:latin typeface="Calibri" panose="020F0502020204030204" pitchFamily="34" charset="0"/>
                  <a:ea typeface="Tahoma"/>
                  <a:cs typeface="Calibri" panose="020F0502020204030204" pitchFamily="34" charset="0"/>
                </a:rPr>
                <a:t>fluoropyrimidine</a:t>
              </a: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-based therapy</a:t>
              </a:r>
            </a:p>
          </p:txBody>
        </p:sp>
        <p:sp>
          <p:nvSpPr>
            <p:cNvPr id="14" name="Rectangle 13"/>
            <p:cNvSpPr/>
            <p:nvPr/>
          </p:nvSpPr>
          <p:spPr>
            <a:xfrm>
              <a:off x="5849522" y="1570597"/>
              <a:ext cx="1737755" cy="1945344"/>
            </a:xfrm>
            <a:prstGeom prst="rect">
              <a:avLst/>
            </a:prstGeom>
            <a:solidFill>
              <a:srgbClr val="CCFF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Clinical trial (preferred)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5-FU/</a:t>
              </a:r>
              <a:r>
                <a:rPr kumimoji="0" lang="en-GB" sz="10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LV+nal-IRI</a:t>
              </a: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a:t>
              </a:r>
              <a:r>
                <a:rPr kumimoji="0" lang="en-GB" sz="10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castegory</a:t>
              </a: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Other </a:t>
              </a:r>
              <a:r>
                <a:rPr kumimoji="0" lang="en-GB" sz="10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fluoropyrimidine</a:t>
              </a: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-based chemotherapy</a:t>
              </a:r>
              <a:endParaRPr kumimoji="0" lang="en-GB" sz="1000" b="0" i="0" u="sng"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RT for severe pain refractory to narcotic therapy</a:t>
              </a:r>
            </a:p>
          </p:txBody>
        </p:sp>
        <p:sp>
          <p:nvSpPr>
            <p:cNvPr id="15" name="Rectangle 14"/>
            <p:cNvSpPr/>
            <p:nvPr/>
          </p:nvSpPr>
          <p:spPr>
            <a:xfrm>
              <a:off x="5835531" y="3678348"/>
              <a:ext cx="1737755" cy="1823760"/>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Clinical trial (preferred)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Gemcitabine-based therapy</a:t>
              </a:r>
              <a:endParaRPr kumimoji="0" lang="en-GB" sz="1000" b="0" i="0" u="sng"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RT for severe pain refractory to narcotic therapy</a:t>
              </a:r>
            </a:p>
          </p:txBody>
        </p:sp>
        <p:sp>
          <p:nvSpPr>
            <p:cNvPr id="16" name="Rectangle 15"/>
            <p:cNvSpPr/>
            <p:nvPr/>
          </p:nvSpPr>
          <p:spPr>
            <a:xfrm>
              <a:off x="7888610" y="3076161"/>
              <a:ext cx="1193281" cy="978378"/>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Palliative and best supportive care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Clinical trial</a:t>
              </a:r>
            </a:p>
          </p:txBody>
        </p:sp>
        <p:cxnSp>
          <p:nvCxnSpPr>
            <p:cNvPr id="18" name="Elbow Connector 17"/>
            <p:cNvCxnSpPr>
              <a:stCxn id="6" idx="3"/>
              <a:endCxn id="7" idx="0"/>
            </p:cNvCxnSpPr>
            <p:nvPr/>
          </p:nvCxnSpPr>
          <p:spPr>
            <a:xfrm flipV="1">
              <a:off x="1197202" y="2719349"/>
              <a:ext cx="301022" cy="1405073"/>
            </a:xfrm>
            <a:prstGeom prst="bentConnector3">
              <a:avLst>
                <a:gd name="adj1" fmla="val 50000"/>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9" name="Elbow Connector 18"/>
            <p:cNvCxnSpPr>
              <a:stCxn id="6" idx="3"/>
              <a:endCxn id="8" idx="0"/>
            </p:cNvCxnSpPr>
            <p:nvPr/>
          </p:nvCxnSpPr>
          <p:spPr>
            <a:xfrm>
              <a:off x="1197202" y="4124423"/>
              <a:ext cx="296406" cy="1674648"/>
            </a:xfrm>
            <a:prstGeom prst="bentConnector3">
              <a:avLst>
                <a:gd name="adj1" fmla="val 50000"/>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2"/>
              <a:endCxn id="10" idx="1"/>
            </p:cNvCxnSpPr>
            <p:nvPr/>
          </p:nvCxnSpPr>
          <p:spPr>
            <a:xfrm>
              <a:off x="1784556" y="5799077"/>
              <a:ext cx="220290" cy="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7" idx="2"/>
            </p:cNvCxnSpPr>
            <p:nvPr/>
          </p:nvCxnSpPr>
          <p:spPr>
            <a:xfrm>
              <a:off x="1789172" y="2719349"/>
              <a:ext cx="230388" cy="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endCxn id="11" idx="0"/>
            </p:cNvCxnSpPr>
            <p:nvPr/>
          </p:nvCxnSpPr>
          <p:spPr>
            <a:xfrm>
              <a:off x="3632075" y="3565350"/>
              <a:ext cx="301333" cy="1"/>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8" name="Elbow Connector 37"/>
            <p:cNvCxnSpPr/>
            <p:nvPr/>
          </p:nvCxnSpPr>
          <p:spPr>
            <a:xfrm flipV="1">
              <a:off x="4160018" y="2621876"/>
              <a:ext cx="270386" cy="943475"/>
            </a:xfrm>
            <a:prstGeom prst="bentConnector3">
              <a:avLst>
                <a:gd name="adj1" fmla="val 50000"/>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41" name="Elbow Connector 40"/>
            <p:cNvCxnSpPr/>
            <p:nvPr/>
          </p:nvCxnSpPr>
          <p:spPr>
            <a:xfrm>
              <a:off x="4160018" y="3565351"/>
              <a:ext cx="270386" cy="1031674"/>
            </a:xfrm>
            <a:prstGeom prst="bentConnector3">
              <a:avLst>
                <a:gd name="adj1" fmla="val 50000"/>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12" idx="3"/>
              <a:endCxn id="14" idx="1"/>
            </p:cNvCxnSpPr>
            <p:nvPr/>
          </p:nvCxnSpPr>
          <p:spPr>
            <a:xfrm flipV="1">
              <a:off x="5674904" y="2543269"/>
              <a:ext cx="174618" cy="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13" idx="3"/>
              <a:endCxn id="15" idx="1"/>
            </p:cNvCxnSpPr>
            <p:nvPr/>
          </p:nvCxnSpPr>
          <p:spPr>
            <a:xfrm flipV="1">
              <a:off x="5674904" y="4590228"/>
              <a:ext cx="160627" cy="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93" name="Elbow Connector 92"/>
            <p:cNvCxnSpPr>
              <a:stCxn id="15" idx="3"/>
              <a:endCxn id="16" idx="1"/>
            </p:cNvCxnSpPr>
            <p:nvPr/>
          </p:nvCxnSpPr>
          <p:spPr>
            <a:xfrm flipV="1">
              <a:off x="7573286" y="3565350"/>
              <a:ext cx="315323" cy="1024878"/>
            </a:xfrm>
            <a:prstGeom prst="bentConnector3">
              <a:avLst>
                <a:gd name="adj1" fmla="val 50000"/>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96" name="Elbow Connector 95"/>
            <p:cNvCxnSpPr>
              <a:stCxn id="14" idx="3"/>
              <a:endCxn id="16" idx="1"/>
            </p:cNvCxnSpPr>
            <p:nvPr/>
          </p:nvCxnSpPr>
          <p:spPr>
            <a:xfrm>
              <a:off x="7587278" y="2543269"/>
              <a:ext cx="301332" cy="1022081"/>
            </a:xfrm>
            <a:prstGeom prst="bentConnector3">
              <a:avLst>
                <a:gd name="adj1" fmla="val 50000"/>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19" name="Rectangle 118"/>
            <p:cNvSpPr/>
            <p:nvPr/>
          </p:nvSpPr>
          <p:spPr>
            <a:xfrm>
              <a:off x="5717740" y="1202009"/>
              <a:ext cx="2022764" cy="4341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2</a:t>
              </a:r>
              <a:r>
                <a:rPr kumimoji="0" lang="en-GB" sz="1400" b="1" i="0" u="none" strike="noStrike" kern="1200" cap="none" spc="0" normalizeH="0" baseline="3000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nd</a:t>
              </a:r>
              <a:r>
                <a:rPr kumimoji="0" lang="en-GB" sz="1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-line therapy</a:t>
              </a:r>
            </a:p>
          </p:txBody>
        </p:sp>
        <p:sp>
          <p:nvSpPr>
            <p:cNvPr id="120" name="Rectangle 119"/>
            <p:cNvSpPr/>
            <p:nvPr/>
          </p:nvSpPr>
          <p:spPr>
            <a:xfrm>
              <a:off x="1862261" y="1202009"/>
              <a:ext cx="2022764" cy="4341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1</a:t>
              </a:r>
              <a:r>
                <a:rPr kumimoji="0" lang="en-GB" sz="1400" b="1" i="0" u="none" strike="noStrike" kern="1200" cap="none" spc="0" normalizeH="0" baseline="3000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st</a:t>
              </a:r>
              <a:r>
                <a:rPr kumimoji="0" lang="en-GB" sz="1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-line therapy</a:t>
              </a:r>
            </a:p>
          </p:txBody>
        </p:sp>
        <p:sp>
          <p:nvSpPr>
            <p:cNvPr id="11" name="Rectangle 10"/>
            <p:cNvSpPr/>
            <p:nvPr/>
          </p:nvSpPr>
          <p:spPr>
            <a:xfrm rot="16200000">
              <a:off x="3689486" y="3419877"/>
              <a:ext cx="778792" cy="290948"/>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Good PS</a:t>
              </a:r>
            </a:p>
          </p:txBody>
        </p:sp>
        <p:sp>
          <p:nvSpPr>
            <p:cNvPr id="9" name="Rectangle 8"/>
            <p:cNvSpPr/>
            <p:nvPr/>
          </p:nvSpPr>
          <p:spPr>
            <a:xfrm>
              <a:off x="2004848" y="1559872"/>
              <a:ext cx="1737595" cy="3809633"/>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sng"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Preferred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Clinical trial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FOLFIRINOX</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Gemcitabine + albumin-bound paclitaxel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sng"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sng"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Other options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Gemcitabine + </a:t>
              </a:r>
              <a:r>
                <a:rPr kumimoji="0" lang="en-GB" sz="1000" b="0" i="0" u="none" strike="noStrike" kern="1200" cap="none" spc="0" normalizeH="0" baseline="0" noProof="0" dirty="0" err="1">
                  <a:ln>
                    <a:noFill/>
                  </a:ln>
                  <a:solidFill>
                    <a:srgbClr val="141313"/>
                  </a:solidFill>
                  <a:effectLst/>
                  <a:uLnTx/>
                  <a:uFillTx/>
                  <a:latin typeface="Calibri" panose="020F0502020204030204" pitchFamily="34" charset="0"/>
                  <a:ea typeface="Tahoma"/>
                  <a:cs typeface="Calibri" panose="020F0502020204030204" pitchFamily="34" charset="0"/>
                </a:rPr>
                <a:t>erlotinib</a:t>
              </a:r>
              <a:endPar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Gemcitabine-based combination therapy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Gemcitabine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err="1">
                  <a:ln>
                    <a:noFill/>
                  </a:ln>
                  <a:solidFill>
                    <a:srgbClr val="141313"/>
                  </a:solidFill>
                  <a:effectLst/>
                  <a:uLnTx/>
                  <a:uFillTx/>
                  <a:latin typeface="Calibri" panose="020F0502020204030204" pitchFamily="34" charset="0"/>
                  <a:ea typeface="Tahoma"/>
                  <a:cs typeface="Calibri" panose="020F0502020204030204" pitchFamily="34" charset="0"/>
                </a:rPr>
                <a:t>Capecitabine</a:t>
              </a: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 or continuous infusion </a:t>
              </a:r>
              <a:b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b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5-FU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err="1">
                  <a:ln>
                    <a:noFill/>
                  </a:ln>
                  <a:solidFill>
                    <a:srgbClr val="141313"/>
                  </a:solidFill>
                  <a:effectLst/>
                  <a:uLnTx/>
                  <a:uFillTx/>
                  <a:latin typeface="Calibri" panose="020F0502020204030204" pitchFamily="34" charset="0"/>
                  <a:ea typeface="Tahoma"/>
                  <a:cs typeface="Calibri" panose="020F0502020204030204" pitchFamily="34" charset="0"/>
                </a:rPr>
                <a:t>Fluoropyrimidine</a:t>
              </a: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 + </a:t>
              </a:r>
              <a:r>
                <a:rPr kumimoji="0" lang="en-GB" sz="1000" b="0" i="0" u="none" strike="noStrike" kern="1200" cap="none" spc="0" normalizeH="0" baseline="0" noProof="0" dirty="0" err="1">
                  <a:ln>
                    <a:noFill/>
                  </a:ln>
                  <a:solidFill>
                    <a:srgbClr val="141313"/>
                  </a:solidFill>
                  <a:effectLst/>
                  <a:uLnTx/>
                  <a:uFillTx/>
                  <a:latin typeface="Calibri" panose="020F0502020204030204" pitchFamily="34" charset="0"/>
                  <a:ea typeface="Tahoma"/>
                  <a:cs typeface="Calibri" panose="020F0502020204030204" pitchFamily="34" charset="0"/>
                </a:rPr>
                <a:t>oxaliplatin</a:t>
              </a:r>
              <a:endPar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grpSp>
    </p:spTree>
    <p:extLst>
      <p:ext uri="{BB962C8B-B14F-4D97-AF65-F5344CB8AC3E}">
        <p14:creationId xmlns:p14="http://schemas.microsoft.com/office/powerpoint/2010/main" val="3480946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Content Placeholder 2">
            <a:extLst/>
          </p:cNvPr>
          <p:cNvSpPr>
            <a:spLocks noGrp="1"/>
          </p:cNvSpPr>
          <p:nvPr>
            <p:ph idx="1"/>
          </p:nvPr>
        </p:nvSpPr>
        <p:spPr>
          <a:xfrm>
            <a:off x="1981199" y="1400176"/>
            <a:ext cx="8987005" cy="3456331"/>
          </a:xfrm>
          <a:extLst/>
        </p:spPr>
        <p:txBody>
          <a:bodyPr/>
          <a:lstStyle/>
          <a:p>
            <a:pPr marL="365760" indent="-365760">
              <a:lnSpc>
                <a:spcPct val="110000"/>
              </a:lnSpc>
              <a:spcBef>
                <a:spcPts val="0"/>
              </a:spcBef>
              <a:defRPr/>
            </a:pPr>
            <a:r>
              <a:rPr lang="en-US" altLang="en-US" dirty="0">
                <a:latin typeface="Calibri" panose="020F0502020204030204" pitchFamily="34" charset="0"/>
                <a:cs typeface="Calibri" panose="020F0502020204030204" pitchFamily="34" charset="0"/>
              </a:rPr>
              <a:t>What option would be most appropriate at this time? </a:t>
            </a:r>
          </a:p>
          <a:p>
            <a:pPr marL="1428750" lvl="2" indent="-514350">
              <a:lnSpc>
                <a:spcPct val="110000"/>
              </a:lnSpc>
              <a:spcBef>
                <a:spcPts val="0"/>
              </a:spcBef>
              <a:buClr>
                <a:srgbClr val="FFFF00"/>
              </a:buClr>
              <a:buFont typeface="+mj-lt"/>
              <a:buAutoNum type="arabicParenR"/>
              <a:defRPr/>
            </a:pPr>
            <a:r>
              <a:rPr lang="en-US" altLang="en-US" sz="2800" i="0" dirty="0">
                <a:latin typeface="Calibri" panose="020F0502020204030204" pitchFamily="34" charset="0"/>
                <a:cs typeface="Calibri" panose="020F0502020204030204" pitchFamily="34" charset="0"/>
              </a:rPr>
              <a:t>Capecitabine</a:t>
            </a:r>
          </a:p>
          <a:p>
            <a:pPr marL="1428750" lvl="2" indent="-514350">
              <a:lnSpc>
                <a:spcPct val="110000"/>
              </a:lnSpc>
              <a:spcBef>
                <a:spcPts val="0"/>
              </a:spcBef>
              <a:buClr>
                <a:srgbClr val="FFFF00"/>
              </a:buClr>
              <a:buFont typeface="+mj-lt"/>
              <a:buAutoNum type="arabicParenR"/>
              <a:defRPr/>
            </a:pPr>
            <a:r>
              <a:rPr lang="en-US" altLang="en-US" sz="2800" i="0" dirty="0">
                <a:latin typeface="Calibri" panose="020F0502020204030204" pitchFamily="34" charset="0"/>
                <a:cs typeface="Calibri" panose="020F0502020204030204" pitchFamily="34" charset="0"/>
              </a:rPr>
              <a:t>Palliative/Hospice Care </a:t>
            </a:r>
          </a:p>
          <a:p>
            <a:pPr marL="1428750" lvl="2" indent="-514350">
              <a:lnSpc>
                <a:spcPct val="110000"/>
              </a:lnSpc>
              <a:spcBef>
                <a:spcPts val="0"/>
              </a:spcBef>
              <a:buClr>
                <a:srgbClr val="FFFF00"/>
              </a:buClr>
              <a:buFont typeface="+mj-lt"/>
              <a:buAutoNum type="arabicParenR"/>
              <a:defRPr/>
            </a:pPr>
            <a:r>
              <a:rPr lang="en-US" altLang="en-US" sz="2800" i="0" dirty="0">
                <a:latin typeface="Calibri" panose="020F0502020204030204" pitchFamily="34" charset="0"/>
                <a:cs typeface="Calibri" panose="020F0502020204030204" pitchFamily="34" charset="0"/>
              </a:rPr>
              <a:t>Gemcitabine</a:t>
            </a:r>
          </a:p>
          <a:p>
            <a:pPr marL="1428750" lvl="2" indent="-514350">
              <a:lnSpc>
                <a:spcPct val="110000"/>
              </a:lnSpc>
              <a:spcBef>
                <a:spcPts val="0"/>
              </a:spcBef>
              <a:buClr>
                <a:srgbClr val="FFFF00"/>
              </a:buClr>
              <a:buFont typeface="+mj-lt"/>
              <a:buAutoNum type="arabicParenR"/>
              <a:defRPr/>
            </a:pPr>
            <a:r>
              <a:rPr lang="en-US" altLang="en-US" sz="2800" i="0" dirty="0">
                <a:latin typeface="Calibri" panose="020F0502020204030204" pitchFamily="34" charset="0"/>
                <a:cs typeface="Calibri" panose="020F0502020204030204" pitchFamily="34" charset="0"/>
              </a:rPr>
              <a:t>FOLFIRINOX</a:t>
            </a:r>
          </a:p>
          <a:p>
            <a:pPr marL="1428750" lvl="2" indent="-514350">
              <a:lnSpc>
                <a:spcPct val="110000"/>
              </a:lnSpc>
              <a:spcBef>
                <a:spcPts val="0"/>
              </a:spcBef>
              <a:buClr>
                <a:srgbClr val="FFFF00"/>
              </a:buClr>
              <a:buFont typeface="+mj-lt"/>
              <a:buAutoNum type="arabicParenR"/>
              <a:defRPr/>
            </a:pPr>
            <a:r>
              <a:rPr lang="en-US" altLang="en-US" sz="2800" i="0" dirty="0">
                <a:latin typeface="Calibri" panose="020F0502020204030204" pitchFamily="34" charset="0"/>
                <a:cs typeface="Calibri" panose="020F0502020204030204" pitchFamily="34" charset="0"/>
              </a:rPr>
              <a:t>FOLFOX</a:t>
            </a:r>
          </a:p>
          <a:p>
            <a:pPr marL="1428750" lvl="2" indent="-514350">
              <a:lnSpc>
                <a:spcPct val="110000"/>
              </a:lnSpc>
              <a:spcBef>
                <a:spcPts val="0"/>
              </a:spcBef>
              <a:buClr>
                <a:srgbClr val="FFFF00"/>
              </a:buClr>
              <a:buFont typeface="+mj-lt"/>
              <a:buAutoNum type="arabicParenR"/>
              <a:defRPr/>
            </a:pPr>
            <a:r>
              <a:rPr lang="en-US" altLang="en-US" sz="2800" i="0" dirty="0">
                <a:latin typeface="Calibri" panose="020F0502020204030204" pitchFamily="34" charset="0"/>
                <a:cs typeface="Calibri" panose="020F0502020204030204" pitchFamily="34" charset="0"/>
              </a:rPr>
              <a:t>CAPOX</a:t>
            </a:r>
          </a:p>
        </p:txBody>
      </p:sp>
      <p:sp>
        <p:nvSpPr>
          <p:cNvPr id="6" name="Title 1">
            <a:extLst>
              <a:ext uri="{FF2B5EF4-FFF2-40B4-BE49-F238E27FC236}">
                <a16:creationId xmlns:a16="http://schemas.microsoft.com/office/drawing/2014/main" id="{C82C0EFD-6A14-4345-978A-A792743E2EAB}"/>
              </a:ext>
            </a:extLst>
          </p:cNvPr>
          <p:cNvSpPr txBox="1">
            <a:spLocks/>
          </p:cNvSpPr>
          <p:nvPr/>
        </p:nvSpPr>
        <p:spPr>
          <a:xfrm>
            <a:off x="1833971" y="68268"/>
            <a:ext cx="9709151" cy="711689"/>
          </a:xfrm>
        </p:spPr>
        <p:txBody>
          <a:bodyPr>
            <a:noAutofit/>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Case Study #2</a:t>
            </a:r>
            <a:br>
              <a:rPr kumimoji="0" lang="en-GB"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br>
            <a:r>
              <a:rPr kumimoji="0" lang="en-GB"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Question 3</a:t>
            </a:r>
            <a:endParaRPr kumimoji="0" lang="en-GB" sz="2600" b="0" i="0" u="none" strike="noStrike" kern="0" cap="none" spc="0" normalizeH="0" baseline="3000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endParaRPr>
          </a:p>
        </p:txBody>
      </p:sp>
      <p:sp>
        <p:nvSpPr>
          <p:cNvPr id="7" name="TextBox 6">
            <a:extLst>
              <a:ext uri="{FF2B5EF4-FFF2-40B4-BE49-F238E27FC236}">
                <a16:creationId xmlns:a16="http://schemas.microsoft.com/office/drawing/2014/main" id="{F83E3630-9A4F-4520-A8C9-A46D53EB6A66}"/>
              </a:ext>
            </a:extLst>
          </p:cNvPr>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Tree>
    <p:extLst>
      <p:ext uri="{BB962C8B-B14F-4D97-AF65-F5344CB8AC3E}">
        <p14:creationId xmlns:p14="http://schemas.microsoft.com/office/powerpoint/2010/main" val="1883612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E1A249-3235-4CDA-96D5-60B78B709AB9}"/>
              </a:ext>
            </a:extLst>
          </p:cNvPr>
          <p:cNvSpPr>
            <a:spLocks noChangeArrowheads="1"/>
          </p:cNvSpPr>
          <p:nvPr/>
        </p:nvSpPr>
        <p:spPr bwMode="auto">
          <a:xfrm rot="10800000" flipH="1">
            <a:off x="16933" y="0"/>
            <a:ext cx="12192000" cy="6858000"/>
          </a:xfrm>
          <a:prstGeom prst="rect">
            <a:avLst/>
          </a:prstGeom>
          <a:blipFill dpi="0" rotWithShape="1">
            <a:blip r:embed="rId3"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srgbClr val="FFFF99"/>
              </a:solidFill>
              <a:effectLst/>
              <a:uLnTx/>
              <a:uFillTx/>
              <a:latin typeface="Arial" pitchFamily="34" charset="0"/>
              <a:ea typeface="MS PGothic" pitchFamily="34" charset="-128"/>
              <a:cs typeface="Tahoma"/>
            </a:endParaRPr>
          </a:p>
        </p:txBody>
      </p:sp>
      <p:sp>
        <p:nvSpPr>
          <p:cNvPr id="6" name="Title 5"/>
          <p:cNvSpPr>
            <a:spLocks noGrp="1"/>
          </p:cNvSpPr>
          <p:nvPr>
            <p:ph type="title"/>
          </p:nvPr>
        </p:nvSpPr>
        <p:spPr>
          <a:xfrm>
            <a:off x="643923" y="1546144"/>
            <a:ext cx="10680700" cy="1375833"/>
          </a:xfrm>
        </p:spPr>
        <p:txBody>
          <a:bodyPr/>
          <a:lstStyle/>
          <a:p>
            <a:pPr algn="ctr"/>
            <a:r>
              <a:rPr lang="en-GB" sz="4200" b="0" dirty="0">
                <a:solidFill>
                  <a:srgbClr val="FFFF99"/>
                </a:solidFill>
                <a:latin typeface="Calibri" panose="020F0502020204030204" pitchFamily="34" charset="0"/>
                <a:cs typeface="Calibri" panose="020F0502020204030204" pitchFamily="34" charset="0"/>
              </a:rPr>
              <a:t>Case Study #3</a:t>
            </a:r>
          </a:p>
        </p:txBody>
      </p:sp>
      <p:sp>
        <p:nvSpPr>
          <p:cNvPr id="9" name="Rectangle 8">
            <a:extLst>
              <a:ext uri="{FF2B5EF4-FFF2-40B4-BE49-F238E27FC236}">
                <a16:creationId xmlns:a16="http://schemas.microsoft.com/office/drawing/2014/main" id="{B07BBA78-D4F3-4F23-8D03-48BB7F7B69A6}"/>
              </a:ext>
            </a:extLst>
          </p:cNvPr>
          <p:cNvSpPr/>
          <p:nvPr/>
        </p:nvSpPr>
        <p:spPr bwMode="auto">
          <a:xfrm>
            <a:off x="3464611" y="2617710"/>
            <a:ext cx="4943875" cy="3168725"/>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pic>
        <p:nvPicPr>
          <p:cNvPr id="10" name="Picture 9">
            <a:extLst>
              <a:ext uri="{FF2B5EF4-FFF2-40B4-BE49-F238E27FC236}">
                <a16:creationId xmlns:a16="http://schemas.microsoft.com/office/drawing/2014/main" id="{7BB4FE80-8AD4-46E5-BDB8-60E7D4E0987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88675" y="2737058"/>
            <a:ext cx="4679506" cy="2924691"/>
          </a:xfrm>
          <a:prstGeom prst="rect">
            <a:avLst/>
          </a:prstGeom>
        </p:spPr>
      </p:pic>
    </p:spTree>
    <p:extLst>
      <p:ext uri="{BB962C8B-B14F-4D97-AF65-F5344CB8AC3E}">
        <p14:creationId xmlns:p14="http://schemas.microsoft.com/office/powerpoint/2010/main" val="4544468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963922" y="1277754"/>
            <a:ext cx="8229600" cy="3984625"/>
          </a:xfrm>
        </p:spPr>
        <p:txBody>
          <a:bodyPr>
            <a:normAutofit/>
          </a:bodyPr>
          <a:lstStyle/>
          <a:p>
            <a:pPr>
              <a:buFont typeface="Wingdings" charset="0"/>
              <a:buChar char="§"/>
              <a:defRPr/>
            </a:pPr>
            <a:r>
              <a:rPr lang="en-US" dirty="0">
                <a:latin typeface="Calibri" panose="020F0502020204030204" pitchFamily="34" charset="0"/>
                <a:cs typeface="Calibri" panose="020F0502020204030204" pitchFamily="34" charset="0"/>
              </a:rPr>
              <a:t>No Complaints</a:t>
            </a:r>
          </a:p>
          <a:p>
            <a:pPr>
              <a:buFont typeface="Wingdings" charset="0"/>
              <a:buChar char="§"/>
              <a:defRPr/>
            </a:pPr>
            <a:r>
              <a:rPr lang="en-US" dirty="0">
                <a:latin typeface="Calibri" panose="020F0502020204030204" pitchFamily="34" charset="0"/>
                <a:cs typeface="Calibri" panose="020F0502020204030204" pitchFamily="34" charset="0"/>
              </a:rPr>
              <a:t>Meds: omeprazole, </a:t>
            </a:r>
            <a:r>
              <a:rPr lang="en-US" dirty="0" err="1">
                <a:latin typeface="Calibri" panose="020F0502020204030204" pitchFamily="34" charset="0"/>
                <a:cs typeface="Calibri" panose="020F0502020204030204" pitchFamily="34" charset="0"/>
              </a:rPr>
              <a:t>lisinopril</a:t>
            </a:r>
            <a:endParaRPr lang="en-US" dirty="0">
              <a:latin typeface="Calibri" panose="020F0502020204030204" pitchFamily="34" charset="0"/>
              <a:cs typeface="Calibri" panose="020F0502020204030204" pitchFamily="34" charset="0"/>
            </a:endParaRPr>
          </a:p>
          <a:p>
            <a:pPr>
              <a:buFont typeface="Wingdings" charset="0"/>
              <a:buChar char="§"/>
              <a:defRPr/>
            </a:pPr>
            <a:r>
              <a:rPr lang="en-US" dirty="0">
                <a:latin typeface="Calibri" panose="020F0502020204030204" pitchFamily="34" charset="0"/>
                <a:cs typeface="Calibri" panose="020F0502020204030204" pitchFamily="34" charset="0"/>
              </a:rPr>
              <a:t>LFTs checked in preparation for starting a statin: </a:t>
            </a:r>
          </a:p>
          <a:p>
            <a:pPr marL="1031875" indent="-287338">
              <a:buClr>
                <a:srgbClr val="00FFFF"/>
              </a:buClr>
              <a:buFont typeface="Wingdings" panose="05000000000000000000" pitchFamily="2" charset="2"/>
              <a:buChar char="§"/>
              <a:defRPr/>
            </a:pPr>
            <a:r>
              <a:rPr lang="en-US" dirty="0">
                <a:latin typeface="Calibri" panose="020F0502020204030204" pitchFamily="34" charset="0"/>
                <a:cs typeface="Calibri" panose="020F0502020204030204" pitchFamily="34" charset="0"/>
              </a:rPr>
              <a:t>AST: 65 (</a:t>
            </a:r>
            <a:r>
              <a:rPr lang="en-US" dirty="0" err="1">
                <a:latin typeface="Calibri" panose="020F0502020204030204" pitchFamily="34" charset="0"/>
                <a:cs typeface="Calibri" panose="020F0502020204030204" pitchFamily="34" charset="0"/>
              </a:rPr>
              <a:t>nl</a:t>
            </a:r>
            <a:r>
              <a:rPr lang="en-US" dirty="0">
                <a:latin typeface="Calibri" panose="020F0502020204030204" pitchFamily="34" charset="0"/>
                <a:cs typeface="Calibri" panose="020F0502020204030204" pitchFamily="34" charset="0"/>
              </a:rPr>
              <a:t> &lt; 40)</a:t>
            </a:r>
          </a:p>
          <a:p>
            <a:pPr marL="1031875" indent="-287338">
              <a:buClr>
                <a:srgbClr val="00FFFF"/>
              </a:buClr>
              <a:buFont typeface="Wingdings" panose="05000000000000000000" pitchFamily="2" charset="2"/>
              <a:buChar char="§"/>
              <a:defRPr/>
            </a:pPr>
            <a:r>
              <a:rPr lang="en-US" dirty="0">
                <a:latin typeface="Calibri" panose="020F0502020204030204" pitchFamily="34" charset="0"/>
                <a:cs typeface="Calibri" panose="020F0502020204030204" pitchFamily="34" charset="0"/>
              </a:rPr>
              <a:t>ALT: 85 (</a:t>
            </a:r>
            <a:r>
              <a:rPr lang="en-US" dirty="0" err="1">
                <a:latin typeface="Calibri" panose="020F0502020204030204" pitchFamily="34" charset="0"/>
                <a:cs typeface="Calibri" panose="020F0502020204030204" pitchFamily="34" charset="0"/>
              </a:rPr>
              <a:t>nl</a:t>
            </a:r>
            <a:r>
              <a:rPr lang="en-US" dirty="0">
                <a:latin typeface="Calibri" panose="020F0502020204030204" pitchFamily="34" charset="0"/>
                <a:cs typeface="Calibri" panose="020F0502020204030204" pitchFamily="34" charset="0"/>
              </a:rPr>
              <a:t> &lt; 60)</a:t>
            </a:r>
          </a:p>
          <a:p>
            <a:pPr marL="1031875" indent="-287338">
              <a:buClr>
                <a:srgbClr val="00FFFF"/>
              </a:buClr>
              <a:buFont typeface="Wingdings" panose="05000000000000000000" pitchFamily="2" charset="2"/>
              <a:buChar char="§"/>
              <a:defRPr/>
            </a:pPr>
            <a:r>
              <a:rPr lang="en-US" dirty="0">
                <a:latin typeface="Calibri" panose="020F0502020204030204" pitchFamily="34" charset="0"/>
                <a:cs typeface="Calibri" panose="020F0502020204030204" pitchFamily="34" charset="0"/>
              </a:rPr>
              <a:t>Bilirubin 1.1</a:t>
            </a:r>
          </a:p>
          <a:p>
            <a:pPr marL="1031875" indent="-287338">
              <a:buClr>
                <a:srgbClr val="00FFFF"/>
              </a:buClr>
              <a:buFont typeface="Wingdings" panose="05000000000000000000" pitchFamily="2" charset="2"/>
              <a:buChar char="§"/>
              <a:defRPr/>
            </a:pPr>
            <a:r>
              <a:rPr lang="en-US" dirty="0" err="1">
                <a:latin typeface="Calibri" panose="020F0502020204030204" pitchFamily="34" charset="0"/>
                <a:cs typeface="Calibri" panose="020F0502020204030204" pitchFamily="34" charset="0"/>
              </a:rPr>
              <a:t>Alk</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phos</a:t>
            </a:r>
            <a:r>
              <a:rPr lang="en-US" dirty="0">
                <a:latin typeface="Calibri" panose="020F0502020204030204" pitchFamily="34" charset="0"/>
                <a:cs typeface="Calibri" panose="020F0502020204030204" pitchFamily="34" charset="0"/>
              </a:rPr>
              <a:t>: 115</a:t>
            </a:r>
          </a:p>
        </p:txBody>
      </p:sp>
      <p:sp>
        <p:nvSpPr>
          <p:cNvPr id="5" name="Title 1"/>
          <p:cNvSpPr txBox="1">
            <a:spLocks/>
          </p:cNvSpPr>
          <p:nvPr/>
        </p:nvSpPr>
        <p:spPr bwMode="auto">
          <a:xfrm>
            <a:off x="1908544" y="264659"/>
            <a:ext cx="10100930" cy="66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lIns="82124" tIns="41061" rIns="82124" bIns="41061" anchor="b">
            <a:noAutofit/>
          </a:bodyPr>
          <a:lstStyle>
            <a:lvl1pPr algn="l" defTabSz="814388" rtl="0" eaLnBrk="0" fontAlgn="base" hangingPunct="0">
              <a:lnSpc>
                <a:spcPct val="90000"/>
              </a:lnSpc>
              <a:spcBef>
                <a:spcPct val="0"/>
              </a:spcBef>
              <a:spcAft>
                <a:spcPct val="0"/>
              </a:spcAft>
              <a:defRPr sz="3200">
                <a:solidFill>
                  <a:schemeClr val="tx2"/>
                </a:solidFill>
                <a:latin typeface="+mj-lt"/>
                <a:ea typeface="ＭＳ Ｐゴシック" charset="-128"/>
                <a:cs typeface="ＭＳ Ｐゴシック" charset="-128"/>
              </a:defRPr>
            </a:lvl1pPr>
            <a:lvl2pPr algn="l" defTabSz="814388" rtl="0" eaLnBrk="0" fontAlgn="base" hangingPunct="0">
              <a:lnSpc>
                <a:spcPct val="90000"/>
              </a:lnSpc>
              <a:spcBef>
                <a:spcPct val="0"/>
              </a:spcBef>
              <a:spcAft>
                <a:spcPct val="0"/>
              </a:spcAft>
              <a:defRPr sz="3200">
                <a:solidFill>
                  <a:schemeClr val="tx2"/>
                </a:solidFill>
                <a:latin typeface="Arial" charset="0"/>
                <a:ea typeface="ＭＳ Ｐゴシック" charset="-128"/>
                <a:cs typeface="ＭＳ Ｐゴシック" charset="-128"/>
              </a:defRPr>
            </a:lvl2pPr>
            <a:lvl3pPr algn="l" defTabSz="814388" rtl="0" eaLnBrk="0" fontAlgn="base" hangingPunct="0">
              <a:lnSpc>
                <a:spcPct val="90000"/>
              </a:lnSpc>
              <a:spcBef>
                <a:spcPct val="0"/>
              </a:spcBef>
              <a:spcAft>
                <a:spcPct val="0"/>
              </a:spcAft>
              <a:defRPr sz="3200">
                <a:solidFill>
                  <a:schemeClr val="tx2"/>
                </a:solidFill>
                <a:latin typeface="Arial" charset="0"/>
                <a:ea typeface="ＭＳ Ｐゴシック" charset="-128"/>
                <a:cs typeface="ＭＳ Ｐゴシック" charset="-128"/>
              </a:defRPr>
            </a:lvl3pPr>
            <a:lvl4pPr algn="l" defTabSz="814388" rtl="0" eaLnBrk="0" fontAlgn="base" hangingPunct="0">
              <a:lnSpc>
                <a:spcPct val="90000"/>
              </a:lnSpc>
              <a:spcBef>
                <a:spcPct val="0"/>
              </a:spcBef>
              <a:spcAft>
                <a:spcPct val="0"/>
              </a:spcAft>
              <a:defRPr sz="3200">
                <a:solidFill>
                  <a:schemeClr val="tx2"/>
                </a:solidFill>
                <a:latin typeface="Arial" charset="0"/>
                <a:ea typeface="ＭＳ Ｐゴシック" charset="-128"/>
                <a:cs typeface="ＭＳ Ｐゴシック" charset="-128"/>
              </a:defRPr>
            </a:lvl4pPr>
            <a:lvl5pPr algn="l" defTabSz="814388" rtl="0" eaLnBrk="0" fontAlgn="base" hangingPunct="0">
              <a:lnSpc>
                <a:spcPct val="90000"/>
              </a:lnSpc>
              <a:spcBef>
                <a:spcPct val="0"/>
              </a:spcBef>
              <a:spcAft>
                <a:spcPct val="0"/>
              </a:spcAft>
              <a:defRPr sz="3200">
                <a:solidFill>
                  <a:schemeClr val="tx2"/>
                </a:solidFill>
                <a:latin typeface="Arial" charset="0"/>
                <a:ea typeface="ＭＳ Ｐゴシック" charset="-128"/>
                <a:cs typeface="ＭＳ Ｐゴシック" charset="-128"/>
              </a:defRPr>
            </a:lvl5pPr>
            <a:lvl6pPr marL="457200" algn="l" defTabSz="814388" rtl="0" eaLnBrk="1" fontAlgn="base" hangingPunct="1">
              <a:lnSpc>
                <a:spcPct val="90000"/>
              </a:lnSpc>
              <a:spcBef>
                <a:spcPct val="0"/>
              </a:spcBef>
              <a:spcAft>
                <a:spcPct val="0"/>
              </a:spcAft>
              <a:defRPr sz="3200">
                <a:solidFill>
                  <a:schemeClr val="tx2"/>
                </a:solidFill>
                <a:latin typeface="Arial" charset="0"/>
              </a:defRPr>
            </a:lvl6pPr>
            <a:lvl7pPr marL="914400" algn="l" defTabSz="814388" rtl="0" eaLnBrk="1" fontAlgn="base" hangingPunct="1">
              <a:lnSpc>
                <a:spcPct val="90000"/>
              </a:lnSpc>
              <a:spcBef>
                <a:spcPct val="0"/>
              </a:spcBef>
              <a:spcAft>
                <a:spcPct val="0"/>
              </a:spcAft>
              <a:defRPr sz="3200">
                <a:solidFill>
                  <a:schemeClr val="tx2"/>
                </a:solidFill>
                <a:latin typeface="Arial" charset="0"/>
              </a:defRPr>
            </a:lvl7pPr>
            <a:lvl8pPr marL="1371600" algn="l" defTabSz="814388" rtl="0" eaLnBrk="1" fontAlgn="base" hangingPunct="1">
              <a:lnSpc>
                <a:spcPct val="90000"/>
              </a:lnSpc>
              <a:spcBef>
                <a:spcPct val="0"/>
              </a:spcBef>
              <a:spcAft>
                <a:spcPct val="0"/>
              </a:spcAft>
              <a:defRPr sz="3200">
                <a:solidFill>
                  <a:schemeClr val="tx2"/>
                </a:solidFill>
                <a:latin typeface="Arial" charset="0"/>
              </a:defRPr>
            </a:lvl8pPr>
            <a:lvl9pPr marL="1828800" algn="l" defTabSz="814388" rtl="0" eaLnBrk="1" fontAlgn="base" hangingPunct="1">
              <a:lnSpc>
                <a:spcPct val="90000"/>
              </a:lnSpc>
              <a:spcBef>
                <a:spcPct val="0"/>
              </a:spcBef>
              <a:spcAft>
                <a:spcPct val="0"/>
              </a:spcAft>
              <a:defRPr sz="3200">
                <a:solidFill>
                  <a:schemeClr val="tx2"/>
                </a:solidFill>
                <a:latin typeface="Arial" charset="0"/>
              </a:defRPr>
            </a:lvl9pPr>
          </a:lstStyle>
          <a:p>
            <a:pPr marL="0" marR="0" lvl="0" indent="0" algn="ctr" defTabSz="814388" rtl="0" eaLnBrk="0" fontAlgn="base" latinLnBrk="0" hangingPunct="0">
              <a:lnSpc>
                <a:spcPct val="90000"/>
              </a:lnSpc>
              <a:spcBef>
                <a:spcPct val="0"/>
              </a:spcBef>
              <a:spcAft>
                <a:spcPct val="0"/>
              </a:spcAft>
              <a:buClrTx/>
              <a:buSzTx/>
              <a:buFontTx/>
              <a:buNone/>
              <a:tabLst/>
              <a:defRPr/>
            </a:pPr>
            <a:r>
              <a:rPr kumimoji="0" lang="en-US" sz="3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charset="-128"/>
                <a:cs typeface="Calibri" panose="020F0502020204030204" pitchFamily="34" charset="0"/>
              </a:rPr>
              <a:t>Case Study #3:</a:t>
            </a:r>
          </a:p>
          <a:p>
            <a:pPr marL="0" marR="0" lvl="0" indent="0" algn="ctr" defTabSz="814388" rtl="0" eaLnBrk="0" fontAlgn="base" latinLnBrk="0" hangingPunct="0">
              <a:lnSpc>
                <a:spcPct val="90000"/>
              </a:lnSpc>
              <a:spcBef>
                <a:spcPct val="0"/>
              </a:spcBef>
              <a:spcAft>
                <a:spcPct val="0"/>
              </a:spcAft>
              <a:buClrTx/>
              <a:buSzTx/>
              <a:buFontTx/>
              <a:buNone/>
              <a:tabLst/>
              <a:defRPr/>
            </a:pPr>
            <a:r>
              <a:rPr kumimoji="0" lang="en-US" sz="3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ＭＳ Ｐゴシック" charset="-128"/>
                <a:cs typeface="Calibri" panose="020F0502020204030204" pitchFamily="34" charset="0"/>
              </a:rPr>
              <a:t>42 Year Old Software Engineer Has Routine H&amp;P</a:t>
            </a:r>
          </a:p>
        </p:txBody>
      </p:sp>
    </p:spTree>
    <p:extLst>
      <p:ext uri="{BB962C8B-B14F-4D97-AF65-F5344CB8AC3E}">
        <p14:creationId xmlns:p14="http://schemas.microsoft.com/office/powerpoint/2010/main" val="119694513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844C7F54-2981-4B97-935E-B088A12023B3}"/>
              </a:ext>
            </a:extLst>
          </p:cNvPr>
          <p:cNvSpPr/>
          <p:nvPr/>
        </p:nvSpPr>
        <p:spPr bwMode="auto">
          <a:xfrm>
            <a:off x="7296831" y="1117600"/>
            <a:ext cx="3346979" cy="5602514"/>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11" name="Rectangle 10">
            <a:extLst>
              <a:ext uri="{FF2B5EF4-FFF2-40B4-BE49-F238E27FC236}">
                <a16:creationId xmlns:a16="http://schemas.microsoft.com/office/drawing/2014/main" id="{2433F4E8-F04C-4807-9517-23C55FBC8B1B}"/>
              </a:ext>
            </a:extLst>
          </p:cNvPr>
          <p:cNvSpPr/>
          <p:nvPr/>
        </p:nvSpPr>
        <p:spPr bwMode="auto">
          <a:xfrm>
            <a:off x="1606249" y="1117600"/>
            <a:ext cx="3669695" cy="5646057"/>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23553" name="Title 7"/>
          <p:cNvSpPr>
            <a:spLocks noGrp="1"/>
          </p:cNvSpPr>
          <p:nvPr>
            <p:ph type="title"/>
          </p:nvPr>
        </p:nvSpPr>
        <p:spPr>
          <a:xfrm>
            <a:off x="3183344" y="236538"/>
            <a:ext cx="7418388" cy="520700"/>
          </a:xfrm>
        </p:spPr>
        <p:txBody>
          <a:bodyPr/>
          <a:lstStyle/>
          <a:p>
            <a:r>
              <a:rPr lang="en-US" altLang="en-US" dirty="0">
                <a:latin typeface="Calibri" panose="020F0502020204030204" pitchFamily="34" charset="0"/>
                <a:cs typeface="Calibri" panose="020F0502020204030204" pitchFamily="34" charset="0"/>
              </a:rPr>
              <a:t>Dedicated Pancreatic Protocol CT Scan</a:t>
            </a:r>
          </a:p>
        </p:txBody>
      </p:sp>
      <p:sp>
        <p:nvSpPr>
          <p:cNvPr id="23554" name="TextBox 18"/>
          <p:cNvSpPr txBox="1">
            <a:spLocks noChangeArrowheads="1"/>
          </p:cNvSpPr>
          <p:nvPr/>
        </p:nvSpPr>
        <p:spPr bwMode="auto">
          <a:xfrm>
            <a:off x="5275944" y="1755247"/>
            <a:ext cx="1933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FFFFFF"/>
                </a:solidFill>
                <a:effectLst/>
                <a:uLnTx/>
                <a:uFillTx/>
                <a:latin typeface="Calibri" panose="020F0502020204030204" pitchFamily="34" charset="0"/>
                <a:ea typeface="ＭＳ Ｐゴシック" charset="-128"/>
                <a:cs typeface="Calibri" panose="020F0502020204030204" pitchFamily="34" charset="0"/>
              </a:rPr>
              <a:t>Non-contrast</a:t>
            </a:r>
          </a:p>
        </p:txBody>
      </p:sp>
      <p:sp>
        <p:nvSpPr>
          <p:cNvPr id="23555" name="TextBox 19"/>
          <p:cNvSpPr txBox="1">
            <a:spLocks noChangeArrowheads="1"/>
          </p:cNvSpPr>
          <p:nvPr/>
        </p:nvSpPr>
        <p:spPr bwMode="auto">
          <a:xfrm>
            <a:off x="5282293" y="3688822"/>
            <a:ext cx="19494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FFFFFF"/>
                </a:solidFill>
                <a:effectLst/>
                <a:uLnTx/>
                <a:uFillTx/>
                <a:latin typeface="Calibri" panose="020F0502020204030204" pitchFamily="34" charset="0"/>
                <a:ea typeface="ＭＳ Ｐゴシック" charset="-128"/>
                <a:cs typeface="Calibri" panose="020F0502020204030204" pitchFamily="34" charset="0"/>
              </a:rPr>
              <a:t>Arterial phase</a:t>
            </a:r>
          </a:p>
        </p:txBody>
      </p:sp>
      <p:sp>
        <p:nvSpPr>
          <p:cNvPr id="23556" name="TextBox 20"/>
          <p:cNvSpPr txBox="1">
            <a:spLocks noChangeArrowheads="1"/>
          </p:cNvSpPr>
          <p:nvPr/>
        </p:nvSpPr>
        <p:spPr bwMode="auto">
          <a:xfrm>
            <a:off x="5279119" y="5592234"/>
            <a:ext cx="19970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a:ln>
                  <a:noFill/>
                </a:ln>
                <a:solidFill>
                  <a:srgbClr val="FFFFFF"/>
                </a:solidFill>
                <a:effectLst/>
                <a:uLnTx/>
                <a:uFillTx/>
                <a:latin typeface="Calibri" panose="020F0502020204030204" pitchFamily="34" charset="0"/>
                <a:ea typeface="ＭＳ Ｐゴシック" charset="-128"/>
                <a:cs typeface="Calibri" panose="020F0502020204030204" pitchFamily="34" charset="0"/>
              </a:rPr>
              <a:t>Venous phase</a:t>
            </a:r>
          </a:p>
        </p:txBody>
      </p:sp>
      <p:pic>
        <p:nvPicPr>
          <p:cNvPr id="23557"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19943" y="1161522"/>
            <a:ext cx="3505200" cy="549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63506" y="1163109"/>
            <a:ext cx="3200400" cy="551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9" name="Straight Arrow Connector 8"/>
          <p:cNvCxnSpPr/>
          <p:nvPr/>
        </p:nvCxnSpPr>
        <p:spPr>
          <a:xfrm flipH="1">
            <a:off x="2788331" y="2974448"/>
            <a:ext cx="1014412" cy="688975"/>
          </a:xfrm>
          <a:prstGeom prst="straightConnector1">
            <a:avLst/>
          </a:prstGeom>
          <a:ln w="7620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nvCxnSpPr>
        <p:spPr>
          <a:xfrm flipH="1">
            <a:off x="9124044" y="2909360"/>
            <a:ext cx="1012825" cy="688975"/>
          </a:xfrm>
          <a:prstGeom prst="straightConnector1">
            <a:avLst/>
          </a:prstGeom>
          <a:ln w="76200" cmpd="sng">
            <a:solidFill>
              <a:srgbClr val="FFFF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7762972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A36C5A6-6740-4767-BB92-AA4ED11672FF}"/>
              </a:ext>
            </a:extLst>
          </p:cNvPr>
          <p:cNvSpPr/>
          <p:nvPr/>
        </p:nvSpPr>
        <p:spPr bwMode="auto">
          <a:xfrm>
            <a:off x="1393371" y="1122438"/>
            <a:ext cx="9381067" cy="3497943"/>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16385" name="Title 1"/>
          <p:cNvSpPr>
            <a:spLocks noGrp="1"/>
          </p:cNvSpPr>
          <p:nvPr>
            <p:ph type="title"/>
          </p:nvPr>
        </p:nvSpPr>
        <p:spPr>
          <a:xfrm>
            <a:off x="2099733" y="261938"/>
            <a:ext cx="9482668" cy="1143000"/>
          </a:xfrm>
        </p:spPr>
        <p:txBody>
          <a:bodyPr/>
          <a:lstStyle/>
          <a:p>
            <a:r>
              <a:rPr lang="en-US" altLang="en-US" dirty="0">
                <a:solidFill>
                  <a:srgbClr val="FFFF99"/>
                </a:solidFill>
                <a:latin typeface="Calibri" panose="020F0502020204030204" pitchFamily="34" charset="0"/>
                <a:cs typeface="Calibri" panose="020F0502020204030204" pitchFamily="34" charset="0"/>
              </a:rPr>
              <a:t>Arterial Phase CT vs EOVIST MRI </a:t>
            </a: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187450"/>
            <a:ext cx="4681538" cy="3308350"/>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1714" y="1187451"/>
            <a:ext cx="4586287" cy="3298825"/>
          </a:xfrm>
          <a:prstGeom prst="rect">
            <a:avLst/>
          </a:prstGeom>
          <a:noFill/>
          <a:ln>
            <a:noFill/>
          </a:ln>
          <a:extLst>
            <a:ext uri="{909E8E84-426E-40DD-AFC4-6F175D3DCCD1}">
              <a14:hiddenFill xmlns:a14="http://schemas.microsoft.com/office/drawing/2010/main">
                <a:solidFill>
                  <a:srgbClr val="4F81BD"/>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8" name="TextBox 6"/>
          <p:cNvSpPr txBox="1">
            <a:spLocks noChangeArrowheads="1"/>
          </p:cNvSpPr>
          <p:nvPr/>
        </p:nvSpPr>
        <p:spPr bwMode="auto">
          <a:xfrm>
            <a:off x="8245475" y="6392943"/>
            <a:ext cx="21746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20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rPr>
              <a:t>Courtesy of Eric Liu</a:t>
            </a:r>
          </a:p>
        </p:txBody>
      </p:sp>
      <p:sp>
        <p:nvSpPr>
          <p:cNvPr id="16389" name="TextBox 13"/>
          <p:cNvSpPr txBox="1">
            <a:spLocks noChangeArrowheads="1"/>
          </p:cNvSpPr>
          <p:nvPr/>
        </p:nvSpPr>
        <p:spPr bwMode="auto">
          <a:xfrm>
            <a:off x="2901950" y="4029075"/>
            <a:ext cx="1991379" cy="3693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rPr>
              <a:t>Arterial contrast CT</a:t>
            </a:r>
          </a:p>
        </p:txBody>
      </p:sp>
      <p:sp>
        <p:nvSpPr>
          <p:cNvPr id="16390" name="TextBox 14"/>
          <p:cNvSpPr txBox="1">
            <a:spLocks noChangeArrowheads="1"/>
          </p:cNvSpPr>
          <p:nvPr/>
        </p:nvSpPr>
        <p:spPr bwMode="auto">
          <a:xfrm>
            <a:off x="7280276" y="3992563"/>
            <a:ext cx="1883080" cy="3693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6pPr>
            <a:lvl7pPr marL="29718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7pPr>
            <a:lvl8pPr marL="34290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8pPr>
            <a:lvl9pPr marL="3886200" indent="-228600" algn="ctr" eaLnBrk="0" fontAlgn="base" hangingPunct="0">
              <a:lnSpc>
                <a:spcPct val="90000"/>
              </a:lnSpc>
              <a:spcBef>
                <a:spcPct val="0"/>
              </a:spcBef>
              <a:spcAft>
                <a:spcPct val="0"/>
              </a:spcAft>
              <a:defRPr sz="24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800" b="0" i="0" u="none" strike="noStrike" kern="1200" cap="none" spc="0" normalizeH="0" baseline="0" noProof="0">
                <a:ln>
                  <a:noFill/>
                </a:ln>
                <a:solidFill>
                  <a:srgbClr val="FFFFFF"/>
                </a:solidFill>
                <a:effectLst/>
                <a:uLnTx/>
                <a:uFillTx/>
                <a:latin typeface="Calibri" panose="020F0502020204030204" pitchFamily="34" charset="0"/>
                <a:ea typeface="ＭＳ Ｐゴシック" charset="-128"/>
                <a:cs typeface="Calibri" panose="020F0502020204030204" pitchFamily="34" charset="0"/>
              </a:rPr>
              <a:t>Liver contrast MRI</a:t>
            </a:r>
          </a:p>
        </p:txBody>
      </p:sp>
      <p:sp>
        <p:nvSpPr>
          <p:cNvPr id="2" name="TextBox 1"/>
          <p:cNvSpPr txBox="1"/>
          <p:nvPr/>
        </p:nvSpPr>
        <p:spPr>
          <a:xfrm>
            <a:off x="1997746" y="5159470"/>
            <a:ext cx="5964453" cy="646331"/>
          </a:xfrm>
          <a:prstGeom prst="rect">
            <a:avLst/>
          </a:prstGeom>
          <a:noFill/>
        </p:spPr>
        <p:txBody>
          <a:bodyPr wrap="non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MS PGothic"/>
                <a:cs typeface="Calibri" panose="020F0502020204030204" pitchFamily="34" charset="0"/>
              </a:rPr>
              <a:t>Scans done on a different patient with well differentiated NET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panose="020F0502020204030204" pitchFamily="34" charset="0"/>
                <a:ea typeface="MS PGothic"/>
                <a:cs typeface="Calibri" panose="020F0502020204030204" pitchFamily="34" charset="0"/>
              </a:rPr>
              <a:t>within 3 weeks of one another</a:t>
            </a:r>
          </a:p>
        </p:txBody>
      </p:sp>
    </p:spTree>
    <p:extLst>
      <p:ext uri="{BB962C8B-B14F-4D97-AF65-F5344CB8AC3E}">
        <p14:creationId xmlns:p14="http://schemas.microsoft.com/office/powerpoint/2010/main" val="867312448"/>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396698" y="282948"/>
            <a:ext cx="10860616" cy="838200"/>
          </a:xfrm>
        </p:spPr>
        <p:txBody>
          <a:bodyPr/>
          <a:lstStyle/>
          <a:p>
            <a:r>
              <a:rPr lang="en-US" altLang="en-US" dirty="0">
                <a:solidFill>
                  <a:srgbClr val="FFFF99"/>
                </a:solidFill>
                <a:latin typeface="Calibri" panose="020F0502020204030204" pitchFamily="34" charset="0"/>
                <a:cs typeface="Calibri" panose="020F0502020204030204" pitchFamily="34" charset="0"/>
              </a:rPr>
              <a:t>Tumor Markers and Octreotide Scan</a:t>
            </a:r>
          </a:p>
        </p:txBody>
      </p:sp>
      <p:sp>
        <p:nvSpPr>
          <p:cNvPr id="28674" name="Content Placeholder 2"/>
          <p:cNvSpPr>
            <a:spLocks noGrp="1"/>
          </p:cNvSpPr>
          <p:nvPr>
            <p:ph sz="half" idx="1"/>
          </p:nvPr>
        </p:nvSpPr>
        <p:spPr>
          <a:xfrm>
            <a:off x="1659468" y="1843880"/>
            <a:ext cx="5114395" cy="2831544"/>
          </a:xfrm>
        </p:spPr>
        <p:txBody>
          <a:bodyPr/>
          <a:lstStyle/>
          <a:p>
            <a:pPr marL="0" indent="0">
              <a:buNone/>
            </a:pPr>
            <a:r>
              <a:rPr lang="en-US" altLang="en-US" sz="2000" dirty="0">
                <a:latin typeface="Calibri" panose="020F0502020204030204" pitchFamily="34" charset="0"/>
                <a:cs typeface="Calibri" panose="020F0502020204030204" pitchFamily="34" charset="0"/>
              </a:rPr>
              <a:t>		</a:t>
            </a:r>
            <a:r>
              <a:rPr lang="en-US" altLang="en-US" sz="2000" b="1" dirty="0">
                <a:solidFill>
                  <a:srgbClr val="FFFF00"/>
                </a:solidFill>
                <a:latin typeface="Calibri" panose="020F0502020204030204" pitchFamily="34" charset="0"/>
                <a:cs typeface="Calibri" panose="020F0502020204030204" pitchFamily="34" charset="0"/>
              </a:rPr>
              <a:t>Value	</a:t>
            </a:r>
            <a:r>
              <a:rPr lang="en-US" altLang="en-US" sz="2000" b="1" dirty="0">
                <a:latin typeface="Calibri" panose="020F0502020204030204" pitchFamily="34" charset="0"/>
                <a:cs typeface="Calibri" panose="020F0502020204030204" pitchFamily="34" charset="0"/>
              </a:rPr>
              <a:t>	</a:t>
            </a:r>
            <a:r>
              <a:rPr lang="en-US" altLang="en-US" sz="2000" b="1" dirty="0">
                <a:solidFill>
                  <a:srgbClr val="FFFF00"/>
                </a:solidFill>
                <a:latin typeface="Calibri" panose="020F0502020204030204" pitchFamily="34" charset="0"/>
                <a:cs typeface="Calibri" panose="020F0502020204030204" pitchFamily="34" charset="0"/>
              </a:rPr>
              <a:t>Range</a:t>
            </a:r>
          </a:p>
          <a:p>
            <a:pPr marL="0" indent="0">
              <a:buNone/>
            </a:pPr>
            <a:r>
              <a:rPr lang="en-US" altLang="en-US" sz="2000" dirty="0" err="1">
                <a:latin typeface="Calibri" panose="020F0502020204030204" pitchFamily="34" charset="0"/>
                <a:cs typeface="Calibri" panose="020F0502020204030204" pitchFamily="34" charset="0"/>
              </a:rPr>
              <a:t>CgA</a:t>
            </a:r>
            <a:r>
              <a:rPr lang="en-US" altLang="en-US" sz="2000" dirty="0">
                <a:latin typeface="Calibri" panose="020F0502020204030204" pitchFamily="34" charset="0"/>
                <a:cs typeface="Calibri" panose="020F0502020204030204" pitchFamily="34" charset="0"/>
              </a:rPr>
              <a:t> 		630		&lt;225ng/mL</a:t>
            </a:r>
          </a:p>
          <a:p>
            <a:pPr marL="0" indent="0">
              <a:buNone/>
            </a:pPr>
            <a:r>
              <a:rPr lang="en-US" altLang="en-US" sz="2000" dirty="0">
                <a:latin typeface="Calibri" panose="020F0502020204030204" pitchFamily="34" charset="0"/>
                <a:cs typeface="Calibri" panose="020F0502020204030204" pitchFamily="34" charset="0"/>
              </a:rPr>
              <a:t>PP		297		&lt;291pg/mL</a:t>
            </a:r>
          </a:p>
          <a:p>
            <a:pPr marL="0" indent="0">
              <a:buNone/>
            </a:pPr>
            <a:r>
              <a:rPr lang="en-US" altLang="en-US" sz="2000" dirty="0">
                <a:latin typeface="Calibri" panose="020F0502020204030204" pitchFamily="34" charset="0"/>
                <a:cs typeface="Calibri" panose="020F0502020204030204" pitchFamily="34" charset="0"/>
              </a:rPr>
              <a:t>VIP 		  31 		&lt;75pg/mL</a:t>
            </a:r>
          </a:p>
          <a:p>
            <a:pPr marL="0" indent="0">
              <a:buNone/>
            </a:pPr>
            <a:r>
              <a:rPr lang="en-US" altLang="en-US" sz="2000" dirty="0">
                <a:latin typeface="Calibri" panose="020F0502020204030204" pitchFamily="34" charset="0"/>
                <a:cs typeface="Calibri" panose="020F0502020204030204" pitchFamily="34" charset="0"/>
              </a:rPr>
              <a:t>Gastrin		974		&lt;100pg/mL</a:t>
            </a:r>
          </a:p>
          <a:p>
            <a:pPr marL="0" indent="0">
              <a:buNone/>
            </a:pPr>
            <a:r>
              <a:rPr lang="en-US" altLang="en-US" sz="2000" dirty="0">
                <a:latin typeface="Calibri" panose="020F0502020204030204" pitchFamily="34" charset="0"/>
                <a:cs typeface="Calibri" panose="020F0502020204030204" pitchFamily="34" charset="0"/>
              </a:rPr>
              <a:t>Serotonin	111		&lt;230ng/mL</a:t>
            </a:r>
          </a:p>
          <a:p>
            <a:pPr marL="0" indent="0">
              <a:buNone/>
            </a:pPr>
            <a:r>
              <a:rPr lang="en-US" altLang="en-US" sz="2000" dirty="0">
                <a:latin typeface="Calibri" panose="020F0502020204030204" pitchFamily="34" charset="0"/>
                <a:cs typeface="Calibri" panose="020F0502020204030204" pitchFamily="34" charset="0"/>
              </a:rPr>
              <a:t>Glucagon	  28		&lt;80pg/mL</a:t>
            </a:r>
          </a:p>
        </p:txBody>
      </p:sp>
      <p:sp>
        <p:nvSpPr>
          <p:cNvPr id="2" name="Content Placeholder 1"/>
          <p:cNvSpPr>
            <a:spLocks noGrp="1"/>
          </p:cNvSpPr>
          <p:nvPr>
            <p:ph sz="half" idx="2"/>
          </p:nvPr>
        </p:nvSpPr>
        <p:spPr>
          <a:xfrm>
            <a:off x="6773862" y="1843882"/>
            <a:ext cx="3894138" cy="1191095"/>
          </a:xfrm>
        </p:spPr>
        <p:txBody>
          <a:bodyPr/>
          <a:lstStyle/>
          <a:p>
            <a:r>
              <a:rPr lang="en-US" sz="2400" dirty="0">
                <a:latin typeface="Calibri" panose="020F0502020204030204" pitchFamily="34" charset="0"/>
                <a:cs typeface="Calibri" panose="020F0502020204030204" pitchFamily="34" charset="0"/>
              </a:rPr>
              <a:t>Ga-DOTATE shows uptake only at pancreatic head and </a:t>
            </a:r>
            <a:r>
              <a:rPr lang="en-US" sz="2400">
                <a:latin typeface="Calibri" panose="020F0502020204030204" pitchFamily="34" charset="0"/>
                <a:cs typeface="Calibri" panose="020F0502020204030204" pitchFamily="34" charset="0"/>
              </a:rPr>
              <a:t>liver metastasis</a:t>
            </a:r>
          </a:p>
        </p:txBody>
      </p:sp>
      <p:sp>
        <p:nvSpPr>
          <p:cNvPr id="8" name="Oval 7"/>
          <p:cNvSpPr/>
          <p:nvPr/>
        </p:nvSpPr>
        <p:spPr>
          <a:xfrm>
            <a:off x="3395252" y="2187086"/>
            <a:ext cx="754063" cy="5842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9" name="Oval 8"/>
          <p:cNvSpPr/>
          <p:nvPr/>
        </p:nvSpPr>
        <p:spPr>
          <a:xfrm>
            <a:off x="3462602" y="3781821"/>
            <a:ext cx="754063" cy="584200"/>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pitchFamily="34" charset="0"/>
              <a:ea typeface="Tahoma"/>
              <a:cs typeface="Calibri" panose="020F0502020204030204" pitchFamily="34" charset="0"/>
            </a:endParaRPr>
          </a:p>
        </p:txBody>
      </p:sp>
    </p:spTree>
    <p:extLst>
      <p:ext uri="{BB962C8B-B14F-4D97-AF65-F5344CB8AC3E}">
        <p14:creationId xmlns:p14="http://schemas.microsoft.com/office/powerpoint/2010/main" val="836549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1150779" y="0"/>
            <a:ext cx="10968567" cy="1143000"/>
          </a:xfrm>
        </p:spPr>
        <p:txBody>
          <a:bodyPr/>
          <a:lstStyle/>
          <a:p>
            <a:r>
              <a:rPr lang="en-US" altLang="en-US" dirty="0">
                <a:solidFill>
                  <a:srgbClr val="FFFF99"/>
                </a:solidFill>
                <a:latin typeface="Calibri" panose="020F0502020204030204" pitchFamily="34" charset="0"/>
                <a:cs typeface="Calibri" panose="020F0502020204030204" pitchFamily="34" charset="0"/>
              </a:rPr>
              <a:t>Case Study #3: </a:t>
            </a:r>
            <a:br>
              <a:rPr lang="en-US" altLang="en-US" dirty="0">
                <a:solidFill>
                  <a:srgbClr val="FFFF99"/>
                </a:solidFill>
                <a:latin typeface="Calibri" panose="020F0502020204030204" pitchFamily="34" charset="0"/>
                <a:cs typeface="Calibri" panose="020F0502020204030204" pitchFamily="34" charset="0"/>
              </a:rPr>
            </a:br>
            <a:r>
              <a:rPr lang="en-US" altLang="en-US" dirty="0">
                <a:solidFill>
                  <a:srgbClr val="FFFF99"/>
                </a:solidFill>
                <a:latin typeface="Calibri" panose="020F0502020204030204" pitchFamily="34" charset="0"/>
                <a:cs typeface="Calibri" panose="020F0502020204030204" pitchFamily="34" charset="0"/>
              </a:rPr>
              <a:t>Exploratory Laparotomy</a:t>
            </a:r>
          </a:p>
        </p:txBody>
      </p:sp>
      <p:sp>
        <p:nvSpPr>
          <p:cNvPr id="3" name="Content Placeholder 2"/>
          <p:cNvSpPr>
            <a:spLocks noGrp="1"/>
          </p:cNvSpPr>
          <p:nvPr>
            <p:ph idx="1"/>
          </p:nvPr>
        </p:nvSpPr>
        <p:spPr>
          <a:xfrm>
            <a:off x="1864784" y="1314450"/>
            <a:ext cx="8707967" cy="4056495"/>
          </a:xfrm>
        </p:spPr>
        <p:txBody>
          <a:bodyPr/>
          <a:lstStyle/>
          <a:p>
            <a:r>
              <a:rPr lang="en-US" altLang="en-US" dirty="0">
                <a:latin typeface="Calibri" panose="020F0502020204030204" pitchFamily="34" charset="0"/>
                <a:cs typeface="Calibri" panose="020F0502020204030204" pitchFamily="34" charset="0"/>
              </a:rPr>
              <a:t>Tumor encasing SMV</a:t>
            </a:r>
          </a:p>
          <a:p>
            <a:r>
              <a:rPr lang="en-US" altLang="en-US" dirty="0">
                <a:latin typeface="Calibri" panose="020F0502020204030204" pitchFamily="34" charset="0"/>
                <a:cs typeface="Calibri" panose="020F0502020204030204" pitchFamily="34" charset="0"/>
              </a:rPr>
              <a:t>Operation aborted</a:t>
            </a:r>
          </a:p>
          <a:p>
            <a:pPr lvl="1">
              <a:buClr>
                <a:srgbClr val="66FFFF"/>
              </a:buClr>
            </a:pPr>
            <a:r>
              <a:rPr lang="en-US" altLang="en-US" dirty="0">
                <a:latin typeface="Calibri" panose="020F0502020204030204" pitchFamily="34" charset="0"/>
                <a:cs typeface="Calibri" panose="020F0502020204030204" pitchFamily="34" charset="0"/>
              </a:rPr>
              <a:t>Cholecystectomy, roux-</a:t>
            </a:r>
            <a:r>
              <a:rPr lang="en-US" altLang="en-US" dirty="0" err="1">
                <a:latin typeface="Calibri" panose="020F0502020204030204" pitchFamily="34" charset="0"/>
                <a:cs typeface="Calibri" panose="020F0502020204030204" pitchFamily="34" charset="0"/>
              </a:rPr>
              <a:t>en</a:t>
            </a:r>
            <a:r>
              <a:rPr lang="en-US" altLang="en-US" dirty="0">
                <a:latin typeface="Calibri" panose="020F0502020204030204" pitchFamily="34" charset="0"/>
                <a:cs typeface="Calibri" panose="020F0502020204030204" pitchFamily="34" charset="0"/>
              </a:rPr>
              <a:t>-Y hepaticojejunostomy with peripancreatic node sampling</a:t>
            </a:r>
          </a:p>
          <a:p>
            <a:r>
              <a:rPr lang="en-US" altLang="en-US" dirty="0">
                <a:latin typeface="Calibri" panose="020F0502020204030204" pitchFamily="34" charset="0"/>
                <a:cs typeface="Calibri" panose="020F0502020204030204" pitchFamily="34" charset="0"/>
              </a:rPr>
              <a:t>Pathology:</a:t>
            </a:r>
          </a:p>
          <a:p>
            <a:pPr lvl="1">
              <a:buClr>
                <a:srgbClr val="66FFFF"/>
              </a:buClr>
            </a:pPr>
            <a:r>
              <a:rPr lang="en-US" altLang="en-US" dirty="0">
                <a:latin typeface="Calibri" panose="020F0502020204030204" pitchFamily="34" charset="0"/>
                <a:cs typeface="Calibri" panose="020F0502020204030204" pitchFamily="34" charset="0"/>
              </a:rPr>
              <a:t>Hepatic artery node: negative</a:t>
            </a:r>
          </a:p>
          <a:p>
            <a:pPr lvl="1">
              <a:buClr>
                <a:srgbClr val="66FFFF"/>
              </a:buClr>
            </a:pPr>
            <a:r>
              <a:rPr lang="en-US" altLang="en-US" dirty="0">
                <a:latin typeface="Calibri" panose="020F0502020204030204" pitchFamily="34" charset="0"/>
                <a:cs typeface="Calibri" panose="020F0502020204030204" pitchFamily="34" charset="0"/>
              </a:rPr>
              <a:t>Gall bladder:  negative</a:t>
            </a:r>
          </a:p>
          <a:p>
            <a:endParaRPr lang="en-US"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904604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a:xfrm>
            <a:off x="2473474" y="0"/>
            <a:ext cx="8226425" cy="689264"/>
          </a:xfrm>
        </p:spPr>
        <p:txBody>
          <a:bodyPr/>
          <a:lstStyle/>
          <a:p>
            <a:r>
              <a:rPr lang="en-US" altLang="en-US" dirty="0">
                <a:solidFill>
                  <a:srgbClr val="FFFF99"/>
                </a:solidFill>
                <a:latin typeface="Calibri" panose="020F0502020204030204" pitchFamily="34" charset="0"/>
                <a:cs typeface="Calibri" panose="020F0502020204030204" pitchFamily="34" charset="0"/>
              </a:rPr>
              <a:t>Case Study #3</a:t>
            </a:r>
            <a:br>
              <a:rPr lang="en-US" altLang="en-US" dirty="0">
                <a:solidFill>
                  <a:srgbClr val="FFFF99"/>
                </a:solidFill>
                <a:latin typeface="Calibri" panose="020F0502020204030204" pitchFamily="34" charset="0"/>
                <a:cs typeface="Calibri" panose="020F0502020204030204" pitchFamily="34" charset="0"/>
              </a:rPr>
            </a:br>
            <a:r>
              <a:rPr lang="en-US" altLang="en-US" dirty="0">
                <a:solidFill>
                  <a:srgbClr val="FFFF99"/>
                </a:solidFill>
                <a:latin typeface="Calibri" panose="020F0502020204030204" pitchFamily="34" charset="0"/>
                <a:cs typeface="Calibri" panose="020F0502020204030204" pitchFamily="34" charset="0"/>
              </a:rPr>
              <a:t>Question 1</a:t>
            </a:r>
            <a:br>
              <a:rPr lang="en-US" altLang="en-US" dirty="0">
                <a:solidFill>
                  <a:srgbClr val="FFFF99"/>
                </a:solidFill>
                <a:latin typeface="Calibri" panose="020F0502020204030204" pitchFamily="34" charset="0"/>
                <a:cs typeface="Calibri" panose="020F0502020204030204" pitchFamily="34" charset="0"/>
              </a:rPr>
            </a:br>
            <a:endParaRPr lang="en-US" altLang="en-US" dirty="0">
              <a:solidFill>
                <a:srgbClr val="FFFF99"/>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1830413" y="1205708"/>
            <a:ext cx="7980217" cy="3908762"/>
          </a:xfrm>
        </p:spPr>
        <p:txBody>
          <a:bodyPr/>
          <a:lstStyle/>
          <a:p>
            <a:pPr marL="0" indent="0">
              <a:buClr>
                <a:srgbClr val="FFFF00"/>
              </a:buClr>
              <a:buSzPct val="100000"/>
              <a:buNone/>
              <a:defRPr/>
            </a:pPr>
            <a:r>
              <a:rPr lang="en-US" altLang="en-US" dirty="0">
                <a:latin typeface="Calibri" panose="020F0502020204030204" pitchFamily="34" charset="0"/>
                <a:cs typeface="Calibri" panose="020F0502020204030204" pitchFamily="34" charset="0"/>
              </a:rPr>
              <a:t>What systemic therapy is indicated?</a:t>
            </a:r>
            <a:endParaRPr lang="en-US" dirty="0">
              <a:latin typeface="Calibri" panose="020F0502020204030204" pitchFamily="34" charset="0"/>
              <a:cs typeface="Calibri" panose="020F0502020204030204" pitchFamily="34" charset="0"/>
            </a:endParaRPr>
          </a:p>
          <a:p>
            <a:pPr marL="973138" indent="-514350">
              <a:buClr>
                <a:srgbClr val="FFFF00"/>
              </a:buClr>
              <a:buSzPct val="100000"/>
              <a:buFont typeface="+mj-lt"/>
              <a:buAutoNum type="arabicParenR"/>
              <a:defRPr/>
            </a:pPr>
            <a:r>
              <a:rPr lang="en-US" dirty="0">
                <a:latin typeface="Calibri" panose="020F0502020204030204" pitchFamily="34" charset="0"/>
                <a:cs typeface="Calibri" panose="020F0502020204030204" pitchFamily="34" charset="0"/>
              </a:rPr>
              <a:t>Somatostatin analog</a:t>
            </a:r>
          </a:p>
          <a:p>
            <a:pPr marL="973138" indent="-514350">
              <a:buClr>
                <a:srgbClr val="FFFF00"/>
              </a:buClr>
              <a:buSzPct val="100000"/>
              <a:buFont typeface="+mj-lt"/>
              <a:buAutoNum type="arabicParenR"/>
              <a:defRPr/>
            </a:pPr>
            <a:r>
              <a:rPr lang="en-US" dirty="0">
                <a:latin typeface="Calibri" panose="020F0502020204030204" pitchFamily="34" charset="0"/>
                <a:cs typeface="Calibri" panose="020F0502020204030204" pitchFamily="34" charset="0"/>
              </a:rPr>
              <a:t>Peptide receptor radiotherapy (PRRT)</a:t>
            </a:r>
          </a:p>
          <a:p>
            <a:pPr marL="973138" indent="-514350">
              <a:buClr>
                <a:srgbClr val="FFFF00"/>
              </a:buClr>
              <a:buSzPct val="100000"/>
              <a:buFont typeface="+mj-lt"/>
              <a:buAutoNum type="arabicParenR"/>
              <a:defRPr/>
            </a:pPr>
            <a:r>
              <a:rPr lang="en-US" dirty="0" err="1">
                <a:latin typeface="Calibri" panose="020F0502020204030204" pitchFamily="34" charset="0"/>
                <a:cs typeface="Calibri" panose="020F0502020204030204" pitchFamily="34" charset="0"/>
              </a:rPr>
              <a:t>Sunitinib</a:t>
            </a:r>
            <a:endParaRPr lang="en-US" dirty="0">
              <a:latin typeface="Calibri" panose="020F0502020204030204" pitchFamily="34" charset="0"/>
              <a:cs typeface="Calibri" panose="020F0502020204030204" pitchFamily="34" charset="0"/>
            </a:endParaRPr>
          </a:p>
          <a:p>
            <a:pPr marL="973138" indent="-514350">
              <a:buClr>
                <a:srgbClr val="FFFF00"/>
              </a:buClr>
              <a:buSzPct val="100000"/>
              <a:buFont typeface="+mj-lt"/>
              <a:buAutoNum type="arabicParenR"/>
              <a:defRPr/>
            </a:pPr>
            <a:r>
              <a:rPr lang="en-US" dirty="0" err="1">
                <a:latin typeface="Calibri" panose="020F0502020204030204" pitchFamily="34" charset="0"/>
                <a:cs typeface="Calibri" panose="020F0502020204030204" pitchFamily="34" charset="0"/>
              </a:rPr>
              <a:t>Everolimus</a:t>
            </a:r>
            <a:endParaRPr lang="en-US" dirty="0">
              <a:latin typeface="Calibri" panose="020F0502020204030204" pitchFamily="34" charset="0"/>
              <a:cs typeface="Calibri" panose="020F0502020204030204" pitchFamily="34" charset="0"/>
            </a:endParaRPr>
          </a:p>
          <a:p>
            <a:pPr marL="973138" indent="-514350">
              <a:buClr>
                <a:srgbClr val="FFFF00"/>
              </a:buClr>
              <a:buSzPct val="100000"/>
              <a:buFont typeface="+mj-lt"/>
              <a:buAutoNum type="arabicParenR"/>
              <a:defRPr/>
            </a:pPr>
            <a:r>
              <a:rPr lang="en-US" dirty="0" err="1">
                <a:latin typeface="Calibri" panose="020F0502020204030204" pitchFamily="34" charset="0"/>
                <a:cs typeface="Calibri" panose="020F0502020204030204" pitchFamily="34" charset="0"/>
              </a:rPr>
              <a:t>Temozolomide</a:t>
            </a:r>
            <a:r>
              <a:rPr lang="en-US" dirty="0">
                <a:latin typeface="Calibri" panose="020F0502020204030204" pitchFamily="34" charset="0"/>
                <a:cs typeface="Calibri" panose="020F0502020204030204" pitchFamily="34" charset="0"/>
              </a:rPr>
              <a:t> and </a:t>
            </a:r>
            <a:r>
              <a:rPr lang="en-US" dirty="0" err="1">
                <a:latin typeface="Calibri" panose="020F0502020204030204" pitchFamily="34" charset="0"/>
                <a:cs typeface="Calibri" panose="020F0502020204030204" pitchFamily="34" charset="0"/>
              </a:rPr>
              <a:t>capecitabine</a:t>
            </a:r>
            <a:endParaRPr lang="en-US" dirty="0">
              <a:latin typeface="Calibri" panose="020F0502020204030204" pitchFamily="34" charset="0"/>
              <a:cs typeface="Calibri" panose="020F0502020204030204" pitchFamily="34" charset="0"/>
            </a:endParaRPr>
          </a:p>
          <a:p>
            <a:pPr marL="973138" indent="-514350">
              <a:buClr>
                <a:srgbClr val="FFFF00"/>
              </a:buClr>
              <a:buSzPct val="100000"/>
              <a:buFont typeface="+mj-lt"/>
              <a:buAutoNum type="arabicParenR"/>
              <a:defRPr/>
            </a:pPr>
            <a:r>
              <a:rPr lang="en-US" dirty="0">
                <a:latin typeface="Calibri" panose="020F0502020204030204" pitchFamily="34" charset="0"/>
                <a:cs typeface="Calibri" panose="020F0502020204030204" pitchFamily="34" charset="0"/>
              </a:rPr>
              <a:t>None, as he has no symptoms</a:t>
            </a:r>
          </a:p>
        </p:txBody>
      </p:sp>
      <p:sp>
        <p:nvSpPr>
          <p:cNvPr id="4" name="TextBox 3"/>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Tree>
    <p:extLst>
      <p:ext uri="{BB962C8B-B14F-4D97-AF65-F5344CB8AC3E}">
        <p14:creationId xmlns:p14="http://schemas.microsoft.com/office/powerpoint/2010/main" val="1946273387"/>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p:txBody>
          <a:bodyPr/>
          <a:lstStyle/>
          <a:p>
            <a:r>
              <a:rPr lang="en-US" altLang="en-US" dirty="0">
                <a:solidFill>
                  <a:srgbClr val="FFFF99"/>
                </a:solidFill>
                <a:latin typeface="Calibri" panose="020F0502020204030204" pitchFamily="34" charset="0"/>
                <a:cs typeface="Calibri" panose="020F0502020204030204" pitchFamily="34" charset="0"/>
              </a:rPr>
              <a:t>After Seven Cycles of Cape / </a:t>
            </a:r>
            <a:r>
              <a:rPr lang="en-US" altLang="en-US" dirty="0" err="1">
                <a:solidFill>
                  <a:srgbClr val="FFFF99"/>
                </a:solidFill>
                <a:latin typeface="Calibri" panose="020F0502020204030204" pitchFamily="34" charset="0"/>
                <a:cs typeface="Calibri" panose="020F0502020204030204" pitchFamily="34" charset="0"/>
              </a:rPr>
              <a:t>Tem</a:t>
            </a:r>
            <a:endParaRPr lang="en-US" altLang="en-US" dirty="0">
              <a:solidFill>
                <a:srgbClr val="FFFF99"/>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6384925" y="1598613"/>
            <a:ext cx="4181475" cy="4525962"/>
          </a:xfrm>
        </p:spPr>
        <p:txBody>
          <a:bodyPr>
            <a:normAutofit/>
          </a:bodyPr>
          <a:lstStyle/>
          <a:p>
            <a:pPr marL="0" indent="0">
              <a:buNone/>
              <a:defRPr/>
            </a:pPr>
            <a:r>
              <a:rPr lang="en-US" dirty="0">
                <a:latin typeface="Calibri" panose="020F0502020204030204" pitchFamily="34" charset="0"/>
                <a:cs typeface="Calibri" panose="020F0502020204030204" pitchFamily="34" charset="0"/>
              </a:rPr>
              <a:t>Radiographic response:</a:t>
            </a:r>
          </a:p>
          <a:p>
            <a:pPr>
              <a:buFont typeface="Wingdings" charset="0"/>
              <a:buChar char="§"/>
              <a:defRPr/>
            </a:pPr>
            <a:r>
              <a:rPr lang="en-US" dirty="0">
                <a:latin typeface="Calibri" panose="020F0502020204030204" pitchFamily="34" charset="0"/>
                <a:cs typeface="Calibri" panose="020F0502020204030204" pitchFamily="34" charset="0"/>
              </a:rPr>
              <a:t>   Liver metastasis</a:t>
            </a:r>
          </a:p>
          <a:p>
            <a:pPr lvl="1" indent="0">
              <a:buNone/>
              <a:defRPr/>
            </a:pPr>
            <a:r>
              <a:rPr lang="en-US" dirty="0">
                <a:latin typeface="Calibri" panose="020F0502020204030204" pitchFamily="34" charset="0"/>
                <a:cs typeface="Calibri" panose="020F0502020204030204" pitchFamily="34" charset="0"/>
              </a:rPr>
              <a:t>(8.9 cm  </a:t>
            </a:r>
            <a:r>
              <a:rPr lang="en-US" dirty="0">
                <a:latin typeface="Calibri" panose="020F0502020204030204" pitchFamily="34" charset="0"/>
                <a:cs typeface="Calibri" panose="020F0502020204030204" pitchFamily="34" charset="0"/>
                <a:sym typeface="Wingdings"/>
              </a:rPr>
              <a:t> 5.5 cm) </a:t>
            </a:r>
          </a:p>
          <a:p>
            <a:pPr marL="576263" indent="-457200">
              <a:buFont typeface="Wingdings" charset="0"/>
              <a:buChar char="§"/>
              <a:defRPr/>
            </a:pPr>
            <a:r>
              <a:rPr lang="en-US" dirty="0">
                <a:latin typeface="Calibri" panose="020F0502020204030204" pitchFamily="34" charset="0"/>
                <a:cs typeface="Calibri" panose="020F0502020204030204" pitchFamily="34" charset="0"/>
                <a:sym typeface="Wingdings"/>
              </a:rPr>
              <a:t>Pancreas primary</a:t>
            </a:r>
          </a:p>
          <a:p>
            <a:pPr lvl="1" indent="0">
              <a:buNone/>
              <a:defRPr/>
            </a:pPr>
            <a:r>
              <a:rPr lang="en-US" dirty="0">
                <a:latin typeface="Calibri" panose="020F0502020204030204" pitchFamily="34" charset="0"/>
                <a:cs typeface="Calibri" panose="020F0502020204030204" pitchFamily="34" charset="0"/>
                <a:sym typeface="Wingdings"/>
              </a:rPr>
              <a:t>(8.7 cm  6.1 cm) </a:t>
            </a:r>
            <a:endParaRPr lang="en-US" dirty="0">
              <a:latin typeface="Calibri" panose="020F0502020204030204" pitchFamily="34" charset="0"/>
              <a:cs typeface="Calibri" panose="020F0502020204030204" pitchFamily="34" charset="0"/>
            </a:endParaRPr>
          </a:p>
        </p:txBody>
      </p:sp>
      <p:sp>
        <p:nvSpPr>
          <p:cNvPr id="6" name="Content Placeholder 2"/>
          <p:cNvSpPr txBox="1">
            <a:spLocks/>
          </p:cNvSpPr>
          <p:nvPr/>
        </p:nvSpPr>
        <p:spPr bwMode="auto">
          <a:xfrm>
            <a:off x="1649413" y="1600201"/>
            <a:ext cx="4497387"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defTabSz="457200">
              <a:defRPr sz="2400">
                <a:solidFill>
                  <a:schemeClr val="tx1"/>
                </a:solidFill>
                <a:latin typeface="Arial" charset="0"/>
                <a:ea typeface="ＭＳ Ｐゴシック" charset="-128"/>
              </a:defRPr>
            </a:lvl1pPr>
            <a:lvl2pPr marL="742950" indent="-285750" defTabSz="457200">
              <a:defRPr sz="2400">
                <a:solidFill>
                  <a:schemeClr val="tx1"/>
                </a:solidFill>
                <a:latin typeface="Arial" charset="0"/>
                <a:ea typeface="ＭＳ Ｐゴシック" charset="-128"/>
              </a:defRPr>
            </a:lvl2pPr>
            <a:lvl3pPr marL="1143000" indent="-228600" defTabSz="457200">
              <a:defRPr sz="2400">
                <a:solidFill>
                  <a:schemeClr val="tx1"/>
                </a:solidFill>
                <a:latin typeface="Arial" charset="0"/>
                <a:ea typeface="ＭＳ Ｐゴシック" charset="-128"/>
              </a:defRPr>
            </a:lvl3pPr>
            <a:lvl4pPr marL="1600200" indent="-228600" defTabSz="457200">
              <a:defRPr sz="2400">
                <a:solidFill>
                  <a:schemeClr val="tx1"/>
                </a:solidFill>
                <a:latin typeface="Arial" charset="0"/>
                <a:ea typeface="ＭＳ Ｐゴシック" charset="-128"/>
              </a:defRPr>
            </a:lvl4pPr>
            <a:lvl5pPr marL="2057400" indent="-228600" defTabSz="457200">
              <a:defRPr sz="2400">
                <a:solidFill>
                  <a:schemeClr val="tx1"/>
                </a:solidFill>
                <a:latin typeface="Arial" charset="0"/>
                <a:ea typeface="ＭＳ Ｐゴシック" charset="-128"/>
              </a:defRPr>
            </a:lvl5pPr>
            <a:lvl6pPr marL="2514600" indent="-228600" algn="ctr" defTabSz="457200" eaLnBrk="0" fontAlgn="base" hangingPunct="0">
              <a:lnSpc>
                <a:spcPct val="90000"/>
              </a:lnSpc>
              <a:spcBef>
                <a:spcPct val="0"/>
              </a:spcBef>
              <a:spcAft>
                <a:spcPct val="0"/>
              </a:spcAft>
              <a:defRPr sz="2400">
                <a:solidFill>
                  <a:schemeClr val="tx1"/>
                </a:solidFill>
                <a:latin typeface="Arial" charset="0"/>
                <a:ea typeface="ＭＳ Ｐゴシック" charset="-128"/>
              </a:defRPr>
            </a:lvl6pPr>
            <a:lvl7pPr marL="2971800" indent="-228600" algn="ctr" defTabSz="457200" eaLnBrk="0" fontAlgn="base" hangingPunct="0">
              <a:lnSpc>
                <a:spcPct val="90000"/>
              </a:lnSpc>
              <a:spcBef>
                <a:spcPct val="0"/>
              </a:spcBef>
              <a:spcAft>
                <a:spcPct val="0"/>
              </a:spcAft>
              <a:defRPr sz="2400">
                <a:solidFill>
                  <a:schemeClr val="tx1"/>
                </a:solidFill>
                <a:latin typeface="Arial" charset="0"/>
                <a:ea typeface="ＭＳ Ｐゴシック" charset="-128"/>
              </a:defRPr>
            </a:lvl7pPr>
            <a:lvl8pPr marL="3429000" indent="-228600" algn="ctr" defTabSz="457200" eaLnBrk="0" fontAlgn="base" hangingPunct="0">
              <a:lnSpc>
                <a:spcPct val="90000"/>
              </a:lnSpc>
              <a:spcBef>
                <a:spcPct val="0"/>
              </a:spcBef>
              <a:spcAft>
                <a:spcPct val="0"/>
              </a:spcAft>
              <a:defRPr sz="2400">
                <a:solidFill>
                  <a:schemeClr val="tx1"/>
                </a:solidFill>
                <a:latin typeface="Arial" charset="0"/>
                <a:ea typeface="ＭＳ Ｐゴシック" charset="-128"/>
              </a:defRPr>
            </a:lvl8pPr>
            <a:lvl9pPr marL="3886200" indent="-228600" algn="ctr" defTabSz="457200" eaLnBrk="0" fontAlgn="base" hangingPunct="0">
              <a:lnSpc>
                <a:spcPct val="90000"/>
              </a:lnSpc>
              <a:spcBef>
                <a:spcPct val="0"/>
              </a:spcBef>
              <a:spcAft>
                <a:spcPct val="0"/>
              </a:spcAft>
              <a:defRPr sz="2400">
                <a:solidFill>
                  <a:schemeClr val="tx1"/>
                </a:solidFill>
                <a:latin typeface="Arial" charset="0"/>
                <a:ea typeface="ＭＳ Ｐゴシック" charset="-128"/>
              </a:defRPr>
            </a:lvl9pPr>
          </a:lstStyle>
          <a:p>
            <a:pPr marL="342900" marR="0" lvl="0" indent="-342900" algn="l" defTabSz="457200" rtl="0" eaLnBrk="1" fontAlgn="base" latinLnBrk="0" hangingPunct="1">
              <a:lnSpc>
                <a:spcPct val="100000"/>
              </a:lnSpc>
              <a:spcBef>
                <a:spcPct val="20000"/>
              </a:spcBef>
              <a:spcAft>
                <a:spcPct val="0"/>
              </a:spcAft>
              <a:buClrTx/>
              <a:buSzTx/>
              <a:buFont typeface="Arial" charset="0"/>
              <a:buChar char="•"/>
              <a:tabLst/>
              <a:defRPr/>
            </a:pPr>
            <a:r>
              <a:rPr kumimoji="0" lang="en-US" altLang="en-US" sz="28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rPr>
              <a:t>Working full time</a:t>
            </a:r>
          </a:p>
          <a:p>
            <a:pPr marL="342900" marR="0" lvl="0" indent="-342900" algn="l" defTabSz="457200" rtl="0" eaLnBrk="1" fontAlgn="base" latinLnBrk="0" hangingPunct="1">
              <a:lnSpc>
                <a:spcPct val="100000"/>
              </a:lnSpc>
              <a:spcBef>
                <a:spcPct val="20000"/>
              </a:spcBef>
              <a:spcAft>
                <a:spcPct val="0"/>
              </a:spcAft>
              <a:buClrTx/>
              <a:buSzTx/>
              <a:buFont typeface="Arial" charset="0"/>
              <a:buChar char="•"/>
              <a:tabLst/>
              <a:defRPr/>
            </a:pPr>
            <a:r>
              <a:rPr kumimoji="0" lang="en-US" altLang="en-US" sz="28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rPr>
              <a:t>Grade 1 fatigue</a:t>
            </a:r>
          </a:p>
          <a:p>
            <a:pPr marL="342900" marR="0" lvl="0" indent="-342900" algn="l" defTabSz="457200" rtl="0" eaLnBrk="1" fontAlgn="base" latinLnBrk="0" hangingPunct="1">
              <a:lnSpc>
                <a:spcPct val="100000"/>
              </a:lnSpc>
              <a:spcBef>
                <a:spcPct val="20000"/>
              </a:spcBef>
              <a:spcAft>
                <a:spcPct val="0"/>
              </a:spcAft>
              <a:buClrTx/>
              <a:buSzTx/>
              <a:buFont typeface="Arial" charset="0"/>
              <a:buChar char="•"/>
              <a:tabLst/>
              <a:defRPr/>
            </a:pPr>
            <a:r>
              <a:rPr kumimoji="0" lang="en-US" altLang="en-US" sz="28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rPr>
              <a:t>Weight stable</a:t>
            </a:r>
          </a:p>
          <a:p>
            <a:pPr marL="342900" marR="0" lvl="0" indent="-342900" algn="l" defTabSz="457200" rtl="0" eaLnBrk="1" fontAlgn="base" latinLnBrk="0" hangingPunct="1">
              <a:lnSpc>
                <a:spcPct val="100000"/>
              </a:lnSpc>
              <a:spcBef>
                <a:spcPct val="20000"/>
              </a:spcBef>
              <a:spcAft>
                <a:spcPct val="0"/>
              </a:spcAft>
              <a:buClrTx/>
              <a:buSzTx/>
              <a:buFont typeface="Arial" charset="0"/>
              <a:buChar char="•"/>
              <a:tabLst/>
              <a:defRPr/>
            </a:pPr>
            <a:r>
              <a:rPr kumimoji="0" lang="en-US" altLang="en-US" sz="28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rPr>
              <a:t>CBC remains normal</a:t>
            </a:r>
          </a:p>
          <a:p>
            <a:pPr marL="342900" marR="0" lvl="0" indent="-342900" algn="l" defTabSz="457200" rtl="0" eaLnBrk="1" fontAlgn="base" latinLnBrk="0" hangingPunct="1">
              <a:lnSpc>
                <a:spcPct val="100000"/>
              </a:lnSpc>
              <a:spcBef>
                <a:spcPct val="20000"/>
              </a:spcBef>
              <a:spcAft>
                <a:spcPct val="0"/>
              </a:spcAft>
              <a:buClrTx/>
              <a:buSzTx/>
              <a:buFont typeface="Arial" charset="0"/>
              <a:buChar char="•"/>
              <a:tabLst/>
              <a:defRPr/>
            </a:pPr>
            <a:endParaRPr kumimoji="0" lang="en-US" altLang="en-US" sz="28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endParaRPr>
          </a:p>
          <a:p>
            <a:pPr marL="342900" marR="0" lvl="0" indent="-342900" algn="l" defTabSz="457200" rtl="0" eaLnBrk="1" fontAlgn="base" latinLnBrk="0" hangingPunct="1">
              <a:lnSpc>
                <a:spcPct val="100000"/>
              </a:lnSpc>
              <a:spcBef>
                <a:spcPct val="20000"/>
              </a:spcBef>
              <a:spcAft>
                <a:spcPct val="0"/>
              </a:spcAft>
              <a:buClrTx/>
              <a:buSzTx/>
              <a:buFont typeface="Arial" charset="0"/>
              <a:buChar char="•"/>
              <a:tabLst/>
              <a:defRPr/>
            </a:pPr>
            <a:r>
              <a:rPr kumimoji="0" lang="en-US" altLang="en-US" sz="28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rPr>
              <a:t>Markers </a:t>
            </a:r>
            <a:r>
              <a:rPr kumimoji="0" lang="en-US" altLang="en-US" sz="24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rPr>
              <a:t>(off omeprazole):</a:t>
            </a:r>
            <a:endParaRPr kumimoji="0" lang="en-US" altLang="en-US" sz="32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endParaRPr>
          </a:p>
          <a:p>
            <a:pPr marL="742950" marR="0" lvl="1" indent="-285750" algn="l" defTabSz="457200" rtl="0" eaLnBrk="1" fontAlgn="base" latinLnBrk="0" hangingPunct="1">
              <a:lnSpc>
                <a:spcPct val="100000"/>
              </a:lnSpc>
              <a:spcBef>
                <a:spcPct val="20000"/>
              </a:spcBef>
              <a:spcAft>
                <a:spcPct val="0"/>
              </a:spcAft>
              <a:buClrTx/>
              <a:buSzTx/>
              <a:buFont typeface="Arial" charset="0"/>
              <a:buChar char="–"/>
              <a:tabLst/>
              <a:defRPr/>
            </a:pPr>
            <a:r>
              <a:rPr kumimoji="0" lang="en-US" altLang="en-US" sz="24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rPr>
              <a:t>Gastrin 	974 	</a:t>
            </a:r>
            <a:r>
              <a:rPr kumimoji="0" lang="en-US" altLang="en-US" sz="24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sym typeface="Wingdings" charset="2"/>
              </a:rPr>
              <a:t> 63</a:t>
            </a:r>
          </a:p>
          <a:p>
            <a:pPr marL="742950" marR="0" lvl="1" indent="-285750" algn="l" defTabSz="457200" rtl="0" eaLnBrk="1" fontAlgn="base" latinLnBrk="0" hangingPunct="1">
              <a:lnSpc>
                <a:spcPct val="100000"/>
              </a:lnSpc>
              <a:spcBef>
                <a:spcPct val="20000"/>
              </a:spcBef>
              <a:spcAft>
                <a:spcPct val="0"/>
              </a:spcAft>
              <a:buClrTx/>
              <a:buSzTx/>
              <a:buFont typeface="Arial" charset="0"/>
              <a:buChar char="–"/>
              <a:tabLst/>
              <a:defRPr/>
            </a:pPr>
            <a:r>
              <a:rPr kumimoji="0" lang="en-US" altLang="en-US" sz="2400" b="0" i="0" u="none" strike="noStrike" kern="1200" cap="none" spc="0" normalizeH="0" baseline="0" noProof="0" dirty="0" err="1">
                <a:ln>
                  <a:noFill/>
                </a:ln>
                <a:solidFill>
                  <a:srgbClr val="FFFFFF"/>
                </a:solidFill>
                <a:effectLst/>
                <a:uLnTx/>
                <a:uFillTx/>
                <a:latin typeface="Calibri" panose="020F0502020204030204" pitchFamily="34" charset="0"/>
                <a:ea typeface="ＭＳ Ｐゴシック" charset="-128"/>
                <a:cs typeface="Calibri" panose="020F0502020204030204" pitchFamily="34" charset="0"/>
                <a:sym typeface="Wingdings" charset="2"/>
              </a:rPr>
              <a:t>CgA</a:t>
            </a:r>
            <a:r>
              <a:rPr kumimoji="0" lang="en-US" altLang="en-US" sz="2400" b="0" i="0" u="none" strike="noStrike" kern="1200" cap="none" spc="0" normalizeH="0" baseline="0" noProof="0" dirty="0">
                <a:ln>
                  <a:noFill/>
                </a:ln>
                <a:solidFill>
                  <a:srgbClr val="FFFFFF"/>
                </a:solidFill>
                <a:effectLst/>
                <a:uLnTx/>
                <a:uFillTx/>
                <a:latin typeface="Calibri" panose="020F0502020204030204" pitchFamily="34" charset="0"/>
                <a:ea typeface="ＭＳ Ｐゴシック" charset="-128"/>
                <a:cs typeface="Calibri" panose="020F0502020204030204" pitchFamily="34" charset="0"/>
                <a:sym typeface="Wingdings" charset="2"/>
              </a:rPr>
              <a:t>		630	 239</a:t>
            </a:r>
          </a:p>
        </p:txBody>
      </p:sp>
    </p:spTree>
    <p:extLst>
      <p:ext uri="{BB962C8B-B14F-4D97-AF65-F5344CB8AC3E}">
        <p14:creationId xmlns:p14="http://schemas.microsoft.com/office/powerpoint/2010/main" val="9618334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1940442" y="28026"/>
            <a:ext cx="9886508" cy="1143000"/>
          </a:xfrm>
        </p:spPr>
        <p:txBody>
          <a:bodyPr/>
          <a:lstStyle/>
          <a:p>
            <a:r>
              <a:rPr lang="en-US" altLang="en-US" dirty="0">
                <a:solidFill>
                  <a:srgbClr val="FFFF99"/>
                </a:solidFill>
                <a:latin typeface="Calibri" panose="020F0502020204030204" pitchFamily="34" charset="0"/>
                <a:cs typeface="Calibri" panose="020F0502020204030204" pitchFamily="34" charset="0"/>
              </a:rPr>
              <a:t>Case Study #3</a:t>
            </a:r>
            <a:br>
              <a:rPr lang="en-US" altLang="en-US" dirty="0">
                <a:solidFill>
                  <a:srgbClr val="FFFF99"/>
                </a:solidFill>
                <a:latin typeface="Calibri" panose="020F0502020204030204" pitchFamily="34" charset="0"/>
                <a:cs typeface="Calibri" panose="020F0502020204030204" pitchFamily="34" charset="0"/>
              </a:rPr>
            </a:br>
            <a:r>
              <a:rPr lang="en-US" altLang="en-US" sz="2600" dirty="0">
                <a:solidFill>
                  <a:srgbClr val="FFFF99"/>
                </a:solidFill>
                <a:latin typeface="Calibri" panose="020F0502020204030204" pitchFamily="34" charset="0"/>
                <a:cs typeface="Calibri" panose="020F0502020204030204" pitchFamily="34" charset="0"/>
              </a:rPr>
              <a:t>Question 2</a:t>
            </a:r>
            <a:br>
              <a:rPr lang="en-US" altLang="en-US" sz="2600" dirty="0">
                <a:solidFill>
                  <a:srgbClr val="FFFF99"/>
                </a:solidFill>
                <a:latin typeface="Calibri" panose="020F0502020204030204" pitchFamily="34" charset="0"/>
                <a:cs typeface="Calibri" panose="020F0502020204030204" pitchFamily="34" charset="0"/>
              </a:rPr>
            </a:br>
            <a:endParaRPr lang="en-US" altLang="en-US" sz="2600" dirty="0">
              <a:solidFill>
                <a:srgbClr val="FFFF99"/>
              </a:solidFill>
              <a:latin typeface="Calibri" panose="020F0502020204030204" pitchFamily="34" charset="0"/>
              <a:cs typeface="Calibri" panose="020F0502020204030204" pitchFamily="34" charset="0"/>
            </a:endParaRPr>
          </a:p>
        </p:txBody>
      </p:sp>
      <p:sp>
        <p:nvSpPr>
          <p:cNvPr id="36866" name="Content Placeholder 2"/>
          <p:cNvSpPr>
            <a:spLocks noGrp="1"/>
          </p:cNvSpPr>
          <p:nvPr>
            <p:ph idx="1"/>
          </p:nvPr>
        </p:nvSpPr>
        <p:spPr>
          <a:xfrm>
            <a:off x="1135722" y="599526"/>
            <a:ext cx="10929141" cy="4949047"/>
          </a:xfrm>
        </p:spPr>
        <p:txBody>
          <a:bodyPr/>
          <a:lstStyle/>
          <a:p>
            <a:pPr marL="0" indent="0" algn="r">
              <a:buNone/>
            </a:pPr>
            <a:endParaRPr lang="en-US" altLang="en-US" dirty="0">
              <a:latin typeface="Calibri" panose="020F0502020204030204" pitchFamily="34" charset="0"/>
              <a:cs typeface="Calibri" panose="020F0502020204030204" pitchFamily="34" charset="0"/>
            </a:endParaRPr>
          </a:p>
          <a:p>
            <a:pPr marL="0" indent="0">
              <a:buNone/>
            </a:pPr>
            <a:r>
              <a:rPr lang="en-US" altLang="en-US" dirty="0">
                <a:latin typeface="Calibri" panose="020F0502020204030204" pitchFamily="34" charset="0"/>
                <a:cs typeface="Calibri" panose="020F0502020204030204" pitchFamily="34" charset="0"/>
              </a:rPr>
              <a:t>How would you proceed?</a:t>
            </a:r>
          </a:p>
          <a:p>
            <a:pPr marL="1143000" indent="-514350">
              <a:buClr>
                <a:srgbClr val="FFFF00"/>
              </a:buClr>
              <a:buSzPct val="100000"/>
              <a:buFont typeface="+mj-lt"/>
              <a:buAutoNum type="arabicParenR"/>
            </a:pPr>
            <a:r>
              <a:rPr lang="en-US" altLang="en-US" dirty="0">
                <a:latin typeface="Calibri" panose="020F0502020204030204" pitchFamily="34" charset="0"/>
                <a:cs typeface="Calibri" panose="020F0502020204030204" pitchFamily="34" charset="0"/>
              </a:rPr>
              <a:t>Refer for liver-directed therapy</a:t>
            </a:r>
          </a:p>
          <a:p>
            <a:pPr marL="628650" indent="0">
              <a:buClr>
                <a:srgbClr val="FFFF00"/>
              </a:buClr>
              <a:buSzPct val="100000"/>
              <a:buNone/>
            </a:pPr>
            <a:r>
              <a:rPr lang="en-US" altLang="en-US" sz="2400" dirty="0">
                <a:latin typeface="Calibri" panose="020F0502020204030204" pitchFamily="34" charset="0"/>
                <a:cs typeface="Calibri" panose="020F0502020204030204" pitchFamily="34" charset="0"/>
              </a:rPr>
              <a:t>   		 Radioembolization / thermal ablation / TACE / TAE</a:t>
            </a:r>
          </a:p>
          <a:p>
            <a:pPr marL="1143000" indent="-514350">
              <a:buClr>
                <a:srgbClr val="FFFF00"/>
              </a:buClr>
              <a:buSzPct val="100000"/>
              <a:buFont typeface="+mj-lt"/>
              <a:buAutoNum type="arabicParenR" startAt="2"/>
            </a:pPr>
            <a:r>
              <a:rPr lang="en-US" altLang="en-US" dirty="0">
                <a:latin typeface="Calibri" panose="020F0502020204030204" pitchFamily="34" charset="0"/>
                <a:cs typeface="Calibri" panose="020F0502020204030204" pitchFamily="34" charset="0"/>
              </a:rPr>
              <a:t>Continue current chemotherapy since effective and well tolerated</a:t>
            </a:r>
          </a:p>
          <a:p>
            <a:pPr marL="1143000" indent="-514350">
              <a:buClr>
                <a:srgbClr val="FFFF00"/>
              </a:buClr>
              <a:buSzPct val="100000"/>
              <a:buFont typeface="+mj-lt"/>
              <a:buAutoNum type="arabicParenR" startAt="2"/>
            </a:pPr>
            <a:r>
              <a:rPr lang="en-US" altLang="en-US" dirty="0">
                <a:latin typeface="Calibri" panose="020F0502020204030204" pitchFamily="34" charset="0"/>
                <a:cs typeface="Calibri" panose="020F0502020204030204" pitchFamily="34" charset="0"/>
              </a:rPr>
              <a:t>Offer “chemotherapy holiday” or SSA “maintenance”</a:t>
            </a:r>
          </a:p>
          <a:p>
            <a:pPr marL="1143000" indent="-514350">
              <a:buClr>
                <a:srgbClr val="FFFF00"/>
              </a:buClr>
              <a:buSzPct val="100000"/>
              <a:buFont typeface="+mj-lt"/>
              <a:buAutoNum type="arabicParenR" startAt="2"/>
            </a:pPr>
            <a:r>
              <a:rPr lang="en-US" altLang="en-US" dirty="0">
                <a:latin typeface="Calibri" panose="020F0502020204030204" pitchFamily="34" charset="0"/>
                <a:cs typeface="Calibri" panose="020F0502020204030204" pitchFamily="34" charset="0"/>
              </a:rPr>
              <a:t>SBRT to both pancreatic primary and liver lesion</a:t>
            </a:r>
          </a:p>
          <a:p>
            <a:pPr marL="1143000" indent="-514350">
              <a:buClr>
                <a:srgbClr val="FFFF00"/>
              </a:buClr>
              <a:buSzPct val="100000"/>
              <a:buFont typeface="+mj-lt"/>
              <a:buAutoNum type="arabicParenR" startAt="2"/>
            </a:pPr>
            <a:r>
              <a:rPr lang="en-US" altLang="en-US" dirty="0">
                <a:latin typeface="Calibri" panose="020F0502020204030204" pitchFamily="34" charset="0"/>
                <a:cs typeface="Calibri" panose="020F0502020204030204" pitchFamily="34" charset="0"/>
              </a:rPr>
              <a:t>Review findings with surgical oncologist(s)</a:t>
            </a:r>
          </a:p>
          <a:p>
            <a:pPr marL="514350" indent="-514350">
              <a:buFont typeface="+mj-lt"/>
              <a:buAutoNum type="arabicParenR" startAt="2"/>
            </a:pPr>
            <a:endParaRPr lang="en-US" altLang="en-US" dirty="0">
              <a:latin typeface="Calibri" panose="020F0502020204030204" pitchFamily="34" charset="0"/>
              <a:cs typeface="Calibri" panose="020F0502020204030204" pitchFamily="34" charset="0"/>
            </a:endParaRPr>
          </a:p>
        </p:txBody>
      </p:sp>
      <p:sp>
        <p:nvSpPr>
          <p:cNvPr id="4" name="TextBox 3"/>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Tree>
    <p:extLst>
      <p:ext uri="{BB962C8B-B14F-4D97-AF65-F5344CB8AC3E}">
        <p14:creationId xmlns:p14="http://schemas.microsoft.com/office/powerpoint/2010/main" val="15175160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p:cNvSpPr>
            <a:spLocks noGrp="1"/>
          </p:cNvSpPr>
          <p:nvPr>
            <p:ph type="title"/>
          </p:nvPr>
        </p:nvSpPr>
        <p:spPr>
          <a:xfrm>
            <a:off x="4168453" y="315914"/>
            <a:ext cx="4597400" cy="541337"/>
          </a:xfrm>
        </p:spPr>
        <p:txBody>
          <a:bodyPr vert="horz" wrap="square" lIns="91440" tIns="45720" rIns="91440" bIns="45720" numCol="1" anchor="t" anchorCtr="0" compatLnSpc="1">
            <a:prstTxWarp prst="textNoShape">
              <a:avLst/>
            </a:prstTxWarp>
          </a:bodyPr>
          <a:lstStyle/>
          <a:p>
            <a:r>
              <a:rPr lang="en-US" altLang="en-US" sz="3600" dirty="0">
                <a:solidFill>
                  <a:srgbClr val="FFFF99"/>
                </a:solidFill>
                <a:latin typeface="Calibri" panose="020F0502020204030204" pitchFamily="34" charset="0"/>
              </a:rPr>
              <a:t>GEP-NET Overview </a:t>
            </a:r>
          </a:p>
        </p:txBody>
      </p:sp>
      <p:sp>
        <p:nvSpPr>
          <p:cNvPr id="68610" name="Content Placeholder 2"/>
          <p:cNvSpPr>
            <a:spLocks noGrp="1"/>
          </p:cNvSpPr>
          <p:nvPr>
            <p:ph idx="1"/>
          </p:nvPr>
        </p:nvSpPr>
        <p:spPr>
          <a:xfrm>
            <a:off x="1760539" y="1252539"/>
            <a:ext cx="8620125" cy="5621337"/>
          </a:xfrm>
        </p:spPr>
        <p:txBody>
          <a:bodyPr/>
          <a:lstStyle/>
          <a:p>
            <a:pPr>
              <a:spcBef>
                <a:spcPct val="0"/>
              </a:spcBef>
              <a:spcAft>
                <a:spcPts val="2600"/>
              </a:spcAft>
              <a:buClr>
                <a:srgbClr val="C00000"/>
              </a:buClr>
              <a:buSzPct val="90000"/>
              <a:buFont typeface="Wingdings 3" panose="05040102010807070707" pitchFamily="18" charset="2"/>
              <a:buChar char="u"/>
              <a:tabLst>
                <a:tab pos="1146175" algn="l"/>
                <a:tab pos="1606550" algn="l"/>
                <a:tab pos="2054225" algn="l"/>
              </a:tabLst>
            </a:pPr>
            <a:r>
              <a:rPr lang="en-US" altLang="en-US">
                <a:latin typeface="Calibri" panose="020F0502020204030204" pitchFamily="34" charset="0"/>
              </a:rPr>
              <a:t>Annual incidence of NET is 5.25 cases per 100,000 Americans (SEER Database)</a:t>
            </a:r>
            <a:r>
              <a:rPr lang="en-US" altLang="en-US" baseline="30000">
                <a:latin typeface="Calibri" panose="020F0502020204030204" pitchFamily="34" charset="0"/>
              </a:rPr>
              <a:t>1</a:t>
            </a:r>
            <a:endParaRPr lang="en-US" altLang="en-US">
              <a:latin typeface="Calibri" panose="020F0502020204030204" pitchFamily="34" charset="0"/>
            </a:endParaRPr>
          </a:p>
          <a:p>
            <a:pPr>
              <a:spcBef>
                <a:spcPct val="0"/>
              </a:spcBef>
              <a:spcAft>
                <a:spcPts val="2600"/>
              </a:spcAft>
              <a:buClr>
                <a:srgbClr val="C00000"/>
              </a:buClr>
              <a:buSzPct val="90000"/>
              <a:buFont typeface="Wingdings 3" panose="05040102010807070707" pitchFamily="18" charset="2"/>
              <a:buChar char="u"/>
              <a:tabLst>
                <a:tab pos="1146175" algn="l"/>
                <a:tab pos="1606550" algn="l"/>
                <a:tab pos="2054225" algn="l"/>
              </a:tabLst>
            </a:pPr>
            <a:r>
              <a:rPr lang="en-US" altLang="en-US">
                <a:latin typeface="Calibri" panose="020F0502020204030204" pitchFamily="34" charset="0"/>
              </a:rPr>
              <a:t>Incidence has increased by 500% in the past 30 years – more than other cancers</a:t>
            </a:r>
          </a:p>
          <a:p>
            <a:pPr>
              <a:buClr>
                <a:srgbClr val="C00000"/>
              </a:buClr>
              <a:buSzPct val="90000"/>
              <a:buFont typeface="Wingdings 3" panose="05040102010807070707" pitchFamily="18" charset="2"/>
              <a:buChar char="u"/>
              <a:tabLst>
                <a:tab pos="1146175" algn="l"/>
                <a:tab pos="1606550" algn="l"/>
                <a:tab pos="2054225" algn="l"/>
              </a:tabLst>
            </a:pPr>
            <a:r>
              <a:rPr lang="en-US" altLang="en-US">
                <a:latin typeface="Calibri" panose="020F0502020204030204" pitchFamily="34" charset="0"/>
              </a:rPr>
              <a:t>NET is the most prevalent GI malignancy after colon cancer, affecting over 100,000 Americans</a:t>
            </a:r>
          </a:p>
          <a:p>
            <a:pPr marL="1157288" lvl="3" indent="-342900">
              <a:buClr>
                <a:srgbClr val="00FFFF"/>
              </a:buClr>
              <a:buFont typeface="Arial" panose="020B0604020202020204" pitchFamily="34" charset="0"/>
              <a:buChar char="•"/>
              <a:tabLst>
                <a:tab pos="1146175" algn="l"/>
                <a:tab pos="1606550" algn="l"/>
                <a:tab pos="2054225" algn="l"/>
              </a:tabLst>
            </a:pPr>
            <a:r>
              <a:rPr lang="en-US" altLang="en-US" sz="2400">
                <a:latin typeface="Calibri" panose="020F0502020204030204" pitchFamily="34" charset="0"/>
              </a:rPr>
              <a:t>3X more prevalent than pancreatic adenocarcinoma</a:t>
            </a:r>
          </a:p>
          <a:p>
            <a:pPr marL="1157288" lvl="3" indent="-342900">
              <a:buClr>
                <a:srgbClr val="00FFFF"/>
              </a:buClr>
              <a:buFont typeface="Arial" panose="020B0604020202020204" pitchFamily="34" charset="0"/>
              <a:buChar char="•"/>
              <a:tabLst>
                <a:tab pos="1146175" algn="l"/>
                <a:tab pos="1606550" algn="l"/>
                <a:tab pos="2054225" algn="l"/>
              </a:tabLst>
            </a:pPr>
            <a:r>
              <a:rPr lang="en-US" altLang="en-US" sz="2400">
                <a:latin typeface="Calibri" panose="020F0502020204030204" pitchFamily="34" charset="0"/>
              </a:rPr>
              <a:t>2X more prevalent than stomach adenocarcinoma</a:t>
            </a:r>
          </a:p>
          <a:p>
            <a:pPr>
              <a:buNone/>
              <a:tabLst>
                <a:tab pos="1146175" algn="l"/>
                <a:tab pos="1606550" algn="l"/>
                <a:tab pos="2054225" algn="l"/>
              </a:tabLst>
            </a:pPr>
            <a:endParaRPr lang="en-US" altLang="en-US" sz="2400">
              <a:latin typeface="Calibri" panose="020F0502020204030204" pitchFamily="34" charset="0"/>
            </a:endParaRPr>
          </a:p>
          <a:p>
            <a:pPr>
              <a:buNone/>
              <a:tabLst>
                <a:tab pos="1146175" algn="l"/>
                <a:tab pos="1606550" algn="l"/>
                <a:tab pos="2054225" algn="l"/>
              </a:tabLst>
            </a:pPr>
            <a:endParaRPr lang="en-US" altLang="en-US" sz="2400">
              <a:latin typeface="Calibri" panose="020F0502020204030204" pitchFamily="34" charset="0"/>
            </a:endParaRPr>
          </a:p>
          <a:p>
            <a:pPr>
              <a:buNone/>
              <a:tabLst>
                <a:tab pos="1146175" algn="l"/>
                <a:tab pos="1606550" algn="l"/>
                <a:tab pos="2054225" algn="l"/>
              </a:tabLst>
            </a:pPr>
            <a:endParaRPr lang="en-US" altLang="en-US" sz="2000">
              <a:latin typeface="Calibri" panose="020F0502020204030204" pitchFamily="34" charset="0"/>
            </a:endParaRPr>
          </a:p>
        </p:txBody>
      </p:sp>
      <p:sp>
        <p:nvSpPr>
          <p:cNvPr id="12291" name="Rectangle 4"/>
          <p:cNvSpPr>
            <a:spLocks noChangeArrowheads="1"/>
          </p:cNvSpPr>
          <p:nvPr/>
        </p:nvSpPr>
        <p:spPr bwMode="auto">
          <a:xfrm>
            <a:off x="1735138" y="5835650"/>
            <a:ext cx="86106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altLang="en-US" sz="14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1. Modlin IM, Latich I, Zikusoka M, Kidd M, Eick G, Chan AK. </a:t>
            </a:r>
            <a:r>
              <a:rPr kumimoji="0" lang="it-IT" altLang="en-US" sz="1400" b="0" i="1"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J Clin Gastroenterol</a:t>
            </a:r>
            <a:r>
              <a:rPr kumimoji="0" lang="it-IT" altLang="en-US" sz="14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 2006;40(7):572-582.</a:t>
            </a:r>
            <a:r>
              <a:rPr kumimoji="0" lang="en-US" altLang="en-US" sz="14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 2. Yao JC, Hassan M, Phan A, et al, </a:t>
            </a:r>
            <a:r>
              <a:rPr kumimoji="0" lang="en-US" altLang="en-US" sz="1400" b="0" i="1"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J Clin Oncol</a:t>
            </a:r>
            <a:r>
              <a:rPr kumimoji="0" lang="en-US" altLang="en-US" sz="14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 2008;26:3063-3072 </a:t>
            </a:r>
            <a:r>
              <a:rPr kumimoji="0" lang="it-IT" altLang="en-US" sz="14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3. </a:t>
            </a:r>
            <a:r>
              <a:rPr kumimoji="0" lang="en-US" altLang="en-US" sz="14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Rinke A, Müller HH, Schade-Brittinger C, et al. </a:t>
            </a:r>
            <a:r>
              <a:rPr kumimoji="0" lang="en-US" altLang="en-US" sz="1400" b="0" i="1"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J Clin Oncol</a:t>
            </a:r>
            <a:r>
              <a:rPr kumimoji="0" lang="en-US" altLang="en-US" sz="1400" b="0" i="0" u="none" strike="noStrike" kern="0" cap="none" spc="0" normalizeH="0" baseline="0" noProof="0">
                <a:ln>
                  <a:noFill/>
                </a:ln>
                <a:solidFill>
                  <a:srgbClr val="FFFFFF"/>
                </a:solidFill>
                <a:effectLst/>
                <a:uLnTx/>
                <a:uFillTx/>
                <a:latin typeface="Calibri" panose="020F0502020204030204" pitchFamily="34" charset="0"/>
                <a:ea typeface="MS PGothic" panose="020B0600070205080204" pitchFamily="34" charset="-128"/>
                <a:cs typeface="Tahoma"/>
              </a:rPr>
              <a:t>. 2009;27:4656-4663</a:t>
            </a:r>
          </a:p>
        </p:txBody>
      </p:sp>
    </p:spTree>
    <p:extLst>
      <p:ext uri="{BB962C8B-B14F-4D97-AF65-F5344CB8AC3E}">
        <p14:creationId xmlns:p14="http://schemas.microsoft.com/office/powerpoint/2010/main" val="23123360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p:cNvSpPr>
            <a:spLocks noGrp="1"/>
          </p:cNvSpPr>
          <p:nvPr>
            <p:ph type="title"/>
          </p:nvPr>
        </p:nvSpPr>
        <p:spPr>
          <a:xfrm>
            <a:off x="1981200" y="265757"/>
            <a:ext cx="8989997" cy="865187"/>
          </a:xfrm>
        </p:spPr>
        <p:txBody>
          <a:bodyPr/>
          <a:lstStyle/>
          <a:p>
            <a:r>
              <a:rPr lang="en-US" altLang="en-US" dirty="0">
                <a:solidFill>
                  <a:srgbClr val="FFFF99"/>
                </a:solidFill>
                <a:latin typeface="Calibri" panose="020F0502020204030204" pitchFamily="34" charset="0"/>
                <a:cs typeface="Calibri" panose="020F0502020204030204" pitchFamily="34" charset="0"/>
              </a:rPr>
              <a:t>Case 3 - GI Tumor Board Discussion: “</a:t>
            </a:r>
            <a:r>
              <a:rPr lang="en-US" altLang="en-US" dirty="0" err="1">
                <a:solidFill>
                  <a:srgbClr val="FFFF99"/>
                </a:solidFill>
                <a:latin typeface="Calibri" panose="020F0502020204030204" pitchFamily="34" charset="0"/>
                <a:cs typeface="Calibri" panose="020F0502020204030204" pitchFamily="34" charset="0"/>
              </a:rPr>
              <a:t>R</a:t>
            </a:r>
            <a:r>
              <a:rPr lang="en-US" altLang="ja-JP" dirty="0" err="1">
                <a:solidFill>
                  <a:srgbClr val="FFFF99"/>
                </a:solidFill>
                <a:latin typeface="Calibri" panose="020F0502020204030204" pitchFamily="34" charset="0"/>
                <a:cs typeface="Calibri" panose="020F0502020204030204" pitchFamily="34" charset="0"/>
              </a:rPr>
              <a:t>esectable</a:t>
            </a:r>
            <a:r>
              <a:rPr lang="en-US" altLang="en-US" dirty="0">
                <a:solidFill>
                  <a:srgbClr val="FFFF99"/>
                </a:solidFill>
                <a:latin typeface="Calibri" panose="020F0502020204030204" pitchFamily="34" charset="0"/>
                <a:cs typeface="Calibri" panose="020F0502020204030204" pitchFamily="34" charset="0"/>
              </a:rPr>
              <a:t>”</a:t>
            </a:r>
          </a:p>
        </p:txBody>
      </p:sp>
      <p:sp>
        <p:nvSpPr>
          <p:cNvPr id="37890" name="Content Placeholder 2"/>
          <p:cNvSpPr>
            <a:spLocks noGrp="1"/>
          </p:cNvSpPr>
          <p:nvPr>
            <p:ph idx="1"/>
          </p:nvPr>
        </p:nvSpPr>
        <p:spPr>
          <a:xfrm>
            <a:off x="1981200" y="1600200"/>
            <a:ext cx="8229600" cy="4797724"/>
          </a:xfrm>
        </p:spPr>
        <p:txBody>
          <a:bodyPr/>
          <a:lstStyle/>
          <a:p>
            <a:r>
              <a:rPr lang="en-US" altLang="en-US" dirty="0">
                <a:latin typeface="Calibri" panose="020F0502020204030204" pitchFamily="34" charset="0"/>
                <a:cs typeface="Calibri" panose="020F0502020204030204" pitchFamily="34" charset="0"/>
              </a:rPr>
              <a:t>Whipple, wedge resection of liver metastases, vascular dissection of great veins, intra-operative RFA of liver met margin</a:t>
            </a:r>
          </a:p>
          <a:p>
            <a:endParaRPr lang="en-US" altLang="en-US" dirty="0">
              <a:latin typeface="Calibri" panose="020F0502020204030204" pitchFamily="34" charset="0"/>
              <a:cs typeface="Calibri" panose="020F0502020204030204" pitchFamily="34" charset="0"/>
            </a:endParaRPr>
          </a:p>
          <a:p>
            <a:r>
              <a:rPr lang="en-US" altLang="en-US" dirty="0">
                <a:solidFill>
                  <a:srgbClr val="FFFF00"/>
                </a:solidFill>
                <a:latin typeface="Calibri" panose="020F0502020204030204" pitchFamily="34" charset="0"/>
                <a:cs typeface="Calibri" panose="020F0502020204030204" pitchFamily="34" charset="0"/>
              </a:rPr>
              <a:t>Path:</a:t>
            </a:r>
          </a:p>
          <a:p>
            <a:pPr lvl="1" indent="0">
              <a:buNone/>
            </a:pPr>
            <a:r>
              <a:rPr lang="en-US" altLang="en-US" dirty="0">
                <a:latin typeface="Calibri" panose="020F0502020204030204" pitchFamily="34" charset="0"/>
                <a:cs typeface="Calibri" panose="020F0502020204030204" pitchFamily="34" charset="0"/>
              </a:rPr>
              <a:t>6 cm pancreatic primary, low mitotic index, Ki67 &lt; 1%</a:t>
            </a:r>
          </a:p>
          <a:p>
            <a:pPr lvl="1" indent="0">
              <a:buNone/>
            </a:pPr>
            <a:r>
              <a:rPr lang="en-US" altLang="en-US" dirty="0">
                <a:latin typeface="Calibri" panose="020F0502020204030204" pitchFamily="34" charset="0"/>
                <a:cs typeface="Calibri" panose="020F0502020204030204" pitchFamily="34" charset="0"/>
              </a:rPr>
              <a:t>0/15 nodes, &lt; 1 mm </a:t>
            </a:r>
            <a:r>
              <a:rPr lang="en-US" altLang="en-US" dirty="0" err="1">
                <a:latin typeface="Calibri" panose="020F0502020204030204" pitchFamily="34" charset="0"/>
                <a:cs typeface="Calibri" panose="020F0502020204030204" pitchFamily="34" charset="0"/>
              </a:rPr>
              <a:t>uncinate</a:t>
            </a:r>
            <a:r>
              <a:rPr lang="en-US" altLang="en-US" dirty="0">
                <a:latin typeface="Calibri" panose="020F0502020204030204" pitchFamily="34" charset="0"/>
                <a:cs typeface="Calibri" panose="020F0502020204030204" pitchFamily="34" charset="0"/>
              </a:rPr>
              <a:t> margin</a:t>
            </a:r>
          </a:p>
          <a:p>
            <a:pPr lvl="1" indent="0">
              <a:buNone/>
            </a:pPr>
            <a:r>
              <a:rPr lang="en-US" altLang="en-US" dirty="0">
                <a:latin typeface="Calibri" panose="020F0502020204030204" pitchFamily="34" charset="0"/>
                <a:cs typeface="Calibri" panose="020F0502020204030204" pitchFamily="34" charset="0"/>
              </a:rPr>
              <a:t>(+) </a:t>
            </a:r>
            <a:r>
              <a:rPr lang="en-US" altLang="en-US" dirty="0" err="1">
                <a:latin typeface="Calibri" panose="020F0502020204030204" pitchFamily="34" charset="0"/>
                <a:cs typeface="Calibri" panose="020F0502020204030204" pitchFamily="34" charset="0"/>
              </a:rPr>
              <a:t>perineural</a:t>
            </a:r>
            <a:r>
              <a:rPr lang="en-US" altLang="en-US" dirty="0">
                <a:latin typeface="Calibri" panose="020F0502020204030204" pitchFamily="34" charset="0"/>
                <a:cs typeface="Calibri" panose="020F0502020204030204" pitchFamily="34" charset="0"/>
              </a:rPr>
              <a:t> invasion</a:t>
            </a:r>
          </a:p>
          <a:p>
            <a:pPr lvl="1" indent="0">
              <a:buNone/>
            </a:pPr>
            <a:r>
              <a:rPr lang="en-US" altLang="en-US" dirty="0">
                <a:latin typeface="Calibri" panose="020F0502020204030204" pitchFamily="34" charset="0"/>
                <a:cs typeface="Calibri" panose="020F0502020204030204" pitchFamily="34" charset="0"/>
              </a:rPr>
              <a:t>(+) margins of liver met resection (ablated intra-operatively)</a:t>
            </a:r>
          </a:p>
        </p:txBody>
      </p:sp>
    </p:spTree>
    <p:extLst>
      <p:ext uri="{BB962C8B-B14F-4D97-AF65-F5344CB8AC3E}">
        <p14:creationId xmlns:p14="http://schemas.microsoft.com/office/powerpoint/2010/main" val="407026525"/>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p:cNvSpPr>
            <a:spLocks noGrp="1"/>
          </p:cNvSpPr>
          <p:nvPr>
            <p:ph type="title"/>
          </p:nvPr>
        </p:nvSpPr>
        <p:spPr>
          <a:xfrm>
            <a:off x="1262420" y="0"/>
            <a:ext cx="10968567" cy="1143000"/>
          </a:xfrm>
        </p:spPr>
        <p:txBody>
          <a:bodyPr/>
          <a:lstStyle/>
          <a:p>
            <a:r>
              <a:rPr lang="en-US" altLang="en-US" dirty="0">
                <a:solidFill>
                  <a:srgbClr val="FFFF99"/>
                </a:solidFill>
                <a:latin typeface="Calibri" panose="020F0502020204030204" pitchFamily="34" charset="0"/>
                <a:cs typeface="Calibri" panose="020F0502020204030204" pitchFamily="34" charset="0"/>
              </a:rPr>
              <a:t>Case Study #3</a:t>
            </a:r>
            <a:br>
              <a:rPr lang="en-US" altLang="en-US" dirty="0">
                <a:solidFill>
                  <a:srgbClr val="FFFF99"/>
                </a:solidFill>
                <a:latin typeface="Calibri" panose="020F0502020204030204" pitchFamily="34" charset="0"/>
                <a:cs typeface="Calibri" panose="020F0502020204030204" pitchFamily="34" charset="0"/>
              </a:rPr>
            </a:br>
            <a:r>
              <a:rPr lang="en-US" altLang="en-US" dirty="0">
                <a:solidFill>
                  <a:srgbClr val="FFFF99"/>
                </a:solidFill>
                <a:latin typeface="Calibri" panose="020F0502020204030204" pitchFamily="34" charset="0"/>
                <a:cs typeface="Calibri" panose="020F0502020204030204" pitchFamily="34" charset="0"/>
              </a:rPr>
              <a:t>Question 3</a:t>
            </a:r>
            <a:br>
              <a:rPr lang="en-US" altLang="en-US" dirty="0">
                <a:solidFill>
                  <a:srgbClr val="FFFF99"/>
                </a:solidFill>
                <a:latin typeface="Calibri" panose="020F0502020204030204" pitchFamily="34" charset="0"/>
                <a:cs typeface="Calibri" panose="020F0502020204030204" pitchFamily="34" charset="0"/>
              </a:rPr>
            </a:br>
            <a:endParaRPr lang="en-US" altLang="en-US" dirty="0">
              <a:solidFill>
                <a:srgbClr val="FFFF99"/>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1531630" y="1143000"/>
            <a:ext cx="10208875" cy="4016484"/>
          </a:xfrm>
        </p:spPr>
        <p:txBody>
          <a:bodyPr/>
          <a:lstStyle/>
          <a:p>
            <a:pPr marL="0" indent="0">
              <a:buNone/>
            </a:pPr>
            <a:r>
              <a:rPr lang="en-US" altLang="en-US" dirty="0">
                <a:latin typeface="Calibri" panose="020F0502020204030204" pitchFamily="34" charset="0"/>
                <a:cs typeface="Calibri" panose="020F0502020204030204" pitchFamily="34" charset="0"/>
              </a:rPr>
              <a:t>What would you do next?</a:t>
            </a:r>
          </a:p>
          <a:p>
            <a:pPr marL="914400" indent="-514350">
              <a:buClr>
                <a:srgbClr val="FFFF00"/>
              </a:buClr>
              <a:buSzPct val="100000"/>
              <a:buFont typeface="+mj-lt"/>
              <a:buAutoNum type="arabicParenR"/>
            </a:pPr>
            <a:r>
              <a:rPr lang="en-US" altLang="en-US" dirty="0">
                <a:latin typeface="Calibri" panose="020F0502020204030204" pitchFamily="34" charset="0"/>
                <a:cs typeface="Calibri" panose="020F0502020204030204" pitchFamily="34" charset="0"/>
              </a:rPr>
              <a:t>Observe without therapy: imaging and markers q 3-6 months</a:t>
            </a:r>
          </a:p>
          <a:p>
            <a:pPr marL="914400" indent="-514350">
              <a:buClr>
                <a:srgbClr val="FFFF00"/>
              </a:buClr>
              <a:buSzPct val="100000"/>
              <a:buFont typeface="+mj-lt"/>
              <a:buAutoNum type="arabicParenR"/>
            </a:pPr>
            <a:r>
              <a:rPr lang="en-US" altLang="en-US" dirty="0">
                <a:latin typeface="Calibri" panose="020F0502020204030204" pitchFamily="34" charset="0"/>
                <a:cs typeface="Calibri" panose="020F0502020204030204" pitchFamily="34" charset="0"/>
              </a:rPr>
              <a:t>Treat  post-op </a:t>
            </a:r>
            <a:r>
              <a:rPr lang="en-US" altLang="ja-JP" dirty="0">
                <a:latin typeface="Calibri" panose="020F0502020204030204" pitchFamily="34" charset="0"/>
                <a:cs typeface="Calibri" panose="020F0502020204030204" pitchFamily="34" charset="0"/>
              </a:rPr>
              <a:t>with tem/cape for an additional 3 months given high risk of recurrence</a:t>
            </a:r>
          </a:p>
          <a:p>
            <a:pPr marL="914400" indent="-514350">
              <a:buClr>
                <a:srgbClr val="FFFF00"/>
              </a:buClr>
              <a:buSzPct val="100000"/>
              <a:buFont typeface="+mj-lt"/>
              <a:buAutoNum type="arabicParenR"/>
            </a:pPr>
            <a:r>
              <a:rPr lang="en-US" altLang="en-US" dirty="0">
                <a:latin typeface="Calibri" panose="020F0502020204030204" pitchFamily="34" charset="0"/>
                <a:cs typeface="Calibri" panose="020F0502020204030204" pitchFamily="34" charset="0"/>
              </a:rPr>
              <a:t>Treat post-op </a:t>
            </a:r>
            <a:r>
              <a:rPr lang="en-US" altLang="ja-JP" dirty="0">
                <a:latin typeface="Calibri" panose="020F0502020204030204" pitchFamily="34" charset="0"/>
                <a:cs typeface="Calibri" panose="020F0502020204030204" pitchFamily="34" charset="0"/>
              </a:rPr>
              <a:t>with </a:t>
            </a:r>
            <a:r>
              <a:rPr lang="en-US" altLang="ja-JP" dirty="0" err="1">
                <a:latin typeface="Calibri" panose="020F0502020204030204" pitchFamily="34" charset="0"/>
                <a:cs typeface="Calibri" panose="020F0502020204030204" pitchFamily="34" charset="0"/>
              </a:rPr>
              <a:t>lanreotide</a:t>
            </a:r>
            <a:r>
              <a:rPr lang="en-US" altLang="ja-JP" dirty="0">
                <a:latin typeface="Calibri" panose="020F0502020204030204" pitchFamily="34" charset="0"/>
                <a:cs typeface="Calibri" panose="020F0502020204030204" pitchFamily="34" charset="0"/>
              </a:rPr>
              <a:t>.</a:t>
            </a:r>
            <a:endParaRPr lang="en-US" altLang="en-US" dirty="0">
              <a:latin typeface="Calibri" panose="020F0502020204030204" pitchFamily="34" charset="0"/>
              <a:cs typeface="Calibri" panose="020F0502020204030204" pitchFamily="34" charset="0"/>
            </a:endParaRPr>
          </a:p>
          <a:p>
            <a:pPr marL="914400" indent="-514350">
              <a:buClr>
                <a:srgbClr val="FFFF00"/>
              </a:buClr>
              <a:buSzPct val="100000"/>
              <a:buFont typeface="+mj-lt"/>
              <a:buAutoNum type="arabicParenR"/>
            </a:pPr>
            <a:r>
              <a:rPr lang="en-US" altLang="en-US" dirty="0">
                <a:latin typeface="Calibri" panose="020F0502020204030204" pitchFamily="34" charset="0"/>
                <a:cs typeface="Calibri" panose="020F0502020204030204" pitchFamily="34" charset="0"/>
              </a:rPr>
              <a:t>Treat post-op with another regimen (PRRT, octreotide, </a:t>
            </a:r>
            <a:r>
              <a:rPr lang="en-US" altLang="en-US" dirty="0" err="1">
                <a:latin typeface="Calibri" panose="020F0502020204030204" pitchFamily="34" charset="0"/>
                <a:cs typeface="Calibri" panose="020F0502020204030204" pitchFamily="34" charset="0"/>
              </a:rPr>
              <a:t>sunitinib</a:t>
            </a:r>
            <a:r>
              <a:rPr lang="en-US" altLang="en-US" dirty="0">
                <a:latin typeface="Calibri" panose="020F0502020204030204" pitchFamily="34" charset="0"/>
                <a:cs typeface="Calibri" panose="020F0502020204030204" pitchFamily="34" charset="0"/>
              </a:rPr>
              <a:t>, or </a:t>
            </a:r>
            <a:r>
              <a:rPr lang="en-US" altLang="en-US" dirty="0" err="1">
                <a:latin typeface="Calibri" panose="020F0502020204030204" pitchFamily="34" charset="0"/>
                <a:cs typeface="Calibri" panose="020F0502020204030204" pitchFamily="34" charset="0"/>
              </a:rPr>
              <a:t>everolimus</a:t>
            </a:r>
            <a:r>
              <a:rPr lang="en-US" altLang="en-US" dirty="0">
                <a:latin typeface="Calibri" panose="020F0502020204030204" pitchFamily="34" charset="0"/>
                <a:cs typeface="Calibri" panose="020F0502020204030204" pitchFamily="34" charset="0"/>
              </a:rPr>
              <a:t>.</a:t>
            </a:r>
          </a:p>
        </p:txBody>
      </p:sp>
      <p:sp>
        <p:nvSpPr>
          <p:cNvPr id="4" name="TextBox 3"/>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Tree>
    <p:extLst>
      <p:ext uri="{BB962C8B-B14F-4D97-AF65-F5344CB8AC3E}">
        <p14:creationId xmlns:p14="http://schemas.microsoft.com/office/powerpoint/2010/main" val="1748264629"/>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E1A249-3235-4CDA-96D5-60B78B709AB9}"/>
              </a:ext>
            </a:extLst>
          </p:cNvPr>
          <p:cNvSpPr>
            <a:spLocks noChangeArrowheads="1"/>
          </p:cNvSpPr>
          <p:nvPr/>
        </p:nvSpPr>
        <p:spPr bwMode="auto">
          <a:xfrm rot="10800000" flipH="1">
            <a:off x="0" y="0"/>
            <a:ext cx="12192000" cy="6858000"/>
          </a:xfrm>
          <a:prstGeom prst="rect">
            <a:avLst/>
          </a:prstGeom>
          <a:blipFill dpi="0" rotWithShape="1">
            <a:blip r:embed="rId3"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srgbClr val="FFFF99"/>
              </a:solidFill>
              <a:effectLst/>
              <a:uLnTx/>
              <a:uFillTx/>
              <a:latin typeface="Arial" pitchFamily="34" charset="0"/>
              <a:ea typeface="MS PGothic" pitchFamily="34" charset="-128"/>
              <a:cs typeface="Tahoma"/>
            </a:endParaRPr>
          </a:p>
        </p:txBody>
      </p:sp>
      <p:sp>
        <p:nvSpPr>
          <p:cNvPr id="6" name="Title 5"/>
          <p:cNvSpPr>
            <a:spLocks noGrp="1"/>
          </p:cNvSpPr>
          <p:nvPr>
            <p:ph type="title"/>
          </p:nvPr>
        </p:nvSpPr>
        <p:spPr>
          <a:xfrm>
            <a:off x="643923" y="1546144"/>
            <a:ext cx="10680700" cy="1375833"/>
          </a:xfrm>
        </p:spPr>
        <p:txBody>
          <a:bodyPr/>
          <a:lstStyle/>
          <a:p>
            <a:pPr algn="ctr"/>
            <a:r>
              <a:rPr lang="en-GB" sz="4200" b="0" dirty="0">
                <a:solidFill>
                  <a:srgbClr val="FFFF99"/>
                </a:solidFill>
                <a:latin typeface="Calibri" panose="020F0502020204030204" pitchFamily="34" charset="0"/>
                <a:cs typeface="Calibri" panose="020F0502020204030204" pitchFamily="34" charset="0"/>
              </a:rPr>
              <a:t>Case Study #4</a:t>
            </a:r>
          </a:p>
        </p:txBody>
      </p:sp>
      <p:sp>
        <p:nvSpPr>
          <p:cNvPr id="9" name="Rectangle 8">
            <a:extLst>
              <a:ext uri="{FF2B5EF4-FFF2-40B4-BE49-F238E27FC236}">
                <a16:creationId xmlns:a16="http://schemas.microsoft.com/office/drawing/2014/main" id="{B07BBA78-D4F3-4F23-8D03-48BB7F7B69A6}"/>
              </a:ext>
            </a:extLst>
          </p:cNvPr>
          <p:cNvSpPr/>
          <p:nvPr/>
        </p:nvSpPr>
        <p:spPr bwMode="auto">
          <a:xfrm>
            <a:off x="3464611" y="2617710"/>
            <a:ext cx="4943875" cy="3168725"/>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pic>
        <p:nvPicPr>
          <p:cNvPr id="10" name="Picture 9">
            <a:extLst>
              <a:ext uri="{FF2B5EF4-FFF2-40B4-BE49-F238E27FC236}">
                <a16:creationId xmlns:a16="http://schemas.microsoft.com/office/drawing/2014/main" id="{7BB4FE80-8AD4-46E5-BDB8-60E7D4E0987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88675" y="2737058"/>
            <a:ext cx="4679506" cy="2924691"/>
          </a:xfrm>
          <a:prstGeom prst="rect">
            <a:avLst/>
          </a:prstGeom>
        </p:spPr>
      </p:pic>
    </p:spTree>
    <p:extLst>
      <p:ext uri="{BB962C8B-B14F-4D97-AF65-F5344CB8AC3E}">
        <p14:creationId xmlns:p14="http://schemas.microsoft.com/office/powerpoint/2010/main" val="9103856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dirty="0">
                <a:solidFill>
                  <a:srgbClr val="FFFF99"/>
                </a:solidFill>
                <a:latin typeface="Calibri" pitchFamily="34" charset="0"/>
              </a:rPr>
              <a:t>Case Study 4</a:t>
            </a:r>
            <a:br>
              <a:rPr lang="en-US" altLang="en-US" dirty="0">
                <a:solidFill>
                  <a:srgbClr val="FFFF99"/>
                </a:solidFill>
                <a:latin typeface="Calibri" pitchFamily="34" charset="0"/>
              </a:rPr>
            </a:br>
            <a:r>
              <a:rPr lang="en-US" altLang="en-US" dirty="0">
                <a:solidFill>
                  <a:srgbClr val="FFFF99"/>
                </a:solidFill>
                <a:latin typeface="Calibri" pitchFamily="34" charset="0"/>
              </a:rPr>
              <a:t>Pancreatic NET</a:t>
            </a:r>
          </a:p>
        </p:txBody>
      </p:sp>
      <p:sp>
        <p:nvSpPr>
          <p:cNvPr id="7" name="Content Placeholder 5"/>
          <p:cNvSpPr txBox="1">
            <a:spLocks/>
          </p:cNvSpPr>
          <p:nvPr/>
        </p:nvSpPr>
        <p:spPr bwMode="auto">
          <a:xfrm>
            <a:off x="2136775" y="1600200"/>
            <a:ext cx="8153400" cy="4495800"/>
          </a:xfrm>
          <a:prstGeom prst="rect">
            <a:avLst/>
          </a:prstGeom>
          <a:noFill/>
          <a:ln w="12700">
            <a:noFill/>
            <a:miter lim="800000"/>
            <a:headEnd/>
            <a:tailEnd/>
          </a:ln>
          <a:effectLst/>
        </p:spPr>
        <p:txBody>
          <a:bodyPr tIns="91440" rIns="45720">
            <a:normAutofit/>
          </a:bodyPr>
          <a:lstStyle>
            <a:lvl1pPr marL="341313" indent="-341313">
              <a:defRPr sz="2400">
                <a:solidFill>
                  <a:schemeClr val="tx1"/>
                </a:solidFill>
                <a:latin typeface="Verdana" pitchFamily="34" charset="0"/>
                <a:ea typeface="MS PGothic" pitchFamily="34" charset="-128"/>
              </a:defRPr>
            </a:lvl1pPr>
            <a:lvl2pPr marL="822325" indent="-45720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341313" marR="0" lvl="0" indent="-341313" algn="l" defTabSz="914400" rtl="0" eaLnBrk="1" fontAlgn="auto" latinLnBrk="0" hangingPunct="1">
              <a:lnSpc>
                <a:spcPct val="95000"/>
              </a:lnSpc>
              <a:spcBef>
                <a:spcPct val="35000"/>
              </a:spcBef>
              <a:spcAft>
                <a:spcPts val="0"/>
              </a:spcAft>
              <a:buClr>
                <a:srgbClr val="CC0000"/>
              </a:buClr>
              <a:buSzPct val="68000"/>
              <a:buFont typeface="Wingdings 3" pitchFamily="18" charset="2"/>
              <a:buChar char="u"/>
              <a:tabLst/>
              <a:defRPr/>
            </a:pPr>
            <a:r>
              <a:rPr kumimoji="0" lang="en-US" alt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52 year old male found to have pancreatic mass at time of CT for for kidney stone. Numerous liver </a:t>
            </a:r>
            <a:r>
              <a:rPr kumimoji="0" lang="en-US" altLang="en-US" sz="28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mets</a:t>
            </a:r>
            <a:r>
              <a:rPr kumimoji="0" lang="en-US" alt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 found. Patient is asymptomatic. Recently diagnosed type 2 diabetes</a:t>
            </a:r>
          </a:p>
          <a:p>
            <a:pPr marL="822325" marR="0" lvl="1" indent="-457200" algn="l" defTabSz="914400" rtl="0" eaLnBrk="1" fontAlgn="auto" latinLnBrk="0" hangingPunct="1">
              <a:lnSpc>
                <a:spcPct val="95000"/>
              </a:lnSpc>
              <a:spcBef>
                <a:spcPct val="35000"/>
              </a:spcBef>
              <a:spcAft>
                <a:spcPts val="0"/>
              </a:spcAft>
              <a:buClr>
                <a:srgbClr val="CC0000"/>
              </a:buClr>
              <a:buSzPct val="68000"/>
              <a:buFont typeface="Wingdings 3" pitchFamily="18" charset="2"/>
              <a:buChar char="u"/>
              <a:tabLst/>
              <a:defRPr/>
            </a:pPr>
            <a:r>
              <a:rPr kumimoji="0" lang="en-US" alt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 PS – 0</a:t>
            </a:r>
          </a:p>
          <a:p>
            <a:pPr marL="822325" marR="0" lvl="1" indent="-457200" algn="l" defTabSz="914400" rtl="0" eaLnBrk="1" fontAlgn="auto" latinLnBrk="0" hangingPunct="1">
              <a:lnSpc>
                <a:spcPct val="95000"/>
              </a:lnSpc>
              <a:spcBef>
                <a:spcPct val="35000"/>
              </a:spcBef>
              <a:spcAft>
                <a:spcPts val="0"/>
              </a:spcAft>
              <a:buClr>
                <a:srgbClr val="CC0000"/>
              </a:buClr>
              <a:buSzPct val="68000"/>
              <a:buFont typeface="Wingdings 3" pitchFamily="18" charset="2"/>
              <a:buChar char="u"/>
              <a:tabLst/>
              <a:defRPr/>
            </a:pPr>
            <a:r>
              <a:rPr kumimoji="0" lang="en-US" alt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Core needle of liver: Well differentiated NET</a:t>
            </a:r>
          </a:p>
          <a:p>
            <a:pPr marL="1143000" marR="0" lvl="2" indent="-228600" algn="l" defTabSz="914400" rtl="0" eaLnBrk="1" fontAlgn="auto" latinLnBrk="0" hangingPunct="1">
              <a:lnSpc>
                <a:spcPct val="95000"/>
              </a:lnSpc>
              <a:spcBef>
                <a:spcPts val="800"/>
              </a:spcBef>
              <a:spcAft>
                <a:spcPts val="0"/>
              </a:spcAft>
              <a:buClr>
                <a:srgbClr val="00FFFF"/>
              </a:buClr>
              <a:buSzPct val="100000"/>
              <a:buFont typeface="Wingdings" pitchFamily="2" charset="2"/>
              <a:buChar char="§"/>
              <a:tabLst/>
              <a:defRPr/>
            </a:pPr>
            <a:r>
              <a:rPr kumimoji="0" lang="en-US" alt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Ki67: </a:t>
            </a:r>
            <a:r>
              <a:rPr kumimoji="0" lang="ja-JP" alt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a:t>
            </a:r>
            <a:r>
              <a:rPr kumimoji="0" lang="en-US" altLang="ja-JP"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&lt;5%</a:t>
            </a:r>
            <a:r>
              <a:rPr kumimoji="0" lang="ja-JP" alt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a:t>
            </a:r>
            <a:endParaRPr kumimoji="0" lang="en-US" altLang="ja-JP"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endParaRPr>
          </a:p>
          <a:p>
            <a:pPr marL="822325" marR="0" lvl="1" indent="-457200" algn="l" defTabSz="914400" rtl="0" eaLnBrk="1" fontAlgn="auto" latinLnBrk="0" hangingPunct="1">
              <a:lnSpc>
                <a:spcPct val="95000"/>
              </a:lnSpc>
              <a:spcBef>
                <a:spcPct val="35000"/>
              </a:spcBef>
              <a:spcAft>
                <a:spcPts val="0"/>
              </a:spcAft>
              <a:buClr>
                <a:srgbClr val="CC0000"/>
              </a:buClr>
              <a:buSzPct val="68000"/>
              <a:buFont typeface="Wingdings 3" pitchFamily="18" charset="2"/>
              <a:buChar char="u"/>
              <a:tabLst/>
              <a:defRPr/>
            </a:pPr>
            <a:r>
              <a:rPr kumimoji="0" lang="en-US" alt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Blood markers</a:t>
            </a:r>
          </a:p>
          <a:p>
            <a:pPr marL="1143000" marR="0" lvl="2" indent="-228600" algn="l" defTabSz="914400" rtl="0" eaLnBrk="1" fontAlgn="auto" latinLnBrk="0" hangingPunct="1">
              <a:lnSpc>
                <a:spcPct val="95000"/>
              </a:lnSpc>
              <a:spcBef>
                <a:spcPts val="800"/>
              </a:spcBef>
              <a:spcAft>
                <a:spcPts val="0"/>
              </a:spcAft>
              <a:buClr>
                <a:srgbClr val="00FFFF"/>
              </a:buClr>
              <a:buSzPct val="100000"/>
              <a:buFont typeface="Wingdings" pitchFamily="2" charset="2"/>
              <a:buChar char="§"/>
              <a:tabLst/>
              <a:defRPr/>
            </a:pPr>
            <a:r>
              <a:rPr kumimoji="0" lang="en-US" alt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CGA: 9.4			VIP: 112 (</a:t>
            </a:r>
            <a:r>
              <a:rPr kumimoji="0" lang="en-US" altLang="en-US" sz="26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nl</a:t>
            </a:r>
            <a:r>
              <a:rPr kumimoji="0" lang="en-US" alt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 &lt; 50)</a:t>
            </a:r>
          </a:p>
          <a:p>
            <a:pPr marL="822325" marR="0" lvl="1" indent="-457200" algn="l" defTabSz="914400" rtl="0" eaLnBrk="1" fontAlgn="auto" latinLnBrk="0" hangingPunct="1">
              <a:lnSpc>
                <a:spcPct val="95000"/>
              </a:lnSpc>
              <a:spcBef>
                <a:spcPts val="800"/>
              </a:spcBef>
              <a:spcAft>
                <a:spcPts val="0"/>
              </a:spcAft>
              <a:buClr>
                <a:srgbClr val="6B6BCE"/>
              </a:buClr>
              <a:buSzPct val="68000"/>
              <a:buFont typeface="Wingdings 2" pitchFamily="18" charset="2"/>
              <a:buChar char=""/>
              <a:tabLst/>
              <a:defRPr/>
            </a:pPr>
            <a:endParaRPr kumimoji="0" lang="en-US" alt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endParaRPr>
          </a:p>
        </p:txBody>
      </p:sp>
    </p:spTree>
    <p:extLst>
      <p:ext uri="{BB962C8B-B14F-4D97-AF65-F5344CB8AC3E}">
        <p14:creationId xmlns:p14="http://schemas.microsoft.com/office/powerpoint/2010/main" val="1254865406"/>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92D9D57-56D6-4425-9602-F11212209220}"/>
              </a:ext>
            </a:extLst>
          </p:cNvPr>
          <p:cNvSpPr/>
          <p:nvPr/>
        </p:nvSpPr>
        <p:spPr bwMode="auto">
          <a:xfrm>
            <a:off x="1980386" y="1491401"/>
            <a:ext cx="8366516" cy="4811602"/>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Pancreatic NET</a:t>
            </a:r>
            <a:br>
              <a:rPr lang="en-US" altLang="en-US">
                <a:solidFill>
                  <a:srgbClr val="FFFF99"/>
                </a:solidFill>
                <a:latin typeface="Calibri" pitchFamily="34" charset="0"/>
              </a:rPr>
            </a:br>
            <a:r>
              <a:rPr lang="en-US" altLang="en-US">
                <a:solidFill>
                  <a:srgbClr val="FFFF99"/>
                </a:solidFill>
                <a:latin typeface="Calibri" pitchFamily="34" charset="0"/>
              </a:rPr>
              <a:t>Imaging</a:t>
            </a:r>
          </a:p>
        </p:txBody>
      </p:sp>
      <p:pic>
        <p:nvPicPr>
          <p:cNvPr id="276483" name="Content Placeholder 6"/>
          <p:cNvPicPr>
            <a:picLocks noGrp="1" noChangeAspect="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2133600" y="1589088"/>
            <a:ext cx="3886200" cy="4572000"/>
          </a:xfrm>
        </p:spPr>
      </p:pic>
      <p:pic>
        <p:nvPicPr>
          <p:cNvPr id="276484" name="Content Placeholder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69050" y="1589088"/>
            <a:ext cx="38862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85981455"/>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575D619-CACB-44D0-9257-FF464F8D1B84}"/>
              </a:ext>
            </a:extLst>
          </p:cNvPr>
          <p:cNvSpPr/>
          <p:nvPr/>
        </p:nvSpPr>
        <p:spPr bwMode="auto">
          <a:xfrm>
            <a:off x="1980386" y="1491401"/>
            <a:ext cx="8366516" cy="4811602"/>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Pancreatic NET</a:t>
            </a:r>
            <a:br>
              <a:rPr lang="en-US" altLang="en-US">
                <a:solidFill>
                  <a:srgbClr val="FFFF99"/>
                </a:solidFill>
                <a:latin typeface="Calibri" pitchFamily="34" charset="0"/>
              </a:rPr>
            </a:br>
            <a:r>
              <a:rPr lang="en-US" altLang="en-US">
                <a:solidFill>
                  <a:srgbClr val="FFFF99"/>
                </a:solidFill>
                <a:latin typeface="Calibri" pitchFamily="34" charset="0"/>
              </a:rPr>
              <a:t>Imaging</a:t>
            </a:r>
          </a:p>
        </p:txBody>
      </p:sp>
      <p:pic>
        <p:nvPicPr>
          <p:cNvPr id="277507" name="Content Placeholder 4"/>
          <p:cNvPicPr>
            <a:picLocks noGrp="1" noChangeAspect="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2133600" y="1589088"/>
            <a:ext cx="3886200" cy="4572000"/>
          </a:xfrm>
        </p:spPr>
      </p:pic>
      <p:pic>
        <p:nvPicPr>
          <p:cNvPr id="277508" name="Content Placeholder 6"/>
          <p:cNvPicPr>
            <a:picLocks noChangeAspect="1"/>
          </p:cNvPicPr>
          <p:nvPr/>
        </p:nvPicPr>
        <p:blipFill>
          <a:blip r:embed="rId4">
            <a:extLst>
              <a:ext uri="{28A0092B-C50C-407E-A947-70E740481C1C}">
                <a14:useLocalDpi xmlns:a14="http://schemas.microsoft.com/office/drawing/2010/main" val="0"/>
              </a:ext>
            </a:extLst>
          </a:blip>
          <a:srcRect t="2856" b="2856"/>
          <a:stretch>
            <a:fillRect/>
          </a:stretch>
        </p:blipFill>
        <p:spPr bwMode="auto">
          <a:xfrm>
            <a:off x="6369050" y="1589088"/>
            <a:ext cx="38862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981303401"/>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579996" y="1082727"/>
            <a:ext cx="8612188" cy="42322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spAutoFit/>
          </a:bodyPr>
          <a:lstStyle>
            <a:lvl1pPr marL="514350" indent="-51435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1" indent="0" algn="l" defTabSz="914400" rtl="0" eaLnBrk="0" fontAlgn="auto" latinLnBrk="0" hangingPunct="0">
              <a:lnSpc>
                <a:spcPct val="100000"/>
              </a:lnSpc>
              <a:spcBef>
                <a:spcPts val="0"/>
              </a:spcBef>
              <a:spcAft>
                <a:spcPts val="1800"/>
              </a:spcAft>
              <a:buClrTx/>
              <a:buSzTx/>
              <a:buFontTx/>
              <a:buNone/>
              <a:tabLst/>
              <a:defRPr/>
            </a:pPr>
            <a:r>
              <a:rPr kumimoji="0" lang="en-US" altLang="en-US" sz="3200" b="1"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What would you do?</a:t>
            </a:r>
            <a:endParaRPr kumimoji="0" lang="en-US" altLang="en-US" sz="2800" b="1"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endParaRPr>
          </a:p>
          <a:p>
            <a:pPr marL="855663" marR="0" lvl="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Observation</a:t>
            </a:r>
          </a:p>
          <a:p>
            <a:pPr marL="855663" marR="0" lvl="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Lanreotide</a:t>
            </a:r>
          </a:p>
          <a:p>
            <a:pPr marL="855663" marR="0" lvl="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6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Everolimus</a:t>
            </a:r>
            <a:endParaRPr kumimoji="0" lang="en-US" alt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endParaRPr>
          </a:p>
          <a:p>
            <a:pPr marL="855663" marR="0" lvl="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6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Sunitinib</a:t>
            </a:r>
            <a:endParaRPr kumimoji="0" lang="en-US" alt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endParaRPr>
          </a:p>
          <a:p>
            <a:pPr marL="855663" marR="0" lvl="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6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Streptozocin</a:t>
            </a:r>
            <a:r>
              <a:rPr kumimoji="0" lang="en-US" alt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-based chemotherapy</a:t>
            </a:r>
          </a:p>
          <a:p>
            <a:pPr marL="855663" marR="0" lvl="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Temozolomide-based chemotherapy</a:t>
            </a:r>
          </a:p>
          <a:p>
            <a:pPr marL="855663" marR="0" lvl="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6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Surgical debulking </a:t>
            </a:r>
          </a:p>
        </p:txBody>
      </p:sp>
      <p:sp>
        <p:nvSpPr>
          <p:cNvPr id="9"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Case Study 4</a:t>
            </a:r>
            <a:b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br>
            <a: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Question #1 –Initial Treatment Options</a:t>
            </a:r>
          </a:p>
        </p:txBody>
      </p:sp>
    </p:spTree>
    <p:extLst>
      <p:ext uri="{BB962C8B-B14F-4D97-AF65-F5344CB8AC3E}">
        <p14:creationId xmlns:p14="http://schemas.microsoft.com/office/powerpoint/2010/main" val="884830225"/>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FF83F7B-A968-47EA-B085-A130867A0AD4}"/>
              </a:ext>
            </a:extLst>
          </p:cNvPr>
          <p:cNvSpPr/>
          <p:nvPr/>
        </p:nvSpPr>
        <p:spPr bwMode="auto">
          <a:xfrm>
            <a:off x="1980386" y="1491401"/>
            <a:ext cx="8366516" cy="4811602"/>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Pancreatic NET</a:t>
            </a:r>
            <a:br>
              <a:rPr lang="en-US" altLang="en-US">
                <a:solidFill>
                  <a:srgbClr val="FFFF99"/>
                </a:solidFill>
                <a:latin typeface="Calibri" pitchFamily="34" charset="0"/>
              </a:rPr>
            </a:br>
            <a:r>
              <a:rPr lang="en-US" altLang="en-US">
                <a:solidFill>
                  <a:srgbClr val="FFFF99"/>
                </a:solidFill>
                <a:latin typeface="Calibri" pitchFamily="34" charset="0"/>
              </a:rPr>
              <a:t>After Chemotherapy</a:t>
            </a:r>
          </a:p>
        </p:txBody>
      </p:sp>
      <p:pic>
        <p:nvPicPr>
          <p:cNvPr id="279555" name="Content Placeholder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69050" y="1589088"/>
            <a:ext cx="38862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79556" name="Content Placeholder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1589088"/>
            <a:ext cx="38862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1" name="Notched Right Arrow 10"/>
          <p:cNvSpPr>
            <a:spLocks noChangeArrowheads="1"/>
          </p:cNvSpPr>
          <p:nvPr/>
        </p:nvSpPr>
        <p:spPr bwMode="auto">
          <a:xfrm>
            <a:off x="5181600" y="3200400"/>
            <a:ext cx="2057400" cy="914400"/>
          </a:xfrm>
          <a:prstGeom prst="notchedRightArrow">
            <a:avLst>
              <a:gd name="adj1" fmla="val 50000"/>
              <a:gd name="adj2" fmla="val 50000"/>
            </a:avLst>
          </a:prstGeom>
          <a:gradFill rotWithShape="1">
            <a:gsLst>
              <a:gs pos="0">
                <a:srgbClr val="0F51FF"/>
              </a:gs>
              <a:gs pos="20000">
                <a:srgbClr val="1453FF"/>
              </a:gs>
              <a:gs pos="100000">
                <a:srgbClr val="0C3ED1"/>
              </a:gs>
            </a:gsLst>
            <a:lin ang="5400000"/>
          </a:gradFill>
          <a:ln w="9525">
            <a:solidFill>
              <a:srgbClr val="2D60FA"/>
            </a:solidFill>
            <a:miter lim="800000"/>
            <a:headEnd/>
            <a:tailEnd/>
          </a:ln>
          <a:effectLst>
            <a:outerShdw blurRad="40000" dist="23000" dir="5400000" rotWithShape="0">
              <a:srgbClr val="808080">
                <a:alpha val="34998"/>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ahoma"/>
                <a:ea typeface="Tahoma"/>
                <a:cs typeface="Tahoma"/>
              </a:rPr>
              <a:t>FAS x 4 months</a:t>
            </a:r>
          </a:p>
        </p:txBody>
      </p:sp>
    </p:spTree>
    <p:extLst>
      <p:ext uri="{BB962C8B-B14F-4D97-AF65-F5344CB8AC3E}">
        <p14:creationId xmlns:p14="http://schemas.microsoft.com/office/powerpoint/2010/main" val="17336100"/>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C3E261E-1374-402D-B3F1-602C628D6575}"/>
              </a:ext>
            </a:extLst>
          </p:cNvPr>
          <p:cNvSpPr/>
          <p:nvPr/>
        </p:nvSpPr>
        <p:spPr bwMode="auto">
          <a:xfrm>
            <a:off x="1980386" y="1491401"/>
            <a:ext cx="8366516" cy="4811602"/>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9"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Pancreatic NET</a:t>
            </a:r>
            <a:br>
              <a:rPr lang="en-US" altLang="en-US">
                <a:solidFill>
                  <a:srgbClr val="FFFF99"/>
                </a:solidFill>
                <a:latin typeface="Calibri" pitchFamily="34" charset="0"/>
              </a:rPr>
            </a:br>
            <a:r>
              <a:rPr lang="en-US" altLang="en-US">
                <a:solidFill>
                  <a:srgbClr val="FFFF99"/>
                </a:solidFill>
                <a:latin typeface="Calibri" pitchFamily="34" charset="0"/>
              </a:rPr>
              <a:t>After Chemotherapy</a:t>
            </a:r>
          </a:p>
        </p:txBody>
      </p:sp>
      <p:pic>
        <p:nvPicPr>
          <p:cNvPr id="280579" name="Content Placeholder 4"/>
          <p:cNvPicPr>
            <a:picLocks noGrp="1" noChangeAspect="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2133600" y="1589088"/>
            <a:ext cx="3886200" cy="4572000"/>
          </a:xfrm>
        </p:spPr>
      </p:pic>
      <p:pic>
        <p:nvPicPr>
          <p:cNvPr id="280580" name="Content Placeholder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369050" y="1589088"/>
            <a:ext cx="38862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Notched Right Arrow 11"/>
          <p:cNvSpPr>
            <a:spLocks noChangeArrowheads="1"/>
          </p:cNvSpPr>
          <p:nvPr/>
        </p:nvSpPr>
        <p:spPr bwMode="auto">
          <a:xfrm>
            <a:off x="5105400" y="2133600"/>
            <a:ext cx="2057400" cy="914400"/>
          </a:xfrm>
          <a:prstGeom prst="notchedRightArrow">
            <a:avLst>
              <a:gd name="adj1" fmla="val 50000"/>
              <a:gd name="adj2" fmla="val 50000"/>
            </a:avLst>
          </a:prstGeom>
          <a:gradFill rotWithShape="1">
            <a:gsLst>
              <a:gs pos="0">
                <a:srgbClr val="0F51FF"/>
              </a:gs>
              <a:gs pos="20000">
                <a:srgbClr val="1453FF"/>
              </a:gs>
              <a:gs pos="100000">
                <a:srgbClr val="0C3ED1"/>
              </a:gs>
            </a:gsLst>
            <a:lin ang="5400000"/>
          </a:gradFill>
          <a:ln w="9525">
            <a:solidFill>
              <a:srgbClr val="2D60FA"/>
            </a:solidFill>
            <a:miter lim="800000"/>
            <a:headEnd/>
            <a:tailEnd/>
          </a:ln>
          <a:effectLst>
            <a:outerShdw blurRad="40000" dist="23000" dir="5400000" rotWithShape="0">
              <a:srgbClr val="808080">
                <a:alpha val="34998"/>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ahoma"/>
                <a:ea typeface="Tahoma"/>
                <a:cs typeface="Tahoma"/>
              </a:rPr>
              <a:t>FAS x 4 months</a:t>
            </a:r>
          </a:p>
        </p:txBody>
      </p:sp>
    </p:spTree>
    <p:extLst>
      <p:ext uri="{BB962C8B-B14F-4D97-AF65-F5344CB8AC3E}">
        <p14:creationId xmlns:p14="http://schemas.microsoft.com/office/powerpoint/2010/main" val="1457540355"/>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0"/>
            <a:ext cx="8612188" cy="39131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spAutoFit/>
          </a:bodyPr>
          <a:lstStyle>
            <a:lvl1pPr marL="514350" indent="-51435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1" indent="0" algn="l" defTabSz="914400" rtl="0" eaLnBrk="0" fontAlgn="auto" latinLnBrk="0" hangingPunct="0">
              <a:lnSpc>
                <a:spcPct val="100000"/>
              </a:lnSpc>
              <a:spcBef>
                <a:spcPts val="0"/>
              </a:spcBef>
              <a:spcAft>
                <a:spcPts val="1800"/>
              </a:spcAft>
              <a:buClrTx/>
              <a:buSzTx/>
              <a:buFontTx/>
              <a:buNone/>
              <a:tabLst/>
              <a:defRPr/>
            </a:pPr>
            <a:r>
              <a:rPr kumimoji="0" lang="en-US" altLang="en-US" sz="3200" b="1"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What would you do?</a:t>
            </a:r>
            <a:endParaRPr kumimoji="0" lang="en-US" altLang="en-US" sz="2800" b="1"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endParaRPr>
          </a:p>
          <a:p>
            <a:pPr marL="514350" marR="0" lvl="0" indent="-51435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Observation</a:t>
            </a:r>
          </a:p>
          <a:p>
            <a:pPr marL="514350" marR="0" lvl="0" indent="-51435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Lanreotide</a:t>
            </a:r>
          </a:p>
          <a:p>
            <a:pPr marL="514350" marR="0" lvl="0" indent="-51435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Everolimus</a:t>
            </a:r>
          </a:p>
          <a:p>
            <a:pPr marL="514350" marR="0" lvl="0" indent="-51435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Sunitinib</a:t>
            </a:r>
          </a:p>
          <a:p>
            <a:pPr marL="514350" marR="0" lvl="0" indent="-51435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Temozolomide-based chemotherapy</a:t>
            </a:r>
          </a:p>
          <a:p>
            <a:pPr marL="514350" marR="0" lvl="0" indent="-51435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Surgical debulking </a:t>
            </a:r>
          </a:p>
        </p:txBody>
      </p:sp>
      <p:sp>
        <p:nvSpPr>
          <p:cNvPr id="9"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Case Study 4</a:t>
            </a:r>
            <a:b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br>
            <a: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Question #2 –What Next?</a:t>
            </a:r>
          </a:p>
        </p:txBody>
      </p:sp>
    </p:spTree>
    <p:extLst>
      <p:ext uri="{BB962C8B-B14F-4D97-AF65-F5344CB8AC3E}">
        <p14:creationId xmlns:p14="http://schemas.microsoft.com/office/powerpoint/2010/main" val="5347851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bwMode="auto">
          <a:xfrm>
            <a:off x="0" y="1041536"/>
            <a:ext cx="12192000" cy="581646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rgbClr val="FFFFFF"/>
              </a:solidFill>
              <a:effectLst/>
              <a:uLnTx/>
              <a:uFillTx/>
              <a:latin typeface="Calibri" panose="020F0502020204030204" pitchFamily="34" charset="0"/>
              <a:ea typeface="MS PGothic"/>
              <a:cs typeface="Tahoma"/>
            </a:endParaRPr>
          </a:p>
        </p:txBody>
      </p:sp>
      <p:sp>
        <p:nvSpPr>
          <p:cNvPr id="59394" name="Rectangle 2"/>
          <p:cNvSpPr>
            <a:spLocks noGrp="1" noChangeArrowheads="1"/>
          </p:cNvSpPr>
          <p:nvPr>
            <p:ph type="title"/>
          </p:nvPr>
        </p:nvSpPr>
        <p:spPr>
          <a:xfrm>
            <a:off x="2898996" y="49287"/>
            <a:ext cx="7715250" cy="576262"/>
          </a:xfrm>
        </p:spPr>
        <p:txBody>
          <a:bodyPr vert="horz" wrap="square" lIns="91440" tIns="45720" rIns="91440" bIns="45720" numCol="1" anchor="t" anchorCtr="0" compatLnSpc="1">
            <a:prstTxWarp prst="textNoShape">
              <a:avLst/>
            </a:prstTxWarp>
            <a:noAutofit/>
          </a:bodyPr>
          <a:lstStyle/>
          <a:p>
            <a:r>
              <a:rPr lang="en-GB" sz="2800" dirty="0">
                <a:solidFill>
                  <a:srgbClr val="FFFF99"/>
                </a:solidFill>
                <a:latin typeface="Calibri" panose="020F0502020204030204" pitchFamily="34" charset="0"/>
              </a:rPr>
              <a:t>Patient-Reported Time Between the First Symptom </a:t>
            </a:r>
            <a:br>
              <a:rPr lang="en-GB" sz="2800" dirty="0">
                <a:solidFill>
                  <a:srgbClr val="FFFF99"/>
                </a:solidFill>
                <a:latin typeface="Calibri" panose="020F0502020204030204" pitchFamily="34" charset="0"/>
              </a:rPr>
            </a:br>
            <a:r>
              <a:rPr lang="en-GB" sz="2800" dirty="0">
                <a:solidFill>
                  <a:srgbClr val="FFFF99"/>
                </a:solidFill>
                <a:latin typeface="Calibri" panose="020F0502020204030204" pitchFamily="34" charset="0"/>
              </a:rPr>
              <a:t>and a Diagnosis of NET</a:t>
            </a:r>
            <a:endParaRPr lang="en-US" altLang="en-US" sz="2800" dirty="0">
              <a:solidFill>
                <a:srgbClr val="FFFF99"/>
              </a:solidFill>
              <a:latin typeface="Calibri" panose="020F0502020204030204" pitchFamily="34" charset="0"/>
            </a:endParaRPr>
          </a:p>
        </p:txBody>
      </p:sp>
      <p:sp>
        <p:nvSpPr>
          <p:cNvPr id="5" name="Content Placeholder 2"/>
          <p:cNvSpPr>
            <a:spLocks noGrp="1"/>
          </p:cNvSpPr>
          <p:nvPr>
            <p:ph idx="1"/>
          </p:nvPr>
        </p:nvSpPr>
        <p:spPr>
          <a:xfrm>
            <a:off x="1696473" y="1067186"/>
            <a:ext cx="8803954" cy="5455657"/>
          </a:xfrm>
        </p:spPr>
        <p:txBody>
          <a:bodyPr>
            <a:normAutofit/>
          </a:bodyPr>
          <a:lstStyle/>
          <a:p>
            <a:pPr marL="0" indent="0" algn="ctr">
              <a:buNone/>
            </a:pPr>
            <a:endParaRPr lang="en-US" sz="2000" dirty="0">
              <a:solidFill>
                <a:schemeClr val="bg1"/>
              </a:solidFill>
              <a:effectLst/>
              <a:latin typeface="Calibri" panose="020F0502020204030204" pitchFamily="34" charset="0"/>
            </a:endParaRPr>
          </a:p>
          <a:p>
            <a:pPr marL="0" indent="0" algn="ctr">
              <a:buNone/>
            </a:pPr>
            <a:r>
              <a:rPr lang="en-US" sz="2000" dirty="0">
                <a:solidFill>
                  <a:schemeClr val="bg1"/>
                </a:solidFill>
                <a:effectLst/>
                <a:latin typeface="Calibri" panose="020F0502020204030204" pitchFamily="34" charset="0"/>
              </a:rPr>
              <a:t>53% required &gt;2 years for a diagnosis of NET and 34% required &gt;5 years</a:t>
            </a:r>
          </a:p>
        </p:txBody>
      </p:sp>
      <p:sp>
        <p:nvSpPr>
          <p:cNvPr id="6" name="TextBox 5"/>
          <p:cNvSpPr txBox="1"/>
          <p:nvPr/>
        </p:nvSpPr>
        <p:spPr>
          <a:xfrm>
            <a:off x="3190324" y="6025521"/>
            <a:ext cx="5829851"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anose="020F0502020204030204" pitchFamily="34" charset="0"/>
                <a:ea typeface="ＭＳ 明朝"/>
                <a:cs typeface="Times New Roman"/>
              </a:rPr>
              <a:t>Edward Wolin, et al. Delays in Neuroendocrine Tumor Diagnosis: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ysClr val="windowText" lastClr="000000"/>
                </a:solidFill>
                <a:effectLst/>
                <a:uLnTx/>
                <a:uFillTx/>
                <a:latin typeface="Calibri" panose="020F0502020204030204" pitchFamily="34" charset="0"/>
                <a:ea typeface="ＭＳ 明朝"/>
                <a:cs typeface="Times New Roman"/>
              </a:rPr>
              <a:t>US Results From the First Global NET Patient Survey.  Digestive Disease week, 2015</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panose="020F0502020204030204" pitchFamily="34" charset="0"/>
              <a:ea typeface="MS PGothic"/>
              <a:cs typeface="Tahom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Text" lastClr="000000"/>
              </a:solidFill>
              <a:effectLst/>
              <a:uLnTx/>
              <a:uFillTx/>
              <a:latin typeface="Calibri" panose="020F0502020204030204" pitchFamily="34" charset="0"/>
              <a:ea typeface="MS PGothic"/>
              <a:cs typeface="Tahoma"/>
            </a:endParaRPr>
          </a:p>
        </p:txBody>
      </p:sp>
      <p:graphicFrame>
        <p:nvGraphicFramePr>
          <p:cNvPr id="7" name="Table 6"/>
          <p:cNvGraphicFramePr>
            <a:graphicFrameLocks noGrp="1"/>
          </p:cNvGraphicFramePr>
          <p:nvPr>
            <p:extLst/>
          </p:nvPr>
        </p:nvGraphicFramePr>
        <p:xfrm>
          <a:off x="1771651" y="2895484"/>
          <a:ext cx="7248525" cy="2848090"/>
        </p:xfrm>
        <a:graphic>
          <a:graphicData uri="http://schemas.openxmlformats.org/drawingml/2006/table">
            <a:tbl>
              <a:tblPr firstRow="1" bandRow="1">
                <a:tableStyleId>{5C22544A-7EE6-4342-B048-85BDC9FD1C3A}</a:tableStyleId>
              </a:tblPr>
              <a:tblGrid>
                <a:gridCol w="1747395">
                  <a:extLst>
                    <a:ext uri="{9D8B030D-6E8A-4147-A177-3AD203B41FA5}">
                      <a16:colId xmlns:a16="http://schemas.microsoft.com/office/drawing/2014/main" val="20000"/>
                    </a:ext>
                  </a:extLst>
                </a:gridCol>
                <a:gridCol w="1100226">
                  <a:extLst>
                    <a:ext uri="{9D8B030D-6E8A-4147-A177-3AD203B41FA5}">
                      <a16:colId xmlns:a16="http://schemas.microsoft.com/office/drawing/2014/main" val="20001"/>
                    </a:ext>
                  </a:extLst>
                </a:gridCol>
                <a:gridCol w="1100226">
                  <a:extLst>
                    <a:ext uri="{9D8B030D-6E8A-4147-A177-3AD203B41FA5}">
                      <a16:colId xmlns:a16="http://schemas.microsoft.com/office/drawing/2014/main" val="20002"/>
                    </a:ext>
                  </a:extLst>
                </a:gridCol>
                <a:gridCol w="1100226">
                  <a:extLst>
                    <a:ext uri="{9D8B030D-6E8A-4147-A177-3AD203B41FA5}">
                      <a16:colId xmlns:a16="http://schemas.microsoft.com/office/drawing/2014/main" val="20003"/>
                    </a:ext>
                  </a:extLst>
                </a:gridCol>
                <a:gridCol w="1100226">
                  <a:extLst>
                    <a:ext uri="{9D8B030D-6E8A-4147-A177-3AD203B41FA5}">
                      <a16:colId xmlns:a16="http://schemas.microsoft.com/office/drawing/2014/main" val="20004"/>
                    </a:ext>
                  </a:extLst>
                </a:gridCol>
                <a:gridCol w="1100226">
                  <a:extLst>
                    <a:ext uri="{9D8B030D-6E8A-4147-A177-3AD203B41FA5}">
                      <a16:colId xmlns:a16="http://schemas.microsoft.com/office/drawing/2014/main" val="20005"/>
                    </a:ext>
                  </a:extLst>
                </a:gridCol>
              </a:tblGrid>
              <a:tr h="793510">
                <a:tc>
                  <a:txBody>
                    <a:bodyPr/>
                    <a:lstStyle/>
                    <a:p>
                      <a:r>
                        <a:rPr lang="en-GB" sz="1600" dirty="0">
                          <a:latin typeface="Calibri" panose="020F0502020204030204" pitchFamily="34" charset="0"/>
                        </a:rPr>
                        <a:t>Total US sample</a:t>
                      </a:r>
                      <a:br>
                        <a:rPr lang="en-GB" sz="1600" dirty="0">
                          <a:latin typeface="Calibri" panose="020F0502020204030204" pitchFamily="34" charset="0"/>
                        </a:rPr>
                      </a:br>
                      <a:r>
                        <a:rPr lang="en-GB" sz="2000" dirty="0">
                          <a:solidFill>
                            <a:srgbClr val="FFFF00"/>
                          </a:solidFill>
                          <a:latin typeface="Calibri" panose="020F0502020204030204" pitchFamily="34" charset="0"/>
                        </a:rPr>
                        <a:t>(n = 758)</a:t>
                      </a:r>
                    </a:p>
                  </a:txBody>
                  <a:tcPr anchor="ctr"/>
                </a:tc>
                <a:tc>
                  <a:txBody>
                    <a:bodyPr/>
                    <a:lstStyle/>
                    <a:p>
                      <a:pPr algn="ctr"/>
                      <a:r>
                        <a:rPr lang="en-GB" sz="1600" dirty="0">
                          <a:latin typeface="Calibri" panose="020F0502020204030204" pitchFamily="34" charset="0"/>
                        </a:rPr>
                        <a:t>8%</a:t>
                      </a:r>
                    </a:p>
                  </a:txBody>
                  <a:tcPr anchor="ctr" anchorCtr="1"/>
                </a:tc>
                <a:tc>
                  <a:txBody>
                    <a:bodyPr/>
                    <a:lstStyle/>
                    <a:p>
                      <a:pPr algn="ctr"/>
                      <a:r>
                        <a:rPr lang="en-GB" sz="1600" dirty="0">
                          <a:latin typeface="Calibri" panose="020F0502020204030204" pitchFamily="34" charset="0"/>
                        </a:rPr>
                        <a:t>18%</a:t>
                      </a:r>
                    </a:p>
                  </a:txBody>
                  <a:tcPr anchor="ctr" anchorCtr="1"/>
                </a:tc>
                <a:tc>
                  <a:txBody>
                    <a:bodyPr/>
                    <a:lstStyle/>
                    <a:p>
                      <a:pPr algn="ctr"/>
                      <a:r>
                        <a:rPr lang="en-GB" sz="1600" dirty="0">
                          <a:latin typeface="Calibri" panose="020F0502020204030204" pitchFamily="34" charset="0"/>
                        </a:rPr>
                        <a:t>36%</a:t>
                      </a:r>
                    </a:p>
                  </a:txBody>
                  <a:tcPr anchor="ctr" anchorCtr="1"/>
                </a:tc>
                <a:tc>
                  <a:txBody>
                    <a:bodyPr/>
                    <a:lstStyle/>
                    <a:p>
                      <a:pPr algn="ctr"/>
                      <a:r>
                        <a:rPr lang="en-GB" sz="1600" dirty="0">
                          <a:latin typeface="Calibri" panose="020F0502020204030204" pitchFamily="34" charset="0"/>
                        </a:rPr>
                        <a:t>34%</a:t>
                      </a:r>
                    </a:p>
                  </a:txBody>
                  <a:tcPr anchor="ctr" anchorCtr="1"/>
                </a:tc>
                <a:tc>
                  <a:txBody>
                    <a:bodyPr/>
                    <a:lstStyle/>
                    <a:p>
                      <a:pPr algn="ctr"/>
                      <a:r>
                        <a:rPr lang="en-GB" sz="1600" dirty="0">
                          <a:latin typeface="Calibri" panose="020F0502020204030204" pitchFamily="34" charset="0"/>
                        </a:rPr>
                        <a:t>59.0</a:t>
                      </a:r>
                    </a:p>
                  </a:txBody>
                  <a:tcPr anchor="ctr" anchorCtr="1"/>
                </a:tc>
                <a:extLst>
                  <a:ext uri="{0D108BD9-81ED-4DB2-BD59-A6C34878D82A}">
                    <a16:rowId xmlns:a16="http://schemas.microsoft.com/office/drawing/2014/main" val="10000"/>
                  </a:ext>
                </a:extLst>
              </a:tr>
              <a:tr h="684860">
                <a:tc>
                  <a:txBody>
                    <a:bodyPr/>
                    <a:lstStyle/>
                    <a:p>
                      <a:r>
                        <a:rPr lang="en-GB" sz="1600" dirty="0">
                          <a:latin typeface="Calibri" panose="020F0502020204030204" pitchFamily="34" charset="0"/>
                        </a:rPr>
                        <a:t>GI NETs</a:t>
                      </a:r>
                    </a:p>
                  </a:txBody>
                  <a:tcPr anchor="ctr"/>
                </a:tc>
                <a:tc>
                  <a:txBody>
                    <a:bodyPr/>
                    <a:lstStyle/>
                    <a:p>
                      <a:pPr algn="ctr"/>
                      <a:r>
                        <a:rPr lang="en-GB" sz="1600" dirty="0">
                          <a:latin typeface="Calibri" panose="020F0502020204030204" pitchFamily="34" charset="0"/>
                        </a:rPr>
                        <a:t>8%</a:t>
                      </a:r>
                    </a:p>
                  </a:txBody>
                  <a:tcPr anchor="ctr"/>
                </a:tc>
                <a:tc>
                  <a:txBody>
                    <a:bodyPr/>
                    <a:lstStyle/>
                    <a:p>
                      <a:pPr algn="ctr"/>
                      <a:r>
                        <a:rPr lang="en-GB" sz="1600" dirty="0">
                          <a:latin typeface="Calibri" panose="020F0502020204030204" pitchFamily="34" charset="0"/>
                        </a:rPr>
                        <a:t>15%</a:t>
                      </a:r>
                    </a:p>
                  </a:txBody>
                  <a:tcPr anchor="ctr"/>
                </a:tc>
                <a:tc>
                  <a:txBody>
                    <a:bodyPr/>
                    <a:lstStyle/>
                    <a:p>
                      <a:pPr algn="ctr"/>
                      <a:r>
                        <a:rPr lang="en-GB" sz="1600" dirty="0">
                          <a:latin typeface="Calibri" panose="020F0502020204030204" pitchFamily="34" charset="0"/>
                        </a:rPr>
                        <a:t>37%</a:t>
                      </a:r>
                    </a:p>
                  </a:txBody>
                  <a:tcPr anchor="ctr"/>
                </a:tc>
                <a:tc>
                  <a:txBody>
                    <a:bodyPr/>
                    <a:lstStyle/>
                    <a:p>
                      <a:pPr algn="ctr"/>
                      <a:r>
                        <a:rPr lang="en-GB" sz="1600" dirty="0">
                          <a:latin typeface="Calibri" panose="020F0502020204030204" pitchFamily="34" charset="0"/>
                        </a:rPr>
                        <a:t>36%</a:t>
                      </a:r>
                    </a:p>
                  </a:txBody>
                  <a:tcPr anchor="ctr"/>
                </a:tc>
                <a:tc>
                  <a:txBody>
                    <a:bodyPr/>
                    <a:lstStyle/>
                    <a:p>
                      <a:pPr algn="ctr"/>
                      <a:r>
                        <a:rPr lang="en-GB" sz="1600" dirty="0">
                          <a:latin typeface="Calibri" panose="020F0502020204030204" pitchFamily="34" charset="0"/>
                        </a:rPr>
                        <a:t>61.4</a:t>
                      </a:r>
                    </a:p>
                  </a:txBody>
                  <a:tcPr anchor="ctr"/>
                </a:tc>
                <a:extLst>
                  <a:ext uri="{0D108BD9-81ED-4DB2-BD59-A6C34878D82A}">
                    <a16:rowId xmlns:a16="http://schemas.microsoft.com/office/drawing/2014/main" val="10001"/>
                  </a:ext>
                </a:extLst>
              </a:tr>
              <a:tr h="684860">
                <a:tc>
                  <a:txBody>
                    <a:bodyPr/>
                    <a:lstStyle/>
                    <a:p>
                      <a:r>
                        <a:rPr lang="en-GB" sz="1600" dirty="0">
                          <a:latin typeface="Calibri" panose="020F0502020204030204" pitchFamily="34" charset="0"/>
                        </a:rPr>
                        <a:t>pNETs</a:t>
                      </a:r>
                    </a:p>
                  </a:txBody>
                  <a:tcPr anchor="ctr"/>
                </a:tc>
                <a:tc>
                  <a:txBody>
                    <a:bodyPr/>
                    <a:lstStyle/>
                    <a:p>
                      <a:pPr algn="ctr"/>
                      <a:r>
                        <a:rPr lang="en-GB" sz="1600" dirty="0">
                          <a:latin typeface="Calibri" panose="020F0502020204030204" pitchFamily="34" charset="0"/>
                        </a:rPr>
                        <a:t>6%</a:t>
                      </a:r>
                    </a:p>
                  </a:txBody>
                  <a:tcPr anchor="ctr"/>
                </a:tc>
                <a:tc>
                  <a:txBody>
                    <a:bodyPr/>
                    <a:lstStyle/>
                    <a:p>
                      <a:pPr algn="ctr"/>
                      <a:r>
                        <a:rPr lang="en-GB" sz="1600" dirty="0">
                          <a:latin typeface="Calibri" panose="020F0502020204030204" pitchFamily="34" charset="0"/>
                        </a:rPr>
                        <a:t>21%</a:t>
                      </a:r>
                    </a:p>
                  </a:txBody>
                  <a:tcPr anchor="ctr"/>
                </a:tc>
                <a:tc>
                  <a:txBody>
                    <a:bodyPr/>
                    <a:lstStyle/>
                    <a:p>
                      <a:pPr algn="ctr"/>
                      <a:r>
                        <a:rPr lang="en-GB" sz="1600" dirty="0">
                          <a:latin typeface="Calibri" panose="020F0502020204030204" pitchFamily="34" charset="0"/>
                        </a:rPr>
                        <a:t>40%</a:t>
                      </a:r>
                    </a:p>
                  </a:txBody>
                  <a:tcPr anchor="ctr"/>
                </a:tc>
                <a:tc>
                  <a:txBody>
                    <a:bodyPr/>
                    <a:lstStyle/>
                    <a:p>
                      <a:pPr algn="ctr"/>
                      <a:r>
                        <a:rPr lang="en-GB" sz="1600" dirty="0">
                          <a:latin typeface="Calibri" panose="020F0502020204030204" pitchFamily="34" charset="0"/>
                        </a:rPr>
                        <a:t>29%</a:t>
                      </a:r>
                    </a:p>
                  </a:txBody>
                  <a:tcPr anchor="ctr"/>
                </a:tc>
                <a:tc>
                  <a:txBody>
                    <a:bodyPr/>
                    <a:lstStyle/>
                    <a:p>
                      <a:pPr algn="ctr"/>
                      <a:r>
                        <a:rPr lang="en-GB" sz="1600" dirty="0">
                          <a:latin typeface="Calibri" panose="020F0502020204030204" pitchFamily="34" charset="0"/>
                        </a:rPr>
                        <a:t>53.4</a:t>
                      </a:r>
                    </a:p>
                  </a:txBody>
                  <a:tcPr anchor="ctr"/>
                </a:tc>
                <a:extLst>
                  <a:ext uri="{0D108BD9-81ED-4DB2-BD59-A6C34878D82A}">
                    <a16:rowId xmlns:a16="http://schemas.microsoft.com/office/drawing/2014/main" val="10002"/>
                  </a:ext>
                </a:extLst>
              </a:tr>
              <a:tr h="684860">
                <a:tc>
                  <a:txBody>
                    <a:bodyPr/>
                    <a:lstStyle/>
                    <a:p>
                      <a:r>
                        <a:rPr lang="en-GB" sz="1600" dirty="0">
                          <a:latin typeface="Calibri" panose="020F0502020204030204" pitchFamily="34" charset="0"/>
                        </a:rPr>
                        <a:t>Lung NETs</a:t>
                      </a:r>
                    </a:p>
                  </a:txBody>
                  <a:tcPr anchor="ctr"/>
                </a:tc>
                <a:tc>
                  <a:txBody>
                    <a:bodyPr/>
                    <a:lstStyle/>
                    <a:p>
                      <a:pPr algn="ctr"/>
                      <a:r>
                        <a:rPr lang="en-GB" sz="1600" dirty="0">
                          <a:latin typeface="Calibri" panose="020F0502020204030204" pitchFamily="34" charset="0"/>
                        </a:rPr>
                        <a:t>8%</a:t>
                      </a:r>
                    </a:p>
                  </a:txBody>
                  <a:tcPr anchor="ctr"/>
                </a:tc>
                <a:tc>
                  <a:txBody>
                    <a:bodyPr/>
                    <a:lstStyle/>
                    <a:p>
                      <a:pPr algn="ctr"/>
                      <a:r>
                        <a:rPr lang="en-GB" sz="1600" dirty="0">
                          <a:latin typeface="Calibri" panose="020F0502020204030204" pitchFamily="34" charset="0"/>
                        </a:rPr>
                        <a:t>24%</a:t>
                      </a:r>
                    </a:p>
                  </a:txBody>
                  <a:tcPr anchor="ctr"/>
                </a:tc>
                <a:tc>
                  <a:txBody>
                    <a:bodyPr/>
                    <a:lstStyle/>
                    <a:p>
                      <a:pPr algn="ctr"/>
                      <a:r>
                        <a:rPr lang="en-GB" sz="1600" dirty="0">
                          <a:latin typeface="Calibri" panose="020F0502020204030204" pitchFamily="34" charset="0"/>
                        </a:rPr>
                        <a:t>33%</a:t>
                      </a:r>
                    </a:p>
                  </a:txBody>
                  <a:tcPr anchor="ctr"/>
                </a:tc>
                <a:tc>
                  <a:txBody>
                    <a:bodyPr/>
                    <a:lstStyle/>
                    <a:p>
                      <a:pPr algn="ctr"/>
                      <a:r>
                        <a:rPr lang="en-GB" sz="1600" dirty="0">
                          <a:latin typeface="Calibri" panose="020F0502020204030204" pitchFamily="34" charset="0"/>
                        </a:rPr>
                        <a:t>31%</a:t>
                      </a:r>
                    </a:p>
                  </a:txBody>
                  <a:tcPr anchor="ctr"/>
                </a:tc>
                <a:tc>
                  <a:txBody>
                    <a:bodyPr/>
                    <a:lstStyle/>
                    <a:p>
                      <a:pPr algn="ctr"/>
                      <a:r>
                        <a:rPr lang="en-GB" sz="1600" dirty="0">
                          <a:latin typeface="Calibri" panose="020F0502020204030204" pitchFamily="34" charset="0"/>
                        </a:rPr>
                        <a:t>58.2</a:t>
                      </a:r>
                    </a:p>
                  </a:txBody>
                  <a:tcPr anchor="ctr"/>
                </a:tc>
                <a:extLst>
                  <a:ext uri="{0D108BD9-81ED-4DB2-BD59-A6C34878D82A}">
                    <a16:rowId xmlns:a16="http://schemas.microsoft.com/office/drawing/2014/main" val="10003"/>
                  </a:ext>
                </a:extLst>
              </a:tr>
            </a:tbl>
          </a:graphicData>
        </a:graphic>
      </p:graphicFrame>
      <p:grpSp>
        <p:nvGrpSpPr>
          <p:cNvPr id="8" name="Group 7"/>
          <p:cNvGrpSpPr/>
          <p:nvPr/>
        </p:nvGrpSpPr>
        <p:grpSpPr>
          <a:xfrm>
            <a:off x="1762127" y="1709517"/>
            <a:ext cx="7173139" cy="1677968"/>
            <a:chOff x="1033559" y="1748004"/>
            <a:chExt cx="6533297" cy="1475848"/>
          </a:xfrm>
        </p:grpSpPr>
        <p:graphicFrame>
          <p:nvGraphicFramePr>
            <p:cNvPr id="9" name="Picture Placeholder 15"/>
            <p:cNvGraphicFramePr>
              <a:graphicFrameLocks/>
            </p:cNvGraphicFramePr>
            <p:nvPr>
              <p:extLst/>
            </p:nvPr>
          </p:nvGraphicFramePr>
          <p:xfrm>
            <a:off x="3623799" y="1748004"/>
            <a:ext cx="3074777" cy="14758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extBox 9"/>
            <p:cNvSpPr txBox="1"/>
            <p:nvPr/>
          </p:nvSpPr>
          <p:spPr>
            <a:xfrm>
              <a:off x="1033559" y="2121687"/>
              <a:ext cx="1631059" cy="7308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0" cap="none" spc="0" normalizeH="0" baseline="0" noProof="0" dirty="0">
                  <a:ln>
                    <a:noFill/>
                  </a:ln>
                  <a:solidFill>
                    <a:prstClr val="black"/>
                  </a:solidFill>
                  <a:effectLst/>
                  <a:uLnTx/>
                  <a:uFillTx/>
                  <a:latin typeface="Calibri" panose="020F0502020204030204" pitchFamily="34" charset="0"/>
                  <a:ea typeface="MS PGothic"/>
                  <a:cs typeface="Tahoma"/>
                </a:rPr>
                <a:t>NET Diagnosis in the Following </a:t>
              </a:r>
              <a:br>
                <a:rPr kumimoji="0" lang="en-GB" sz="1600" b="1" i="0" u="none" strike="noStrike" kern="0" cap="none" spc="0" normalizeH="0" baseline="0" noProof="0" dirty="0">
                  <a:ln>
                    <a:noFill/>
                  </a:ln>
                  <a:solidFill>
                    <a:prstClr val="black"/>
                  </a:solidFill>
                  <a:effectLst/>
                  <a:uLnTx/>
                  <a:uFillTx/>
                  <a:latin typeface="Calibri" panose="020F0502020204030204" pitchFamily="34" charset="0"/>
                  <a:ea typeface="MS PGothic"/>
                  <a:cs typeface="Tahoma"/>
                </a:rPr>
              </a:br>
              <a:r>
                <a:rPr kumimoji="0" lang="en-GB" sz="1600" b="1" i="0" u="none" strike="noStrike" kern="0" cap="none" spc="0" normalizeH="0" baseline="0" noProof="0" dirty="0">
                  <a:ln>
                    <a:noFill/>
                  </a:ln>
                  <a:solidFill>
                    <a:prstClr val="black"/>
                  </a:solidFill>
                  <a:effectLst/>
                  <a:uLnTx/>
                  <a:uFillTx/>
                  <a:latin typeface="Calibri" panose="020F0502020204030204" pitchFamily="34" charset="0"/>
                  <a:ea typeface="MS PGothic"/>
                  <a:cs typeface="Tahoma"/>
                </a:rPr>
                <a:t>Time Period</a:t>
              </a:r>
            </a:p>
          </p:txBody>
        </p:sp>
        <p:sp>
          <p:nvSpPr>
            <p:cNvPr id="11" name="TextBox 10"/>
            <p:cNvSpPr txBox="1"/>
            <p:nvPr/>
          </p:nvSpPr>
          <p:spPr>
            <a:xfrm>
              <a:off x="2649464" y="2259519"/>
              <a:ext cx="948310" cy="460195"/>
            </a:xfrm>
            <a:prstGeom prst="rect">
              <a:avLst/>
            </a:prstGeom>
            <a:solidFill>
              <a:schemeClr val="accent6">
                <a:lumMod val="5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prstClr val="white"/>
                  </a:solidFill>
                  <a:effectLst/>
                  <a:uLnTx/>
                  <a:uFillTx/>
                  <a:latin typeface="Calibri" panose="020F0502020204030204" pitchFamily="34" charset="0"/>
                  <a:ea typeface="MS PGothic"/>
                  <a:cs typeface="Tahoma"/>
                </a:rPr>
                <a:t>Don’t Know/NA</a:t>
              </a:r>
              <a:endParaRPr kumimoji="0" lang="en-GB" sz="600" b="1" i="0" u="none" strike="noStrike" kern="0" cap="none" spc="0" normalizeH="0" baseline="0" noProof="0" dirty="0">
                <a:ln>
                  <a:noFill/>
                </a:ln>
                <a:solidFill>
                  <a:prstClr val="white"/>
                </a:solidFill>
                <a:effectLst/>
                <a:uLnTx/>
                <a:uFillTx/>
                <a:latin typeface="Calibri" panose="020F0502020204030204" pitchFamily="34" charset="0"/>
                <a:ea typeface="MS PGothic"/>
                <a:cs typeface="Tahoma"/>
              </a:endParaRPr>
            </a:p>
          </p:txBody>
        </p:sp>
        <p:sp>
          <p:nvSpPr>
            <p:cNvPr id="12" name="TextBox 11"/>
            <p:cNvSpPr txBox="1"/>
            <p:nvPr/>
          </p:nvSpPr>
          <p:spPr>
            <a:xfrm>
              <a:off x="6689901" y="2222277"/>
              <a:ext cx="876955" cy="460195"/>
            </a:xfrm>
            <a:prstGeom prst="rect">
              <a:avLst/>
            </a:prstGeom>
            <a:solidFill>
              <a:schemeClr val="accent6">
                <a:lumMod val="5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noProof="0" dirty="0">
                  <a:ln>
                    <a:noFill/>
                  </a:ln>
                  <a:solidFill>
                    <a:prstClr val="white"/>
                  </a:solidFill>
                  <a:effectLst/>
                  <a:uLnTx/>
                  <a:uFillTx/>
                  <a:latin typeface="Calibri" panose="020F0502020204030204" pitchFamily="34" charset="0"/>
                  <a:ea typeface="MS PGothic"/>
                  <a:cs typeface="Tahoma"/>
                </a:rPr>
                <a:t>Mean</a:t>
              </a:r>
              <a:br>
                <a:rPr kumimoji="0" lang="en-GB" sz="1400" b="1" i="0" u="none" strike="noStrike" kern="0" cap="none" spc="0" normalizeH="0" baseline="0" noProof="0" dirty="0">
                  <a:ln>
                    <a:noFill/>
                  </a:ln>
                  <a:solidFill>
                    <a:prstClr val="white"/>
                  </a:solidFill>
                  <a:effectLst/>
                  <a:uLnTx/>
                  <a:uFillTx/>
                  <a:latin typeface="Calibri" panose="020F0502020204030204" pitchFamily="34" charset="0"/>
                  <a:ea typeface="MS PGothic"/>
                  <a:cs typeface="Tahoma"/>
                </a:rPr>
              </a:br>
              <a:r>
                <a:rPr kumimoji="0" lang="en-GB" sz="1400" b="1" i="0" u="none" strike="noStrike" kern="0" cap="none" spc="0" normalizeH="0" baseline="0" noProof="0" dirty="0">
                  <a:ln>
                    <a:noFill/>
                  </a:ln>
                  <a:solidFill>
                    <a:prstClr val="white"/>
                  </a:solidFill>
                  <a:effectLst/>
                  <a:uLnTx/>
                  <a:uFillTx/>
                  <a:latin typeface="Calibri" panose="020F0502020204030204" pitchFamily="34" charset="0"/>
                  <a:ea typeface="MS PGothic"/>
                  <a:cs typeface="Tahoma"/>
                </a:rPr>
                <a:t>(months)</a:t>
              </a:r>
            </a:p>
          </p:txBody>
        </p:sp>
      </p:grpSp>
      <p:sp>
        <p:nvSpPr>
          <p:cNvPr id="14" name="TextBox 13"/>
          <p:cNvSpPr txBox="1"/>
          <p:nvPr/>
        </p:nvSpPr>
        <p:spPr>
          <a:xfrm>
            <a:off x="8935266" y="2320400"/>
            <a:ext cx="1747248" cy="53860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50" b="1" i="0" u="none" strike="noStrike" kern="0" cap="none" spc="0" normalizeH="0" baseline="0" noProof="0" dirty="0">
                <a:ln>
                  <a:noFill/>
                </a:ln>
                <a:solidFill>
                  <a:prstClr val="black"/>
                </a:solidFill>
                <a:effectLst/>
                <a:uLnTx/>
                <a:uFillTx/>
                <a:latin typeface="Calibri" panose="020F0502020204030204" pitchFamily="34" charset="0"/>
                <a:ea typeface="MS PGothic"/>
                <a:cs typeface="Tahoma"/>
              </a:rPr>
              <a:t>Diagnosed at a NET Specialist Center</a:t>
            </a:r>
          </a:p>
        </p:txBody>
      </p:sp>
      <p:graphicFrame>
        <p:nvGraphicFramePr>
          <p:cNvPr id="15" name="Table 14"/>
          <p:cNvGraphicFramePr>
            <a:graphicFrameLocks noGrp="1"/>
          </p:cNvGraphicFramePr>
          <p:nvPr>
            <p:extLst/>
          </p:nvPr>
        </p:nvGraphicFramePr>
        <p:xfrm>
          <a:off x="9105901" y="2895486"/>
          <a:ext cx="1394527" cy="2848088"/>
        </p:xfrm>
        <a:graphic>
          <a:graphicData uri="http://schemas.openxmlformats.org/drawingml/2006/table">
            <a:tbl>
              <a:tblPr firstRow="1" bandRow="1">
                <a:tableStyleId>{21E4AEA4-8DFA-4A89-87EB-49C32662AFE0}</a:tableStyleId>
              </a:tblPr>
              <a:tblGrid>
                <a:gridCol w="1394527">
                  <a:extLst>
                    <a:ext uri="{9D8B030D-6E8A-4147-A177-3AD203B41FA5}">
                      <a16:colId xmlns:a16="http://schemas.microsoft.com/office/drawing/2014/main" val="20000"/>
                    </a:ext>
                  </a:extLst>
                </a:gridCol>
              </a:tblGrid>
              <a:tr h="789797">
                <a:tc>
                  <a:txBody>
                    <a:bodyPr/>
                    <a:lstStyle/>
                    <a:p>
                      <a:pPr algn="ctr"/>
                      <a:r>
                        <a:rPr lang="en-US" sz="1600" dirty="0">
                          <a:latin typeface="Calibri" panose="020F0502020204030204" pitchFamily="34" charset="0"/>
                        </a:rPr>
                        <a:t>9%</a:t>
                      </a:r>
                    </a:p>
                  </a:txBody>
                  <a:tcPr anchor="ctr"/>
                </a:tc>
                <a:extLst>
                  <a:ext uri="{0D108BD9-81ED-4DB2-BD59-A6C34878D82A}">
                    <a16:rowId xmlns:a16="http://schemas.microsoft.com/office/drawing/2014/main" val="10000"/>
                  </a:ext>
                </a:extLst>
              </a:tr>
              <a:tr h="686097">
                <a:tc>
                  <a:txBody>
                    <a:bodyPr/>
                    <a:lstStyle/>
                    <a:p>
                      <a:pPr algn="ctr"/>
                      <a:r>
                        <a:rPr lang="en-US" sz="1600" dirty="0">
                          <a:latin typeface="Calibri" panose="020F0502020204030204" pitchFamily="34" charset="0"/>
                        </a:rPr>
                        <a:t>8%</a:t>
                      </a:r>
                    </a:p>
                  </a:txBody>
                  <a:tcPr anchor="ctr"/>
                </a:tc>
                <a:extLst>
                  <a:ext uri="{0D108BD9-81ED-4DB2-BD59-A6C34878D82A}">
                    <a16:rowId xmlns:a16="http://schemas.microsoft.com/office/drawing/2014/main" val="10001"/>
                  </a:ext>
                </a:extLst>
              </a:tr>
              <a:tr h="686097">
                <a:tc>
                  <a:txBody>
                    <a:bodyPr/>
                    <a:lstStyle/>
                    <a:p>
                      <a:pPr algn="ctr"/>
                      <a:r>
                        <a:rPr lang="en-US" sz="1600" dirty="0">
                          <a:latin typeface="Calibri" panose="020F0502020204030204" pitchFamily="34" charset="0"/>
                        </a:rPr>
                        <a:t>14%</a:t>
                      </a:r>
                      <a:r>
                        <a:rPr lang="en-US" sz="1600" baseline="30000" dirty="0">
                          <a:latin typeface="Calibri" panose="020F0502020204030204" pitchFamily="34" charset="0"/>
                        </a:rPr>
                        <a:t>a</a:t>
                      </a:r>
                      <a:endParaRPr lang="en-US" sz="1600" dirty="0">
                        <a:latin typeface="Calibri" panose="020F0502020204030204" pitchFamily="34" charset="0"/>
                      </a:endParaRPr>
                    </a:p>
                  </a:txBody>
                  <a:tcPr anchor="ctr"/>
                </a:tc>
                <a:extLst>
                  <a:ext uri="{0D108BD9-81ED-4DB2-BD59-A6C34878D82A}">
                    <a16:rowId xmlns:a16="http://schemas.microsoft.com/office/drawing/2014/main" val="10002"/>
                  </a:ext>
                </a:extLst>
              </a:tr>
              <a:tr h="686097">
                <a:tc>
                  <a:txBody>
                    <a:bodyPr/>
                    <a:lstStyle/>
                    <a:p>
                      <a:pPr algn="ctr"/>
                      <a:r>
                        <a:rPr lang="en-US" sz="1600" dirty="0">
                          <a:latin typeface="Calibri" panose="020F0502020204030204" pitchFamily="34" charset="0"/>
                        </a:rPr>
                        <a:t>4%</a:t>
                      </a:r>
                    </a:p>
                  </a:txBody>
                  <a:tcPr anchor="ctr"/>
                </a:tc>
                <a:extLst>
                  <a:ext uri="{0D108BD9-81ED-4DB2-BD59-A6C34878D82A}">
                    <a16:rowId xmlns:a16="http://schemas.microsoft.com/office/drawing/2014/main" val="10003"/>
                  </a:ext>
                </a:extLst>
              </a:tr>
            </a:tbl>
          </a:graphicData>
        </a:graphic>
      </p:graphicFrame>
      <p:sp>
        <p:nvSpPr>
          <p:cNvPr id="2" name="Oval 1"/>
          <p:cNvSpPr/>
          <p:nvPr/>
        </p:nvSpPr>
        <p:spPr bwMode="auto">
          <a:xfrm>
            <a:off x="1357356" y="2899991"/>
            <a:ext cx="2153093" cy="871870"/>
          </a:xfrm>
          <a:prstGeom prst="ellipse">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MS PGothic"/>
              <a:cs typeface="Tahoma"/>
            </a:endParaRPr>
          </a:p>
        </p:txBody>
      </p:sp>
    </p:spTree>
    <p:extLst>
      <p:ext uri="{BB962C8B-B14F-4D97-AF65-F5344CB8AC3E}">
        <p14:creationId xmlns:p14="http://schemas.microsoft.com/office/powerpoint/2010/main" val="762498707"/>
      </p:ext>
    </p:extLst>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BE214F4-CF85-4266-991C-FC7FE42E3909}"/>
              </a:ext>
            </a:extLst>
          </p:cNvPr>
          <p:cNvSpPr/>
          <p:nvPr/>
        </p:nvSpPr>
        <p:spPr bwMode="auto">
          <a:xfrm>
            <a:off x="1980386" y="1491401"/>
            <a:ext cx="8366516" cy="4811602"/>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Pancreatic NET</a:t>
            </a:r>
            <a:br>
              <a:rPr lang="en-US" altLang="en-US">
                <a:solidFill>
                  <a:srgbClr val="FFFF99"/>
                </a:solidFill>
                <a:latin typeface="Calibri" pitchFamily="34" charset="0"/>
              </a:rPr>
            </a:br>
            <a:r>
              <a:rPr lang="en-US" altLang="en-US">
                <a:solidFill>
                  <a:srgbClr val="FFFF99"/>
                </a:solidFill>
                <a:latin typeface="Calibri" pitchFamily="34" charset="0"/>
              </a:rPr>
              <a:t>Observation</a:t>
            </a:r>
          </a:p>
        </p:txBody>
      </p:sp>
      <p:pic>
        <p:nvPicPr>
          <p:cNvPr id="282627" name="Content Placeholder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69050" y="1589088"/>
            <a:ext cx="38862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82628" name="Content Placeholder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133600" y="1589088"/>
            <a:ext cx="3886200" cy="457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a:solidFill>
                  <a:srgbClr val="000000"/>
                </a:solidFill>
                <a:miter lim="800000"/>
                <a:headEnd/>
                <a:tailEnd/>
              </a14:hiddenLine>
            </a:ext>
          </a:extLst>
        </p:spPr>
      </p:pic>
      <p:sp>
        <p:nvSpPr>
          <p:cNvPr id="11" name="Notched Right Arrow 10"/>
          <p:cNvSpPr>
            <a:spLocks noChangeArrowheads="1"/>
          </p:cNvSpPr>
          <p:nvPr/>
        </p:nvSpPr>
        <p:spPr bwMode="auto">
          <a:xfrm>
            <a:off x="5105400" y="2514600"/>
            <a:ext cx="2057400" cy="914400"/>
          </a:xfrm>
          <a:prstGeom prst="notchedRightArrow">
            <a:avLst>
              <a:gd name="adj1" fmla="val 50000"/>
              <a:gd name="adj2" fmla="val 50000"/>
            </a:avLst>
          </a:prstGeom>
          <a:gradFill rotWithShape="1">
            <a:gsLst>
              <a:gs pos="0">
                <a:srgbClr val="0F51FF"/>
              </a:gs>
              <a:gs pos="20000">
                <a:srgbClr val="1453FF"/>
              </a:gs>
              <a:gs pos="100000">
                <a:srgbClr val="0C3ED1"/>
              </a:gs>
            </a:gsLst>
            <a:lin ang="5400000"/>
          </a:gradFill>
          <a:ln w="9525">
            <a:solidFill>
              <a:srgbClr val="2D60FA"/>
            </a:solidFill>
            <a:miter lim="800000"/>
            <a:headEnd/>
            <a:tailEnd/>
          </a:ln>
          <a:effectLst>
            <a:outerShdw blurRad="40000" dist="23000" dir="5400000" rotWithShape="0">
              <a:srgbClr val="808080">
                <a:alpha val="34998"/>
              </a:srgb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prstClr val="white"/>
                </a:solidFill>
                <a:effectLst/>
                <a:uLnTx/>
                <a:uFillTx/>
                <a:latin typeface="Tahoma"/>
                <a:ea typeface="Tahoma"/>
                <a:cs typeface="Tahoma"/>
              </a:rPr>
              <a:t>Observation x 14 months</a:t>
            </a:r>
          </a:p>
        </p:txBody>
      </p:sp>
    </p:spTree>
    <p:extLst>
      <p:ext uri="{BB962C8B-B14F-4D97-AF65-F5344CB8AC3E}">
        <p14:creationId xmlns:p14="http://schemas.microsoft.com/office/powerpoint/2010/main" val="915054197"/>
      </p:ext>
    </p:extLst>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0"/>
            <a:ext cx="8612188" cy="44465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spAutoFit/>
          </a:bodyPr>
          <a:lstStyle>
            <a:lvl1pPr marL="514350" indent="-514350">
              <a:defRPr sz="2400">
                <a:solidFill>
                  <a:schemeClr val="tx1"/>
                </a:solidFill>
                <a:latin typeface="Verdana" pitchFamily="34" charset="0"/>
                <a:ea typeface="MS PGothic" pitchFamily="34" charset="-128"/>
              </a:defRPr>
            </a:lvl1pPr>
            <a:lvl2pPr>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1" indent="0" algn="l" defTabSz="914400" rtl="0" eaLnBrk="0" fontAlgn="auto" latinLnBrk="0" hangingPunct="0">
              <a:lnSpc>
                <a:spcPct val="100000"/>
              </a:lnSpc>
              <a:spcBef>
                <a:spcPts val="0"/>
              </a:spcBef>
              <a:spcAft>
                <a:spcPts val="1800"/>
              </a:spcAft>
              <a:buClrTx/>
              <a:buSzTx/>
              <a:buFontTx/>
              <a:buNone/>
              <a:tabLst/>
              <a:defRPr/>
            </a:pPr>
            <a:r>
              <a:rPr kumimoji="0" lang="en-US" altLang="en-US" sz="3200" b="1"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What would you do?</a:t>
            </a:r>
            <a:endParaRPr kumimoji="0" lang="en-US" altLang="en-US" sz="2800" b="1"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endParaRPr>
          </a:p>
          <a:p>
            <a:pPr marL="514350" marR="0" lvl="0" indent="-51435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Observation</a:t>
            </a:r>
          </a:p>
          <a:p>
            <a:pPr marL="514350" marR="0" lvl="0" indent="-51435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Lanreotide</a:t>
            </a:r>
          </a:p>
          <a:p>
            <a:pPr marL="514350" marR="0" lvl="0" indent="-51435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Everolimus</a:t>
            </a:r>
          </a:p>
          <a:p>
            <a:pPr marL="514350" marR="0" lvl="0" indent="-51435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Sunitinib</a:t>
            </a:r>
          </a:p>
          <a:p>
            <a:pPr marL="514350" marR="0" lvl="0" indent="-51435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Temozolomide-based chemotherapy</a:t>
            </a:r>
          </a:p>
          <a:p>
            <a:pPr marL="514350" marR="0" lvl="0" indent="-51435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Surgical debulking</a:t>
            </a:r>
          </a:p>
          <a:p>
            <a:pPr marL="514350" marR="0" lvl="0" indent="-514350" algn="l" defTabSz="914400" rtl="0" eaLnBrk="1" fontAlgn="auto" latinLnBrk="0" hangingPunct="1">
              <a:lnSpc>
                <a:spcPct val="100000"/>
              </a:lnSpc>
              <a:spcBef>
                <a:spcPts val="0"/>
              </a:spcBef>
              <a:spcAft>
                <a:spcPts val="800"/>
              </a:spcAft>
              <a:buClr>
                <a:srgbClr val="FFFF00"/>
              </a:buClr>
              <a:buSzTx/>
              <a:buFont typeface="Arial" pitchFamily="34" charset="0"/>
              <a:buAutoNum type="arabicParenR"/>
              <a:tabLst/>
              <a:defRPr/>
            </a:pPr>
            <a:r>
              <a:rPr kumimoji="0" lang="en-US" altLang="en-US" sz="2800" b="0" i="0" u="none" strike="noStrike" kern="0" cap="none" spc="0" normalizeH="0" baseline="0" noProof="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Clinical trials </a:t>
            </a:r>
          </a:p>
        </p:txBody>
      </p:sp>
      <p:sp>
        <p:nvSpPr>
          <p:cNvPr id="9"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Case Study 4</a:t>
            </a:r>
            <a:b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br>
            <a: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Question #3 </a:t>
            </a:r>
          </a:p>
        </p:txBody>
      </p:sp>
    </p:spTree>
    <p:extLst>
      <p:ext uri="{BB962C8B-B14F-4D97-AF65-F5344CB8AC3E}">
        <p14:creationId xmlns:p14="http://schemas.microsoft.com/office/powerpoint/2010/main" val="1185492812"/>
      </p:ext>
    </p:extLst>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txBox="1">
            <a:spLocks noChangeArrowheads="1"/>
          </p:cNvSpPr>
          <p:nvPr/>
        </p:nvSpPr>
        <p:spPr>
          <a:xfrm>
            <a:off x="2441576" y="128588"/>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Case #4 Treatment and Progress</a:t>
            </a:r>
          </a:p>
        </p:txBody>
      </p:sp>
      <p:sp>
        <p:nvSpPr>
          <p:cNvPr id="5" name="Content Placeholder 2"/>
          <p:cNvSpPr>
            <a:spLocks noGrp="1"/>
          </p:cNvSpPr>
          <p:nvPr>
            <p:ph sz="quarter" idx="1"/>
          </p:nvPr>
        </p:nvSpPr>
        <p:spPr>
          <a:xfrm>
            <a:off x="2016125" y="2247901"/>
            <a:ext cx="3886200" cy="4731039"/>
          </a:xfrm>
        </p:spPr>
        <p:txBody>
          <a:bodyPr/>
          <a:lstStyle/>
          <a:p>
            <a:pPr eaLnBrk="1" hangingPunct="1">
              <a:defRPr/>
            </a:pPr>
            <a:r>
              <a:rPr lang="en-US" altLang="en-US" dirty="0">
                <a:latin typeface="Calibri" panose="020F0502020204030204" pitchFamily="34" charset="0"/>
                <a:ea typeface="+mn-ea"/>
              </a:rPr>
              <a:t>Started on </a:t>
            </a:r>
            <a:r>
              <a:rPr lang="en-US" altLang="en-US" dirty="0" err="1">
                <a:latin typeface="Calibri" panose="020F0502020204030204" pitchFamily="34" charset="0"/>
                <a:ea typeface="+mn-ea"/>
              </a:rPr>
              <a:t>lanreotide</a:t>
            </a:r>
            <a:endParaRPr lang="en-US" altLang="en-US" dirty="0">
              <a:latin typeface="Calibri" panose="020F0502020204030204" pitchFamily="34" charset="0"/>
              <a:ea typeface="+mn-ea"/>
            </a:endParaRPr>
          </a:p>
          <a:p>
            <a:pPr eaLnBrk="1" hangingPunct="1">
              <a:defRPr/>
            </a:pPr>
            <a:endParaRPr lang="en-US" altLang="en-US" dirty="0">
              <a:latin typeface="Calibri" panose="020F0502020204030204" pitchFamily="34" charset="0"/>
              <a:ea typeface="+mn-ea"/>
            </a:endParaRPr>
          </a:p>
          <a:p>
            <a:pPr eaLnBrk="1" hangingPunct="1">
              <a:defRPr/>
            </a:pPr>
            <a:r>
              <a:rPr lang="en-US" altLang="en-US" dirty="0">
                <a:latin typeface="Calibri" panose="020F0502020204030204" pitchFamily="34" charset="0"/>
                <a:ea typeface="+mn-ea"/>
              </a:rPr>
              <a:t>Patient had stable disease for 2.5 years</a:t>
            </a:r>
          </a:p>
          <a:p>
            <a:pPr marL="0" indent="0" eaLnBrk="1" hangingPunct="1">
              <a:buNone/>
              <a:defRPr/>
            </a:pPr>
            <a:endParaRPr lang="en-US" altLang="en-US" dirty="0">
              <a:latin typeface="Calibri" panose="020F0502020204030204" pitchFamily="34" charset="0"/>
              <a:ea typeface="+mn-ea"/>
            </a:endParaRPr>
          </a:p>
          <a:p>
            <a:pPr eaLnBrk="1" hangingPunct="1">
              <a:defRPr/>
            </a:pPr>
            <a:r>
              <a:rPr lang="en-US" altLang="en-US" dirty="0">
                <a:latin typeface="Calibri" panose="020F0502020204030204" pitchFamily="34" charset="0"/>
                <a:ea typeface="+mn-ea"/>
              </a:rPr>
              <a:t>Eventual progression still asymptomatic</a:t>
            </a:r>
          </a:p>
          <a:p>
            <a:pPr eaLnBrk="1" hangingPunct="1">
              <a:defRPr/>
            </a:pPr>
            <a:endParaRPr lang="en-US" altLang="en-US" dirty="0">
              <a:latin typeface="Calibri" panose="020F0502020204030204" pitchFamily="34" charset="0"/>
              <a:ea typeface="+mn-ea"/>
            </a:endParaRPr>
          </a:p>
          <a:p>
            <a:pPr eaLnBrk="1" hangingPunct="1">
              <a:defRPr/>
            </a:pPr>
            <a:endParaRPr lang="en-US" altLang="en-US" dirty="0">
              <a:latin typeface="Calibri" panose="020F0502020204030204" pitchFamily="34" charset="0"/>
              <a:ea typeface="+mn-ea"/>
            </a:endParaRPr>
          </a:p>
        </p:txBody>
      </p:sp>
      <p:pic>
        <p:nvPicPr>
          <p:cNvPr id="284676" name="Content Placeholder 8"/>
          <p:cNvPicPr>
            <a:picLocks noChangeAspect="1"/>
          </p:cNvPicPr>
          <p:nvPr/>
        </p:nvPicPr>
        <p:blipFill>
          <a:blip r:embed="rId3">
            <a:extLst>
              <a:ext uri="{28A0092B-C50C-407E-A947-70E740481C1C}">
                <a14:useLocalDpi xmlns:a14="http://schemas.microsoft.com/office/drawing/2010/main" val="0"/>
              </a:ext>
            </a:extLst>
          </a:blip>
          <a:srcRect t="-10995" b="-10995"/>
          <a:stretch>
            <a:fillRect/>
          </a:stretch>
        </p:blipFill>
        <p:spPr bwMode="auto">
          <a:xfrm>
            <a:off x="6383338" y="1765300"/>
            <a:ext cx="3886200" cy="4572000"/>
          </a:xfrm>
          <a:prstGeom prst="rect">
            <a:avLst/>
          </a:prstGeom>
          <a:solidFill>
            <a:schemeClr val="tx1"/>
          </a:solidFill>
          <a:ln>
            <a:noFill/>
          </a:ln>
          <a:extLs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224414418"/>
      </p:ext>
    </p:extLst>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781C1BF7-5DAA-48C0-922B-071CAE231630}"/>
              </a:ext>
            </a:extLst>
          </p:cNvPr>
          <p:cNvSpPr/>
          <p:nvPr/>
        </p:nvSpPr>
        <p:spPr bwMode="auto">
          <a:xfrm>
            <a:off x="2029283" y="1608757"/>
            <a:ext cx="8371405" cy="3848304"/>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6" name="Rectangle 2"/>
          <p:cNvSpPr>
            <a:spLocks noGrp="1" noChangeArrowheads="1"/>
          </p:cNvSpPr>
          <p:nvPr>
            <p:ph type="title"/>
          </p:nvPr>
        </p:nvSpPr>
        <p:spPr>
          <a:xfrm>
            <a:off x="2441576" y="176213"/>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Patient Course on CLARINET</a:t>
            </a:r>
          </a:p>
        </p:txBody>
      </p:sp>
      <p:grpSp>
        <p:nvGrpSpPr>
          <p:cNvPr id="285699" name="Group 11"/>
          <p:cNvGrpSpPr>
            <a:grpSpLocks/>
          </p:cNvGrpSpPr>
          <p:nvPr/>
        </p:nvGrpSpPr>
        <p:grpSpPr bwMode="auto">
          <a:xfrm>
            <a:off x="2133600" y="1752600"/>
            <a:ext cx="3657600" cy="4026932"/>
            <a:chOff x="609600" y="1752600"/>
            <a:chExt cx="3657600" cy="4025820"/>
          </a:xfrm>
        </p:grpSpPr>
        <p:pic>
          <p:nvPicPr>
            <p:cNvPr id="285706"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752600"/>
              <a:ext cx="3657600" cy="3657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2" name="TextBox 11"/>
            <p:cNvSpPr txBox="1"/>
            <p:nvPr/>
          </p:nvSpPr>
          <p:spPr>
            <a:xfrm>
              <a:off x="1970088" y="5409190"/>
              <a:ext cx="938077" cy="36923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Tw Cen MT"/>
                  <a:ea typeface="Tahoma"/>
                  <a:cs typeface="Tahoma"/>
                </a:rPr>
                <a:t>Baseline</a:t>
              </a:r>
            </a:p>
          </p:txBody>
        </p:sp>
      </p:grpSp>
      <p:grpSp>
        <p:nvGrpSpPr>
          <p:cNvPr id="13" name="Group 12"/>
          <p:cNvGrpSpPr>
            <a:grpSpLocks/>
          </p:cNvGrpSpPr>
          <p:nvPr/>
        </p:nvGrpSpPr>
        <p:grpSpPr bwMode="auto">
          <a:xfrm>
            <a:off x="4419600" y="1752600"/>
            <a:ext cx="3657600" cy="4026932"/>
            <a:chOff x="2895600" y="1752600"/>
            <a:chExt cx="3657600" cy="4025820"/>
          </a:xfrm>
        </p:grpSpPr>
        <p:pic>
          <p:nvPicPr>
            <p:cNvPr id="285704" name="Picture 6"/>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95600" y="1752600"/>
              <a:ext cx="3657600" cy="3657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5" name="TextBox 14"/>
            <p:cNvSpPr txBox="1"/>
            <p:nvPr/>
          </p:nvSpPr>
          <p:spPr>
            <a:xfrm>
              <a:off x="4114800" y="5409190"/>
              <a:ext cx="1215397" cy="36923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Tw Cen MT"/>
                  <a:ea typeface="Tahoma"/>
                  <a:cs typeface="Tahoma"/>
                </a:rPr>
                <a:t>Achieve SD</a:t>
              </a:r>
            </a:p>
          </p:txBody>
        </p:sp>
      </p:grpSp>
      <p:grpSp>
        <p:nvGrpSpPr>
          <p:cNvPr id="16" name="Group 15"/>
          <p:cNvGrpSpPr>
            <a:grpSpLocks/>
          </p:cNvGrpSpPr>
          <p:nvPr/>
        </p:nvGrpSpPr>
        <p:grpSpPr bwMode="auto">
          <a:xfrm>
            <a:off x="6629400" y="1752601"/>
            <a:ext cx="3657600" cy="4303931"/>
            <a:chOff x="5105400" y="1752600"/>
            <a:chExt cx="3657600" cy="4304367"/>
          </a:xfrm>
        </p:grpSpPr>
        <p:pic>
          <p:nvPicPr>
            <p:cNvPr id="285702"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1752600"/>
              <a:ext cx="3657600" cy="3657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TextBox 17"/>
            <p:cNvSpPr txBox="1"/>
            <p:nvPr/>
          </p:nvSpPr>
          <p:spPr>
            <a:xfrm>
              <a:off x="6142038" y="5410571"/>
              <a:ext cx="1587294" cy="646396"/>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Tw Cen MT"/>
                  <a:ea typeface="Tahoma"/>
                  <a:cs typeface="Tahoma"/>
                </a:rPr>
                <a:t>Eventual PD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Tw Cen MT"/>
                  <a:ea typeface="Tahoma"/>
                  <a:cs typeface="Tahoma"/>
                </a:rPr>
                <a:t>after 2.5 years</a:t>
              </a:r>
            </a:p>
          </p:txBody>
        </p:sp>
      </p:grpSp>
    </p:spTree>
    <p:extLst>
      <p:ext uri="{BB962C8B-B14F-4D97-AF65-F5344CB8AC3E}">
        <p14:creationId xmlns:p14="http://schemas.microsoft.com/office/powerpoint/2010/main" val="7518391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1+#ppt_w/2"/>
                                          </p:val>
                                        </p:tav>
                                        <p:tav tm="100000">
                                          <p:val>
                                            <p:strVal val="#ppt_x"/>
                                          </p:val>
                                        </p:tav>
                                      </p:tavLst>
                                    </p:anim>
                                    <p:anim calcmode="lin" valueType="num">
                                      <p:cBhvr additive="base">
                                        <p:cTn id="1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4001457" y="5869288"/>
            <a:ext cx="4380816" cy="369332"/>
          </a:xfrm>
          <a:prstGeom prst="rect">
            <a:avLst/>
          </a:prstGeom>
          <a:solidFill>
            <a:schemeClr val="accent3">
              <a:lumMod val="40000"/>
              <a:lumOff val="60000"/>
            </a:schemeClr>
          </a:solidFill>
          <a:ln>
            <a:solidFill>
              <a:schemeClr val="tx1"/>
            </a:solidFill>
          </a:ln>
          <a:scene3d>
            <a:camera prst="orthographicFront"/>
            <a:lightRig rig="threePt" dir="t"/>
          </a:scene3d>
          <a:sp3d>
            <a:bevelT/>
          </a:sp3d>
        </p:spPr>
        <p:txBody>
          <a:bodyPr wrap="none">
            <a:spAutoFit/>
          </a:bodyPr>
          <a:lstStyle/>
          <a:p>
            <a:pPr marL="0" marR="0" lvl="1" indent="0" algn="ctr" defTabSz="914400" rtl="0" eaLnBrk="0" fontAlgn="auto" latinLnBrk="0" hangingPunct="0">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Arial" charset="0"/>
              </a:rPr>
              <a:t>Please Enter Your Response On Your Keypad</a:t>
            </a:r>
          </a:p>
        </p:txBody>
      </p:sp>
      <p:sp>
        <p:nvSpPr>
          <p:cNvPr id="7" name="Text Box 4"/>
          <p:cNvSpPr txBox="1">
            <a:spLocks noChangeArrowheads="1"/>
          </p:cNvSpPr>
          <p:nvPr/>
        </p:nvSpPr>
        <p:spPr bwMode="auto">
          <a:xfrm>
            <a:off x="1746250" y="1263651"/>
            <a:ext cx="8612188" cy="41068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7"/>
                    </a:schemeClr>
                  </a:outerShdw>
                </a:effectLst>
              </a14:hiddenEffects>
            </a:ext>
          </a:extLst>
        </p:spPr>
        <p:txBody>
          <a:bodyPr>
            <a:spAutoFit/>
          </a:bodyPr>
          <a:lstStyle/>
          <a:p>
            <a:pPr marL="0" marR="0" lvl="1" indent="0" algn="l" defTabSz="914400" rtl="0" eaLnBrk="0" fontAlgn="auto" latinLnBrk="0" hangingPunct="0">
              <a:lnSpc>
                <a:spcPct val="100000"/>
              </a:lnSpc>
              <a:spcBef>
                <a:spcPts val="0"/>
              </a:spcBef>
              <a:spcAft>
                <a:spcPts val="1800"/>
              </a:spcAft>
              <a:buClrTx/>
              <a:buSzTx/>
              <a:buFontTx/>
              <a:buNone/>
              <a:tabLst/>
              <a:defRPr/>
            </a:pPr>
            <a:r>
              <a:rPr kumimoji="0" lang="en-US" sz="3200" b="1" i="0" u="none" strike="noStrike" kern="0" cap="none" spc="0" normalizeH="0" baseline="0" noProof="0" dirty="0">
                <a:ln>
                  <a:noFill/>
                </a:ln>
                <a:solidFill>
                  <a:srgbClr val="FFFFFF"/>
                </a:solidFill>
                <a:effectLst>
                  <a:outerShdw blurRad="50800" dist="50800" dir="5400000" algn="ctr" rotWithShape="0">
                    <a:srgbClr val="000000"/>
                  </a:outerShdw>
                </a:effectLst>
                <a:uLnTx/>
                <a:uFillTx/>
                <a:latin typeface="Calibri" panose="020F0502020204030204" pitchFamily="34" charset="0"/>
                <a:ea typeface="ＭＳ Ｐゴシック" charset="0"/>
                <a:cs typeface="ＭＳ Ｐゴシック" charset="0"/>
              </a:rPr>
              <a:t>What would you do?</a:t>
            </a:r>
            <a:endParaRPr kumimoji="0" lang="en-US" sz="2800" b="1" i="0" u="none" strike="noStrike" kern="0" cap="none" spc="0" normalizeH="0" baseline="0" noProof="0" dirty="0">
              <a:ln>
                <a:noFill/>
              </a:ln>
              <a:solidFill>
                <a:srgbClr val="FFFFFF"/>
              </a:solidFill>
              <a:effectLst>
                <a:outerShdw blurRad="50800" dist="50800" dir="5400000" algn="ctr" rotWithShape="0">
                  <a:srgbClr val="000000"/>
                </a:outerShdw>
              </a:effectLst>
              <a:uLnTx/>
              <a:uFillTx/>
              <a:latin typeface="Calibri" panose="020F0502020204030204" pitchFamily="34" charset="0"/>
              <a:ea typeface="ＭＳ Ｐゴシック" charset="0"/>
              <a:cs typeface="ＭＳ Ｐゴシック" charset="0"/>
            </a:endParaRPr>
          </a:p>
          <a:p>
            <a:pPr marL="514350" marR="0" lvl="0" indent="-514350" algn="l" defTabSz="914400" rtl="0" eaLnBrk="1" fontAlgn="auto" latinLnBrk="0" hangingPunct="1">
              <a:lnSpc>
                <a:spcPct val="100000"/>
              </a:lnSpc>
              <a:spcBef>
                <a:spcPts val="0"/>
              </a:spcBef>
              <a:spcAft>
                <a:spcPts val="1100"/>
              </a:spcAft>
              <a:buClr>
                <a:srgbClr val="FFFF00"/>
              </a:buClr>
              <a:buSzTx/>
              <a:buFont typeface="+mj-lt"/>
              <a:buAutoNum type="arabicParenR"/>
              <a:tabLst/>
              <a:defRPr/>
            </a:pPr>
            <a:r>
              <a:rPr kumimoji="0" lang="en-US" sz="2800" b="0" i="0" u="none" strike="noStrike" kern="0" cap="none" spc="0" normalizeH="0" baseline="0" noProof="0" dirty="0" err="1">
                <a:ln>
                  <a:noFill/>
                </a:ln>
                <a:solidFill>
                  <a:srgbClr val="FFFFFF"/>
                </a:solidFill>
                <a:effectLst/>
                <a:uLnTx/>
                <a:uFillTx/>
                <a:latin typeface="Calibri" panose="020F0502020204030204" pitchFamily="34" charset="0"/>
                <a:ea typeface="MS PGothic" pitchFamily="34" charset="-128"/>
                <a:cs typeface="Tahoma"/>
              </a:rPr>
              <a:t>Everolimus</a:t>
            </a:r>
            <a:endParaRPr kumimoji="0" lang="en-US" sz="2800" b="0" i="0" u="none" strike="noStrike" kern="0" cap="none" spc="0" normalizeH="0" baseline="0" noProof="0" dirty="0">
              <a:ln>
                <a:noFill/>
              </a:ln>
              <a:solidFill>
                <a:srgbClr val="FFFFFF"/>
              </a:solidFill>
              <a:effectLst/>
              <a:uLnTx/>
              <a:uFillTx/>
              <a:latin typeface="Calibri" panose="020F0502020204030204" pitchFamily="34" charset="0"/>
              <a:ea typeface="MS PGothic" pitchFamily="34" charset="-128"/>
              <a:cs typeface="Tahoma"/>
            </a:endParaRPr>
          </a:p>
          <a:p>
            <a:pPr marL="514350" marR="0" lvl="0" indent="-514350" algn="l" defTabSz="914400" rtl="0" eaLnBrk="1" fontAlgn="auto" latinLnBrk="0" hangingPunct="1">
              <a:lnSpc>
                <a:spcPct val="100000"/>
              </a:lnSpc>
              <a:spcBef>
                <a:spcPts val="0"/>
              </a:spcBef>
              <a:spcAft>
                <a:spcPts val="1100"/>
              </a:spcAft>
              <a:buClr>
                <a:srgbClr val="FFFF00"/>
              </a:buClr>
              <a:buSzTx/>
              <a:buFont typeface="+mj-lt"/>
              <a:buAutoNum type="arabicParenR"/>
              <a:tabLst/>
              <a:defRPr/>
            </a:pPr>
            <a:r>
              <a:rPr kumimoji="0" lang="en-US" sz="2800" b="0" i="0" u="none" strike="noStrike" kern="0" cap="none" spc="0" normalizeH="0" baseline="0" noProof="0" dirty="0" err="1">
                <a:ln>
                  <a:noFill/>
                </a:ln>
                <a:solidFill>
                  <a:srgbClr val="FFFFFF"/>
                </a:solidFill>
                <a:effectLst/>
                <a:uLnTx/>
                <a:uFillTx/>
                <a:latin typeface="Calibri" panose="020F0502020204030204" pitchFamily="34" charset="0"/>
                <a:ea typeface="MS PGothic" pitchFamily="34" charset="-128"/>
                <a:cs typeface="Tahoma"/>
              </a:rPr>
              <a:t>Sunitinib</a:t>
            </a:r>
            <a:endParaRPr kumimoji="0" lang="en-US" sz="2800" b="0" i="0" u="none" strike="noStrike" kern="0" cap="none" spc="0" normalizeH="0" baseline="0" noProof="0" dirty="0">
              <a:ln>
                <a:noFill/>
              </a:ln>
              <a:solidFill>
                <a:srgbClr val="FFFFFF"/>
              </a:solidFill>
              <a:effectLst/>
              <a:uLnTx/>
              <a:uFillTx/>
              <a:latin typeface="Calibri" panose="020F0502020204030204" pitchFamily="34" charset="0"/>
              <a:ea typeface="MS PGothic" pitchFamily="34" charset="-128"/>
              <a:cs typeface="Tahoma"/>
            </a:endParaRPr>
          </a:p>
          <a:p>
            <a:pPr marL="514350" marR="0" lvl="0" indent="-514350" algn="l" defTabSz="914400" rtl="0" eaLnBrk="1" fontAlgn="auto" latinLnBrk="0" hangingPunct="1">
              <a:lnSpc>
                <a:spcPct val="100000"/>
              </a:lnSpc>
              <a:spcBef>
                <a:spcPts val="0"/>
              </a:spcBef>
              <a:spcAft>
                <a:spcPts val="1100"/>
              </a:spcAft>
              <a:buClr>
                <a:srgbClr val="FFFF00"/>
              </a:buClr>
              <a:buSzTx/>
              <a:buFont typeface="+mj-lt"/>
              <a:buAutoNum type="arabicParenR"/>
              <a:tabLst/>
              <a:defRPr/>
            </a:pPr>
            <a:r>
              <a:rPr kumimoji="0" lang="en-US" sz="2800" b="0" i="0" u="none" strike="noStrike" kern="0" cap="none" spc="0" normalizeH="0" baseline="0" noProof="0" dirty="0" err="1">
                <a:ln>
                  <a:noFill/>
                </a:ln>
                <a:solidFill>
                  <a:srgbClr val="FFFFFF"/>
                </a:solidFill>
                <a:effectLst/>
                <a:uLnTx/>
                <a:uFillTx/>
                <a:latin typeface="Calibri" panose="020F0502020204030204" pitchFamily="34" charset="0"/>
                <a:ea typeface="MS PGothic" pitchFamily="34" charset="-128"/>
                <a:cs typeface="Tahoma"/>
              </a:rPr>
              <a:t>Temozolomide</a:t>
            </a:r>
            <a:r>
              <a:rPr kumimoji="0" lang="en-US" sz="2800" b="0" i="0" u="none" strike="noStrike" kern="0" cap="none" spc="0" normalizeH="0" baseline="0" noProof="0" dirty="0">
                <a:ln>
                  <a:noFill/>
                </a:ln>
                <a:solidFill>
                  <a:srgbClr val="FFFFFF"/>
                </a:solidFill>
                <a:effectLst/>
                <a:uLnTx/>
                <a:uFillTx/>
                <a:latin typeface="Calibri" panose="020F0502020204030204" pitchFamily="34" charset="0"/>
                <a:ea typeface="MS PGothic" pitchFamily="34" charset="-128"/>
                <a:cs typeface="Tahoma"/>
              </a:rPr>
              <a:t>-based chemotherapy</a:t>
            </a:r>
          </a:p>
          <a:p>
            <a:pPr marL="514350" marR="0" lvl="0" indent="-514350" algn="l" defTabSz="914400" rtl="0" eaLnBrk="1" fontAlgn="auto" latinLnBrk="0" hangingPunct="1">
              <a:lnSpc>
                <a:spcPct val="100000"/>
              </a:lnSpc>
              <a:spcBef>
                <a:spcPts val="0"/>
              </a:spcBef>
              <a:spcAft>
                <a:spcPts val="1100"/>
              </a:spcAft>
              <a:buClr>
                <a:srgbClr val="FFFF00"/>
              </a:buClr>
              <a:buSzTx/>
              <a:buFont typeface="+mj-lt"/>
              <a:buAutoNum type="arabicParenR"/>
              <a:tabLst/>
              <a:defRPr/>
            </a:pPr>
            <a:r>
              <a:rPr kumimoji="0" lang="en-US" sz="2800" b="0" i="0" u="none" strike="noStrike" kern="0" cap="none" spc="0" normalizeH="0" baseline="0" noProof="0" dirty="0">
                <a:ln>
                  <a:noFill/>
                </a:ln>
                <a:solidFill>
                  <a:srgbClr val="FFFFFF"/>
                </a:solidFill>
                <a:effectLst/>
                <a:uLnTx/>
                <a:uFillTx/>
                <a:latin typeface="Calibri" panose="020F0502020204030204" pitchFamily="34" charset="0"/>
                <a:ea typeface="MS PGothic" pitchFamily="34" charset="-128"/>
                <a:cs typeface="Tahoma"/>
              </a:rPr>
              <a:t>Surgical </a:t>
            </a:r>
            <a:r>
              <a:rPr kumimoji="0" lang="en-US" sz="2800" b="0" i="0" u="none" strike="noStrike" kern="0" cap="none" spc="0" normalizeH="0" baseline="0" noProof="0" dirty="0" err="1">
                <a:ln>
                  <a:noFill/>
                </a:ln>
                <a:solidFill>
                  <a:srgbClr val="FFFFFF"/>
                </a:solidFill>
                <a:effectLst/>
                <a:uLnTx/>
                <a:uFillTx/>
                <a:latin typeface="Calibri" panose="020F0502020204030204" pitchFamily="34" charset="0"/>
                <a:ea typeface="MS PGothic" pitchFamily="34" charset="-128"/>
                <a:cs typeface="Tahoma"/>
              </a:rPr>
              <a:t>debulking</a:t>
            </a:r>
            <a:endParaRPr kumimoji="0" lang="en-US" sz="2800" b="0" i="0" u="none" strike="noStrike" kern="0" cap="none" spc="0" normalizeH="0" baseline="0" noProof="0" dirty="0">
              <a:ln>
                <a:noFill/>
              </a:ln>
              <a:solidFill>
                <a:srgbClr val="FFFFFF"/>
              </a:solidFill>
              <a:effectLst/>
              <a:uLnTx/>
              <a:uFillTx/>
              <a:latin typeface="Calibri" panose="020F0502020204030204" pitchFamily="34" charset="0"/>
              <a:ea typeface="MS PGothic" pitchFamily="34" charset="-128"/>
              <a:cs typeface="Tahoma"/>
            </a:endParaRPr>
          </a:p>
          <a:p>
            <a:pPr marL="514350" marR="0" lvl="0" indent="-514350" algn="l" defTabSz="914400" rtl="0" eaLnBrk="1" fontAlgn="auto" latinLnBrk="0" hangingPunct="1">
              <a:lnSpc>
                <a:spcPct val="100000"/>
              </a:lnSpc>
              <a:spcBef>
                <a:spcPts val="0"/>
              </a:spcBef>
              <a:spcAft>
                <a:spcPts val="1100"/>
              </a:spcAft>
              <a:buClr>
                <a:srgbClr val="FFFF00"/>
              </a:buClr>
              <a:buSzTx/>
              <a:buFont typeface="+mj-lt"/>
              <a:buAutoNum type="arabicParenR"/>
              <a:tabLst/>
              <a:defRPr/>
            </a:pPr>
            <a:r>
              <a:rPr kumimoji="0" lang="en-US" sz="2800" b="0" i="0" u="none" strike="noStrike" kern="0" cap="none" spc="0" normalizeH="0" baseline="0" noProof="0" dirty="0">
                <a:ln>
                  <a:noFill/>
                </a:ln>
                <a:solidFill>
                  <a:srgbClr val="FFFFFF"/>
                </a:solidFill>
                <a:effectLst/>
                <a:uLnTx/>
                <a:uFillTx/>
                <a:latin typeface="Calibri" panose="020F0502020204030204" pitchFamily="34" charset="0"/>
                <a:ea typeface="MS PGothic" pitchFamily="34" charset="-128"/>
                <a:cs typeface="Tahoma"/>
              </a:rPr>
              <a:t>PRRT</a:t>
            </a:r>
          </a:p>
          <a:p>
            <a:pPr marL="514350" marR="0" lvl="0" indent="-514350" algn="l" defTabSz="914400" rtl="0" eaLnBrk="1" fontAlgn="auto" latinLnBrk="0" hangingPunct="1">
              <a:lnSpc>
                <a:spcPct val="100000"/>
              </a:lnSpc>
              <a:spcBef>
                <a:spcPts val="0"/>
              </a:spcBef>
              <a:spcAft>
                <a:spcPts val="1100"/>
              </a:spcAft>
              <a:buClr>
                <a:srgbClr val="FFFF00"/>
              </a:buClr>
              <a:buSzTx/>
              <a:buFont typeface="+mj-lt"/>
              <a:buAutoNum type="arabicParenR"/>
              <a:tabLst/>
              <a:defRPr/>
            </a:pPr>
            <a:r>
              <a:rPr kumimoji="0" lang="en-US" sz="2800" b="0" i="0" u="none" strike="noStrike" kern="0" cap="none" spc="0" normalizeH="0" baseline="0" noProof="0" dirty="0">
                <a:ln>
                  <a:noFill/>
                </a:ln>
                <a:solidFill>
                  <a:srgbClr val="FFFFFF"/>
                </a:solidFill>
                <a:effectLst/>
                <a:uLnTx/>
                <a:uFillTx/>
                <a:latin typeface="Calibri" panose="020F0502020204030204" pitchFamily="34" charset="0"/>
                <a:ea typeface="MS PGothic" pitchFamily="34" charset="-128"/>
                <a:cs typeface="Tahoma"/>
              </a:rPr>
              <a:t>Clinical trials </a:t>
            </a:r>
          </a:p>
        </p:txBody>
      </p:sp>
      <p:sp>
        <p:nvSpPr>
          <p:cNvPr id="9" name="Rectangle 2"/>
          <p:cNvSpPr txBox="1">
            <a:spLocks noChangeArrowheads="1"/>
          </p:cNvSpPr>
          <p:nvPr/>
        </p:nvSpPr>
        <p:spPr>
          <a:xfrm>
            <a:off x="2441576" y="0"/>
            <a:ext cx="8226425" cy="1143000"/>
          </a:xfrm>
          <a:prstGeom prst="rect">
            <a:avLst/>
          </a:prstGeom>
        </p:spPr>
        <p:txBody>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95000"/>
              </a:lnSpc>
              <a:spcBef>
                <a:spcPts val="0"/>
              </a:spcBef>
              <a:spcAft>
                <a:spcPts val="0"/>
              </a:spcAft>
              <a:buClrTx/>
              <a:buSzTx/>
              <a:buFontTx/>
              <a:buNone/>
              <a:tabLst/>
              <a:defRPr/>
            </a:pPr>
            <a: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Case Study 4</a:t>
            </a:r>
            <a:b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br>
            <a:r>
              <a:rPr kumimoji="0" lang="en-US" altLang="en-US" sz="3200" b="0" i="0" u="none" strike="noStrike" kern="0" cap="none" spc="0" normalizeH="0" baseline="0" noProof="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rPr>
              <a:t>Question #4 </a:t>
            </a:r>
            <a:endPar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itchFamily="34" charset="0"/>
              <a:ea typeface="MS PGothic" pitchFamily="34" charset="-128"/>
              <a:cs typeface="Tahoma"/>
            </a:endParaRPr>
          </a:p>
        </p:txBody>
      </p:sp>
    </p:spTree>
    <p:extLst>
      <p:ext uri="{BB962C8B-B14F-4D97-AF65-F5344CB8AC3E}">
        <p14:creationId xmlns:p14="http://schemas.microsoft.com/office/powerpoint/2010/main" val="367554610"/>
      </p:ext>
    </p:extLst>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546F572-0BA6-4DD9-B26F-1AF9C660E914}"/>
              </a:ext>
            </a:extLst>
          </p:cNvPr>
          <p:cNvSpPr/>
          <p:nvPr/>
        </p:nvSpPr>
        <p:spPr bwMode="auto">
          <a:xfrm>
            <a:off x="1980386" y="1143000"/>
            <a:ext cx="8366516" cy="5160003"/>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6" name="Rectangle 2"/>
          <p:cNvSpPr>
            <a:spLocks noGrp="1" noChangeArrowheads="1"/>
          </p:cNvSpPr>
          <p:nvPr>
            <p:ph type="title"/>
          </p:nvPr>
        </p:nvSpPr>
        <p:spPr>
          <a:xfrm>
            <a:off x="2441576" y="0"/>
            <a:ext cx="8226425" cy="1143000"/>
          </a:xfrm>
        </p:spPr>
        <p:txBody>
          <a:bodyPr vert="horz" wrap="square" lIns="91440" tIns="45720" rIns="91440" bIns="45720" numCol="1" anchor="t" anchorCtr="0" compatLnSpc="1">
            <a:prstTxWarp prst="textNoShape">
              <a:avLst/>
            </a:prstTxWarp>
          </a:bodyPr>
          <a:lstStyle/>
          <a:p>
            <a:pPr eaLnBrk="1" hangingPunct="1">
              <a:defRPr/>
            </a:pPr>
            <a:r>
              <a:rPr lang="en-US" altLang="en-US">
                <a:solidFill>
                  <a:srgbClr val="FFFF99"/>
                </a:solidFill>
                <a:latin typeface="Calibri" pitchFamily="34" charset="0"/>
              </a:rPr>
              <a:t>Pancreatic NET</a:t>
            </a:r>
            <a:br>
              <a:rPr lang="en-US" altLang="en-US">
                <a:solidFill>
                  <a:srgbClr val="FFFF99"/>
                </a:solidFill>
                <a:latin typeface="Calibri" pitchFamily="34" charset="0"/>
              </a:rPr>
            </a:br>
            <a:r>
              <a:rPr lang="en-US" altLang="en-US">
                <a:solidFill>
                  <a:srgbClr val="FFFF99"/>
                </a:solidFill>
                <a:latin typeface="Calibri" pitchFamily="34" charset="0"/>
              </a:rPr>
              <a:t>7-Year Journey and Continuing</a:t>
            </a:r>
          </a:p>
        </p:txBody>
      </p:sp>
      <p:pic>
        <p:nvPicPr>
          <p:cNvPr id="287747" name="Content Placeholder 11"/>
          <p:cNvPicPr>
            <a:picLocks noGrp="1" noChangeAspect="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6369050" y="1279525"/>
            <a:ext cx="3886200" cy="4572000"/>
          </a:xfrm>
        </p:spPr>
      </p:pic>
      <p:pic>
        <p:nvPicPr>
          <p:cNvPr id="287748" name="Content Placeholder 4"/>
          <p:cNvPicPr>
            <a:picLocks noGrp="1" noChangeAspect="1"/>
          </p:cNvPicPr>
          <p:nvPr>
            <p:ph sz="quarter" idx="1"/>
          </p:nvPr>
        </p:nvPicPr>
        <p:blipFill>
          <a:blip r:embed="rId4">
            <a:extLst>
              <a:ext uri="{28A0092B-C50C-407E-A947-70E740481C1C}">
                <a14:useLocalDpi xmlns:a14="http://schemas.microsoft.com/office/drawing/2010/main" val="0"/>
              </a:ext>
            </a:extLst>
          </a:blip>
          <a:srcRect/>
          <a:stretch>
            <a:fillRect/>
          </a:stretch>
        </p:blipFill>
        <p:spPr>
          <a:xfrm>
            <a:off x="2133600" y="1279525"/>
            <a:ext cx="3886200" cy="4572000"/>
          </a:xfrm>
        </p:spPr>
      </p:pic>
      <p:sp>
        <p:nvSpPr>
          <p:cNvPr id="12" name="Rounded Rectangle 11"/>
          <p:cNvSpPr/>
          <p:nvPr/>
        </p:nvSpPr>
        <p:spPr>
          <a:xfrm>
            <a:off x="2057400" y="5245510"/>
            <a:ext cx="8305800" cy="1295400"/>
          </a:xfrm>
          <a:prstGeom prst="roundRect">
            <a:avLst/>
          </a:prstGeom>
          <a:solidFill>
            <a:srgbClr val="99FF99"/>
          </a:solidFill>
          <a:ln>
            <a:noFill/>
          </a:ln>
          <a:scene3d>
            <a:camera prst="orthographicFront"/>
            <a:lightRig rig="threePt" dir="t"/>
          </a:scene3d>
          <a:sp3d>
            <a:bevelT/>
          </a:sp3d>
        </p:spPr>
        <p:style>
          <a:lnRef idx="2">
            <a:schemeClr val="accent1"/>
          </a:lnRef>
          <a:fillRef idx="1">
            <a:schemeClr val="lt1"/>
          </a:fillRef>
          <a:effectRef idx="0">
            <a:schemeClr val="accent1"/>
          </a:effectRef>
          <a:fontRef idx="minor">
            <a:schemeClr val="dk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0" cap="none" spc="0" normalizeH="0" baseline="0" noProof="0" dirty="0">
                <a:ln>
                  <a:noFill/>
                </a:ln>
                <a:solidFill>
                  <a:srgbClr val="C00000"/>
                </a:solidFill>
                <a:effectLst/>
                <a:uLnTx/>
                <a:uFillTx/>
                <a:latin typeface="Calibri" panose="020F0502020204030204" pitchFamily="34" charset="0"/>
                <a:ea typeface="Tahoma"/>
                <a:cs typeface="Tahoma"/>
              </a:rPr>
              <a:t>Seven-Year Journey: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0" cap="none" spc="0" normalizeH="0" baseline="0" noProof="0" dirty="0" err="1">
                <a:ln>
                  <a:noFill/>
                </a:ln>
                <a:solidFill>
                  <a:prstClr val="black"/>
                </a:solidFill>
                <a:effectLst/>
                <a:uLnTx/>
                <a:uFillTx/>
                <a:latin typeface="Calibri" panose="020F0502020204030204" pitchFamily="34" charset="0"/>
                <a:ea typeface="Tahoma"/>
                <a:cs typeface="Tahoma"/>
              </a:rPr>
              <a:t>Streptozocin</a:t>
            </a:r>
            <a:r>
              <a:rPr kumimoji="0" lang="en-US" sz="2200" b="0" i="0" u="none" strike="noStrike" kern="0" cap="none" spc="0" normalizeH="0" baseline="0" noProof="0" dirty="0">
                <a:ln>
                  <a:noFill/>
                </a:ln>
                <a:solidFill>
                  <a:prstClr val="black"/>
                </a:solidFill>
                <a:effectLst/>
                <a:uLnTx/>
                <a:uFillTx/>
                <a:latin typeface="Calibri" panose="020F0502020204030204" pitchFamily="34" charset="0"/>
                <a:ea typeface="Tahoma"/>
                <a:cs typeface="Tahoma"/>
              </a:rPr>
              <a:t>-based chemotherapy, observation, </a:t>
            </a:r>
            <a:r>
              <a:rPr kumimoji="0" lang="en-US" sz="2200" b="0" i="0" u="none" strike="noStrike" kern="0" cap="none" spc="0" normalizeH="0" baseline="0" noProof="0" dirty="0" err="1">
                <a:ln>
                  <a:noFill/>
                </a:ln>
                <a:solidFill>
                  <a:prstClr val="black"/>
                </a:solidFill>
                <a:effectLst/>
                <a:uLnTx/>
                <a:uFillTx/>
                <a:latin typeface="Calibri" panose="020F0502020204030204" pitchFamily="34" charset="0"/>
                <a:ea typeface="Tahoma"/>
                <a:cs typeface="Tahoma"/>
              </a:rPr>
              <a:t>lanreotide</a:t>
            </a:r>
            <a:r>
              <a:rPr kumimoji="0" lang="en-US" sz="2200" b="0" i="0" u="none" strike="noStrike" kern="0" cap="none" spc="0" normalizeH="0" baseline="0" noProof="0" dirty="0">
                <a:ln>
                  <a:noFill/>
                </a:ln>
                <a:solidFill>
                  <a:prstClr val="black"/>
                </a:solidFill>
                <a:effectLst/>
                <a:uLnTx/>
                <a:uFillTx/>
                <a:latin typeface="Calibri" panose="020F0502020204030204" pitchFamily="34" charset="0"/>
                <a:ea typeface="Tahoma"/>
                <a:cs typeface="Tahoma"/>
              </a:rPr>
              <a:t>, </a:t>
            </a:r>
            <a:r>
              <a:rPr kumimoji="0" lang="en-US" sz="2200" b="0" i="0" u="none" strike="noStrike" kern="0" cap="none" spc="0" normalizeH="0" baseline="0" noProof="0" dirty="0" err="1">
                <a:ln>
                  <a:noFill/>
                </a:ln>
                <a:solidFill>
                  <a:prstClr val="black"/>
                </a:solidFill>
                <a:effectLst/>
                <a:uLnTx/>
                <a:uFillTx/>
                <a:latin typeface="Calibri" panose="020F0502020204030204" pitchFamily="34" charset="0"/>
                <a:ea typeface="Tahoma"/>
                <a:cs typeface="Tahoma"/>
              </a:rPr>
              <a:t>everolimus</a:t>
            </a:r>
            <a:r>
              <a:rPr kumimoji="0" lang="en-US" sz="2200" b="0" i="0" u="none" strike="noStrike" kern="0" cap="none" spc="0" normalizeH="0" baseline="0" noProof="0" dirty="0">
                <a:ln>
                  <a:noFill/>
                </a:ln>
                <a:solidFill>
                  <a:prstClr val="black"/>
                </a:solidFill>
                <a:effectLst/>
                <a:uLnTx/>
                <a:uFillTx/>
                <a:latin typeface="Calibri" panose="020F0502020204030204" pitchFamily="34" charset="0"/>
                <a:ea typeface="Tahoma"/>
                <a:cs typeface="Tahoma"/>
              </a:rPr>
              <a:t>, </a:t>
            </a:r>
            <a:r>
              <a:rPr kumimoji="0" lang="en-US" sz="2200" b="0" i="0" u="none" strike="noStrike" kern="0" cap="none" spc="0" normalizeH="0" baseline="0" noProof="0" dirty="0" err="1">
                <a:ln>
                  <a:noFill/>
                </a:ln>
                <a:solidFill>
                  <a:prstClr val="black"/>
                </a:solidFill>
                <a:effectLst/>
                <a:uLnTx/>
                <a:uFillTx/>
                <a:latin typeface="Calibri" panose="020F0502020204030204" pitchFamily="34" charset="0"/>
                <a:ea typeface="Tahoma"/>
                <a:cs typeface="Tahoma"/>
              </a:rPr>
              <a:t>sunitinib</a:t>
            </a:r>
            <a:r>
              <a:rPr kumimoji="0" lang="en-US" sz="2200" b="0" i="0" u="none" strike="noStrike" kern="0" cap="none" spc="0" normalizeH="0" baseline="0" noProof="0" dirty="0">
                <a:ln>
                  <a:noFill/>
                </a:ln>
                <a:solidFill>
                  <a:prstClr val="black"/>
                </a:solidFill>
                <a:effectLst/>
                <a:uLnTx/>
                <a:uFillTx/>
                <a:latin typeface="Calibri" panose="020F0502020204030204" pitchFamily="34" charset="0"/>
                <a:ea typeface="Tahoma"/>
                <a:cs typeface="Tahoma"/>
              </a:rPr>
              <a:t>, single agent </a:t>
            </a:r>
            <a:r>
              <a:rPr kumimoji="0" lang="en-US" sz="2200" b="0" i="0" u="none" strike="noStrike" kern="0" cap="none" spc="0" normalizeH="0" baseline="0" noProof="0" dirty="0" err="1">
                <a:ln>
                  <a:noFill/>
                </a:ln>
                <a:solidFill>
                  <a:prstClr val="black"/>
                </a:solidFill>
                <a:effectLst/>
                <a:uLnTx/>
                <a:uFillTx/>
                <a:latin typeface="Calibri" panose="020F0502020204030204" pitchFamily="34" charset="0"/>
                <a:ea typeface="Tahoma"/>
                <a:cs typeface="Tahoma"/>
              </a:rPr>
              <a:t>temozolomide</a:t>
            </a:r>
            <a:r>
              <a:rPr kumimoji="0" lang="en-US" sz="2200" b="0" i="0" u="none" strike="noStrike" kern="0" cap="none" spc="0" normalizeH="0" baseline="0" noProof="0" dirty="0">
                <a:ln>
                  <a:noFill/>
                </a:ln>
                <a:solidFill>
                  <a:prstClr val="black"/>
                </a:solidFill>
                <a:effectLst/>
                <a:uLnTx/>
                <a:uFillTx/>
                <a:latin typeface="Calibri" panose="020F0502020204030204" pitchFamily="34" charset="0"/>
                <a:ea typeface="Tahoma"/>
                <a:cs typeface="Tahoma"/>
              </a:rPr>
              <a:t>, observation</a:t>
            </a:r>
          </a:p>
        </p:txBody>
      </p:sp>
    </p:spTree>
    <p:extLst>
      <p:ext uri="{BB962C8B-B14F-4D97-AF65-F5344CB8AC3E}">
        <p14:creationId xmlns:p14="http://schemas.microsoft.com/office/powerpoint/2010/main" val="13273614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58953" y="309752"/>
            <a:ext cx="7752281" cy="776701"/>
          </a:xfrm>
        </p:spPr>
        <p:txBody>
          <a:bodyPr vert="horz" wrap="square" lIns="91440" tIns="45720" rIns="91440" bIns="45720" numCol="1" anchor="t" anchorCtr="0" compatLnSpc="1">
            <a:prstTxWarp prst="textNoShape">
              <a:avLst/>
            </a:prstTxWarp>
            <a:normAutofit/>
          </a:bodyPr>
          <a:lstStyle/>
          <a:p>
            <a:pPr>
              <a:defRPr/>
            </a:pPr>
            <a:r>
              <a:rPr lang="en-US" sz="3600" dirty="0">
                <a:solidFill>
                  <a:srgbClr val="FFFF99"/>
                </a:solidFill>
                <a:latin typeface="Calibri" charset="0"/>
                <a:ea typeface="MS PGothic" charset="0"/>
              </a:rPr>
              <a:t>2010 WHO Grading of Pancreatic/GI NET</a:t>
            </a:r>
          </a:p>
        </p:txBody>
      </p:sp>
      <p:graphicFrame>
        <p:nvGraphicFramePr>
          <p:cNvPr id="6" name="Table 5"/>
          <p:cNvGraphicFramePr>
            <a:graphicFrameLocks noGrp="1"/>
          </p:cNvGraphicFramePr>
          <p:nvPr>
            <p:extLst/>
          </p:nvPr>
        </p:nvGraphicFramePr>
        <p:xfrm>
          <a:off x="1989138" y="1539563"/>
          <a:ext cx="8229600" cy="4513358"/>
        </p:xfrm>
        <a:graphic>
          <a:graphicData uri="http://schemas.openxmlformats.org/drawingml/2006/table">
            <a:tbl>
              <a:tblPr/>
              <a:tblGrid>
                <a:gridCol w="2075887">
                  <a:extLst>
                    <a:ext uri="{9D8B030D-6E8A-4147-A177-3AD203B41FA5}">
                      <a16:colId xmlns:a16="http://schemas.microsoft.com/office/drawing/2014/main" val="20000"/>
                    </a:ext>
                  </a:extLst>
                </a:gridCol>
                <a:gridCol w="2038913">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057400">
                  <a:extLst>
                    <a:ext uri="{9D8B030D-6E8A-4147-A177-3AD203B41FA5}">
                      <a16:colId xmlns:a16="http://schemas.microsoft.com/office/drawing/2014/main" val="20003"/>
                    </a:ext>
                  </a:extLst>
                </a:gridCol>
              </a:tblGrid>
              <a:tr h="396819">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rgbClr val="105CA4"/>
                          </a:solidFill>
                          <a:effectLst>
                            <a:outerShdw blurRad="38100" dist="38100" dir="2700000" algn="tl">
                              <a:srgbClr val="000000"/>
                            </a:outerShdw>
                          </a:effectLst>
                          <a:latin typeface="Calibri" charset="0"/>
                          <a:ea typeface="MS Mincho" charset="0"/>
                          <a:cs typeface="MS Mincho" charset="0"/>
                        </a:rPr>
                        <a:t>DIFFERENTIATION</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0" i="0" u="none" strike="noStrike" cap="none" normalizeH="0" baseline="0" dirty="0">
                          <a:ln>
                            <a:noFill/>
                          </a:ln>
                          <a:solidFill>
                            <a:srgbClr val="105CA4"/>
                          </a:solidFill>
                          <a:effectLst>
                            <a:outerShdw blurRad="38100" dist="38100" dir="2700000" algn="tl">
                              <a:srgbClr val="000000"/>
                            </a:outerShdw>
                          </a:effectLst>
                          <a:latin typeface="Calibri" charset="0"/>
                          <a:ea typeface="MS Mincho" charset="0"/>
                          <a:cs typeface="MS Mincho" charset="0"/>
                        </a:rPr>
                        <a:t>GI NETs</a:t>
                      </a:r>
                      <a:r>
                        <a:rPr kumimoji="0" lang="en-US" sz="2200" b="1" i="0" u="none" strike="noStrike" cap="none" normalizeH="0" baseline="0" dirty="0">
                          <a:ln>
                            <a:noFill/>
                          </a:ln>
                          <a:solidFill>
                            <a:srgbClr val="105CA4"/>
                          </a:solidFill>
                          <a:effectLst>
                            <a:outerShdw blurRad="38100" dist="38100" dir="2700000" algn="tl">
                              <a:srgbClr val="000000"/>
                            </a:outerShdw>
                          </a:effectLst>
                          <a:latin typeface="Calibri" charset="0"/>
                          <a:ea typeface="MS Mincho" charset="0"/>
                          <a:cs typeface="MS Mincho" charset="0"/>
                        </a:rPr>
                        <a:t> </a:t>
                      </a:r>
                      <a:endParaRPr kumimoji="0" lang="en-US" sz="2200" b="0" i="0" u="none" strike="noStrike" cap="none" normalizeH="0" baseline="0" dirty="0">
                        <a:ln>
                          <a:noFill/>
                        </a:ln>
                        <a:solidFill>
                          <a:srgbClr val="105CA4"/>
                        </a:solidFill>
                        <a:effectLst>
                          <a:outerShdw blurRad="38100" dist="38100" dir="2700000" algn="tl">
                            <a:srgbClr val="000000"/>
                          </a:outerShdw>
                        </a:effectLst>
                        <a:latin typeface="Calibri" charset="0"/>
                        <a:ea typeface="MS Mincho" charset="0"/>
                        <a:cs typeface="MS Mincho" charset="0"/>
                      </a:endParaRP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66"/>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70466">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2"/>
                          </a:solidFill>
                          <a:effectLst/>
                          <a:latin typeface="Calibri" charset="0"/>
                          <a:ea typeface="MS Mincho" charset="0"/>
                          <a:cs typeface="MS Mincho" charset="0"/>
                        </a:rPr>
                        <a:t>Grade</a:t>
                      </a:r>
                      <a:endParaRPr kumimoji="0" lang="en-US" sz="2200" b="0" i="0" u="none" strike="noStrike" cap="none" normalizeH="0" baseline="0" dirty="0">
                        <a:ln>
                          <a:noFill/>
                        </a:ln>
                        <a:solidFill>
                          <a:schemeClr val="bg2"/>
                        </a:solidFill>
                        <a:effectLst/>
                        <a:latin typeface="Calibri" charset="0"/>
                        <a:ea typeface="MS Mincho" charset="0"/>
                        <a:cs typeface="MS Mincho" charset="0"/>
                      </a:endParaRP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76B6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2"/>
                          </a:solidFill>
                          <a:effectLst/>
                          <a:latin typeface="Calibri" charset="0"/>
                          <a:ea typeface="MS Mincho" charset="0"/>
                          <a:cs typeface="MS Mincho" charset="0"/>
                        </a:rPr>
                        <a:t>Name of Neoplasm</a:t>
                      </a:r>
                      <a:endParaRPr kumimoji="0" lang="en-US" sz="2200" b="0" i="0" u="none" strike="noStrike" cap="none" normalizeH="0" baseline="0" dirty="0">
                        <a:ln>
                          <a:noFill/>
                        </a:ln>
                        <a:solidFill>
                          <a:schemeClr val="bg2"/>
                        </a:solidFill>
                        <a:effectLst/>
                        <a:latin typeface="Calibri" charset="0"/>
                        <a:ea typeface="MS Mincho" charset="0"/>
                        <a:cs typeface="MS Mincho" charset="0"/>
                      </a:endParaRP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76B6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2"/>
                          </a:solidFill>
                          <a:effectLst/>
                          <a:latin typeface="Calibri" charset="0"/>
                          <a:ea typeface="MS Mincho" charset="0"/>
                          <a:cs typeface="MS Mincho" charset="0"/>
                        </a:rPr>
                        <a:t>Proliferative Rate</a:t>
                      </a:r>
                      <a:endParaRPr kumimoji="0" lang="en-US" sz="2200" b="0" i="0" u="none" strike="noStrike" cap="none" normalizeH="0" baseline="0" dirty="0">
                        <a:ln>
                          <a:noFill/>
                        </a:ln>
                        <a:solidFill>
                          <a:schemeClr val="bg2"/>
                        </a:solidFill>
                        <a:effectLst/>
                        <a:latin typeface="Calibri" charset="0"/>
                        <a:ea typeface="MS Mincho" charset="0"/>
                        <a:cs typeface="MS Mincho" charset="0"/>
                      </a:endParaRP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76B6F2"/>
                    </a:solidFill>
                  </a:tcPr>
                </a:tc>
                <a:extLst>
                  <a:ext uri="{0D108BD9-81ED-4DB2-BD59-A6C34878D82A}">
                    <a16:rowId xmlns:a16="http://schemas.microsoft.com/office/drawing/2014/main" val="10001"/>
                  </a:ext>
                </a:extLst>
              </a:tr>
              <a:tr h="795226">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bg2"/>
                          </a:solidFill>
                          <a:effectLst/>
                          <a:latin typeface="Calibri" charset="0"/>
                          <a:ea typeface="MS Mincho" charset="0"/>
                          <a:cs typeface="MS Mincho" charset="0"/>
                        </a:rPr>
                        <a:t>Well-differentiated</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2"/>
                          </a:solidFill>
                          <a:effectLst/>
                          <a:latin typeface="Calibri" charset="0"/>
                          <a:ea typeface="MS Mincho" charset="0"/>
                          <a:cs typeface="MS Mincho" charset="0"/>
                        </a:rPr>
                        <a:t> </a:t>
                      </a: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G1,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Low grade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 </a:t>
                      </a: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Neuroendocrine tumor</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charset="0"/>
                          <a:ea typeface="MS Mincho" charset="0"/>
                          <a:cs typeface="MS Mincho" charset="0"/>
                        </a:rPr>
                        <a:t>&lt;2 mitoses / 10 </a:t>
                      </a:r>
                      <a:r>
                        <a:rPr kumimoji="0" lang="en-US" sz="1600" b="0" i="0" u="none" strike="noStrike" cap="none" normalizeH="0" baseline="0" dirty="0" err="1">
                          <a:ln>
                            <a:noFill/>
                          </a:ln>
                          <a:solidFill>
                            <a:schemeClr val="tx1"/>
                          </a:solidFill>
                          <a:effectLst/>
                          <a:latin typeface="Calibri" charset="0"/>
                          <a:ea typeface="MS Mincho" charset="0"/>
                          <a:cs typeface="MS Mincho" charset="0"/>
                        </a:rPr>
                        <a:t>hpf</a:t>
                      </a:r>
                      <a:r>
                        <a:rPr kumimoji="0" lang="en-US" sz="1600" b="0" i="0" u="none" strike="noStrike" cap="none" normalizeH="0" baseline="0" dirty="0">
                          <a:ln>
                            <a:noFill/>
                          </a:ln>
                          <a:solidFill>
                            <a:schemeClr val="tx1"/>
                          </a:solidFill>
                          <a:effectLst/>
                          <a:latin typeface="Calibri" charset="0"/>
                          <a:ea typeface="MS Mincho" charset="0"/>
                          <a:cs typeface="MS Mincho"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charset="0"/>
                          <a:ea typeface="MS Mincho" charset="0"/>
                          <a:cs typeface="MS Mincho" charset="0"/>
                        </a:rPr>
                        <a:t>AND &lt;3% Ki67 index </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extLst>
                  <a:ext uri="{0D108BD9-81ED-4DB2-BD59-A6C34878D82A}">
                    <a16:rowId xmlns:a16="http://schemas.microsoft.com/office/drawing/2014/main" val="10002"/>
                  </a:ext>
                </a:extLst>
              </a:tr>
              <a:tr h="795226">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G2</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Intermediate grade</a:t>
                      </a: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Neuroendocrine tumor</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2-20 mitoses / 10 hpf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OR 3-20% Ki67 index </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extLst>
                  <a:ext uri="{0D108BD9-81ED-4DB2-BD59-A6C34878D82A}">
                    <a16:rowId xmlns:a16="http://schemas.microsoft.com/office/drawing/2014/main" val="10003"/>
                  </a:ext>
                </a:extLst>
              </a:tr>
              <a:tr h="185552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bg2"/>
                          </a:solidFill>
                          <a:effectLst/>
                          <a:latin typeface="Calibri" charset="0"/>
                          <a:ea typeface="MS Mincho" charset="0"/>
                          <a:cs typeface="MS Mincho" charset="0"/>
                        </a:rPr>
                        <a:t>Poorly- differentiated</a:t>
                      </a: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76B6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G3</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High grade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 </a:t>
                      </a: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Neuroendocrine carcinoma, small cell type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charset="0"/>
                          <a:ea typeface="MS Mincho" charset="0"/>
                          <a:cs typeface="MS Mincho" charset="0"/>
                        </a:rPr>
                        <a:t>Neuroendocrine carcinoma, large cell type</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charset="0"/>
                          <a:ea typeface="MS Mincho" charset="0"/>
                          <a:cs typeface="MS Mincho" charset="0"/>
                        </a:rPr>
                        <a:t>&gt;20 mitoses / 10 </a:t>
                      </a:r>
                      <a:r>
                        <a:rPr kumimoji="0" lang="en-US" sz="1600" b="0" i="0" u="none" strike="noStrike" cap="none" normalizeH="0" baseline="0" dirty="0" err="1">
                          <a:ln>
                            <a:noFill/>
                          </a:ln>
                          <a:solidFill>
                            <a:schemeClr val="tx1"/>
                          </a:solidFill>
                          <a:effectLst/>
                          <a:latin typeface="Calibri" charset="0"/>
                          <a:ea typeface="MS Mincho" charset="0"/>
                          <a:cs typeface="MS Mincho" charset="0"/>
                        </a:rPr>
                        <a:t>hpf</a:t>
                      </a:r>
                      <a:r>
                        <a:rPr kumimoji="0" lang="en-US" sz="1600" b="0" i="0" u="none" strike="noStrike" cap="none" normalizeH="0" baseline="0" dirty="0">
                          <a:ln>
                            <a:noFill/>
                          </a:ln>
                          <a:solidFill>
                            <a:schemeClr val="tx1"/>
                          </a:solidFill>
                          <a:effectLst/>
                          <a:latin typeface="Calibri" charset="0"/>
                          <a:ea typeface="MS Mincho" charset="0"/>
                          <a:cs typeface="MS Mincho"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charset="0"/>
                          <a:ea typeface="MS Mincho" charset="0"/>
                          <a:cs typeface="MS Mincho" charset="0"/>
                        </a:rPr>
                        <a:t>OR &gt;20% Ki67 index</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extLst>
                  <a:ext uri="{0D108BD9-81ED-4DB2-BD59-A6C34878D82A}">
                    <a16:rowId xmlns:a16="http://schemas.microsoft.com/office/drawing/2014/main" val="10004"/>
                  </a:ext>
                </a:extLst>
              </a:tr>
            </a:tbl>
          </a:graphicData>
        </a:graphic>
      </p:graphicFrame>
      <p:sp>
        <p:nvSpPr>
          <p:cNvPr id="388138" name="TextBox 7"/>
          <p:cNvSpPr txBox="1">
            <a:spLocks noChangeArrowheads="1"/>
          </p:cNvSpPr>
          <p:nvPr/>
        </p:nvSpPr>
        <p:spPr bwMode="auto">
          <a:xfrm>
            <a:off x="1678083" y="6488302"/>
            <a:ext cx="1265653" cy="30777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Verdana" charset="0"/>
                <a:ea typeface="MS PGothic" charset="0"/>
                <a:cs typeface="MS PGothic" charset="0"/>
              </a:defRPr>
            </a:lvl1pPr>
            <a:lvl2pPr marL="742950" indent="-285750">
              <a:defRPr sz="2400">
                <a:solidFill>
                  <a:schemeClr val="tx1"/>
                </a:solidFill>
                <a:latin typeface="Verdana" charset="0"/>
                <a:ea typeface="MS PGothic" charset="0"/>
                <a:cs typeface="MS PGothic" charset="0"/>
              </a:defRPr>
            </a:lvl2pPr>
            <a:lvl3pPr marL="1143000" indent="-228600">
              <a:defRPr sz="2400">
                <a:solidFill>
                  <a:schemeClr val="tx1"/>
                </a:solidFill>
                <a:latin typeface="Verdana" charset="0"/>
                <a:ea typeface="MS PGothic" charset="0"/>
                <a:cs typeface="MS PGothic" charset="0"/>
              </a:defRPr>
            </a:lvl3pPr>
            <a:lvl4pPr marL="1600200" indent="-228600">
              <a:defRPr sz="2400">
                <a:solidFill>
                  <a:schemeClr val="tx1"/>
                </a:solidFill>
                <a:latin typeface="Verdana" charset="0"/>
                <a:ea typeface="MS PGothic" charset="0"/>
                <a:cs typeface="MS PGothic" charset="0"/>
              </a:defRPr>
            </a:lvl4pPr>
            <a:lvl5pPr marL="2057400" indent="-228600">
              <a:defRPr sz="2400">
                <a:solidFill>
                  <a:schemeClr val="tx1"/>
                </a:solidFill>
                <a:latin typeface="Verdana" charset="0"/>
                <a:ea typeface="MS PGothic" charset="0"/>
                <a:cs typeface="MS PGothic" charset="0"/>
              </a:defRPr>
            </a:lvl5pPr>
            <a:lvl6pPr marL="2514600" indent="-228600" algn="ctr" eaLnBrk="0" fontAlgn="base" hangingPunct="0">
              <a:spcBef>
                <a:spcPct val="0"/>
              </a:spcBef>
              <a:spcAft>
                <a:spcPct val="0"/>
              </a:spcAft>
              <a:defRPr sz="2400">
                <a:solidFill>
                  <a:schemeClr val="tx1"/>
                </a:solidFill>
                <a:latin typeface="Verdana" charset="0"/>
                <a:ea typeface="MS PGothic" charset="0"/>
                <a:cs typeface="MS PGothic" charset="0"/>
              </a:defRPr>
            </a:lvl6pPr>
            <a:lvl7pPr marL="2971800" indent="-228600" algn="ctr" eaLnBrk="0" fontAlgn="base" hangingPunct="0">
              <a:spcBef>
                <a:spcPct val="0"/>
              </a:spcBef>
              <a:spcAft>
                <a:spcPct val="0"/>
              </a:spcAft>
              <a:defRPr sz="2400">
                <a:solidFill>
                  <a:schemeClr val="tx1"/>
                </a:solidFill>
                <a:latin typeface="Verdana" charset="0"/>
                <a:ea typeface="MS PGothic" charset="0"/>
                <a:cs typeface="MS PGothic" charset="0"/>
              </a:defRPr>
            </a:lvl7pPr>
            <a:lvl8pPr marL="3429000" indent="-228600" algn="ctr" eaLnBrk="0" fontAlgn="base" hangingPunct="0">
              <a:spcBef>
                <a:spcPct val="0"/>
              </a:spcBef>
              <a:spcAft>
                <a:spcPct val="0"/>
              </a:spcAft>
              <a:defRPr sz="2400">
                <a:solidFill>
                  <a:schemeClr val="tx1"/>
                </a:solidFill>
                <a:latin typeface="Verdana" charset="0"/>
                <a:ea typeface="MS PGothic" charset="0"/>
                <a:cs typeface="MS PGothic" charset="0"/>
              </a:defRPr>
            </a:lvl8pPr>
            <a:lvl9pPr marL="3886200" indent="-228600" algn="ctr" eaLnBrk="0" fontAlgn="base" hangingPunct="0">
              <a:spcBef>
                <a:spcPct val="0"/>
              </a:spcBef>
              <a:spcAft>
                <a:spcPct val="0"/>
              </a:spcAft>
              <a:defRPr sz="2400">
                <a:solidFill>
                  <a:schemeClr val="tx1"/>
                </a:solidFill>
                <a:latin typeface="Verdana" charset="0"/>
                <a:ea typeface="MS PGothic" charset="0"/>
                <a:cs typeface="MS PGothic"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prstClr val="white"/>
                </a:solidFill>
                <a:effectLst/>
                <a:uLnTx/>
                <a:uFillTx/>
                <a:latin typeface="Calibri" charset="0"/>
                <a:ea typeface="MS PGothic" charset="0"/>
              </a:rPr>
              <a:t>Bosman, 2010.</a:t>
            </a:r>
          </a:p>
        </p:txBody>
      </p:sp>
    </p:spTree>
    <p:extLst>
      <p:ext uri="{BB962C8B-B14F-4D97-AF65-F5344CB8AC3E}">
        <p14:creationId xmlns:p14="http://schemas.microsoft.com/office/powerpoint/2010/main" val="293069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1780953" y="304378"/>
            <a:ext cx="10313582" cy="500174"/>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rPr>
              <a:t>A Year 2017 Technology, Pharmacology, and Surgical  Update   </a:t>
            </a:r>
            <a:endParaRPr kumimoji="0" lang="en-US" sz="2600" b="0" i="0" u="none" strike="noStrike" kern="0" cap="none" spc="0" normalizeH="0" baseline="0" noProof="0" dirty="0">
              <a:ln>
                <a:noFill/>
              </a:ln>
              <a:solidFill>
                <a:srgbClr val="FFFF99"/>
              </a:solidFill>
              <a:effectLst/>
              <a:uLnTx/>
              <a:uFillTx/>
              <a:latin typeface="Calibri" panose="020F0502020204030204" pitchFamily="34" charset="0"/>
              <a:ea typeface="MS PGothic" pitchFamily="34" charset="-128"/>
            </a:endParaRPr>
          </a:p>
        </p:txBody>
      </p:sp>
      <p:sp>
        <p:nvSpPr>
          <p:cNvPr id="10" name="TextBox 9"/>
          <p:cNvSpPr txBox="1"/>
          <p:nvPr/>
        </p:nvSpPr>
        <p:spPr>
          <a:xfrm>
            <a:off x="1523999" y="1042988"/>
            <a:ext cx="9895367" cy="3508653"/>
          </a:xfrm>
          <a:prstGeom prst="rect">
            <a:avLst/>
          </a:prstGeom>
          <a:noFill/>
        </p:spPr>
        <p:txBody>
          <a:bodyPr wrap="square">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4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Arial" panose="020B0604020202020204" pitchFamily="34" charset="0"/>
              </a:rPr>
              <a:t>New Frontiers and Therapeutic Advances for</a:t>
            </a:r>
            <a:endParaRPr kumimoji="0" lang="en-US" altLang="en-US" sz="24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Tahoma"/>
            </a:endParaRP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Arial" panose="020B0604020202020204" pitchFamily="34" charset="0"/>
              </a:rPr>
              <a:t>METASTATIC PANCREATIC ADENOCARCINOMA and PANCREATIC  </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Arial" panose="020B0604020202020204" pitchFamily="34" charset="0"/>
              </a:rPr>
              <a:t>NEUROENDOCRINE TUMORS </a:t>
            </a:r>
            <a:endParaRPr kumimoji="0" lang="en-US" altLang="en-US" sz="4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Tahoma"/>
            </a:endParaRP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400" b="0" i="0" u="none" strike="noStrike" kern="1200" cap="none" spc="0" normalizeH="0" baseline="0" noProof="0" dirty="0">
                <a:ln>
                  <a:noFill/>
                </a:ln>
                <a:solidFill>
                  <a:srgbClr val="403F41"/>
                </a:solidFill>
                <a:effectLst/>
                <a:uLnTx/>
                <a:uFillTx/>
                <a:latin typeface="Calibri" panose="020F0502020204030204" pitchFamily="34" charset="0"/>
                <a:ea typeface="Times New Roman" panose="02020603050405020304" pitchFamily="18" charset="0"/>
                <a:cs typeface="Arial" panose="020B0604020202020204" pitchFamily="34" charset="0"/>
              </a:rPr>
              <a:t> </a:t>
            </a:r>
            <a:endParaRPr kumimoji="0" lang="en-US" altLang="en-US" sz="2400" b="0" i="0" u="none" strike="noStrike" kern="1200" cap="none" spc="0" normalizeH="0" baseline="0" noProof="0" dirty="0">
              <a:ln>
                <a:noFill/>
              </a:ln>
              <a:solidFill>
                <a:srgbClr val="FFFFFF"/>
              </a:solidFill>
              <a:effectLst/>
              <a:uLnTx/>
              <a:uFillTx/>
              <a:latin typeface="Calibri" panose="020F0502020204030204" pitchFamily="34" charset="0"/>
              <a:ea typeface="Tahoma"/>
              <a:cs typeface="Tahoma"/>
            </a:endParaRP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imes New Roman" panose="02020603050405020304" pitchFamily="18" charset="0"/>
                <a:cs typeface="Arial" panose="020B0604020202020204" pitchFamily="34" charset="0"/>
              </a:rPr>
              <a:t>Focus on Evidence</a:t>
            </a:r>
            <a:r>
              <a:rPr lang="en-US" altLang="en-US" sz="2400" dirty="0">
                <a:solidFill>
                  <a:srgbClr val="FFFFFF"/>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Arial" panose="020B0604020202020204" pitchFamily="34" charset="0"/>
              </a:rPr>
              <a:t>-Based Approaches to Optimizing PFS in Pancreatic NET and Survival Extension in Pancreatic Adenocarcinoma</a:t>
            </a:r>
            <a:endParaRPr kumimoji="0" lang="en-US" alt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endParaRPr>
          </a:p>
        </p:txBody>
      </p:sp>
      <p:sp>
        <p:nvSpPr>
          <p:cNvPr id="5" name="TextBox 4">
            <a:extLst>
              <a:ext uri="{FF2B5EF4-FFF2-40B4-BE49-F238E27FC236}">
                <a16:creationId xmlns:a16="http://schemas.microsoft.com/office/drawing/2014/main" id="{15D0052F-5D29-4AB5-9238-12FB6656300A}"/>
              </a:ext>
            </a:extLst>
          </p:cNvPr>
          <p:cNvSpPr txBox="1"/>
          <p:nvPr/>
        </p:nvSpPr>
        <p:spPr>
          <a:xfrm>
            <a:off x="3713619" y="4907071"/>
            <a:ext cx="4224233" cy="1815882"/>
          </a:xfrm>
          <a:prstGeom prst="rect">
            <a:avLst/>
          </a:prstGeom>
          <a:noFill/>
        </p:spPr>
        <p:txBody>
          <a:bodyPr wrap="none" rtlCol="0">
            <a:spAutoFit/>
          </a:bodyPr>
          <a:lstStyle/>
          <a:p>
            <a:pPr algn="ctr"/>
            <a:r>
              <a:rPr lang="en-US" sz="2200" b="1" dirty="0">
                <a:solidFill>
                  <a:srgbClr val="CC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Edward M. Wolin, MD</a:t>
            </a:r>
            <a:br>
              <a:rPr lang="en-US" sz="2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Director, Neuroendocrine Tumor Program</a:t>
            </a:r>
            <a:br>
              <a:rPr lang="en-US" sz="2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Montefiore Einstein Center for Cancer Care</a:t>
            </a:r>
            <a:br>
              <a:rPr lang="en-US" sz="2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Montefiore Medical System</a:t>
            </a:r>
            <a:br>
              <a:rPr lang="en-US" sz="2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Albert Einstein College of Medicine</a:t>
            </a:r>
            <a:br>
              <a:rPr lang="en-US" sz="240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New York, NY</a:t>
            </a:r>
          </a:p>
        </p:txBody>
      </p:sp>
    </p:spTree>
    <p:extLst>
      <p:ext uri="{BB962C8B-B14F-4D97-AF65-F5344CB8AC3E}">
        <p14:creationId xmlns:p14="http://schemas.microsoft.com/office/powerpoint/2010/main" val="26103802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nvPr>
        </p:nvGraphicFramePr>
        <p:xfrm>
          <a:off x="-32165" y="-12958"/>
          <a:ext cx="12224165" cy="6870960"/>
        </p:xfrm>
        <a:graphic>
          <a:graphicData uri="http://schemas.openxmlformats.org/drawingml/2006/table">
            <a:tbl>
              <a:tblPr/>
              <a:tblGrid>
                <a:gridCol w="3526736">
                  <a:extLst>
                    <a:ext uri="{9D8B030D-6E8A-4147-A177-3AD203B41FA5}">
                      <a16:colId xmlns:a16="http://schemas.microsoft.com/office/drawing/2014/main" val="20000"/>
                    </a:ext>
                  </a:extLst>
                </a:gridCol>
                <a:gridCol w="2737361">
                  <a:extLst>
                    <a:ext uri="{9D8B030D-6E8A-4147-A177-3AD203B41FA5}">
                      <a16:colId xmlns:a16="http://schemas.microsoft.com/office/drawing/2014/main" val="20001"/>
                    </a:ext>
                  </a:extLst>
                </a:gridCol>
                <a:gridCol w="2762181">
                  <a:extLst>
                    <a:ext uri="{9D8B030D-6E8A-4147-A177-3AD203B41FA5}">
                      <a16:colId xmlns:a16="http://schemas.microsoft.com/office/drawing/2014/main" val="20002"/>
                    </a:ext>
                  </a:extLst>
                </a:gridCol>
                <a:gridCol w="3197887">
                  <a:extLst>
                    <a:ext uri="{9D8B030D-6E8A-4147-A177-3AD203B41FA5}">
                      <a16:colId xmlns:a16="http://schemas.microsoft.com/office/drawing/2014/main" val="20003"/>
                    </a:ext>
                  </a:extLst>
                </a:gridCol>
              </a:tblGrid>
              <a:tr h="1826956">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a:ln>
                            <a:noFill/>
                          </a:ln>
                          <a:solidFill>
                            <a:srgbClr val="105CA4"/>
                          </a:solidFill>
                          <a:effectLst>
                            <a:outerShdw blurRad="38100" dist="38100" dir="2700000" algn="tl">
                              <a:srgbClr val="000000"/>
                            </a:outerShdw>
                          </a:effectLst>
                          <a:latin typeface="Calibri" panose="020F0502020204030204" pitchFamily="34" charset="0"/>
                          <a:ea typeface="MS Mincho" charset="0"/>
                          <a:cs typeface="Calibri" panose="020F0502020204030204" pitchFamily="34" charset="0"/>
                        </a:rPr>
                        <a:t>DIFFERENTIATION</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2"/>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1" i="0" u="none" strike="noStrike" kern="1200" cap="none" spc="0" normalizeH="0" baseline="0" noProof="0" dirty="0">
                          <a:ln>
                            <a:noFill/>
                          </a:ln>
                          <a:solidFill>
                            <a:schemeClr val="bg1"/>
                          </a:solidFill>
                          <a:effectLst/>
                          <a:uLnTx/>
                          <a:uFillTx/>
                          <a:latin typeface="Calibri" panose="020F0502020204030204" pitchFamily="34" charset="0"/>
                          <a:ea typeface="+mj-ea"/>
                          <a:cs typeface="Calibri" panose="020F0502020204030204" pitchFamily="34" charset="0"/>
                        </a:rPr>
                        <a:t>2017 WHO Classification for Pancreatic NET (</a:t>
                      </a:r>
                      <a:r>
                        <a:rPr kumimoji="0" lang="en-US" sz="3200" b="1" i="0" u="none" strike="noStrike" kern="1200" cap="none" spc="0" normalizeH="0" baseline="0" noProof="0" dirty="0" err="1">
                          <a:ln>
                            <a:noFill/>
                          </a:ln>
                          <a:solidFill>
                            <a:schemeClr val="bg1"/>
                          </a:solidFill>
                          <a:effectLst/>
                          <a:uLnTx/>
                          <a:uFillTx/>
                          <a:latin typeface="Calibri" panose="020F0502020204030204" pitchFamily="34" charset="0"/>
                          <a:ea typeface="+mj-ea"/>
                          <a:cs typeface="Calibri" panose="020F0502020204030204" pitchFamily="34" charset="0"/>
                        </a:rPr>
                        <a:t>pNET</a:t>
                      </a:r>
                      <a:r>
                        <a:rPr kumimoji="0" lang="en-US" sz="3200" b="1" i="0" u="none" strike="noStrike" kern="1200" cap="none" spc="0" normalizeH="0" baseline="0" noProof="0" dirty="0">
                          <a:ln>
                            <a:noFill/>
                          </a:ln>
                          <a:solidFill>
                            <a:schemeClr val="bg1"/>
                          </a:solidFill>
                          <a:effectLst/>
                          <a:uLnTx/>
                          <a:uFillTx/>
                          <a:latin typeface="Calibri" panose="020F0502020204030204" pitchFamily="34" charset="0"/>
                          <a:ea typeface="+mj-ea"/>
                          <a:cs typeface="Calibri" panose="020F0502020204030204" pitchFamily="34" charset="0"/>
                        </a:rPr>
                        <a:t>)</a:t>
                      </a:r>
                      <a:endParaRPr kumimoji="0" lang="en-US" sz="2200" b="1" i="0" u="none" strike="noStrike" cap="none" normalizeH="0" baseline="0" dirty="0">
                        <a:ln>
                          <a:noFill/>
                        </a:ln>
                        <a:solidFill>
                          <a:schemeClr val="bg1"/>
                        </a:solidFill>
                        <a:effectLst>
                          <a:outerShdw blurRad="38100" dist="38100" dir="2700000" algn="tl">
                            <a:srgbClr val="000000"/>
                          </a:outerShdw>
                        </a:effectLst>
                        <a:latin typeface="Calibri" panose="020F0502020204030204" pitchFamily="34" charset="0"/>
                        <a:ea typeface="MS Mincho" charset="0"/>
                        <a:cs typeface="Calibri" panose="020F0502020204030204" pitchFamily="34" charset="0"/>
                      </a:endParaRP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66"/>
                    </a:solidFill>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00"/>
                  </a:ext>
                </a:extLst>
              </a:tr>
              <a:tr h="688613">
                <a:tc vMerge="1">
                  <a:txBody>
                    <a:bodyPr/>
                    <a:lstStyle/>
                    <a:p>
                      <a:endParaRPr lang="en-US"/>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2"/>
                          </a:solidFill>
                          <a:effectLst/>
                          <a:latin typeface="Calibri" panose="020F0502020204030204" pitchFamily="34" charset="0"/>
                          <a:ea typeface="MS Mincho" charset="0"/>
                          <a:cs typeface="Calibri" panose="020F0502020204030204" pitchFamily="34" charset="0"/>
                        </a:rPr>
                        <a:t>Grade</a:t>
                      </a:r>
                      <a:endParaRPr kumimoji="0" lang="en-US" sz="2200" b="0" i="0" u="none" strike="noStrike" cap="none" normalizeH="0" baseline="0" dirty="0">
                        <a:ln>
                          <a:noFill/>
                        </a:ln>
                        <a:solidFill>
                          <a:schemeClr val="bg2"/>
                        </a:solidFill>
                        <a:effectLst/>
                        <a:latin typeface="Calibri" panose="020F0502020204030204" pitchFamily="34" charset="0"/>
                        <a:ea typeface="MS Mincho" charset="0"/>
                        <a:cs typeface="Calibri" panose="020F0502020204030204" pitchFamily="34" charset="0"/>
                      </a:endParaRP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76B6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2"/>
                          </a:solidFill>
                          <a:effectLst/>
                          <a:latin typeface="Calibri" panose="020F0502020204030204" pitchFamily="34" charset="0"/>
                          <a:ea typeface="MS Mincho" charset="0"/>
                          <a:cs typeface="Calibri" panose="020F0502020204030204" pitchFamily="34" charset="0"/>
                        </a:rPr>
                        <a:t>Name of Neoplasm</a:t>
                      </a:r>
                      <a:endParaRPr kumimoji="0" lang="en-US" sz="2200" b="0" i="0" u="none" strike="noStrike" cap="none" normalizeH="0" baseline="0" dirty="0">
                        <a:ln>
                          <a:noFill/>
                        </a:ln>
                        <a:solidFill>
                          <a:schemeClr val="bg2"/>
                        </a:solidFill>
                        <a:effectLst/>
                        <a:latin typeface="Calibri" panose="020F0502020204030204" pitchFamily="34" charset="0"/>
                        <a:ea typeface="MS Mincho" charset="0"/>
                        <a:cs typeface="Calibri" panose="020F0502020204030204" pitchFamily="34" charset="0"/>
                      </a:endParaRP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76B6F2"/>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200" b="1" i="0" u="none" strike="noStrike" cap="none" normalizeH="0" baseline="0" dirty="0">
                          <a:ln>
                            <a:noFill/>
                          </a:ln>
                          <a:solidFill>
                            <a:schemeClr val="bg2"/>
                          </a:solidFill>
                          <a:effectLst/>
                          <a:latin typeface="Calibri" panose="020F0502020204030204" pitchFamily="34" charset="0"/>
                          <a:ea typeface="MS Mincho" charset="0"/>
                          <a:cs typeface="Calibri" panose="020F0502020204030204" pitchFamily="34" charset="0"/>
                        </a:rPr>
                        <a:t>Proliferative Rate</a:t>
                      </a:r>
                      <a:endParaRPr kumimoji="0" lang="en-US" sz="2200" b="0" i="0" u="none" strike="noStrike" cap="none" normalizeH="0" baseline="0" dirty="0">
                        <a:ln>
                          <a:noFill/>
                        </a:ln>
                        <a:solidFill>
                          <a:schemeClr val="bg2"/>
                        </a:solidFill>
                        <a:effectLst/>
                        <a:latin typeface="Calibri" panose="020F0502020204030204" pitchFamily="34" charset="0"/>
                        <a:ea typeface="MS Mincho" charset="0"/>
                        <a:cs typeface="Calibri" panose="020F0502020204030204" pitchFamily="34" charset="0"/>
                      </a:endParaRP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76B6F2"/>
                    </a:solidFill>
                  </a:tcPr>
                </a:tc>
                <a:extLst>
                  <a:ext uri="{0D108BD9-81ED-4DB2-BD59-A6C34878D82A}">
                    <a16:rowId xmlns:a16="http://schemas.microsoft.com/office/drawing/2014/main" val="10001"/>
                  </a:ext>
                </a:extLst>
              </a:tr>
              <a:tr h="816636">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bg2"/>
                          </a:solidFill>
                          <a:effectLst/>
                          <a:latin typeface="Calibri" panose="020F0502020204030204" pitchFamily="34" charset="0"/>
                          <a:ea typeface="MS Mincho" charset="0"/>
                          <a:cs typeface="Calibri" panose="020F0502020204030204" pitchFamily="34" charset="0"/>
                        </a:rPr>
                        <a:t>Well-differentiated</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a:ln>
                            <a:noFill/>
                          </a:ln>
                          <a:solidFill>
                            <a:schemeClr val="bg2"/>
                          </a:solidFill>
                          <a:effectLst/>
                          <a:latin typeface="Calibri" panose="020F0502020204030204" pitchFamily="34" charset="0"/>
                          <a:ea typeface="MS Mincho" charset="0"/>
                          <a:cs typeface="Calibri" panose="020F0502020204030204" pitchFamily="34" charset="0"/>
                        </a:rPr>
                        <a:t> </a:t>
                      </a: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tx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ea typeface="MS Mincho" charset="0"/>
                          <a:cs typeface="Calibri" panose="020F0502020204030204" pitchFamily="34" charset="0"/>
                        </a:rPr>
                        <a:t>G1,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ea typeface="MS Mincho" charset="0"/>
                          <a:cs typeface="Calibri" panose="020F0502020204030204" pitchFamily="34" charset="0"/>
                        </a:rPr>
                        <a:t>Low grade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ea typeface="MS Mincho" charset="0"/>
                          <a:cs typeface="Calibri" panose="020F0502020204030204" pitchFamily="34" charset="0"/>
                        </a:rPr>
                        <a:t> </a:t>
                      </a: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ea typeface="MS Mincho" charset="0"/>
                          <a:cs typeface="Calibri" panose="020F0502020204030204" pitchFamily="34" charset="0"/>
                        </a:rPr>
                        <a:t>Neuroendocrine tumor</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&lt;2 mitoses / 10 </a:t>
                      </a:r>
                      <a:r>
                        <a:rPr kumimoji="0" lang="en-US" sz="1600" b="0" i="0" u="none" strike="noStrike" cap="none" normalizeH="0" baseline="0" dirty="0" err="1">
                          <a:ln>
                            <a:noFill/>
                          </a:ln>
                          <a:solidFill>
                            <a:schemeClr val="tx1"/>
                          </a:solidFill>
                          <a:effectLst/>
                          <a:latin typeface="Calibri" panose="020F0502020204030204" pitchFamily="34" charset="0"/>
                          <a:ea typeface="MS Mincho" charset="0"/>
                          <a:cs typeface="Calibri" panose="020F0502020204030204" pitchFamily="34" charset="0"/>
                        </a:rPr>
                        <a:t>hpf</a:t>
                      </a: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AND </a:t>
                      </a:r>
                      <a:r>
                        <a:rPr kumimoji="0" lang="en-US" sz="1600" b="1" i="0" u="none" strike="noStrike" cap="none" normalizeH="0" baseline="0" dirty="0">
                          <a:ln>
                            <a:noFill/>
                          </a:ln>
                          <a:solidFill>
                            <a:srgbClr val="FFFF00"/>
                          </a:solidFill>
                          <a:effectLst/>
                          <a:latin typeface="Calibri" panose="020F0502020204030204" pitchFamily="34" charset="0"/>
                          <a:ea typeface="MS Mincho" charset="0"/>
                          <a:cs typeface="Calibri" panose="020F0502020204030204" pitchFamily="34" charset="0"/>
                        </a:rPr>
                        <a:t>&lt;2% </a:t>
                      </a: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Ki67 index </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extLst>
                  <a:ext uri="{0D108BD9-81ED-4DB2-BD59-A6C34878D82A}">
                    <a16:rowId xmlns:a16="http://schemas.microsoft.com/office/drawing/2014/main" val="10002"/>
                  </a:ext>
                </a:extLst>
              </a:tr>
              <a:tr h="816636">
                <a:tc vMerge="1">
                  <a:txBody>
                    <a:bodyPr/>
                    <a:lstStyle/>
                    <a:p>
                      <a:endParaRPr lang="en-US"/>
                    </a:p>
                  </a:txBody>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G2</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Intermediate grade</a:t>
                      </a: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Neuroendocrine tumor</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2-20 mitoses / 10 </a:t>
                      </a:r>
                      <a:r>
                        <a:rPr kumimoji="0" lang="en-US" sz="1600" b="0" i="0" u="none" strike="noStrike" cap="none" normalizeH="0" baseline="0" dirty="0" err="1">
                          <a:ln>
                            <a:noFill/>
                          </a:ln>
                          <a:solidFill>
                            <a:schemeClr val="tx1"/>
                          </a:solidFill>
                          <a:effectLst/>
                          <a:latin typeface="Calibri" panose="020F0502020204030204" pitchFamily="34" charset="0"/>
                          <a:ea typeface="MS Mincho" charset="0"/>
                          <a:cs typeface="Calibri" panose="020F0502020204030204" pitchFamily="34" charset="0"/>
                        </a:rPr>
                        <a:t>hpf</a:t>
                      </a: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OR </a:t>
                      </a:r>
                      <a:r>
                        <a:rPr kumimoji="0" lang="en-US" sz="1600" b="1" i="0" u="none" strike="noStrike" cap="none" normalizeH="0" baseline="0" dirty="0">
                          <a:ln>
                            <a:noFill/>
                          </a:ln>
                          <a:solidFill>
                            <a:srgbClr val="FFFF00"/>
                          </a:solidFill>
                          <a:effectLst/>
                          <a:latin typeface="Calibri" panose="020F0502020204030204" pitchFamily="34" charset="0"/>
                          <a:ea typeface="MS Mincho" charset="0"/>
                          <a:cs typeface="Calibri" panose="020F0502020204030204" pitchFamily="34" charset="0"/>
                        </a:rPr>
                        <a:t>2-20%</a:t>
                      </a:r>
                      <a:r>
                        <a:rPr kumimoji="0" lang="en-US" sz="1600" b="1"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 </a:t>
                      </a: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Ki67 index </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extLst>
                  <a:ext uri="{0D108BD9-81ED-4DB2-BD59-A6C34878D82A}">
                    <a16:rowId xmlns:a16="http://schemas.microsoft.com/office/drawing/2014/main" val="10003"/>
                  </a:ext>
                </a:extLst>
              </a:tr>
              <a:tr h="816636">
                <a:tc>
                  <a:txBody>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0" normalizeH="0" baseline="0" noProof="0" dirty="0">
                          <a:ln>
                            <a:noFill/>
                          </a:ln>
                          <a:solidFill>
                            <a:schemeClr val="bg2">
                              <a:lumMod val="75000"/>
                            </a:schemeClr>
                          </a:solidFill>
                          <a:effectLst/>
                          <a:uLnTx/>
                          <a:uFillTx/>
                          <a:latin typeface="Calibri" panose="020F0502020204030204" pitchFamily="34" charset="0"/>
                          <a:ea typeface="MS Mincho" charset="0"/>
                          <a:cs typeface="Calibri" panose="020F0502020204030204" pitchFamily="34" charset="0"/>
                        </a:rPr>
                        <a:t>Well-differentiated</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a:ln>
                          <a:noFill/>
                        </a:ln>
                        <a:solidFill>
                          <a:srgbClr val="FFFF00"/>
                        </a:solidFill>
                        <a:effectLst/>
                        <a:latin typeface="Calibri" panose="020F0502020204030204" pitchFamily="34" charset="0"/>
                        <a:ea typeface="MS Mincho" charset="0"/>
                        <a:cs typeface="Calibri" panose="020F0502020204030204" pitchFamily="34" charset="0"/>
                      </a:endParaRP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00"/>
                          </a:solidFill>
                          <a:effectLst/>
                          <a:latin typeface="Calibri" panose="020F0502020204030204" pitchFamily="34" charset="0"/>
                          <a:ea typeface="MS Mincho" charset="0"/>
                          <a:cs typeface="Calibri" panose="020F0502020204030204" pitchFamily="34" charset="0"/>
                        </a:rPr>
                        <a:t>G3</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rgbClr val="FFFF00"/>
                          </a:solidFill>
                          <a:effectLst/>
                          <a:latin typeface="Calibri" panose="020F0502020204030204" pitchFamily="34" charset="0"/>
                          <a:ea typeface="MS Mincho" charset="0"/>
                          <a:cs typeface="Calibri" panose="020F0502020204030204" pitchFamily="34" charset="0"/>
                        </a:rPr>
                        <a:t>High grade</a:t>
                      </a: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Neuroendocrine tumor</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(or Neuroendocrine neoplasm)</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 &gt;20 mitoses / 10 </a:t>
                      </a:r>
                      <a:r>
                        <a:rPr kumimoji="0" lang="en-US" sz="1600" b="0" i="0" u="none" strike="noStrike" cap="none" normalizeH="0" baseline="0" dirty="0" err="1">
                          <a:ln>
                            <a:noFill/>
                          </a:ln>
                          <a:solidFill>
                            <a:schemeClr val="tx1"/>
                          </a:solidFill>
                          <a:effectLst/>
                          <a:latin typeface="Calibri" panose="020F0502020204030204" pitchFamily="34" charset="0"/>
                          <a:ea typeface="MS Mincho" charset="0"/>
                          <a:cs typeface="Calibri" panose="020F0502020204030204" pitchFamily="34" charset="0"/>
                        </a:rPr>
                        <a:t>hpf</a:t>
                      </a: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OR &gt;20% Ki67 index</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endParaRP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extLst>
                  <a:ext uri="{0D108BD9-81ED-4DB2-BD59-A6C34878D82A}">
                    <a16:rowId xmlns:a16="http://schemas.microsoft.com/office/drawing/2014/main" val="10004"/>
                  </a:ext>
                </a:extLst>
              </a:tr>
              <a:tr h="190548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1" i="0" u="none" strike="noStrike" cap="none" normalizeH="0" baseline="0" dirty="0">
                          <a:ln>
                            <a:noFill/>
                          </a:ln>
                          <a:solidFill>
                            <a:schemeClr val="bg2"/>
                          </a:solidFill>
                          <a:effectLst/>
                          <a:latin typeface="Calibri" panose="020F0502020204030204" pitchFamily="34" charset="0"/>
                          <a:ea typeface="MS Mincho" charset="0"/>
                          <a:cs typeface="Calibri" panose="020F0502020204030204" pitchFamily="34" charset="0"/>
                        </a:rPr>
                        <a:t>Poorly- differentiated</a:t>
                      </a: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rgbClr val="76B6F2"/>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ea typeface="MS Mincho" charset="0"/>
                          <a:cs typeface="Calibri" panose="020F0502020204030204" pitchFamily="34" charset="0"/>
                        </a:rPr>
                        <a:t>G3</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ea typeface="MS Mincho" charset="0"/>
                          <a:cs typeface="Calibri" panose="020F0502020204030204" pitchFamily="34" charset="0"/>
                        </a:rPr>
                        <a:t>High grade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ea typeface="MS Mincho" charset="0"/>
                          <a:cs typeface="Calibri" panose="020F0502020204030204" pitchFamily="34" charset="0"/>
                        </a:rPr>
                        <a:t> </a:t>
                      </a:r>
                    </a:p>
                  </a:txBody>
                  <a:tcPr marL="73025" marR="7302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ea typeface="MS Mincho" charset="0"/>
                          <a:cs typeface="Calibri" panose="020F0502020204030204" pitchFamily="34" charset="0"/>
                        </a:rPr>
                        <a:t>Neuroendocrine carcinoma, small cell type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ea typeface="MS Mincho" charset="0"/>
                          <a:cs typeface="Calibri" panose="020F050202020403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a:ln>
                            <a:noFill/>
                          </a:ln>
                          <a:solidFill>
                            <a:schemeClr val="tx1"/>
                          </a:solidFill>
                          <a:effectLst/>
                          <a:latin typeface="Calibri" panose="020F0502020204030204" pitchFamily="34" charset="0"/>
                          <a:ea typeface="MS Mincho" charset="0"/>
                          <a:cs typeface="Calibri" panose="020F0502020204030204" pitchFamily="34" charset="0"/>
                        </a:rPr>
                        <a:t>Neuroendocrine carcinoma, large cell type</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&gt;20 mitoses / 10 </a:t>
                      </a:r>
                      <a:r>
                        <a:rPr kumimoji="0" lang="en-US" sz="1600" b="0" i="0" u="none" strike="noStrike" cap="none" normalizeH="0" baseline="0" dirty="0" err="1">
                          <a:ln>
                            <a:noFill/>
                          </a:ln>
                          <a:solidFill>
                            <a:schemeClr val="tx1"/>
                          </a:solidFill>
                          <a:effectLst/>
                          <a:latin typeface="Calibri" panose="020F0502020204030204" pitchFamily="34" charset="0"/>
                          <a:ea typeface="MS Mincho" charset="0"/>
                          <a:cs typeface="Calibri" panose="020F0502020204030204" pitchFamily="34" charset="0"/>
                        </a:rPr>
                        <a:t>hpf</a:t>
                      </a: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Calibri" panose="020F0502020204030204" pitchFamily="34" charset="0"/>
                          <a:ea typeface="MS Mincho" charset="0"/>
                          <a:cs typeface="Calibri" panose="020F0502020204030204" pitchFamily="34" charset="0"/>
                        </a:rPr>
                        <a:t>OR &gt;20% Ki67 index</a:t>
                      </a:r>
                    </a:p>
                  </a:txBody>
                  <a:tcPr marL="73025" marR="7302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000075"/>
                        </a:gs>
                        <a:gs pos="50000">
                          <a:srgbClr val="0419A0"/>
                        </a:gs>
                        <a:gs pos="99001">
                          <a:srgbClr val="000075"/>
                        </a:gs>
                        <a:gs pos="100000">
                          <a:srgbClr val="000075"/>
                        </a:gs>
                      </a:gsLst>
                      <a:lin ang="5400000"/>
                    </a:gra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7877669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8401A4-7CFD-41EE-87B9-792FA4128135}"/>
              </a:ext>
            </a:extLst>
          </p:cNvPr>
          <p:cNvSpPr/>
          <p:nvPr/>
        </p:nvSpPr>
        <p:spPr bwMode="auto">
          <a:xfrm>
            <a:off x="445105" y="1965716"/>
            <a:ext cx="11132457" cy="4043198"/>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Tahoma"/>
              <a:ea typeface="Tahoma"/>
              <a:cs typeface="Tahoma"/>
            </a:endParaRPr>
          </a:p>
        </p:txBody>
      </p:sp>
      <p:sp>
        <p:nvSpPr>
          <p:cNvPr id="5" name="Title 4"/>
          <p:cNvSpPr>
            <a:spLocks noGrp="1"/>
          </p:cNvSpPr>
          <p:nvPr>
            <p:ph type="title"/>
          </p:nvPr>
        </p:nvSpPr>
        <p:spPr>
          <a:xfrm>
            <a:off x="1809241" y="38628"/>
            <a:ext cx="10382759" cy="1143000"/>
          </a:xfrm>
        </p:spPr>
        <p:txBody>
          <a:bodyPr>
            <a:normAutofit/>
          </a:bodyPr>
          <a:lstStyle/>
          <a:p>
            <a:r>
              <a:rPr lang="en-US" dirty="0">
                <a:solidFill>
                  <a:srgbClr val="FFFF99"/>
                </a:solidFill>
                <a:latin typeface="Calibri" panose="020F0502020204030204" pitchFamily="34" charset="0"/>
                <a:cs typeface="Calibri" panose="020F0502020204030204" pitchFamily="34" charset="0"/>
              </a:rPr>
              <a:t>Markers Distinguishing Between </a:t>
            </a:r>
            <a:br>
              <a:rPr lang="en-US" dirty="0">
                <a:solidFill>
                  <a:srgbClr val="FFFF99"/>
                </a:solidFill>
                <a:latin typeface="Calibri" panose="020F0502020204030204" pitchFamily="34" charset="0"/>
                <a:cs typeface="Calibri" panose="020F0502020204030204" pitchFamily="34" charset="0"/>
              </a:rPr>
            </a:br>
            <a:r>
              <a:rPr lang="en-US" dirty="0" err="1">
                <a:solidFill>
                  <a:srgbClr val="FFFF99"/>
                </a:solidFill>
                <a:latin typeface="Calibri" panose="020F0502020204030204" pitchFamily="34" charset="0"/>
                <a:cs typeface="Calibri" panose="020F0502020204030204" pitchFamily="34" charset="0"/>
              </a:rPr>
              <a:t>PanNETs</a:t>
            </a:r>
            <a:r>
              <a:rPr lang="en-US" dirty="0">
                <a:solidFill>
                  <a:srgbClr val="FFFF99"/>
                </a:solidFill>
                <a:latin typeface="Calibri" panose="020F0502020204030204" pitchFamily="34" charset="0"/>
                <a:cs typeface="Calibri" panose="020F0502020204030204" pitchFamily="34" charset="0"/>
              </a:rPr>
              <a:t> G3 and </a:t>
            </a:r>
            <a:r>
              <a:rPr lang="en-US" dirty="0" err="1">
                <a:solidFill>
                  <a:srgbClr val="FFFF99"/>
                </a:solidFill>
                <a:latin typeface="Calibri" panose="020F0502020204030204" pitchFamily="34" charset="0"/>
                <a:cs typeface="Calibri" panose="020F0502020204030204" pitchFamily="34" charset="0"/>
              </a:rPr>
              <a:t>PanNECs</a:t>
            </a:r>
            <a:r>
              <a:rPr lang="en-US" dirty="0">
                <a:solidFill>
                  <a:srgbClr val="FFFF99"/>
                </a:solidFill>
                <a:latin typeface="Calibri" panose="020F0502020204030204" pitchFamily="34" charset="0"/>
                <a:cs typeface="Calibri" panose="020F0502020204030204" pitchFamily="34" charset="0"/>
              </a:rPr>
              <a:t>, Large and Small Cell</a:t>
            </a:r>
          </a:p>
        </p:txBody>
      </p:sp>
      <p:graphicFrame>
        <p:nvGraphicFramePr>
          <p:cNvPr id="9" name="Content Placeholder 2">
            <a:extLst>
              <a:ext uri="{FF2B5EF4-FFF2-40B4-BE49-F238E27FC236}">
                <a16:creationId xmlns:a16="http://schemas.microsoft.com/office/drawing/2014/main" id="{5F02E716-C92F-471F-A388-69375CAB20F4}"/>
              </a:ext>
            </a:extLst>
          </p:cNvPr>
          <p:cNvGraphicFramePr>
            <a:graphicFrameLocks/>
          </p:cNvGraphicFramePr>
          <p:nvPr>
            <p:extLst/>
          </p:nvPr>
        </p:nvGraphicFramePr>
        <p:xfrm>
          <a:off x="548111" y="2185757"/>
          <a:ext cx="10926444" cy="3603811"/>
        </p:xfrm>
        <a:graphic>
          <a:graphicData uri="http://schemas.openxmlformats.org/drawingml/2006/table">
            <a:tbl>
              <a:tblPr firstRow="1" bandRow="1"/>
              <a:tblGrid>
                <a:gridCol w="1202452">
                  <a:extLst>
                    <a:ext uri="{9D8B030D-6E8A-4147-A177-3AD203B41FA5}">
                      <a16:colId xmlns:a16="http://schemas.microsoft.com/office/drawing/2014/main" val="20000"/>
                    </a:ext>
                  </a:extLst>
                </a:gridCol>
                <a:gridCol w="665018">
                  <a:extLst>
                    <a:ext uri="{9D8B030D-6E8A-4147-A177-3AD203B41FA5}">
                      <a16:colId xmlns:a16="http://schemas.microsoft.com/office/drawing/2014/main" val="20001"/>
                    </a:ext>
                  </a:extLst>
                </a:gridCol>
                <a:gridCol w="1266468">
                  <a:extLst>
                    <a:ext uri="{9D8B030D-6E8A-4147-A177-3AD203B41FA5}">
                      <a16:colId xmlns:a16="http://schemas.microsoft.com/office/drawing/2014/main" val="20002"/>
                    </a:ext>
                  </a:extLst>
                </a:gridCol>
                <a:gridCol w="1012197">
                  <a:extLst>
                    <a:ext uri="{9D8B030D-6E8A-4147-A177-3AD203B41FA5}">
                      <a16:colId xmlns:a16="http://schemas.microsoft.com/office/drawing/2014/main" val="20003"/>
                    </a:ext>
                  </a:extLst>
                </a:gridCol>
                <a:gridCol w="1271358">
                  <a:extLst>
                    <a:ext uri="{9D8B030D-6E8A-4147-A177-3AD203B41FA5}">
                      <a16:colId xmlns:a16="http://schemas.microsoft.com/office/drawing/2014/main" val="20004"/>
                    </a:ext>
                  </a:extLst>
                </a:gridCol>
                <a:gridCol w="1496291">
                  <a:extLst>
                    <a:ext uri="{9D8B030D-6E8A-4147-A177-3AD203B41FA5}">
                      <a16:colId xmlns:a16="http://schemas.microsoft.com/office/drawing/2014/main" val="20005"/>
                    </a:ext>
                  </a:extLst>
                </a:gridCol>
                <a:gridCol w="1359376">
                  <a:extLst>
                    <a:ext uri="{9D8B030D-6E8A-4147-A177-3AD203B41FA5}">
                      <a16:colId xmlns:a16="http://schemas.microsoft.com/office/drawing/2014/main" val="3933227135"/>
                    </a:ext>
                  </a:extLst>
                </a:gridCol>
                <a:gridCol w="1486511">
                  <a:extLst>
                    <a:ext uri="{9D8B030D-6E8A-4147-A177-3AD203B41FA5}">
                      <a16:colId xmlns:a16="http://schemas.microsoft.com/office/drawing/2014/main" val="3408282506"/>
                    </a:ext>
                  </a:extLst>
                </a:gridCol>
                <a:gridCol w="1166773">
                  <a:extLst>
                    <a:ext uri="{9D8B030D-6E8A-4147-A177-3AD203B41FA5}">
                      <a16:colId xmlns:a16="http://schemas.microsoft.com/office/drawing/2014/main" val="4032553473"/>
                    </a:ext>
                  </a:extLst>
                </a:gridCol>
              </a:tblGrid>
              <a:tr h="1231167">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r>
                        <a:rPr lang="en-US" sz="2000" baseline="0" dirty="0">
                          <a:solidFill>
                            <a:schemeClr val="bg2"/>
                          </a:solidFill>
                          <a:latin typeface="Calibri" panose="020F0502020204030204" pitchFamily="34" charset="0"/>
                          <a:cs typeface="Calibri" panose="020F0502020204030204" pitchFamily="34" charset="0"/>
                        </a:rPr>
                        <a:t>Diagnosis</a:t>
                      </a:r>
                      <a:endParaRPr lang="en-US" sz="2000" baseline="30000" dirty="0">
                        <a:solidFill>
                          <a:schemeClr val="bg2"/>
                        </a:solidFill>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p>
                      <a:pPr algn="ctr"/>
                      <a:r>
                        <a:rPr lang="en-US" sz="2000" b="1" baseline="0" dirty="0">
                          <a:solidFill>
                            <a:schemeClr val="bg2"/>
                          </a:solidFill>
                          <a:latin typeface="Calibri" panose="020F0502020204030204" pitchFamily="34" charset="0"/>
                          <a:cs typeface="Calibri" panose="020F0502020204030204" pitchFamily="34" charset="0"/>
                        </a:rPr>
                        <a:t>N</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2000" dirty="0">
                          <a:solidFill>
                            <a:schemeClr val="bg2"/>
                          </a:solidFill>
                          <a:latin typeface="Calibri" panose="020F0502020204030204" pitchFamily="34" charset="0"/>
                          <a:cs typeface="Calibri" panose="020F0502020204030204" pitchFamily="34" charset="0"/>
                        </a:rPr>
                        <a:t>Ki67-range</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2000" dirty="0">
                          <a:solidFill>
                            <a:schemeClr val="bg2"/>
                          </a:solidFill>
                          <a:latin typeface="Calibri" panose="020F0502020204030204" pitchFamily="34" charset="0"/>
                          <a:cs typeface="Calibri" panose="020F0502020204030204" pitchFamily="34" charset="0"/>
                        </a:rPr>
                        <a:t>P53</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2000" i="1" dirty="0">
                          <a:solidFill>
                            <a:schemeClr val="bg2"/>
                          </a:solidFill>
                          <a:latin typeface="Calibri" panose="020F0502020204030204" pitchFamily="34" charset="0"/>
                          <a:cs typeface="Calibri" panose="020F0502020204030204" pitchFamily="34" charset="0"/>
                        </a:rPr>
                        <a:t>TP53</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2000" dirty="0">
                          <a:solidFill>
                            <a:schemeClr val="bg2"/>
                          </a:solidFill>
                          <a:latin typeface="Calibri" panose="020F0502020204030204" pitchFamily="34" charset="0"/>
                          <a:cs typeface="Calibri" panose="020F0502020204030204" pitchFamily="34" charset="0"/>
                        </a:rPr>
                        <a:t>Rb1</a:t>
                      </a:r>
                    </a:p>
                    <a:p>
                      <a:pPr algn="ctr"/>
                      <a:r>
                        <a:rPr lang="en-US" sz="2000" dirty="0">
                          <a:solidFill>
                            <a:schemeClr val="bg2"/>
                          </a:solidFill>
                          <a:latin typeface="Calibri" panose="020F0502020204030204" pitchFamily="34" charset="0"/>
                          <a:cs typeface="Calibri" panose="020F0502020204030204" pitchFamily="34" charset="0"/>
                        </a:rPr>
                        <a:t>(loss)</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p>
                      <a:pPr algn="ctr"/>
                      <a:r>
                        <a:rPr lang="en-US" sz="2000" b="1" dirty="0">
                          <a:solidFill>
                            <a:schemeClr val="bg2"/>
                          </a:solidFill>
                          <a:latin typeface="Calibri" panose="020F0502020204030204" pitchFamily="34" charset="0"/>
                          <a:cs typeface="Calibri" panose="020F0502020204030204" pitchFamily="34" charset="0"/>
                        </a:rPr>
                        <a:t>SSTR2A</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p>
                      <a:pPr algn="ctr"/>
                      <a:r>
                        <a:rPr lang="en-US" sz="2000" b="1" dirty="0">
                          <a:solidFill>
                            <a:schemeClr val="bg2"/>
                          </a:solidFill>
                          <a:latin typeface="Calibri" panose="020F0502020204030204" pitchFamily="34" charset="0"/>
                          <a:cs typeface="Calibri" panose="020F0502020204030204" pitchFamily="34" charset="0"/>
                        </a:rPr>
                        <a:t>ATRX</a:t>
                      </a:r>
                    </a:p>
                    <a:p>
                      <a:pPr algn="ctr"/>
                      <a:r>
                        <a:rPr lang="en-US" sz="2000" b="1" dirty="0">
                          <a:solidFill>
                            <a:schemeClr val="bg2"/>
                          </a:solidFill>
                          <a:latin typeface="Calibri" panose="020F0502020204030204" pitchFamily="34" charset="0"/>
                          <a:cs typeface="Calibri" panose="020F0502020204030204" pitchFamily="34" charset="0"/>
                        </a:rPr>
                        <a:t>(loss)</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p>
                      <a:pPr algn="ctr"/>
                      <a:r>
                        <a:rPr lang="en-US" sz="2000" b="1" dirty="0">
                          <a:solidFill>
                            <a:schemeClr val="bg2"/>
                          </a:solidFill>
                          <a:latin typeface="Calibri" panose="020F0502020204030204" pitchFamily="34" charset="0"/>
                          <a:cs typeface="Calibri" panose="020F0502020204030204" pitchFamily="34" charset="0"/>
                        </a:rPr>
                        <a:t>DAX</a:t>
                      </a:r>
                    </a:p>
                    <a:p>
                      <a:pPr algn="ctr"/>
                      <a:r>
                        <a:rPr lang="en-US" sz="2000" b="1" dirty="0">
                          <a:solidFill>
                            <a:schemeClr val="bg2"/>
                          </a:solidFill>
                          <a:latin typeface="Calibri" panose="020F0502020204030204" pitchFamily="34" charset="0"/>
                          <a:cs typeface="Calibri" panose="020F0502020204030204" pitchFamily="34" charset="0"/>
                        </a:rPr>
                        <a:t>(</a:t>
                      </a:r>
                      <a:r>
                        <a:rPr lang="en-US" sz="2000" b="1" dirty="0" err="1">
                          <a:solidFill>
                            <a:schemeClr val="bg2"/>
                          </a:solidFill>
                          <a:latin typeface="Calibri" panose="020F0502020204030204" pitchFamily="34" charset="0"/>
                          <a:cs typeface="Calibri" panose="020F0502020204030204" pitchFamily="34" charset="0"/>
                        </a:rPr>
                        <a:t>los</a:t>
                      </a:r>
                      <a:r>
                        <a:rPr lang="en-US" sz="2000" b="1" dirty="0">
                          <a:solidFill>
                            <a:schemeClr val="bg2"/>
                          </a:solidFill>
                          <a:latin typeface="Calibri" panose="020F0502020204030204" pitchFamily="34" charset="0"/>
                          <a:cs typeface="Calibri" panose="020F0502020204030204" pitchFamily="34" charset="0"/>
                        </a:rPr>
                        <a:t>)</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extLst>
                  <a:ext uri="{0D108BD9-81ED-4DB2-BD59-A6C34878D82A}">
                    <a16:rowId xmlns:a16="http://schemas.microsoft.com/office/drawing/2014/main" val="10000"/>
                  </a:ext>
                </a:extLst>
              </a:tr>
              <a:tr h="977047">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18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NET G3</a:t>
                      </a:r>
                      <a:endParaRPr lang="en-US" sz="1800" b="1" baseline="3000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9</a:t>
                      </a:r>
                      <a:endParaRPr lang="en-US" sz="1800" b="1" baseline="3000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21%-36%</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0%</a:t>
                      </a:r>
                      <a:endParaRPr lang="en-US" sz="1800"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0%</a:t>
                      </a:r>
                      <a:endParaRPr lang="en-US" sz="1800" b="1" dirty="0">
                        <a:solidFill>
                          <a:srgbClr val="FFFF00"/>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0%</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78%</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11%</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33%</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1395597">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18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NEC</a:t>
                      </a:r>
                      <a:endParaRPr lang="en-US" sz="1800" b="1" baseline="3000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12</a:t>
                      </a:r>
                      <a:endParaRPr lang="en-US" sz="1800" b="1" baseline="3000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21%-90%</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75%</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800" b="1"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67%</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8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Calibri" panose="020F0502020204030204" pitchFamily="34" charset="0"/>
                          <a:ea typeface="+mn-ea"/>
                          <a:cs typeface="Calibri" panose="020F0502020204030204" pitchFamily="34" charset="0"/>
                        </a:rPr>
                        <a:t>45%</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8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Calibri" panose="020F0502020204030204" pitchFamily="34" charset="0"/>
                          <a:ea typeface="+mn-ea"/>
                          <a:cs typeface="Calibri" panose="020F0502020204030204" pitchFamily="34" charset="0"/>
                        </a:rPr>
                        <a:t>8%</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8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Calibri" panose="020F0502020204030204" pitchFamily="34" charset="0"/>
                          <a:ea typeface="+mn-ea"/>
                          <a:cs typeface="Calibri" panose="020F0502020204030204" pitchFamily="34" charset="0"/>
                        </a:rPr>
                        <a:t>0%</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800" b="1"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Calibri" panose="020F0502020204030204" pitchFamily="34" charset="0"/>
                          <a:ea typeface="+mn-ea"/>
                          <a:cs typeface="Calibri" panose="020F0502020204030204" pitchFamily="34" charset="0"/>
                        </a:rPr>
                        <a:t>0%</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bl>
          </a:graphicData>
        </a:graphic>
      </p:graphicFrame>
      <p:sp>
        <p:nvSpPr>
          <p:cNvPr id="11" name="Rectangle 10">
            <a:extLst>
              <a:ext uri="{FF2B5EF4-FFF2-40B4-BE49-F238E27FC236}">
                <a16:creationId xmlns:a16="http://schemas.microsoft.com/office/drawing/2014/main" id="{836A7F2C-1DBD-451B-AE19-663CE015947A}"/>
              </a:ext>
            </a:extLst>
          </p:cNvPr>
          <p:cNvSpPr/>
          <p:nvPr/>
        </p:nvSpPr>
        <p:spPr bwMode="auto">
          <a:xfrm>
            <a:off x="3647820" y="2185757"/>
            <a:ext cx="7826735" cy="3603811"/>
          </a:xfrm>
          <a:prstGeom prst="rect">
            <a:avLst/>
          </a:prstGeom>
          <a:noFill/>
          <a:ln w="57150" cap="flat" cmpd="sng" algn="ctr">
            <a:solidFill>
              <a:srgbClr val="FFFF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Tree>
    <p:extLst>
      <p:ext uri="{BB962C8B-B14F-4D97-AF65-F5344CB8AC3E}">
        <p14:creationId xmlns:p14="http://schemas.microsoft.com/office/powerpoint/2010/main" val="36671646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
          </p:nvPr>
        </p:nvSpPr>
        <p:spPr>
          <a:xfrm>
            <a:off x="897491" y="1068614"/>
            <a:ext cx="8153400" cy="7460504"/>
          </a:xfrm>
        </p:spPr>
        <p:txBody>
          <a:bodyPr/>
          <a:lstStyle/>
          <a:p>
            <a:r>
              <a:rPr lang="en-US" sz="2400" dirty="0">
                <a:solidFill>
                  <a:srgbClr val="FFFF00"/>
                </a:solidFill>
              </a:rPr>
              <a:t>Carcinoid syndrome</a:t>
            </a:r>
          </a:p>
          <a:p>
            <a:pPr lvl="1"/>
            <a:r>
              <a:rPr lang="en-US" sz="2000" dirty="0"/>
              <a:t>Occurs in 8-35% NET, usually </a:t>
            </a:r>
            <a:r>
              <a:rPr lang="en-US" sz="2000" dirty="0" err="1"/>
              <a:t>midgut</a:t>
            </a:r>
            <a:r>
              <a:rPr lang="en-US" sz="2000" dirty="0"/>
              <a:t> NET with liver metastasis.</a:t>
            </a:r>
          </a:p>
          <a:p>
            <a:pPr lvl="1"/>
            <a:r>
              <a:rPr lang="en-US" sz="2000" dirty="0"/>
              <a:t>Caused by release of vasoactive peptides like serotonin, histamine, or </a:t>
            </a:r>
            <a:r>
              <a:rPr lang="en-US" sz="2000" dirty="0" err="1"/>
              <a:t>tachykinins</a:t>
            </a:r>
            <a:r>
              <a:rPr lang="en-US" sz="2000" dirty="0"/>
              <a:t>.</a:t>
            </a:r>
          </a:p>
          <a:p>
            <a:pPr lvl="1"/>
            <a:r>
              <a:rPr lang="en-US" sz="2000" dirty="0"/>
              <a:t>Causes episodic flushing, diarrhea, wheezing, tachycardia, blood pressure fluctuations, and eventual development of </a:t>
            </a:r>
            <a:r>
              <a:rPr lang="en-US" sz="2000" dirty="0" err="1"/>
              <a:t>endomyocardial</a:t>
            </a:r>
            <a:r>
              <a:rPr lang="en-US" sz="2000" dirty="0"/>
              <a:t> fibrosis leading to  </a:t>
            </a:r>
            <a:r>
              <a:rPr lang="en-US" sz="2000" dirty="0" err="1"/>
              <a:t>valvular</a:t>
            </a:r>
            <a:r>
              <a:rPr lang="en-US" sz="2000" dirty="0"/>
              <a:t> heart disease.</a:t>
            </a:r>
          </a:p>
          <a:p>
            <a:r>
              <a:rPr lang="en-US" sz="2400" dirty="0">
                <a:solidFill>
                  <a:srgbClr val="FFFF00"/>
                </a:solidFill>
              </a:rPr>
              <a:t>Functional pancreatic NET Syndromes</a:t>
            </a:r>
          </a:p>
          <a:p>
            <a:pPr lvl="1"/>
            <a:r>
              <a:rPr lang="en-US" sz="2000" dirty="0"/>
              <a:t>Occurs in 10-60% </a:t>
            </a:r>
            <a:r>
              <a:rPr lang="en-US" sz="2000" dirty="0" err="1"/>
              <a:t>pNET</a:t>
            </a:r>
            <a:endParaRPr lang="en-US" sz="2000" dirty="0"/>
          </a:p>
          <a:p>
            <a:pPr lvl="1"/>
            <a:r>
              <a:rPr lang="en-US" sz="2000" b="1" dirty="0" err="1">
                <a:latin typeface="Calibri" pitchFamily="34" charset="0"/>
              </a:rPr>
              <a:t>Insulinoma</a:t>
            </a:r>
            <a:r>
              <a:rPr lang="en-US" sz="2000" b="1" dirty="0">
                <a:latin typeface="Calibri" pitchFamily="34" charset="0"/>
              </a:rPr>
              <a:t> (70%)</a:t>
            </a:r>
          </a:p>
          <a:p>
            <a:pPr lvl="1"/>
            <a:r>
              <a:rPr lang="en-US" sz="2000" b="1" dirty="0" err="1">
                <a:latin typeface="Calibri" pitchFamily="34" charset="0"/>
              </a:rPr>
              <a:t>Glucagonomas</a:t>
            </a:r>
            <a:r>
              <a:rPr lang="en-US" sz="2000" b="1" dirty="0">
                <a:latin typeface="Calibri" pitchFamily="34" charset="0"/>
              </a:rPr>
              <a:t> (15%)</a:t>
            </a:r>
          </a:p>
          <a:p>
            <a:pPr lvl="1"/>
            <a:r>
              <a:rPr lang="en-US" sz="2000" b="1" dirty="0" err="1">
                <a:latin typeface="Calibri" pitchFamily="34" charset="0"/>
              </a:rPr>
              <a:t>Gastrinomas</a:t>
            </a:r>
            <a:r>
              <a:rPr lang="en-US" sz="2000" b="1" dirty="0">
                <a:latin typeface="Calibri" pitchFamily="34" charset="0"/>
              </a:rPr>
              <a:t> (5-10%)</a:t>
            </a:r>
          </a:p>
          <a:p>
            <a:pPr lvl="1"/>
            <a:r>
              <a:rPr lang="en-US" sz="2000" b="1" dirty="0" err="1">
                <a:latin typeface="Calibri" pitchFamily="34" charset="0"/>
              </a:rPr>
              <a:t>Somatostatinomas</a:t>
            </a:r>
            <a:r>
              <a:rPr lang="en-US" sz="2000" b="1" dirty="0">
                <a:latin typeface="Calibri" pitchFamily="34" charset="0"/>
              </a:rPr>
              <a:t> (5-10%)</a:t>
            </a:r>
          </a:p>
          <a:p>
            <a:pPr lvl="1"/>
            <a:r>
              <a:rPr lang="en-US" sz="2000" b="1" dirty="0" err="1">
                <a:latin typeface="Calibri" pitchFamily="34" charset="0"/>
              </a:rPr>
              <a:t>VIPomas</a:t>
            </a:r>
            <a:r>
              <a:rPr lang="en-US" sz="2000" b="1" dirty="0">
                <a:latin typeface="Calibri" pitchFamily="34" charset="0"/>
              </a:rPr>
              <a:t>, ACTH (Rare)</a:t>
            </a:r>
          </a:p>
          <a:p>
            <a:pPr lvl="1"/>
            <a:r>
              <a:rPr lang="en-US" sz="2000" dirty="0"/>
              <a:t>Pancreatic polypeptide usually does not cause a syndrome.</a:t>
            </a:r>
          </a:p>
          <a:p>
            <a:endParaRPr lang="en-US" sz="2400" dirty="0"/>
          </a:p>
          <a:p>
            <a:endParaRPr lang="en-US" sz="2400" dirty="0"/>
          </a:p>
          <a:p>
            <a:endParaRPr lang="en-US" sz="2400" dirty="0"/>
          </a:p>
          <a:p>
            <a:endParaRPr lang="en-US" sz="2400" dirty="0"/>
          </a:p>
        </p:txBody>
      </p:sp>
      <p:sp>
        <p:nvSpPr>
          <p:cNvPr id="3" name="Title 2"/>
          <p:cNvSpPr>
            <a:spLocks noGrp="1"/>
          </p:cNvSpPr>
          <p:nvPr>
            <p:ph type="title"/>
          </p:nvPr>
        </p:nvSpPr>
        <p:spPr>
          <a:xfrm>
            <a:off x="1856087" y="189411"/>
            <a:ext cx="8766048" cy="685800"/>
          </a:xfrm>
        </p:spPr>
        <p:txBody>
          <a:bodyPr/>
          <a:lstStyle/>
          <a:p>
            <a:r>
              <a:rPr lang="en-US" sz="3600" dirty="0">
                <a:solidFill>
                  <a:srgbClr val="FFFF00"/>
                </a:solidFill>
              </a:rPr>
              <a:t>Functional </a:t>
            </a:r>
            <a:r>
              <a:rPr lang="en-US" sz="3600" dirty="0" err="1">
                <a:solidFill>
                  <a:srgbClr val="FFFF00"/>
                </a:solidFill>
              </a:rPr>
              <a:t>pNET</a:t>
            </a:r>
            <a:r>
              <a:rPr lang="en-US" sz="3600" dirty="0">
                <a:solidFill>
                  <a:srgbClr val="FFFF00"/>
                </a:solidFill>
              </a:rPr>
              <a:t> </a:t>
            </a:r>
            <a:r>
              <a:rPr lang="mr-IN" sz="3600" dirty="0">
                <a:solidFill>
                  <a:srgbClr val="FFFF00"/>
                </a:solidFill>
              </a:rPr>
              <a:t>–</a:t>
            </a:r>
            <a:r>
              <a:rPr lang="en-US" sz="3600" dirty="0">
                <a:solidFill>
                  <a:srgbClr val="FFFF00"/>
                </a:solidFill>
              </a:rPr>
              <a:t> Hormonal Syndromes</a:t>
            </a:r>
          </a:p>
        </p:txBody>
      </p:sp>
    </p:spTree>
    <p:extLst>
      <p:ext uri="{BB962C8B-B14F-4D97-AF65-F5344CB8AC3E}">
        <p14:creationId xmlns:p14="http://schemas.microsoft.com/office/powerpoint/2010/main" val="11485389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13272" y="-38382"/>
            <a:ext cx="9847448" cy="994172"/>
          </a:xfrm>
        </p:spPr>
        <p:txBody>
          <a:bodyPr anchor="t">
            <a:noAutofit/>
          </a:bodyPr>
          <a:lstStyle/>
          <a:p>
            <a:r>
              <a:rPr lang="en-US" dirty="0">
                <a:solidFill>
                  <a:srgbClr val="FFFF66"/>
                </a:solidFill>
                <a:effectLst>
                  <a:outerShdw blurRad="38100" dist="38100" dir="2700000" algn="tl">
                    <a:srgbClr val="000000">
                      <a:alpha val="43137"/>
                    </a:srgbClr>
                  </a:outerShdw>
                </a:effectLst>
                <a:latin typeface="Calibri" panose="020F0502020204030204" pitchFamily="34" charset="0"/>
              </a:rPr>
              <a:t>Completed Phase 3 NET Trials:</a:t>
            </a:r>
            <a:br>
              <a:rPr lang="en-US" dirty="0">
                <a:solidFill>
                  <a:srgbClr val="FFFF66"/>
                </a:solidFill>
                <a:effectLst>
                  <a:outerShdw blurRad="38100" dist="38100" dir="2700000" algn="tl">
                    <a:srgbClr val="000000">
                      <a:alpha val="43137"/>
                    </a:srgbClr>
                  </a:outerShdw>
                </a:effectLst>
                <a:latin typeface="Calibri" panose="020F0502020204030204" pitchFamily="34" charset="0"/>
              </a:rPr>
            </a:br>
            <a:r>
              <a:rPr lang="en-US" dirty="0">
                <a:solidFill>
                  <a:srgbClr val="FFFF66"/>
                </a:solidFill>
                <a:effectLst>
                  <a:outerShdw blurRad="38100" dist="38100" dir="2700000" algn="tl">
                    <a:srgbClr val="000000">
                      <a:alpha val="43137"/>
                    </a:srgbClr>
                  </a:outerShdw>
                </a:effectLst>
                <a:latin typeface="Calibri" panose="020F0502020204030204" pitchFamily="34" charset="0"/>
              </a:rPr>
              <a:t>Level-1 Evidence</a:t>
            </a:r>
            <a:endParaRPr lang="en-US" i="1" dirty="0">
              <a:solidFill>
                <a:srgbClr val="FFFF66"/>
              </a:solidFill>
              <a:effectLst>
                <a:outerShdw blurRad="38100" dist="38100" dir="2700000" algn="tl">
                  <a:srgbClr val="000000">
                    <a:alpha val="43137"/>
                  </a:srgbClr>
                </a:outerShdw>
              </a:effectLst>
              <a:latin typeface="Calibri" panose="020F0502020204030204" pitchFamily="34" charset="0"/>
            </a:endParaRPr>
          </a:p>
        </p:txBody>
      </p:sp>
      <p:sp>
        <p:nvSpPr>
          <p:cNvPr id="19" name="TextBox 18"/>
          <p:cNvSpPr txBox="1"/>
          <p:nvPr/>
        </p:nvSpPr>
        <p:spPr>
          <a:xfrm>
            <a:off x="2756090" y="5935744"/>
            <a:ext cx="6612576" cy="738664"/>
          </a:xfrm>
          <a:prstGeom prst="rect">
            <a:avLst/>
          </a:prstGeom>
          <a:no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Moertel</a:t>
            </a:r>
            <a:r>
              <a:rPr kumimoji="0" lang="en-US" sz="1400" b="0"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CG et al. N </a:t>
            </a:r>
            <a:r>
              <a:rPr kumimoji="0" lang="en-US" sz="1400" b="0" i="1" u="none" strike="noStrike" kern="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Engl</a:t>
            </a:r>
            <a:r>
              <a:rPr kumimoji="0" lang="en-US" sz="1400" b="0"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J Med 1980; </a:t>
            </a:r>
            <a:r>
              <a:rPr kumimoji="0" lang="en-US" sz="1400" b="0" i="1" u="none" strike="noStrike" kern="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Moertel</a:t>
            </a:r>
            <a:r>
              <a:rPr kumimoji="0" lang="en-US" sz="1400" b="0"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et al. N </a:t>
            </a:r>
            <a:r>
              <a:rPr kumimoji="0" lang="en-US" sz="1400" b="0" i="1" u="none" strike="noStrike" kern="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Engl</a:t>
            </a:r>
            <a:r>
              <a:rPr kumimoji="0" lang="en-US" sz="1400" b="0"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J Med 1992; </a:t>
            </a:r>
            <a:r>
              <a:rPr kumimoji="0" lang="en-US" sz="1400" b="0" i="1" u="none" strike="noStrike" kern="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Rinke</a:t>
            </a:r>
            <a:r>
              <a:rPr kumimoji="0" lang="en-US" sz="1400" b="0"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A et al JCO 2009; Yao JC et al NEJM 2011; Raymond E et al NEJM 2011; </a:t>
            </a:r>
            <a:r>
              <a:rPr kumimoji="0" lang="en-US" sz="1400" b="0" i="1" u="none" strike="noStrike" kern="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Caplan</a:t>
            </a:r>
            <a:r>
              <a:rPr kumimoji="0" lang="en-US" sz="1400" b="0"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M et al NEJM 2014; Yao JC  Lancet 2016;  </a:t>
            </a:r>
            <a:r>
              <a:rPr kumimoji="0" lang="en-US" sz="1400" b="0" i="1" u="none" strike="noStrike" kern="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Kulke</a:t>
            </a:r>
            <a:r>
              <a:rPr kumimoji="0" lang="en-US" sz="1400" b="0"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M JCO 2016; and </a:t>
            </a:r>
            <a:r>
              <a:rPr kumimoji="0" lang="en-US" sz="1400" b="0" i="1" u="none" strike="noStrike" kern="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Strosberg</a:t>
            </a:r>
            <a:r>
              <a:rPr kumimoji="0" lang="en-US" sz="1400" b="0" i="1"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J NEJM 2017.</a:t>
            </a:r>
          </a:p>
        </p:txBody>
      </p:sp>
      <p:grpSp>
        <p:nvGrpSpPr>
          <p:cNvPr id="39" name="Group 38"/>
          <p:cNvGrpSpPr/>
          <p:nvPr/>
        </p:nvGrpSpPr>
        <p:grpSpPr>
          <a:xfrm>
            <a:off x="1524004" y="1582982"/>
            <a:ext cx="9303389" cy="4275359"/>
            <a:chOff x="-147775" y="1094211"/>
            <a:chExt cx="12341352" cy="4892736"/>
          </a:xfrm>
        </p:grpSpPr>
        <p:grpSp>
          <p:nvGrpSpPr>
            <p:cNvPr id="28" name="Group 27"/>
            <p:cNvGrpSpPr/>
            <p:nvPr/>
          </p:nvGrpSpPr>
          <p:grpSpPr>
            <a:xfrm>
              <a:off x="5485791" y="1607734"/>
              <a:ext cx="1954761" cy="3567887"/>
              <a:chOff x="4353023" y="1617216"/>
              <a:chExt cx="1954761" cy="3567887"/>
            </a:xfrm>
          </p:grpSpPr>
          <p:sp>
            <p:nvSpPr>
              <p:cNvPr id="16" name="TextBox 24"/>
              <p:cNvSpPr txBox="1">
                <a:spLocks noChangeArrowheads="1"/>
              </p:cNvSpPr>
              <p:nvPr/>
            </p:nvSpPr>
            <p:spPr bwMode="auto">
              <a:xfrm>
                <a:off x="4353023" y="1617216"/>
                <a:ext cx="1954761" cy="1056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rPr>
                  <a:t>Sunitinib</a:t>
                </a:r>
                <a:r>
                  <a:rPr kumimoji="0" lang="en-US" altLang="en-US" sz="135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in progressive PNET</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SU011248</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2011</a:t>
                </a:r>
              </a:p>
            </p:txBody>
          </p:sp>
          <p:sp>
            <p:nvSpPr>
              <p:cNvPr id="27" name="Down Arrow 26"/>
              <p:cNvSpPr/>
              <p:nvPr/>
            </p:nvSpPr>
            <p:spPr>
              <a:xfrm>
                <a:off x="5062738" y="2662324"/>
                <a:ext cx="425917" cy="2522779"/>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Tahoma"/>
                  <a:ea typeface="Tahoma"/>
                  <a:cs typeface="Tahoma"/>
                </a:endParaRPr>
              </a:p>
            </p:txBody>
          </p:sp>
        </p:grpSp>
        <p:grpSp>
          <p:nvGrpSpPr>
            <p:cNvPr id="22" name="Group 21"/>
            <p:cNvGrpSpPr/>
            <p:nvPr/>
          </p:nvGrpSpPr>
          <p:grpSpPr>
            <a:xfrm>
              <a:off x="51164" y="3029720"/>
              <a:ext cx="1671088" cy="2145901"/>
              <a:chOff x="51164" y="3029720"/>
              <a:chExt cx="1671088" cy="2145901"/>
            </a:xfrm>
          </p:grpSpPr>
          <p:sp>
            <p:nvSpPr>
              <p:cNvPr id="13" name="TextBox 5"/>
              <p:cNvSpPr txBox="1">
                <a:spLocks noChangeArrowheads="1"/>
              </p:cNvSpPr>
              <p:nvPr/>
            </p:nvSpPr>
            <p:spPr bwMode="auto">
              <a:xfrm>
                <a:off x="51164" y="3029720"/>
                <a:ext cx="1671088" cy="1056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rPr>
                  <a:t>Streptozocin</a:t>
                </a:r>
                <a:r>
                  <a:rPr kumimoji="0" lang="en-US" altLang="en-US" sz="135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rPr>
                  <a:t> </a:t>
                </a:r>
                <a:r>
                  <a:rPr kumimoji="0" lang="en-US" altLang="en-US" sz="135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Chemotherapy Pancreatic NET</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1980, </a:t>
                </a:r>
                <a:r>
                  <a:rPr kumimoji="0" lang="en-US" altLang="en-US" sz="135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1992</a:t>
                </a:r>
              </a:p>
            </p:txBody>
          </p:sp>
          <p:sp>
            <p:nvSpPr>
              <p:cNvPr id="21" name="Down Arrow 20"/>
              <p:cNvSpPr/>
              <p:nvPr/>
            </p:nvSpPr>
            <p:spPr>
              <a:xfrm>
                <a:off x="564622" y="4131755"/>
                <a:ext cx="425917" cy="1043866"/>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Tahoma"/>
                  <a:ea typeface="Tahoma"/>
                  <a:cs typeface="Tahoma"/>
                </a:endParaRPr>
              </a:p>
            </p:txBody>
          </p:sp>
        </p:grpSp>
        <p:grpSp>
          <p:nvGrpSpPr>
            <p:cNvPr id="24" name="Group 23"/>
            <p:cNvGrpSpPr/>
            <p:nvPr/>
          </p:nvGrpSpPr>
          <p:grpSpPr>
            <a:xfrm>
              <a:off x="3011335" y="2837345"/>
              <a:ext cx="1794883" cy="2352149"/>
              <a:chOff x="1458819" y="2824737"/>
              <a:chExt cx="1794883" cy="2352149"/>
            </a:xfrm>
          </p:grpSpPr>
          <p:sp>
            <p:nvSpPr>
              <p:cNvPr id="14" name="TextBox 22"/>
              <p:cNvSpPr txBox="1">
                <a:spLocks noChangeArrowheads="1"/>
              </p:cNvSpPr>
              <p:nvPr/>
            </p:nvSpPr>
            <p:spPr bwMode="auto">
              <a:xfrm>
                <a:off x="1458819" y="2824737"/>
                <a:ext cx="1794883" cy="1056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rPr>
                  <a:t>Octreotide</a:t>
                </a:r>
                <a:r>
                  <a:rPr kumimoji="0" lang="en-US" altLang="en-US" sz="135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rPr>
                  <a:t> LAR </a:t>
                </a:r>
                <a:r>
                  <a:rPr kumimoji="0" lang="en-US" altLang="en-US" sz="1350" b="0" i="0" u="none" strike="noStrike" kern="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Midgut</a:t>
                </a:r>
                <a:r>
                  <a:rPr kumimoji="0" lang="en-US" altLang="en-US" sz="135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NET </a:t>
                </a: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PROMID </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2009</a:t>
                </a:r>
              </a:p>
            </p:txBody>
          </p:sp>
          <p:sp>
            <p:nvSpPr>
              <p:cNvPr id="23" name="Down Arrow 22"/>
              <p:cNvSpPr/>
              <p:nvPr/>
            </p:nvSpPr>
            <p:spPr>
              <a:xfrm>
                <a:off x="2143301" y="4133020"/>
                <a:ext cx="425917" cy="1043866"/>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Tahoma"/>
                  <a:ea typeface="Tahoma"/>
                  <a:cs typeface="Tahoma"/>
                </a:endParaRPr>
              </a:p>
            </p:txBody>
          </p:sp>
        </p:grpSp>
        <p:grpSp>
          <p:nvGrpSpPr>
            <p:cNvPr id="26" name="Group 25"/>
            <p:cNvGrpSpPr/>
            <p:nvPr/>
          </p:nvGrpSpPr>
          <p:grpSpPr>
            <a:xfrm>
              <a:off x="4806217" y="2851936"/>
              <a:ext cx="1594031" cy="2338276"/>
              <a:chOff x="2828819" y="2861418"/>
              <a:chExt cx="1594031" cy="2338276"/>
            </a:xfrm>
          </p:grpSpPr>
          <p:sp>
            <p:nvSpPr>
              <p:cNvPr id="15" name="TextBox 23"/>
              <p:cNvSpPr txBox="1">
                <a:spLocks noChangeArrowheads="1"/>
              </p:cNvSpPr>
              <p:nvPr/>
            </p:nvSpPr>
            <p:spPr bwMode="auto">
              <a:xfrm>
                <a:off x="2828819" y="2861418"/>
                <a:ext cx="1594031" cy="1294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rPr>
                  <a:t>Everolimus</a:t>
                </a:r>
                <a:endParaRPr kumimoji="0" lang="en-US" altLang="en-US" sz="135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endParaRP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Pancreatic NET</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RADIANT-3</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2011</a:t>
                </a:r>
                <a:r>
                  <a:rPr kumimoji="0" lang="en-US" altLang="en-US" sz="135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a:t>
                </a:r>
                <a:endPar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endParaRPr>
              </a:p>
            </p:txBody>
          </p:sp>
          <p:sp>
            <p:nvSpPr>
              <p:cNvPr id="25" name="Down Arrow 24"/>
              <p:cNvSpPr/>
              <p:nvPr/>
            </p:nvSpPr>
            <p:spPr>
              <a:xfrm>
                <a:off x="3469948" y="4155829"/>
                <a:ext cx="425917" cy="1043865"/>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Tahoma"/>
                  <a:ea typeface="Tahoma"/>
                  <a:cs typeface="Tahoma"/>
                </a:endParaRPr>
              </a:p>
            </p:txBody>
          </p:sp>
        </p:grpSp>
        <p:grpSp>
          <p:nvGrpSpPr>
            <p:cNvPr id="30" name="Group 29"/>
            <p:cNvGrpSpPr/>
            <p:nvPr/>
          </p:nvGrpSpPr>
          <p:grpSpPr>
            <a:xfrm>
              <a:off x="6621425" y="2674498"/>
              <a:ext cx="1923069" cy="2484513"/>
              <a:chOff x="5448701" y="2661475"/>
              <a:chExt cx="1923069" cy="2484513"/>
            </a:xfrm>
          </p:grpSpPr>
          <p:sp>
            <p:nvSpPr>
              <p:cNvPr id="17" name="TextBox 25"/>
              <p:cNvSpPr txBox="1">
                <a:spLocks noChangeArrowheads="1"/>
              </p:cNvSpPr>
              <p:nvPr/>
            </p:nvSpPr>
            <p:spPr bwMode="auto">
              <a:xfrm>
                <a:off x="5448701" y="2661475"/>
                <a:ext cx="1923069" cy="1294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rPr>
                  <a:t>Lanreotide</a:t>
                </a:r>
                <a:r>
                  <a:rPr kumimoji="0" lang="en-US" altLang="en-US" sz="135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rPr>
                  <a:t> Depot </a:t>
                </a:r>
                <a:r>
                  <a:rPr kumimoji="0" lang="en-US" altLang="en-US" sz="135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Gastro-</a:t>
                </a:r>
                <a:r>
                  <a:rPr kumimoji="0" lang="en-US" altLang="en-US" sz="1350" b="0" i="0" u="none" strike="noStrike" kern="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entero</a:t>
                </a:r>
                <a:r>
                  <a:rPr kumimoji="0" lang="en-US" altLang="en-US" sz="135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-pancreatic NET </a:t>
                </a: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CLARINET</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2014</a:t>
                </a:r>
              </a:p>
            </p:txBody>
          </p:sp>
          <p:sp>
            <p:nvSpPr>
              <p:cNvPr id="29" name="Down Arrow 28"/>
              <p:cNvSpPr/>
              <p:nvPr/>
            </p:nvSpPr>
            <p:spPr>
              <a:xfrm>
                <a:off x="6267828" y="4056751"/>
                <a:ext cx="425917" cy="1089237"/>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Tahoma"/>
                  <a:ea typeface="Tahoma"/>
                  <a:cs typeface="Tahoma"/>
                </a:endParaRPr>
              </a:p>
            </p:txBody>
          </p:sp>
        </p:grpSp>
        <p:grpSp>
          <p:nvGrpSpPr>
            <p:cNvPr id="34" name="Group 33"/>
            <p:cNvGrpSpPr/>
            <p:nvPr/>
          </p:nvGrpSpPr>
          <p:grpSpPr>
            <a:xfrm>
              <a:off x="9881891" y="1094211"/>
              <a:ext cx="2311686" cy="4119549"/>
              <a:chOff x="9573678" y="1094211"/>
              <a:chExt cx="2311686" cy="4119549"/>
            </a:xfrm>
          </p:grpSpPr>
          <p:sp>
            <p:nvSpPr>
              <p:cNvPr id="6" name="TextBox 25"/>
              <p:cNvSpPr txBox="1">
                <a:spLocks noChangeArrowheads="1"/>
              </p:cNvSpPr>
              <p:nvPr/>
            </p:nvSpPr>
            <p:spPr bwMode="auto">
              <a:xfrm>
                <a:off x="9573678" y="1094211"/>
                <a:ext cx="2311686" cy="1294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rPr>
                  <a:t>Lu-177-DOTATATE </a:t>
                </a:r>
                <a:r>
                  <a:rPr kumimoji="0" lang="en-US" altLang="en-US" sz="135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PRRT for</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a:t>
                </a:r>
                <a:r>
                  <a:rPr kumimoji="0" lang="en-US" altLang="en-US" sz="1350" b="0" i="0" u="none" strike="noStrike" kern="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Midgut</a:t>
                </a:r>
                <a:r>
                  <a:rPr kumimoji="0" lang="en-US" altLang="en-US" sz="135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NET</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NETTER-1</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2016</a:t>
                </a:r>
              </a:p>
            </p:txBody>
          </p:sp>
          <p:sp>
            <p:nvSpPr>
              <p:cNvPr id="33" name="Down Arrow 32"/>
              <p:cNvSpPr/>
              <p:nvPr/>
            </p:nvSpPr>
            <p:spPr>
              <a:xfrm>
                <a:off x="10620142" y="2388622"/>
                <a:ext cx="454780" cy="2825138"/>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Tahoma"/>
                  <a:ea typeface="Tahoma"/>
                  <a:cs typeface="Tahoma"/>
                </a:endParaRPr>
              </a:p>
            </p:txBody>
          </p:sp>
        </p:grpSp>
        <p:grpSp>
          <p:nvGrpSpPr>
            <p:cNvPr id="32" name="Group 31"/>
            <p:cNvGrpSpPr/>
            <p:nvPr/>
          </p:nvGrpSpPr>
          <p:grpSpPr>
            <a:xfrm>
              <a:off x="8498869" y="2607609"/>
              <a:ext cx="1481005" cy="2568012"/>
              <a:chOff x="7600341" y="2594357"/>
              <a:chExt cx="1481005" cy="2568012"/>
            </a:xfrm>
          </p:grpSpPr>
          <p:sp>
            <p:nvSpPr>
              <p:cNvPr id="20" name="TextBox 23"/>
              <p:cNvSpPr txBox="1">
                <a:spLocks noChangeArrowheads="1"/>
              </p:cNvSpPr>
              <p:nvPr/>
            </p:nvSpPr>
            <p:spPr bwMode="auto">
              <a:xfrm>
                <a:off x="7600341" y="2594357"/>
                <a:ext cx="1481005" cy="12944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rPr>
                  <a:t>Everolimus</a:t>
                </a:r>
                <a:r>
                  <a:rPr kumimoji="0" lang="en-US" altLang="en-US" sz="135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rPr>
                  <a:t> </a:t>
                </a:r>
                <a:r>
                  <a:rPr kumimoji="0" lang="en-US" altLang="en-US" sz="1350" b="0" i="0" u="none" strike="noStrike" kern="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Midgut</a:t>
                </a:r>
                <a:r>
                  <a:rPr kumimoji="0" lang="en-US" altLang="en-US" sz="135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 &amp; lung NET</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RADIANT-4</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2016</a:t>
                </a:r>
              </a:p>
            </p:txBody>
          </p:sp>
          <p:sp>
            <p:nvSpPr>
              <p:cNvPr id="31" name="Down Arrow 30"/>
              <p:cNvSpPr/>
              <p:nvPr/>
            </p:nvSpPr>
            <p:spPr>
              <a:xfrm>
                <a:off x="8016923" y="4073130"/>
                <a:ext cx="425917" cy="1089239"/>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Tahoma"/>
                  <a:ea typeface="Tahoma"/>
                  <a:cs typeface="Tahoma"/>
                </a:endParaRPr>
              </a:p>
            </p:txBody>
          </p:sp>
        </p:grpSp>
        <p:grpSp>
          <p:nvGrpSpPr>
            <p:cNvPr id="38" name="Group 37"/>
            <p:cNvGrpSpPr/>
            <p:nvPr/>
          </p:nvGrpSpPr>
          <p:grpSpPr>
            <a:xfrm>
              <a:off x="-147775" y="4996347"/>
              <a:ext cx="12060621" cy="990600"/>
              <a:chOff x="-147775" y="4996347"/>
              <a:chExt cx="12060621" cy="990600"/>
            </a:xfrm>
            <a:solidFill>
              <a:srgbClr val="00B0F0"/>
            </a:solidFill>
          </p:grpSpPr>
          <p:sp>
            <p:nvSpPr>
              <p:cNvPr id="7" name="Right Arrow 6"/>
              <p:cNvSpPr>
                <a:spLocks noChangeArrowheads="1"/>
              </p:cNvSpPr>
              <p:nvPr/>
            </p:nvSpPr>
            <p:spPr bwMode="auto">
              <a:xfrm>
                <a:off x="-147775" y="4996347"/>
                <a:ext cx="12060621" cy="990600"/>
              </a:xfrm>
              <a:prstGeom prst="rightArrow">
                <a:avLst>
                  <a:gd name="adj1" fmla="val 50000"/>
                  <a:gd name="adj2" fmla="val 49980"/>
                </a:avLst>
              </a:prstGeom>
              <a:solidFill>
                <a:srgbClr val="FFFF99"/>
              </a:solidFill>
              <a:ln w="9525" algn="ctr">
                <a:solidFill>
                  <a:schemeClr val="tx1"/>
                </a:solidFill>
                <a:round/>
                <a:headEnd/>
                <a:tailEnd/>
              </a:ln>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685800" rtl="0" eaLnBrk="1" fontAlgn="auto" latinLnBrk="0" hangingPunct="1">
                  <a:lnSpc>
                    <a:spcPct val="100000"/>
                  </a:lnSpc>
                  <a:spcBef>
                    <a:spcPct val="0"/>
                  </a:spcBef>
                  <a:spcAft>
                    <a:spcPts val="0"/>
                  </a:spcAft>
                  <a:buClrTx/>
                  <a:buSzTx/>
                  <a:buFontTx/>
                  <a:buNone/>
                  <a:tabLst/>
                  <a:defRPr/>
                </a:pPr>
                <a:endParaRPr kumimoji="0" lang="en-US" altLang="en-US" sz="3000" b="0" i="0" u="none" strike="noStrike" kern="0" cap="none" spc="0" normalizeH="0" baseline="0" noProof="0">
                  <a:ln>
                    <a:noFill/>
                  </a:ln>
                  <a:solidFill>
                    <a:srgbClr val="FF0000"/>
                  </a:solidFill>
                  <a:effectLst/>
                  <a:uLnTx/>
                  <a:uFillTx/>
                  <a:latin typeface="Tahoma"/>
                  <a:ea typeface="Tahoma"/>
                  <a:cs typeface="Tahoma"/>
                </a:endParaRPr>
              </a:p>
            </p:txBody>
          </p:sp>
          <p:sp>
            <p:nvSpPr>
              <p:cNvPr id="35" name="TextBox 34"/>
              <p:cNvSpPr txBox="1"/>
              <p:nvPr/>
            </p:nvSpPr>
            <p:spPr>
              <a:xfrm>
                <a:off x="186264" y="5213760"/>
                <a:ext cx="1182635" cy="422665"/>
              </a:xfrm>
              <a:prstGeom prst="rect">
                <a:avLst/>
              </a:prstGeom>
              <a:solidFill>
                <a:srgbClr val="FFFF99"/>
              </a:solid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1980s</a:t>
                </a:r>
              </a:p>
            </p:txBody>
          </p:sp>
          <p:sp>
            <p:nvSpPr>
              <p:cNvPr id="36" name="TextBox 35"/>
              <p:cNvSpPr txBox="1"/>
              <p:nvPr/>
            </p:nvSpPr>
            <p:spPr>
              <a:xfrm>
                <a:off x="4477671" y="5213760"/>
                <a:ext cx="1182635" cy="422665"/>
              </a:xfrm>
              <a:prstGeom prst="rect">
                <a:avLst/>
              </a:prstGeom>
              <a:solidFill>
                <a:srgbClr val="FFFF99"/>
              </a:solid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2010s</a:t>
                </a:r>
              </a:p>
            </p:txBody>
          </p:sp>
          <p:sp>
            <p:nvSpPr>
              <p:cNvPr id="37" name="TextBox 36"/>
              <p:cNvSpPr txBox="1"/>
              <p:nvPr/>
            </p:nvSpPr>
            <p:spPr>
              <a:xfrm>
                <a:off x="9416078" y="5213760"/>
                <a:ext cx="1414165" cy="422665"/>
              </a:xfrm>
              <a:prstGeom prst="rect">
                <a:avLst/>
              </a:prstGeom>
              <a:solidFill>
                <a:srgbClr val="FFFF99"/>
              </a:solid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2015</a:t>
                </a:r>
              </a:p>
            </p:txBody>
          </p:sp>
        </p:grpSp>
      </p:grpSp>
      <p:sp>
        <p:nvSpPr>
          <p:cNvPr id="3" name="TextBox 2"/>
          <p:cNvSpPr txBox="1"/>
          <p:nvPr/>
        </p:nvSpPr>
        <p:spPr>
          <a:xfrm>
            <a:off x="2654311" y="1108487"/>
            <a:ext cx="7353996" cy="461665"/>
          </a:xfrm>
          <a:prstGeom prst="rect">
            <a:avLst/>
          </a:prstGeom>
          <a:solidFill>
            <a:schemeClr val="accent1">
              <a:lumMod val="20000"/>
              <a:lumOff val="80000"/>
            </a:schemeClr>
          </a:solidFill>
          <a:scene3d>
            <a:camera prst="orthographicFront"/>
            <a:lightRig rig="threePt" dir="t"/>
          </a:scene3d>
          <a:sp3d>
            <a:bevelT/>
          </a:sp3d>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Neuroendocrine tumor treatment paradigm had changed</a:t>
            </a:r>
            <a:endParaRPr kumimoji="0" lang="en-US" sz="2400" b="0" i="0" u="none" strike="noStrike" kern="0" cap="none" spc="0" normalizeH="0" baseline="0" noProof="0" dirty="0">
              <a:ln>
                <a:noFill/>
              </a:ln>
              <a:solidFill>
                <a:srgbClr val="000000"/>
              </a:solidFill>
              <a:effectLst/>
              <a:uLnTx/>
              <a:uFillTx/>
              <a:latin typeface="Tahoma"/>
              <a:ea typeface="Tahoma"/>
              <a:cs typeface="Tahoma"/>
            </a:endParaRPr>
          </a:p>
        </p:txBody>
      </p:sp>
      <p:sp>
        <p:nvSpPr>
          <p:cNvPr id="40" name="TextBox 25"/>
          <p:cNvSpPr txBox="1">
            <a:spLocks noChangeArrowheads="1"/>
          </p:cNvSpPr>
          <p:nvPr/>
        </p:nvSpPr>
        <p:spPr bwMode="auto">
          <a:xfrm>
            <a:off x="8995866" y="3263179"/>
            <a:ext cx="1012443" cy="113107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rPr>
              <a:t>Telotristat</a:t>
            </a:r>
            <a:r>
              <a:rPr kumimoji="0" lang="en-US" altLang="en-US" sz="1350" b="1"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Tahoma"/>
              </a:rPr>
              <a:t> </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Carcinoid Syndrome </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TELESTAR</a:t>
            </a:r>
          </a:p>
          <a:p>
            <a:pPr marL="0" marR="0" lvl="0" indent="0" algn="ctr" defTabSz="685800" rtl="0" eaLnBrk="1" fontAlgn="auto" latinLnBrk="0" hangingPunct="1">
              <a:lnSpc>
                <a:spcPct val="100000"/>
              </a:lnSpc>
              <a:spcBef>
                <a:spcPct val="0"/>
              </a:spcBef>
              <a:spcAft>
                <a:spcPts val="0"/>
              </a:spcAft>
              <a:buClrTx/>
              <a:buSzTx/>
              <a:buFontTx/>
              <a:buNone/>
              <a:tabLst/>
              <a:defRPr/>
            </a:pPr>
            <a:r>
              <a:rPr kumimoji="0" lang="en-US" altLang="en-US" sz="1350" b="1"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Tahoma"/>
              </a:rPr>
              <a:t>2016</a:t>
            </a:r>
          </a:p>
        </p:txBody>
      </p:sp>
      <p:sp>
        <p:nvSpPr>
          <p:cNvPr id="41" name="Down Arrow 32"/>
          <p:cNvSpPr/>
          <p:nvPr/>
        </p:nvSpPr>
        <p:spPr>
          <a:xfrm>
            <a:off x="9345816" y="4394258"/>
            <a:ext cx="222382" cy="759629"/>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ysClr val="windowText" lastClr="000000"/>
              </a:solidFill>
              <a:effectLst/>
              <a:uLnTx/>
              <a:uFillTx/>
              <a:latin typeface="Tahoma"/>
              <a:ea typeface="Tahoma"/>
              <a:cs typeface="Tahoma"/>
            </a:endParaRPr>
          </a:p>
        </p:txBody>
      </p:sp>
    </p:spTree>
    <p:extLst>
      <p:ext uri="{BB962C8B-B14F-4D97-AF65-F5344CB8AC3E}">
        <p14:creationId xmlns:p14="http://schemas.microsoft.com/office/powerpoint/2010/main" val="285918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892595" y="215153"/>
            <a:ext cx="9845749" cy="616120"/>
          </a:xfrm>
        </p:spPr>
        <p:txBody>
          <a:bodyPr vert="horz" wrap="square" lIns="91440" tIns="45720" rIns="91440" bIns="45720" numCol="1" anchor="t" anchorCtr="0" compatLnSpc="1">
            <a:prstTxWarp prst="textNoShape">
              <a:avLst/>
            </a:prstTxWarp>
          </a:bodyPr>
          <a:lstStyle/>
          <a:p>
            <a:r>
              <a:rPr lang="en-US" altLang="en-US" sz="3600" dirty="0">
                <a:solidFill>
                  <a:srgbClr val="FFFF99"/>
                </a:solidFill>
                <a:latin typeface="Calibri" panose="020F0502020204030204" pitchFamily="34" charset="0"/>
              </a:rPr>
              <a:t>Approved Systemic Therapies for GEP-NETs</a:t>
            </a:r>
          </a:p>
        </p:txBody>
      </p:sp>
      <p:sp>
        <p:nvSpPr>
          <p:cNvPr id="5" name="Content Placeholder 4"/>
          <p:cNvSpPr>
            <a:spLocks noGrp="1"/>
          </p:cNvSpPr>
          <p:nvPr>
            <p:ph idx="1"/>
          </p:nvPr>
        </p:nvSpPr>
        <p:spPr>
          <a:xfrm>
            <a:off x="1790700" y="1901096"/>
            <a:ext cx="4262438" cy="4047262"/>
          </a:xfrm>
        </p:spPr>
        <p:txBody>
          <a:bodyPr/>
          <a:lstStyle/>
          <a:p>
            <a:pPr>
              <a:lnSpc>
                <a:spcPct val="100000"/>
              </a:lnSpc>
              <a:spcBef>
                <a:spcPct val="0"/>
              </a:spcBef>
              <a:spcAft>
                <a:spcPts val="3000"/>
              </a:spcAft>
              <a:buClr>
                <a:srgbClr val="C00000"/>
              </a:buClr>
              <a:buSzPct val="80000"/>
              <a:buFont typeface="Wingdings 3" panose="05040102010807070707" pitchFamily="18" charset="2"/>
              <a:buChar char="u"/>
            </a:pPr>
            <a:r>
              <a:rPr lang="en-US" altLang="en-US" dirty="0" err="1">
                <a:latin typeface="Calibri" panose="020F0502020204030204" pitchFamily="34" charset="0"/>
              </a:rPr>
              <a:t>Streptozocin</a:t>
            </a:r>
            <a:endParaRPr lang="en-US" altLang="en-US" dirty="0">
              <a:latin typeface="Calibri" panose="020F0502020204030204" pitchFamily="34" charset="0"/>
            </a:endParaRPr>
          </a:p>
          <a:p>
            <a:pPr>
              <a:lnSpc>
                <a:spcPct val="100000"/>
              </a:lnSpc>
              <a:spcBef>
                <a:spcPct val="0"/>
              </a:spcBef>
              <a:spcAft>
                <a:spcPts val="3000"/>
              </a:spcAft>
              <a:buClr>
                <a:srgbClr val="C00000"/>
              </a:buClr>
              <a:buSzPct val="80000"/>
              <a:buFont typeface="Wingdings 3" panose="05040102010807070707" pitchFamily="18" charset="2"/>
              <a:buChar char="u"/>
            </a:pPr>
            <a:r>
              <a:rPr lang="en-US" altLang="en-US" dirty="0" err="1">
                <a:latin typeface="Calibri" panose="020F0502020204030204" pitchFamily="34" charset="0"/>
              </a:rPr>
              <a:t>Everolimus</a:t>
            </a:r>
            <a:endParaRPr lang="en-US" altLang="en-US" dirty="0">
              <a:latin typeface="Calibri" panose="020F0502020204030204" pitchFamily="34" charset="0"/>
            </a:endParaRPr>
          </a:p>
          <a:p>
            <a:pPr>
              <a:lnSpc>
                <a:spcPct val="100000"/>
              </a:lnSpc>
              <a:spcBef>
                <a:spcPct val="0"/>
              </a:spcBef>
              <a:spcAft>
                <a:spcPts val="3000"/>
              </a:spcAft>
              <a:buClr>
                <a:srgbClr val="C00000"/>
              </a:buClr>
              <a:buSzPct val="80000"/>
              <a:buFont typeface="Wingdings 3" panose="05040102010807070707" pitchFamily="18" charset="2"/>
              <a:buChar char="u"/>
            </a:pPr>
            <a:r>
              <a:rPr lang="en-US" altLang="en-US" dirty="0" err="1">
                <a:latin typeface="Calibri" panose="020F0502020204030204" pitchFamily="34" charset="0"/>
              </a:rPr>
              <a:t>Sunitinib</a:t>
            </a:r>
            <a:endParaRPr lang="en-US" altLang="en-US" dirty="0">
              <a:latin typeface="Calibri" panose="020F0502020204030204" pitchFamily="34" charset="0"/>
            </a:endParaRPr>
          </a:p>
          <a:p>
            <a:pPr>
              <a:lnSpc>
                <a:spcPct val="100000"/>
              </a:lnSpc>
              <a:spcBef>
                <a:spcPct val="0"/>
              </a:spcBef>
              <a:spcAft>
                <a:spcPts val="3000"/>
              </a:spcAft>
              <a:buClr>
                <a:srgbClr val="C00000"/>
              </a:buClr>
              <a:buSzPct val="80000"/>
              <a:buFont typeface="Wingdings 3" panose="05040102010807070707" pitchFamily="18" charset="2"/>
              <a:buChar char="u"/>
            </a:pPr>
            <a:r>
              <a:rPr lang="en-US" altLang="en-US" dirty="0" err="1">
                <a:latin typeface="Calibri" panose="020F0502020204030204" pitchFamily="34" charset="0"/>
              </a:rPr>
              <a:t>Lanreotide</a:t>
            </a:r>
            <a:endParaRPr lang="en-US" altLang="en-US" dirty="0">
              <a:latin typeface="Calibri" panose="020F0502020204030204" pitchFamily="34" charset="0"/>
            </a:endParaRPr>
          </a:p>
          <a:p>
            <a:pPr>
              <a:lnSpc>
                <a:spcPct val="100000"/>
              </a:lnSpc>
              <a:spcBef>
                <a:spcPct val="0"/>
              </a:spcBef>
              <a:spcAft>
                <a:spcPts val="3000"/>
              </a:spcAft>
              <a:buClr>
                <a:srgbClr val="C00000"/>
              </a:buClr>
              <a:buSzPct val="80000"/>
              <a:buFont typeface="Wingdings 3" panose="05040102010807070707" pitchFamily="18" charset="2"/>
              <a:buChar char="u"/>
            </a:pPr>
            <a:r>
              <a:rPr lang="en-US" altLang="en-US" dirty="0">
                <a:latin typeface="Calibri" panose="020F0502020204030204" pitchFamily="34" charset="0"/>
              </a:rPr>
              <a:t>Lu-177-DOTATATE </a:t>
            </a:r>
            <a:r>
              <a:rPr lang="en-US" altLang="en-US" sz="1400" dirty="0">
                <a:latin typeface="Calibri" panose="020F0502020204030204" pitchFamily="34" charset="0"/>
              </a:rPr>
              <a:t>(approved in Europe, and soon to be approved in US)</a:t>
            </a:r>
          </a:p>
        </p:txBody>
      </p:sp>
      <p:sp>
        <p:nvSpPr>
          <p:cNvPr id="6" name="Content Placeholder 4"/>
          <p:cNvSpPr txBox="1">
            <a:spLocks/>
          </p:cNvSpPr>
          <p:nvPr/>
        </p:nvSpPr>
        <p:spPr bwMode="auto">
          <a:xfrm>
            <a:off x="5882353" y="1932847"/>
            <a:ext cx="4262437" cy="3016210"/>
          </a:xfrm>
          <a:prstGeom prst="rect">
            <a:avLst/>
          </a:prstGeom>
          <a:noFill/>
          <a:ln w="12700">
            <a:noFill/>
            <a:miter lim="800000"/>
            <a:headEnd/>
            <a:tailEnd/>
          </a:ln>
          <a:effectLst/>
        </p:spPr>
        <p:txBody>
          <a:bodyPr tIns="91440" rIns="45720">
            <a:spAutoFit/>
          </a:bodyPr>
          <a:lstStyle>
            <a:lvl1pPr marL="341313" indent="-341313">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457200" marR="0" lvl="0" indent="-457200" algn="l" defTabSz="914400" rtl="0" eaLnBrk="1" fontAlgn="auto" latinLnBrk="0" hangingPunct="1">
              <a:lnSpc>
                <a:spcPct val="100000"/>
              </a:lnSpc>
              <a:spcBef>
                <a:spcPts val="0"/>
              </a:spcBef>
              <a:spcAft>
                <a:spcPts val="3000"/>
              </a:spcAft>
              <a:buClr>
                <a:srgbClr val="C00000"/>
              </a:buClr>
              <a:buSzPct val="80000"/>
              <a:buFont typeface="Wingdings 3" panose="05040102010807070707" pitchFamily="18" charset="2"/>
              <a:buChar char="u"/>
              <a:tabLst/>
              <a:defRPr/>
            </a:pPr>
            <a:r>
              <a:rPr kumimoji="0" lang="en-US" alt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MS PGothic" panose="020B0600070205080204" pitchFamily="34" charset="-128"/>
                <a:cs typeface="Tahoma"/>
              </a:rPr>
              <a:t>Short acting octreotide</a:t>
            </a:r>
          </a:p>
          <a:p>
            <a:pPr marL="457200" marR="0" lvl="0" indent="-457200" algn="l" defTabSz="914400" rtl="0" eaLnBrk="1" fontAlgn="auto" latinLnBrk="0" hangingPunct="1">
              <a:lnSpc>
                <a:spcPct val="100000"/>
              </a:lnSpc>
              <a:spcBef>
                <a:spcPts val="0"/>
              </a:spcBef>
              <a:spcAft>
                <a:spcPts val="3000"/>
              </a:spcAft>
              <a:buClr>
                <a:srgbClr val="C00000"/>
              </a:buClr>
              <a:buSzPct val="80000"/>
              <a:buFont typeface="Wingdings 3" panose="05040102010807070707" pitchFamily="18" charset="2"/>
              <a:buChar char="u"/>
              <a:tabLst/>
              <a:defRPr/>
            </a:pPr>
            <a:r>
              <a:rPr kumimoji="0" lang="en-US" alt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MS PGothic" panose="020B0600070205080204" pitchFamily="34" charset="-128"/>
                <a:cs typeface="Tahoma"/>
              </a:rPr>
              <a:t>Octreotide LAR</a:t>
            </a:r>
          </a:p>
          <a:p>
            <a:pPr marL="457200" marR="0" lvl="0" indent="-457200" algn="l" defTabSz="914400" rtl="0" eaLnBrk="1" fontAlgn="auto" latinLnBrk="0" hangingPunct="1">
              <a:lnSpc>
                <a:spcPct val="100000"/>
              </a:lnSpc>
              <a:spcBef>
                <a:spcPts val="0"/>
              </a:spcBef>
              <a:spcAft>
                <a:spcPts val="3000"/>
              </a:spcAft>
              <a:buClr>
                <a:srgbClr val="C00000"/>
              </a:buClr>
              <a:buSzPct val="80000"/>
              <a:buFont typeface="Wingdings 3" panose="05040102010807070707" pitchFamily="18" charset="2"/>
              <a:buChar char="u"/>
              <a:tabLst/>
              <a:defRPr/>
            </a:pPr>
            <a:r>
              <a:rPr kumimoji="0" lang="en-US" altLang="en-US" sz="28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MS PGothic" panose="020B0600070205080204" pitchFamily="34" charset="-128"/>
                <a:cs typeface="Tahoma"/>
              </a:rPr>
              <a:t>Lanreotide</a:t>
            </a:r>
            <a:r>
              <a:rPr kumimoji="0" lang="en-US" alt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MS PGothic" panose="020B0600070205080204" pitchFamily="34" charset="-128"/>
                <a:cs typeface="Tahoma"/>
              </a:rPr>
              <a:t> Depot</a:t>
            </a:r>
          </a:p>
          <a:p>
            <a:pPr marL="457200" marR="0" lvl="0" indent="-457200" algn="l" defTabSz="914400" rtl="0" eaLnBrk="1" fontAlgn="auto" latinLnBrk="0" hangingPunct="1">
              <a:lnSpc>
                <a:spcPct val="100000"/>
              </a:lnSpc>
              <a:spcBef>
                <a:spcPts val="0"/>
              </a:spcBef>
              <a:spcAft>
                <a:spcPts val="3000"/>
              </a:spcAft>
              <a:buClr>
                <a:srgbClr val="C00000"/>
              </a:buClr>
              <a:buSzPct val="80000"/>
              <a:buFont typeface="Wingdings 3" panose="05040102010807070707" pitchFamily="18" charset="2"/>
              <a:buChar char="u"/>
              <a:tabLst/>
              <a:defRPr/>
            </a:pPr>
            <a:r>
              <a:rPr kumimoji="0" lang="en-US" altLang="en-US" sz="2800" b="0" i="0" u="none" strike="noStrike" kern="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MS PGothic" panose="020B0600070205080204" pitchFamily="34" charset="-128"/>
                <a:cs typeface="Tahoma"/>
              </a:rPr>
              <a:t>Telotristat</a:t>
            </a:r>
            <a:r>
              <a:rPr kumimoji="0" lang="en-US" altLang="en-US" sz="2800" b="0" i="0" u="none" strike="noStrike" kern="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MS PGothic" panose="020B0600070205080204" pitchFamily="34" charset="-128"/>
                <a:cs typeface="Tahoma"/>
              </a:rPr>
              <a:t> ethyl</a:t>
            </a:r>
          </a:p>
        </p:txBody>
      </p:sp>
      <p:sp>
        <p:nvSpPr>
          <p:cNvPr id="20484" name="TextBox 1"/>
          <p:cNvSpPr txBox="1">
            <a:spLocks noChangeArrowheads="1"/>
          </p:cNvSpPr>
          <p:nvPr/>
        </p:nvSpPr>
        <p:spPr bwMode="auto">
          <a:xfrm>
            <a:off x="1790701" y="1494474"/>
            <a:ext cx="88677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800" b="0" i="0" u="none" strike="noStrike" kern="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MS PGothic" panose="020B0600070205080204" pitchFamily="34" charset="-128"/>
                <a:cs typeface="Tahoma"/>
              </a:rPr>
              <a:t>Antiproliferative</a:t>
            </a:r>
            <a:r>
              <a:rPr kumimoji="0" lang="en-US" altLang="en-US" sz="2800" b="0"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MS PGothic" panose="020B0600070205080204" pitchFamily="34" charset="-128"/>
                <a:cs typeface="Tahoma"/>
              </a:rPr>
              <a:t> 	</a:t>
            </a:r>
            <a:r>
              <a:rPr kumimoji="0" lang="en-US" altLang="en-US" sz="2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S PGothic" panose="020B0600070205080204" pitchFamily="34" charset="-128"/>
                <a:cs typeface="Tahoma"/>
              </a:rPr>
              <a:t>	</a:t>
            </a:r>
            <a:r>
              <a:rPr kumimoji="0" lang="en-US" altLang="en-US" sz="2800" b="0"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MS PGothic" panose="020B0600070205080204" pitchFamily="34" charset="-128"/>
                <a:cs typeface="Tahoma"/>
              </a:rPr>
              <a:t>Relief of Carcinoid Syndrome	</a:t>
            </a:r>
          </a:p>
        </p:txBody>
      </p:sp>
    </p:spTree>
    <p:extLst>
      <p:ext uri="{BB962C8B-B14F-4D97-AF65-F5344CB8AC3E}">
        <p14:creationId xmlns:p14="http://schemas.microsoft.com/office/powerpoint/2010/main" val="74854635"/>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5"/>
          <p:cNvSpPr txBox="1">
            <a:spLocks noChangeArrowheads="1"/>
          </p:cNvSpPr>
          <p:nvPr/>
        </p:nvSpPr>
        <p:spPr bwMode="auto">
          <a:xfrm>
            <a:off x="2173423" y="0"/>
            <a:ext cx="8494577" cy="1016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Verdana" panose="020B0604030504040204" pitchFamily="34" charset="0"/>
                <a:ea typeface="MS PGothic" panose="020B0600070205080204" pitchFamily="34" charset="-128"/>
              </a:defRPr>
            </a:lvl1pPr>
            <a:lvl2pPr marL="742950" indent="-285750">
              <a:defRPr sz="2400">
                <a:solidFill>
                  <a:schemeClr val="tx1"/>
                </a:solidFill>
                <a:latin typeface="Verdana" panose="020B0604030504040204" pitchFamily="34" charset="0"/>
                <a:ea typeface="MS PGothic" panose="020B0600070205080204" pitchFamily="34" charset="-128"/>
              </a:defRPr>
            </a:lvl2pPr>
            <a:lvl3pPr marL="1143000" indent="-228600">
              <a:defRPr sz="2400">
                <a:solidFill>
                  <a:schemeClr val="tx1"/>
                </a:solidFill>
                <a:latin typeface="Verdana" panose="020B0604030504040204" pitchFamily="34" charset="0"/>
                <a:ea typeface="MS PGothic" panose="020B0600070205080204" pitchFamily="34" charset="-128"/>
              </a:defRPr>
            </a:lvl3pPr>
            <a:lvl4pPr marL="1600200" indent="-228600">
              <a:defRPr sz="2400">
                <a:solidFill>
                  <a:schemeClr val="tx1"/>
                </a:solidFill>
                <a:latin typeface="Verdana" panose="020B0604030504040204" pitchFamily="34" charset="0"/>
                <a:ea typeface="MS PGothic" panose="020B0600070205080204" pitchFamily="34" charset="-128"/>
              </a:defRPr>
            </a:lvl4pPr>
            <a:lvl5pPr marL="2057400" indent="-228600">
              <a:defRPr sz="2400">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32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anose="020B0600070205080204" pitchFamily="34" charset="-128"/>
                <a:cs typeface="Tahoma"/>
              </a:rPr>
              <a:t>Neuroendocrine Tumor Program</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8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anose="020B0600070205080204" pitchFamily="34" charset="-128"/>
                <a:cs typeface="Tahoma"/>
              </a:rPr>
              <a:t>Multidisciplinary Management Team</a:t>
            </a:r>
          </a:p>
        </p:txBody>
      </p:sp>
      <p:grpSp>
        <p:nvGrpSpPr>
          <p:cNvPr id="7" name="Group 5"/>
          <p:cNvGrpSpPr>
            <a:grpSpLocks noChangeAspect="1"/>
          </p:cNvGrpSpPr>
          <p:nvPr/>
        </p:nvGrpSpPr>
        <p:grpSpPr bwMode="auto">
          <a:xfrm>
            <a:off x="1524000" y="1219200"/>
            <a:ext cx="9144000" cy="5562600"/>
            <a:chOff x="1512" y="745"/>
            <a:chExt cx="2736" cy="2827"/>
          </a:xfrm>
          <a:noFill/>
        </p:grpSpPr>
        <p:sp>
          <p:nvSpPr>
            <p:cNvPr id="8" name="AutoShape 4"/>
            <p:cNvSpPr>
              <a:spLocks noChangeAspect="1" noChangeArrowheads="1" noTextEdit="1"/>
            </p:cNvSpPr>
            <p:nvPr/>
          </p:nvSpPr>
          <p:spPr bwMode="auto">
            <a:xfrm>
              <a:off x="1512" y="745"/>
              <a:ext cx="2736" cy="2827"/>
            </a:xfrm>
            <a:prstGeom prst="rect">
              <a:avLst/>
            </a:prstGeom>
            <a:grp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MS PGothic"/>
                <a:cs typeface="Tahoma"/>
              </a:endParaRPr>
            </a:p>
          </p:txBody>
        </p:sp>
        <p:sp>
          <p:nvSpPr>
            <p:cNvPr id="9" name="_s5128"/>
            <p:cNvSpPr>
              <a:spLocks noChangeShapeType="1"/>
            </p:cNvSpPr>
            <p:nvPr/>
          </p:nvSpPr>
          <p:spPr bwMode="auto">
            <a:xfrm flipV="1">
              <a:off x="2880" y="1339"/>
              <a:ext cx="0" cy="546"/>
            </a:xfrm>
            <a:prstGeom prst="line">
              <a:avLst/>
            </a:prstGeom>
            <a:grpFill/>
            <a:ln w="28575">
              <a:solidFill>
                <a:srgbClr val="FFFF00"/>
              </a:solidFill>
              <a:round/>
              <a:headEnd/>
              <a:tailEnd/>
            </a:ln>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MS PGothic"/>
                <a:cs typeface="Tahoma"/>
              </a:endParaRPr>
            </a:p>
          </p:txBody>
        </p:sp>
        <p:sp>
          <p:nvSpPr>
            <p:cNvPr id="10" name="_s5127"/>
            <p:cNvSpPr>
              <a:spLocks noChangeArrowheads="1"/>
            </p:cNvSpPr>
            <p:nvPr/>
          </p:nvSpPr>
          <p:spPr bwMode="auto">
            <a:xfrm>
              <a:off x="2606" y="791"/>
              <a:ext cx="548" cy="548"/>
            </a:xfrm>
            <a:prstGeom prst="ellipse">
              <a:avLst/>
            </a:prstGeom>
            <a:solidFill>
              <a:srgbClr val="FFFF99"/>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Medical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Oncology</a:t>
              </a:r>
            </a:p>
          </p:txBody>
        </p:sp>
        <p:sp>
          <p:nvSpPr>
            <p:cNvPr id="11" name="_s5136"/>
            <p:cNvSpPr>
              <a:spLocks noChangeShapeType="1"/>
            </p:cNvSpPr>
            <p:nvPr/>
          </p:nvSpPr>
          <p:spPr bwMode="auto">
            <a:xfrm flipV="1">
              <a:off x="3041" y="1495"/>
              <a:ext cx="320" cy="442"/>
            </a:xfrm>
            <a:prstGeom prst="line">
              <a:avLst/>
            </a:prstGeom>
            <a:grpFill/>
            <a:ln w="28575">
              <a:solidFill>
                <a:srgbClr val="FFFF00"/>
              </a:solidFill>
              <a:round/>
              <a:headEnd/>
              <a:tailEnd/>
            </a:ln>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MS PGothic"/>
                <a:cs typeface="Tahoma"/>
              </a:endParaRPr>
            </a:p>
          </p:txBody>
        </p:sp>
        <p:sp>
          <p:nvSpPr>
            <p:cNvPr id="12" name="_s5135"/>
            <p:cNvSpPr>
              <a:spLocks noChangeArrowheads="1"/>
            </p:cNvSpPr>
            <p:nvPr/>
          </p:nvSpPr>
          <p:spPr bwMode="auto">
            <a:xfrm>
              <a:off x="3249" y="999"/>
              <a:ext cx="548" cy="548"/>
            </a:xfrm>
            <a:prstGeom prst="ellipse">
              <a:avLst/>
            </a:prstGeom>
            <a:solidFill>
              <a:schemeClr val="bg1">
                <a:lumMod val="20000"/>
                <a:lumOff val="80000"/>
              </a:schemeClr>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Endocrinology</a:t>
              </a:r>
            </a:p>
          </p:txBody>
        </p:sp>
        <p:sp>
          <p:nvSpPr>
            <p:cNvPr id="13" name="_s5149"/>
            <p:cNvSpPr>
              <a:spLocks noChangeShapeType="1"/>
            </p:cNvSpPr>
            <p:nvPr/>
          </p:nvSpPr>
          <p:spPr bwMode="auto">
            <a:xfrm flipV="1">
              <a:off x="3140" y="1904"/>
              <a:ext cx="519" cy="170"/>
            </a:xfrm>
            <a:prstGeom prst="line">
              <a:avLst/>
            </a:prstGeom>
            <a:grpFill/>
            <a:ln w="28575">
              <a:solidFill>
                <a:srgbClr val="FFFF00"/>
              </a:solidFill>
              <a:round/>
              <a:headEnd/>
              <a:tailEnd/>
            </a:ln>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MS PGothic"/>
                <a:cs typeface="Tahoma"/>
              </a:endParaRPr>
            </a:p>
          </p:txBody>
        </p:sp>
        <p:sp>
          <p:nvSpPr>
            <p:cNvPr id="14" name="_s5148"/>
            <p:cNvSpPr>
              <a:spLocks noChangeArrowheads="1"/>
            </p:cNvSpPr>
            <p:nvPr/>
          </p:nvSpPr>
          <p:spPr bwMode="auto">
            <a:xfrm>
              <a:off x="3646" y="1546"/>
              <a:ext cx="548" cy="548"/>
            </a:xfrm>
            <a:prstGeom prst="ellipse">
              <a:avLst/>
            </a:prstGeom>
            <a:solidFill>
              <a:schemeClr val="tx2">
                <a:lumMod val="40000"/>
                <a:lumOff val="60000"/>
              </a:schemeClr>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Radiation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 Oncology</a:t>
              </a:r>
            </a:p>
          </p:txBody>
        </p:sp>
        <p:sp>
          <p:nvSpPr>
            <p:cNvPr id="15" name="_s5147"/>
            <p:cNvSpPr>
              <a:spLocks noChangeShapeType="1"/>
            </p:cNvSpPr>
            <p:nvPr/>
          </p:nvSpPr>
          <p:spPr bwMode="auto">
            <a:xfrm>
              <a:off x="3140" y="2243"/>
              <a:ext cx="520" cy="167"/>
            </a:xfrm>
            <a:prstGeom prst="line">
              <a:avLst/>
            </a:prstGeom>
            <a:grpFill/>
            <a:ln w="28575">
              <a:solidFill>
                <a:srgbClr val="FFFF00"/>
              </a:solidFill>
              <a:round/>
              <a:headEnd/>
              <a:tailEnd/>
            </a:ln>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MS PGothic"/>
                <a:cs typeface="Tahoma"/>
              </a:endParaRPr>
            </a:p>
          </p:txBody>
        </p:sp>
        <p:sp>
          <p:nvSpPr>
            <p:cNvPr id="16" name="_s5146"/>
            <p:cNvSpPr>
              <a:spLocks noChangeArrowheads="1"/>
            </p:cNvSpPr>
            <p:nvPr/>
          </p:nvSpPr>
          <p:spPr bwMode="auto">
            <a:xfrm>
              <a:off x="3646" y="2222"/>
              <a:ext cx="548" cy="548"/>
            </a:xfrm>
            <a:prstGeom prst="ellipse">
              <a:avLst/>
            </a:prstGeom>
            <a:solidFill>
              <a:schemeClr val="accent1">
                <a:lumMod val="60000"/>
                <a:lumOff val="40000"/>
              </a:schemeClr>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Cardiology</a:t>
              </a:r>
            </a:p>
          </p:txBody>
        </p:sp>
        <p:sp>
          <p:nvSpPr>
            <p:cNvPr id="17" name="_s5134"/>
            <p:cNvSpPr>
              <a:spLocks noChangeShapeType="1"/>
            </p:cNvSpPr>
            <p:nvPr/>
          </p:nvSpPr>
          <p:spPr bwMode="auto">
            <a:xfrm>
              <a:off x="3040" y="2379"/>
              <a:ext cx="323" cy="441"/>
            </a:xfrm>
            <a:prstGeom prst="line">
              <a:avLst/>
            </a:prstGeom>
            <a:grpFill/>
            <a:ln w="28575">
              <a:solidFill>
                <a:srgbClr val="FFFF00"/>
              </a:solidFill>
              <a:round/>
              <a:headEnd/>
              <a:tailEnd/>
            </a:ln>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MS PGothic"/>
                <a:cs typeface="Tahoma"/>
              </a:endParaRPr>
            </a:p>
          </p:txBody>
        </p:sp>
        <p:sp>
          <p:nvSpPr>
            <p:cNvPr id="18" name="_s5133"/>
            <p:cNvSpPr>
              <a:spLocks noChangeArrowheads="1"/>
            </p:cNvSpPr>
            <p:nvPr/>
          </p:nvSpPr>
          <p:spPr bwMode="auto">
            <a:xfrm>
              <a:off x="3249" y="2768"/>
              <a:ext cx="548" cy="548"/>
            </a:xfrm>
            <a:prstGeom prst="ellipse">
              <a:avLst/>
            </a:prstGeom>
            <a:solidFill>
              <a:srgbClr val="FFCC00"/>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Gastro-</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enterology</a:t>
              </a:r>
            </a:p>
          </p:txBody>
        </p:sp>
        <p:sp>
          <p:nvSpPr>
            <p:cNvPr id="19" name="_s5144"/>
            <p:cNvSpPr>
              <a:spLocks noChangeShapeType="1"/>
            </p:cNvSpPr>
            <p:nvPr/>
          </p:nvSpPr>
          <p:spPr bwMode="auto">
            <a:xfrm>
              <a:off x="2880" y="2431"/>
              <a:ext cx="2" cy="546"/>
            </a:xfrm>
            <a:prstGeom prst="line">
              <a:avLst/>
            </a:prstGeom>
            <a:grpFill/>
            <a:ln w="28575">
              <a:solidFill>
                <a:srgbClr val="FFFF00"/>
              </a:solidFill>
              <a:round/>
              <a:headEnd/>
              <a:tailEnd/>
            </a:ln>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MS PGothic"/>
                <a:cs typeface="Tahoma"/>
              </a:endParaRPr>
            </a:p>
          </p:txBody>
        </p:sp>
        <p:sp>
          <p:nvSpPr>
            <p:cNvPr id="20" name="_s5143"/>
            <p:cNvSpPr>
              <a:spLocks noChangeArrowheads="1"/>
            </p:cNvSpPr>
            <p:nvPr/>
          </p:nvSpPr>
          <p:spPr bwMode="auto">
            <a:xfrm>
              <a:off x="2607" y="2977"/>
              <a:ext cx="548" cy="548"/>
            </a:xfrm>
            <a:prstGeom prst="ellipse">
              <a:avLst/>
            </a:prstGeom>
            <a:solidFill>
              <a:srgbClr val="FF66FF"/>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Pathology</a:t>
              </a:r>
            </a:p>
          </p:txBody>
        </p:sp>
        <p:sp>
          <p:nvSpPr>
            <p:cNvPr id="21" name="_s5142"/>
            <p:cNvSpPr>
              <a:spLocks noChangeShapeType="1"/>
            </p:cNvSpPr>
            <p:nvPr/>
          </p:nvSpPr>
          <p:spPr bwMode="auto">
            <a:xfrm flipH="1">
              <a:off x="2400" y="2379"/>
              <a:ext cx="320" cy="442"/>
            </a:xfrm>
            <a:prstGeom prst="line">
              <a:avLst/>
            </a:prstGeom>
            <a:grpFill/>
            <a:ln w="28575">
              <a:solidFill>
                <a:srgbClr val="FFFF00"/>
              </a:solidFill>
              <a:round/>
              <a:headEnd/>
              <a:tailEnd/>
            </a:ln>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MS PGothic"/>
                <a:cs typeface="Tahoma"/>
              </a:endParaRPr>
            </a:p>
          </p:txBody>
        </p:sp>
        <p:sp>
          <p:nvSpPr>
            <p:cNvPr id="22" name="_s5141"/>
            <p:cNvSpPr>
              <a:spLocks noChangeArrowheads="1"/>
            </p:cNvSpPr>
            <p:nvPr/>
          </p:nvSpPr>
          <p:spPr bwMode="auto">
            <a:xfrm>
              <a:off x="1964" y="2769"/>
              <a:ext cx="548" cy="548"/>
            </a:xfrm>
            <a:prstGeom prst="ellipse">
              <a:avLst/>
            </a:prstGeom>
            <a:solidFill>
              <a:srgbClr val="92D050"/>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Interventional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Radiology</a:t>
              </a:r>
            </a:p>
          </p:txBody>
        </p:sp>
        <p:sp>
          <p:nvSpPr>
            <p:cNvPr id="23" name="_s5132"/>
            <p:cNvSpPr>
              <a:spLocks noChangeShapeType="1"/>
            </p:cNvSpPr>
            <p:nvPr/>
          </p:nvSpPr>
          <p:spPr bwMode="auto">
            <a:xfrm flipH="1">
              <a:off x="2102" y="2242"/>
              <a:ext cx="519" cy="170"/>
            </a:xfrm>
            <a:prstGeom prst="line">
              <a:avLst/>
            </a:prstGeom>
            <a:grpFill/>
            <a:ln w="28575">
              <a:solidFill>
                <a:srgbClr val="FFFF00"/>
              </a:solidFill>
              <a:round/>
              <a:headEnd/>
              <a:tailEnd/>
            </a:ln>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MS PGothic"/>
                <a:cs typeface="Tahoma"/>
              </a:endParaRPr>
            </a:p>
          </p:txBody>
        </p:sp>
        <p:sp>
          <p:nvSpPr>
            <p:cNvPr id="24" name="_s5131"/>
            <p:cNvSpPr>
              <a:spLocks noChangeArrowheads="1"/>
            </p:cNvSpPr>
            <p:nvPr/>
          </p:nvSpPr>
          <p:spPr bwMode="auto">
            <a:xfrm>
              <a:off x="1567" y="2222"/>
              <a:ext cx="548" cy="548"/>
            </a:xfrm>
            <a:prstGeom prst="ellipse">
              <a:avLst/>
            </a:prstGeom>
            <a:solidFill>
              <a:srgbClr val="FF9900"/>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Diagnostic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 Radiology</a:t>
              </a:r>
            </a:p>
          </p:txBody>
        </p:sp>
        <p:sp>
          <p:nvSpPr>
            <p:cNvPr id="25" name="_s5130"/>
            <p:cNvSpPr>
              <a:spLocks noChangeShapeType="1"/>
            </p:cNvSpPr>
            <p:nvPr/>
          </p:nvSpPr>
          <p:spPr bwMode="auto">
            <a:xfrm flipH="1" flipV="1">
              <a:off x="2101" y="1906"/>
              <a:ext cx="520" cy="167"/>
            </a:xfrm>
            <a:prstGeom prst="line">
              <a:avLst/>
            </a:prstGeom>
            <a:grpFill/>
            <a:ln w="28575">
              <a:solidFill>
                <a:srgbClr val="FFFF00"/>
              </a:solidFill>
              <a:round/>
              <a:headEnd/>
              <a:tailEnd/>
            </a:ln>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MS PGothic"/>
                <a:cs typeface="Tahoma"/>
              </a:endParaRPr>
            </a:p>
          </p:txBody>
        </p:sp>
        <p:sp>
          <p:nvSpPr>
            <p:cNvPr id="26" name="_s5129"/>
            <p:cNvSpPr>
              <a:spLocks noChangeArrowheads="1"/>
            </p:cNvSpPr>
            <p:nvPr/>
          </p:nvSpPr>
          <p:spPr bwMode="auto">
            <a:xfrm>
              <a:off x="1567" y="1546"/>
              <a:ext cx="548" cy="548"/>
            </a:xfrm>
            <a:prstGeom prst="ellipse">
              <a:avLst/>
            </a:prstGeom>
            <a:solidFill>
              <a:srgbClr val="00B0F0"/>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Nuclear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Medicine</a:t>
              </a:r>
            </a:p>
          </p:txBody>
        </p:sp>
        <p:sp>
          <p:nvSpPr>
            <p:cNvPr id="27" name="_s5138"/>
            <p:cNvSpPr>
              <a:spLocks noChangeShapeType="1"/>
            </p:cNvSpPr>
            <p:nvPr/>
          </p:nvSpPr>
          <p:spPr bwMode="auto">
            <a:xfrm flipH="1" flipV="1">
              <a:off x="2398" y="1496"/>
              <a:ext cx="323" cy="441"/>
            </a:xfrm>
            <a:prstGeom prst="line">
              <a:avLst/>
            </a:prstGeom>
            <a:grpFill/>
            <a:ln w="28575">
              <a:solidFill>
                <a:srgbClr val="FFFF00"/>
              </a:solidFill>
              <a:round/>
              <a:headEnd/>
              <a:tailEnd/>
            </a:ln>
            <a:extLst/>
          </p:spPr>
          <p:txBody>
            <a:bodyPr lIns="0" tIns="0" rIns="0" bIns="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ysClr val="windowText" lastClr="000000"/>
                </a:solidFill>
                <a:effectLst/>
                <a:uLnTx/>
                <a:uFillTx/>
                <a:latin typeface="Calibri" panose="020F0502020204030204" pitchFamily="34" charset="0"/>
                <a:ea typeface="MS PGothic"/>
                <a:cs typeface="Tahoma"/>
              </a:endParaRPr>
            </a:p>
          </p:txBody>
        </p:sp>
        <p:sp>
          <p:nvSpPr>
            <p:cNvPr id="28" name="_s5137"/>
            <p:cNvSpPr>
              <a:spLocks noChangeArrowheads="1"/>
            </p:cNvSpPr>
            <p:nvPr/>
          </p:nvSpPr>
          <p:spPr bwMode="auto">
            <a:xfrm>
              <a:off x="1964" y="1000"/>
              <a:ext cx="548" cy="548"/>
            </a:xfrm>
            <a:prstGeom prst="ellipse">
              <a:avLst/>
            </a:prstGeom>
            <a:solidFill>
              <a:srgbClr val="99FF99"/>
            </a:solidFill>
            <a:ln w="12700">
              <a:solidFill>
                <a:srgbClr val="540000"/>
              </a:solidFill>
              <a:round/>
              <a:headEnd/>
              <a:tailEnd/>
            </a:ln>
            <a:scene3d>
              <a:camera prst="orthographicFront"/>
              <a:lightRig rig="threePt" dir="t"/>
            </a:scene3d>
            <a:sp3d>
              <a:bevelT/>
            </a:sp3d>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Surgery</a:t>
              </a:r>
            </a:p>
          </p:txBody>
        </p:sp>
        <p:sp>
          <p:nvSpPr>
            <p:cNvPr id="29" name="_s5126"/>
            <p:cNvSpPr>
              <a:spLocks noChangeArrowheads="1"/>
            </p:cNvSpPr>
            <p:nvPr/>
          </p:nvSpPr>
          <p:spPr bwMode="auto">
            <a:xfrm>
              <a:off x="2606" y="1885"/>
              <a:ext cx="548" cy="548"/>
            </a:xfrm>
            <a:prstGeom prst="ellipse">
              <a:avLst/>
            </a:prstGeom>
            <a:solidFill>
              <a:schemeClr val="tx1"/>
            </a:solidFill>
            <a:ln w="12700">
              <a:solidFill>
                <a:srgbClr val="540000"/>
              </a:solidFill>
              <a:round/>
              <a:headEnd/>
              <a:tailEnd/>
            </a:ln>
          </p:spPr>
          <p:txBody>
            <a:bodyPr wrap="none" lIns="0" tIns="0" rIns="0" bIns="0"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Tahoma"/>
                </a:rPr>
                <a:t>PATIENT</a:t>
              </a:r>
            </a:p>
          </p:txBody>
        </p:sp>
      </p:grpSp>
    </p:spTree>
    <p:extLst>
      <p:ext uri="{BB962C8B-B14F-4D97-AF65-F5344CB8AC3E}">
        <p14:creationId xmlns:p14="http://schemas.microsoft.com/office/powerpoint/2010/main" val="21206040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3"/>
          <p:cNvSpPr>
            <a:spLocks noGrp="1"/>
          </p:cNvSpPr>
          <p:nvPr>
            <p:ph type="title"/>
          </p:nvPr>
        </p:nvSpPr>
        <p:spPr>
          <a:xfrm>
            <a:off x="3146426" y="42863"/>
            <a:ext cx="7064375" cy="804862"/>
          </a:xfrm>
        </p:spPr>
        <p:txBody>
          <a:bodyPr vert="horz" wrap="square" lIns="91440" tIns="45720" rIns="91440" bIns="45720" numCol="1" anchor="t" anchorCtr="0" compatLnSpc="1">
            <a:prstTxWarp prst="textNoShape">
              <a:avLst/>
            </a:prstTxWarp>
          </a:bodyPr>
          <a:lstStyle/>
          <a:p>
            <a:r>
              <a:rPr lang="en-US" altLang="en-US" sz="3000" dirty="0">
                <a:solidFill>
                  <a:srgbClr val="FFFF99"/>
                </a:solidFill>
                <a:latin typeface="Calibri" panose="020F0502020204030204" pitchFamily="34" charset="0"/>
              </a:rPr>
              <a:t>Clinical Challenges  for Treatment and Sequencing Therapy for NETs</a:t>
            </a:r>
          </a:p>
        </p:txBody>
      </p:sp>
      <p:sp>
        <p:nvSpPr>
          <p:cNvPr id="3" name="Content Placeholder 4"/>
          <p:cNvSpPr>
            <a:spLocks noGrp="1"/>
          </p:cNvSpPr>
          <p:nvPr>
            <p:ph idx="1"/>
          </p:nvPr>
        </p:nvSpPr>
        <p:spPr>
          <a:xfrm>
            <a:off x="362352" y="1193606"/>
            <a:ext cx="11534038" cy="4870564"/>
          </a:xfrm>
        </p:spPr>
        <p:txBody>
          <a:bodyPr/>
          <a:lstStyle/>
          <a:p>
            <a:pPr>
              <a:spcAft>
                <a:spcPts val="900"/>
              </a:spcAft>
            </a:pPr>
            <a:r>
              <a:rPr lang="en-US" altLang="en-US" sz="2400" dirty="0">
                <a:latin typeface="Calibri" panose="020F0502020204030204" pitchFamily="34" charset="0"/>
              </a:rPr>
              <a:t>How should the sequence of systemic therapies in NET management be optimized? Based on what evidence?  How should carcinoid syndrome be managed?</a:t>
            </a:r>
          </a:p>
          <a:p>
            <a:pPr>
              <a:spcAft>
                <a:spcPts val="900"/>
              </a:spcAft>
            </a:pPr>
            <a:r>
              <a:rPr lang="en-US" altLang="en-US" sz="2400" dirty="0">
                <a:latin typeface="Calibri" panose="020F0502020204030204" pitchFamily="34" charset="0"/>
              </a:rPr>
              <a:t>How should local/regional therapy be integrated with systemic therapy? Patient selection? Clinical profiles?</a:t>
            </a:r>
          </a:p>
          <a:p>
            <a:pPr>
              <a:spcAft>
                <a:spcPts val="900"/>
              </a:spcAft>
            </a:pPr>
            <a:r>
              <a:rPr lang="en-US" altLang="en-US" sz="2400" dirty="0">
                <a:latin typeface="Calibri" panose="020F0502020204030204" pitchFamily="34" charset="0"/>
              </a:rPr>
              <a:t>When  should </a:t>
            </a:r>
            <a:r>
              <a:rPr lang="en-US" altLang="en-US" sz="2400" dirty="0" err="1">
                <a:latin typeface="Calibri" panose="020F0502020204030204" pitchFamily="34" charset="0"/>
              </a:rPr>
              <a:t>lanreotide</a:t>
            </a:r>
            <a:r>
              <a:rPr lang="en-US" altLang="en-US" sz="2400" dirty="0">
                <a:latin typeface="Calibri" panose="020F0502020204030204" pitchFamily="34" charset="0"/>
              </a:rPr>
              <a:t>, </a:t>
            </a:r>
            <a:r>
              <a:rPr lang="en-US" altLang="en-US" sz="2400" dirty="0" err="1">
                <a:latin typeface="Calibri" panose="020F0502020204030204" pitchFamily="34" charset="0"/>
              </a:rPr>
              <a:t>everolimus</a:t>
            </a:r>
            <a:r>
              <a:rPr lang="en-US" altLang="en-US" sz="2400" dirty="0">
                <a:latin typeface="Calibri" panose="020F0502020204030204" pitchFamily="34" charset="0"/>
              </a:rPr>
              <a:t>, </a:t>
            </a:r>
            <a:r>
              <a:rPr lang="en-US" altLang="en-US" sz="2400" dirty="0" err="1">
                <a:latin typeface="Calibri" panose="020F0502020204030204" pitchFamily="34" charset="0"/>
              </a:rPr>
              <a:t>sunitinib</a:t>
            </a:r>
            <a:r>
              <a:rPr lang="en-US" altLang="en-US" sz="2400" dirty="0">
                <a:latin typeface="Calibri" panose="020F0502020204030204" pitchFamily="34" charset="0"/>
              </a:rPr>
              <a:t> be incorporated into the therapeutic plan of patients with GEP-NETs? What is the roadmap?</a:t>
            </a:r>
          </a:p>
          <a:p>
            <a:pPr>
              <a:spcAft>
                <a:spcPts val="900"/>
              </a:spcAft>
            </a:pPr>
            <a:r>
              <a:rPr lang="en-US" altLang="en-US" sz="2400" dirty="0">
                <a:latin typeface="Calibri" panose="020F0502020204030204" pitchFamily="34" charset="0"/>
              </a:rPr>
              <a:t>How should peptide receptor radiotherapy (PRRT) be incorporated into NET management?</a:t>
            </a:r>
          </a:p>
          <a:p>
            <a:pPr>
              <a:spcAft>
                <a:spcPts val="900"/>
              </a:spcAft>
            </a:pPr>
            <a:r>
              <a:rPr lang="en-US" altLang="en-US" sz="2400" dirty="0">
                <a:latin typeface="Calibri" panose="020F0502020204030204" pitchFamily="34" charset="0"/>
              </a:rPr>
              <a:t>How should advances in molecular biology/genomics inform treatment decisions?</a:t>
            </a:r>
          </a:p>
          <a:p>
            <a:pPr>
              <a:spcAft>
                <a:spcPts val="900"/>
              </a:spcAft>
            </a:pPr>
            <a:r>
              <a:rPr lang="en-US" altLang="en-US" sz="2400" dirty="0">
                <a:latin typeface="Calibri" panose="020F0502020204030204" pitchFamily="34" charset="0"/>
              </a:rPr>
              <a:t>What ongoing clinical trials are likely to influence standard of care  in the near future?</a:t>
            </a:r>
          </a:p>
        </p:txBody>
      </p:sp>
    </p:spTree>
    <p:extLst>
      <p:ext uri="{BB962C8B-B14F-4D97-AF65-F5344CB8AC3E}">
        <p14:creationId xmlns:p14="http://schemas.microsoft.com/office/powerpoint/2010/main" val="2580503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4884" y="1121592"/>
            <a:ext cx="10680700" cy="1375833"/>
          </a:xfrm>
        </p:spPr>
        <p:txBody>
          <a:bodyPr/>
          <a:lstStyle/>
          <a:p>
            <a:pPr algn="ctr"/>
            <a:r>
              <a:rPr lang="en-US" sz="3600" b="0" cap="none"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Real World Decision-Making for </a:t>
            </a:r>
            <a:br>
              <a:rPr lang="en-US" sz="3600" b="0" cap="none"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3600" b="0" cap="none"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Metastatic Pancreatic Adenocarcinoma</a:t>
            </a:r>
            <a:br>
              <a:rPr lang="en-US" sz="3600" b="0" cap="none"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br>
              <a:rPr lang="en-US" b="0" cap="none"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b="0" cap="none"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Navigating The Complex Roadmap Of NCCN Guidelines And Selecting Among Evidence-based Treatment Regimens To Optimize Survival Extension—a Year 2017 Update</a:t>
            </a:r>
            <a:br>
              <a:rPr lang="en-US" b="0" cap="none"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br>
              <a:rPr lang="en-US" sz="3600" b="0" cap="none"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b="0" dirty="0">
                <a:solidFill>
                  <a:srgbClr val="FFFF00"/>
                </a:solidFill>
                <a:latin typeface="Calibri" panose="020F0502020204030204" pitchFamily="34" charset="0"/>
                <a:cs typeface="Calibri" panose="020F0502020204030204" pitchFamily="34" charset="0"/>
              </a:rPr>
              <a:t> </a:t>
            </a:r>
          </a:p>
        </p:txBody>
      </p:sp>
      <p:sp>
        <p:nvSpPr>
          <p:cNvPr id="9" name="Title 1">
            <a:extLst>
              <a:ext uri="{FF2B5EF4-FFF2-40B4-BE49-F238E27FC236}">
                <a16:creationId xmlns:a16="http://schemas.microsoft.com/office/drawing/2014/main" id="{AD195BE3-3BA4-4AFA-B766-03D833DF10C6}"/>
              </a:ext>
            </a:extLst>
          </p:cNvPr>
          <p:cNvSpPr txBox="1">
            <a:spLocks/>
          </p:cNvSpPr>
          <p:nvPr/>
        </p:nvSpPr>
        <p:spPr>
          <a:xfrm>
            <a:off x="1780953" y="304378"/>
            <a:ext cx="10313582" cy="500174"/>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rPr>
              <a:t>A Year 2017 Technology, Pharmacology, and Surgical  Update   </a:t>
            </a:r>
            <a:endParaRPr kumimoji="0" lang="en-US" sz="2600" b="0" i="0" u="none" strike="noStrike" kern="0" cap="none" spc="0" normalizeH="0" baseline="0" noProof="0" dirty="0">
              <a:ln>
                <a:noFill/>
              </a:ln>
              <a:solidFill>
                <a:srgbClr val="FFFF99"/>
              </a:solidFill>
              <a:effectLst/>
              <a:uLnTx/>
              <a:uFillTx/>
              <a:latin typeface="Calibri" panose="020F0502020204030204" pitchFamily="34" charset="0"/>
              <a:ea typeface="MS PGothic" pitchFamily="34" charset="-128"/>
            </a:endParaRPr>
          </a:p>
        </p:txBody>
      </p:sp>
    </p:spTree>
    <p:extLst>
      <p:ext uri="{BB962C8B-B14F-4D97-AF65-F5344CB8AC3E}">
        <p14:creationId xmlns:p14="http://schemas.microsoft.com/office/powerpoint/2010/main" val="1025832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53102" y="281519"/>
            <a:ext cx="9952174" cy="688501"/>
          </a:xfrm>
        </p:spPr>
        <p:txBody>
          <a:bodyPr>
            <a:noAutofit/>
          </a:bodyPr>
          <a:lstStyle/>
          <a:p>
            <a: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NCCN Guidelines for Patients with </a:t>
            </a:r>
            <a:b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Pancreatic Adenocarcinoma</a:t>
            </a:r>
          </a:p>
        </p:txBody>
      </p:sp>
      <p:sp>
        <p:nvSpPr>
          <p:cNvPr id="5" name="Text Placeholder 4"/>
          <p:cNvSpPr>
            <a:spLocks noGrp="1"/>
          </p:cNvSpPr>
          <p:nvPr>
            <p:ph type="body" sz="quarter" idx="11"/>
          </p:nvPr>
        </p:nvSpPr>
        <p:spPr>
          <a:xfrm>
            <a:off x="8708571" y="6182396"/>
            <a:ext cx="3197722" cy="530915"/>
          </a:xfrm>
        </p:spPr>
        <p:txBody>
          <a:bodyPr/>
          <a:lstStyle/>
          <a:p>
            <a:endParaRPr lang="en-US" dirty="0"/>
          </a:p>
          <a:p>
            <a:r>
              <a:rPr lang="en-US" dirty="0"/>
              <a:t> </a:t>
            </a:r>
            <a:r>
              <a:rPr lang="en-US" i="1" dirty="0"/>
              <a:t>J Natl </a:t>
            </a:r>
            <a:r>
              <a:rPr lang="en-US" i="1" dirty="0" err="1"/>
              <a:t>Compr</a:t>
            </a:r>
            <a:r>
              <a:rPr lang="en-US" i="1" dirty="0"/>
              <a:t> </a:t>
            </a:r>
            <a:r>
              <a:rPr lang="en-US" i="1" dirty="0" err="1"/>
              <a:t>Canc</a:t>
            </a:r>
            <a:r>
              <a:rPr lang="en-US" i="1" dirty="0"/>
              <a:t> </a:t>
            </a:r>
            <a:r>
              <a:rPr lang="en-US" i="1" dirty="0" err="1"/>
              <a:t>Netw</a:t>
            </a:r>
            <a:r>
              <a:rPr lang="en-US" i="1" dirty="0"/>
              <a:t> 2017;15(8):1028–1061 </a:t>
            </a:r>
            <a:endParaRPr lang="en-GB" sz="900" dirty="0">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1C4F9503-99D2-4C6D-B788-B95644C454EC}"/>
              </a:ext>
            </a:extLst>
          </p:cNvPr>
          <p:cNvSpPr txBox="1"/>
          <p:nvPr/>
        </p:nvSpPr>
        <p:spPr>
          <a:xfrm>
            <a:off x="4489753" y="1291771"/>
            <a:ext cx="2888355" cy="461665"/>
          </a:xfrm>
          <a:prstGeom prst="rect">
            <a:avLst/>
          </a:prstGeom>
          <a:solidFill>
            <a:srgbClr val="CCFF99"/>
          </a:solidFill>
          <a:scene3d>
            <a:camera prst="orthographicFront"/>
            <a:lightRig rig="threePt" dir="t"/>
          </a:scene3d>
          <a:sp3d>
            <a:bevelT/>
          </a:sp3d>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Diagnosis and Staging</a:t>
            </a:r>
          </a:p>
        </p:txBody>
      </p:sp>
      <p:sp>
        <p:nvSpPr>
          <p:cNvPr id="22" name="TextBox 21">
            <a:extLst>
              <a:ext uri="{FF2B5EF4-FFF2-40B4-BE49-F238E27FC236}">
                <a16:creationId xmlns:a16="http://schemas.microsoft.com/office/drawing/2014/main" id="{03D392A5-497F-4868-8CFF-BCC3F954D57E}"/>
              </a:ext>
            </a:extLst>
          </p:cNvPr>
          <p:cNvSpPr txBox="1"/>
          <p:nvPr/>
        </p:nvSpPr>
        <p:spPr>
          <a:xfrm>
            <a:off x="926501" y="1970382"/>
            <a:ext cx="10014857" cy="4329390"/>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1000"/>
              </a:spcAft>
              <a:buClr>
                <a:srgbClr val="C00000"/>
              </a:buClr>
              <a:buSzPct val="9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Ductal adenocarcinoma and its variants account for &gt;90% of all pancreatic malignancies. </a:t>
            </a:r>
          </a:p>
          <a:p>
            <a:pPr marL="342900" marR="0" lvl="0" indent="-342900" algn="l" defTabSz="914400" rtl="0" eaLnBrk="1" fontAlgn="auto" latinLnBrk="0" hangingPunct="1">
              <a:lnSpc>
                <a:spcPct val="100000"/>
              </a:lnSpc>
              <a:spcBef>
                <a:spcPts val="0"/>
              </a:spcBef>
              <a:spcAft>
                <a:spcPts val="1000"/>
              </a:spcAft>
              <a:buClr>
                <a:srgbClr val="C00000"/>
              </a:buClr>
              <a:buSzPct val="9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Presenting symptoms of this disease can include weight loss, jaundice, floating stools, pain, dyspepsia, nausea, vomiting, and occasionally pancreatitis; however, no early warning signs of pancreatic cancer have been established. </a:t>
            </a:r>
          </a:p>
          <a:p>
            <a:pPr marL="342900" marR="0" lvl="0" indent="-342900" algn="l" defTabSz="914400" rtl="0" eaLnBrk="1" fontAlgn="auto" latinLnBrk="0" hangingPunct="1">
              <a:lnSpc>
                <a:spcPct val="100000"/>
              </a:lnSpc>
              <a:spcBef>
                <a:spcPts val="0"/>
              </a:spcBef>
              <a:spcAft>
                <a:spcPts val="1000"/>
              </a:spcAft>
              <a:buClr>
                <a:srgbClr val="C00000"/>
              </a:buClr>
              <a:buSzPct val="9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Studies have shown an association between new-onset non–insulin-dependent diabetes and the development of pancreatic cancer.</a:t>
            </a:r>
          </a:p>
          <a:p>
            <a:pPr marL="342900" marR="0" lvl="0" indent="-342900" algn="l" defTabSz="914400" rtl="0" eaLnBrk="1" fontAlgn="auto" latinLnBrk="0" hangingPunct="1">
              <a:lnSpc>
                <a:spcPct val="100000"/>
              </a:lnSpc>
              <a:spcBef>
                <a:spcPts val="0"/>
              </a:spcBef>
              <a:spcAft>
                <a:spcPts val="1000"/>
              </a:spcAft>
              <a:buClr>
                <a:srgbClr val="C00000"/>
              </a:buClr>
              <a:buSzPct val="9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New-onset diabetes in an otherwise fit individual might prompt consideration of early-stage pancreatic cancer. </a:t>
            </a:r>
          </a:p>
          <a:p>
            <a:pPr marL="342900" marR="0" lvl="0" indent="-342900" algn="l" defTabSz="914400" rtl="0" eaLnBrk="1" fontAlgn="auto" latinLnBrk="0" hangingPunct="1">
              <a:lnSpc>
                <a:spcPct val="100000"/>
              </a:lnSpc>
              <a:spcBef>
                <a:spcPts val="0"/>
              </a:spcBef>
              <a:spcAft>
                <a:spcPts val="1000"/>
              </a:spcAft>
              <a:buClr>
                <a:srgbClr val="C00000"/>
              </a:buClr>
              <a:buSzPct val="9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Screening for this disease is generally only recommended for asymptomatic individuals at increased risk.</a:t>
            </a:r>
          </a:p>
        </p:txBody>
      </p:sp>
      <p:pic>
        <p:nvPicPr>
          <p:cNvPr id="6" name="Picture 5">
            <a:extLst>
              <a:ext uri="{FF2B5EF4-FFF2-40B4-BE49-F238E27FC236}">
                <a16:creationId xmlns:a16="http://schemas.microsoft.com/office/drawing/2014/main" id="{1553AE39-F37D-44CF-9645-A90B20D9E43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30" y="1158093"/>
            <a:ext cx="956999" cy="398750"/>
          </a:xfrm>
          <a:prstGeom prst="rect">
            <a:avLst/>
          </a:prstGeom>
          <a:solidFill>
            <a:schemeClr val="tx1"/>
          </a:solidFill>
        </p:spPr>
      </p:pic>
    </p:spTree>
    <p:extLst>
      <p:ext uri="{BB962C8B-B14F-4D97-AF65-F5344CB8AC3E}">
        <p14:creationId xmlns:p14="http://schemas.microsoft.com/office/powerpoint/2010/main" val="13482384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1C4F9503-99D2-4C6D-B788-B95644C454EC}"/>
              </a:ext>
            </a:extLst>
          </p:cNvPr>
          <p:cNvSpPr txBox="1"/>
          <p:nvPr/>
        </p:nvSpPr>
        <p:spPr>
          <a:xfrm>
            <a:off x="3904448" y="1162958"/>
            <a:ext cx="4324261" cy="461665"/>
          </a:xfrm>
          <a:prstGeom prst="rect">
            <a:avLst/>
          </a:prstGeom>
          <a:solidFill>
            <a:srgbClr val="800000"/>
          </a:solidFill>
          <a:scene3d>
            <a:camera prst="orthographicFront"/>
            <a:lightRig rig="threePt" dir="t"/>
          </a:scene3d>
          <a:sp3d>
            <a:bevelT/>
          </a:sp3d>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Clinical Presentation and Workup</a:t>
            </a:r>
          </a:p>
        </p:txBody>
      </p:sp>
      <p:sp>
        <p:nvSpPr>
          <p:cNvPr id="5" name="Text Placeholder 4"/>
          <p:cNvSpPr>
            <a:spLocks noGrp="1"/>
          </p:cNvSpPr>
          <p:nvPr>
            <p:ph type="body" sz="quarter" idx="11"/>
          </p:nvPr>
        </p:nvSpPr>
        <p:spPr>
          <a:xfrm>
            <a:off x="-45759" y="6396754"/>
            <a:ext cx="3197722" cy="384721"/>
          </a:xfrm>
        </p:spPr>
        <p:txBody>
          <a:bodyPr/>
          <a:lstStyle/>
          <a:p>
            <a:endParaRPr lang="en-US" dirty="0"/>
          </a:p>
          <a:p>
            <a:r>
              <a:rPr lang="en-US" dirty="0">
                <a:effectLst/>
                <a:latin typeface="Calibri" panose="020F0502020204030204" pitchFamily="34" charset="0"/>
                <a:cs typeface="Calibri" panose="020F0502020204030204" pitchFamily="34" charset="0"/>
              </a:rPr>
              <a:t> </a:t>
            </a:r>
            <a:r>
              <a:rPr lang="en-US" i="1" dirty="0">
                <a:effectLst/>
                <a:latin typeface="Calibri" panose="020F0502020204030204" pitchFamily="34" charset="0"/>
                <a:cs typeface="Calibri" panose="020F0502020204030204" pitchFamily="34" charset="0"/>
              </a:rPr>
              <a:t>J Natl </a:t>
            </a:r>
            <a:r>
              <a:rPr lang="en-US" i="1" dirty="0" err="1">
                <a:effectLst/>
                <a:latin typeface="Calibri" panose="020F0502020204030204" pitchFamily="34" charset="0"/>
                <a:cs typeface="Calibri" panose="020F0502020204030204" pitchFamily="34" charset="0"/>
              </a:rPr>
              <a:t>Compr</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Canc</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Netw</a:t>
            </a:r>
            <a:r>
              <a:rPr lang="en-US" i="1" dirty="0">
                <a:effectLst/>
                <a:latin typeface="Calibri" panose="020F0502020204030204" pitchFamily="34" charset="0"/>
                <a:cs typeface="Calibri" panose="020F0502020204030204" pitchFamily="34" charset="0"/>
              </a:rPr>
              <a:t> 2017;15(8):1028–1061 </a:t>
            </a:r>
            <a:endParaRPr lang="en-GB" sz="900" dirty="0">
              <a:effectLst/>
              <a:latin typeface="Calibri" panose="020F0502020204030204" pitchFamily="34" charset="0"/>
              <a:cs typeface="Calibri" panose="020F0502020204030204" pitchFamily="34" charset="0"/>
            </a:endParaRPr>
          </a:p>
        </p:txBody>
      </p:sp>
      <p:sp>
        <p:nvSpPr>
          <p:cNvPr id="12" name="Title 2">
            <a:extLst>
              <a:ext uri="{FF2B5EF4-FFF2-40B4-BE49-F238E27FC236}">
                <a16:creationId xmlns:a16="http://schemas.microsoft.com/office/drawing/2014/main" id="{FB604E51-8864-434D-A4E6-41D1F8195B57}"/>
              </a:ext>
            </a:extLst>
          </p:cNvPr>
          <p:cNvSpPr>
            <a:spLocks noGrp="1"/>
          </p:cNvSpPr>
          <p:nvPr>
            <p:ph type="title"/>
          </p:nvPr>
        </p:nvSpPr>
        <p:spPr>
          <a:xfrm>
            <a:off x="1553102" y="281519"/>
            <a:ext cx="9952174" cy="688501"/>
          </a:xfrm>
        </p:spPr>
        <p:txBody>
          <a:bodyPr>
            <a:noAutofit/>
          </a:bodyPr>
          <a:lstStyle/>
          <a:p>
            <a: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NCCN Guidelines for Patients with </a:t>
            </a:r>
            <a:b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Pancreatic Adenocarcinoma</a:t>
            </a:r>
          </a:p>
        </p:txBody>
      </p:sp>
      <p:cxnSp>
        <p:nvCxnSpPr>
          <p:cNvPr id="7" name="Straight Arrow Connector 6">
            <a:extLst>
              <a:ext uri="{FF2B5EF4-FFF2-40B4-BE49-F238E27FC236}">
                <a16:creationId xmlns:a16="http://schemas.microsoft.com/office/drawing/2014/main" id="{3F149C4A-641F-4109-9BBA-943882CBC21F}"/>
              </a:ext>
            </a:extLst>
          </p:cNvPr>
          <p:cNvCxnSpPr>
            <a:cxnSpLocks/>
          </p:cNvCxnSpPr>
          <p:nvPr/>
        </p:nvCxnSpPr>
        <p:spPr bwMode="auto">
          <a:xfrm>
            <a:off x="1708339" y="4458740"/>
            <a:ext cx="563981"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72408E5E-E38F-404D-911F-1264DC844C18}"/>
              </a:ext>
            </a:extLst>
          </p:cNvPr>
          <p:cNvCxnSpPr>
            <a:cxnSpLocks/>
          </p:cNvCxnSpPr>
          <p:nvPr/>
        </p:nvCxnSpPr>
        <p:spPr bwMode="auto">
          <a:xfrm flipV="1">
            <a:off x="3779104" y="3540747"/>
            <a:ext cx="250689" cy="291057"/>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1" name="Straight Arrow Connector 30">
            <a:extLst>
              <a:ext uri="{FF2B5EF4-FFF2-40B4-BE49-F238E27FC236}">
                <a16:creationId xmlns:a16="http://schemas.microsoft.com/office/drawing/2014/main" id="{9A4E3446-66E7-4DF4-91BD-D48A8A65E7EF}"/>
              </a:ext>
            </a:extLst>
          </p:cNvPr>
          <p:cNvCxnSpPr>
            <a:cxnSpLocks/>
          </p:cNvCxnSpPr>
          <p:nvPr/>
        </p:nvCxnSpPr>
        <p:spPr bwMode="auto">
          <a:xfrm>
            <a:off x="3828632" y="5110076"/>
            <a:ext cx="136831" cy="238475"/>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3" name="Straight Arrow Connector 32">
            <a:extLst>
              <a:ext uri="{FF2B5EF4-FFF2-40B4-BE49-F238E27FC236}">
                <a16:creationId xmlns:a16="http://schemas.microsoft.com/office/drawing/2014/main" id="{9E99E433-00E1-44C0-8EAA-4EA0096E9F85}"/>
              </a:ext>
            </a:extLst>
          </p:cNvPr>
          <p:cNvCxnSpPr>
            <a:cxnSpLocks/>
          </p:cNvCxnSpPr>
          <p:nvPr/>
        </p:nvCxnSpPr>
        <p:spPr bwMode="auto">
          <a:xfrm>
            <a:off x="6452949" y="2589293"/>
            <a:ext cx="563981"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4" name="Straight Arrow Connector 33">
            <a:extLst>
              <a:ext uri="{FF2B5EF4-FFF2-40B4-BE49-F238E27FC236}">
                <a16:creationId xmlns:a16="http://schemas.microsoft.com/office/drawing/2014/main" id="{8987B7B9-1E90-4E23-94E4-7F5A0462BFFB}"/>
              </a:ext>
            </a:extLst>
          </p:cNvPr>
          <p:cNvCxnSpPr>
            <a:cxnSpLocks/>
          </p:cNvCxnSpPr>
          <p:nvPr/>
        </p:nvCxnSpPr>
        <p:spPr bwMode="auto">
          <a:xfrm>
            <a:off x="6437626" y="3678915"/>
            <a:ext cx="563981"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5" name="Straight Arrow Connector 34">
            <a:extLst>
              <a:ext uri="{FF2B5EF4-FFF2-40B4-BE49-F238E27FC236}">
                <a16:creationId xmlns:a16="http://schemas.microsoft.com/office/drawing/2014/main" id="{BE185FF9-369F-484D-83ED-A7806AFA8DFD}"/>
              </a:ext>
            </a:extLst>
          </p:cNvPr>
          <p:cNvCxnSpPr>
            <a:cxnSpLocks/>
          </p:cNvCxnSpPr>
          <p:nvPr/>
        </p:nvCxnSpPr>
        <p:spPr bwMode="auto">
          <a:xfrm>
            <a:off x="6510454" y="4993997"/>
            <a:ext cx="563981"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6" name="Straight Arrow Connector 35">
            <a:extLst>
              <a:ext uri="{FF2B5EF4-FFF2-40B4-BE49-F238E27FC236}">
                <a16:creationId xmlns:a16="http://schemas.microsoft.com/office/drawing/2014/main" id="{EBF875A7-B905-4497-B476-8253254810FD}"/>
              </a:ext>
            </a:extLst>
          </p:cNvPr>
          <p:cNvCxnSpPr>
            <a:cxnSpLocks/>
          </p:cNvCxnSpPr>
          <p:nvPr/>
        </p:nvCxnSpPr>
        <p:spPr bwMode="auto">
          <a:xfrm>
            <a:off x="6413582" y="6366248"/>
            <a:ext cx="563981"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7" name="Straight Arrow Connector 36">
            <a:extLst>
              <a:ext uri="{FF2B5EF4-FFF2-40B4-BE49-F238E27FC236}">
                <a16:creationId xmlns:a16="http://schemas.microsoft.com/office/drawing/2014/main" id="{2F70AB68-43B1-4E7C-8459-12DA0EDB530E}"/>
              </a:ext>
            </a:extLst>
          </p:cNvPr>
          <p:cNvCxnSpPr>
            <a:cxnSpLocks/>
          </p:cNvCxnSpPr>
          <p:nvPr/>
        </p:nvCxnSpPr>
        <p:spPr bwMode="auto">
          <a:xfrm flipV="1">
            <a:off x="4870414" y="2860868"/>
            <a:ext cx="435033" cy="253392"/>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9" name="Straight Arrow Connector 38">
            <a:extLst>
              <a:ext uri="{FF2B5EF4-FFF2-40B4-BE49-F238E27FC236}">
                <a16:creationId xmlns:a16="http://schemas.microsoft.com/office/drawing/2014/main" id="{5E71C239-A432-4088-9C52-8146A0BFA77F}"/>
              </a:ext>
            </a:extLst>
          </p:cNvPr>
          <p:cNvCxnSpPr>
            <a:cxnSpLocks/>
          </p:cNvCxnSpPr>
          <p:nvPr/>
        </p:nvCxnSpPr>
        <p:spPr bwMode="auto">
          <a:xfrm>
            <a:off x="4894888" y="3237735"/>
            <a:ext cx="453925" cy="341535"/>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1" name="Straight Arrow Connector 40">
            <a:extLst>
              <a:ext uri="{FF2B5EF4-FFF2-40B4-BE49-F238E27FC236}">
                <a16:creationId xmlns:a16="http://schemas.microsoft.com/office/drawing/2014/main" id="{E0A235B7-9F38-4516-AC2D-19E05E64DDE0}"/>
              </a:ext>
            </a:extLst>
          </p:cNvPr>
          <p:cNvCxnSpPr>
            <a:cxnSpLocks/>
          </p:cNvCxnSpPr>
          <p:nvPr/>
        </p:nvCxnSpPr>
        <p:spPr bwMode="auto">
          <a:xfrm>
            <a:off x="4597821" y="5802792"/>
            <a:ext cx="563981"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3" name="Straight Arrow Connector 42">
            <a:extLst>
              <a:ext uri="{FF2B5EF4-FFF2-40B4-BE49-F238E27FC236}">
                <a16:creationId xmlns:a16="http://schemas.microsoft.com/office/drawing/2014/main" id="{27458CCE-2A26-41ED-88FE-FCEB7A4ADB45}"/>
              </a:ext>
            </a:extLst>
          </p:cNvPr>
          <p:cNvCxnSpPr>
            <a:cxnSpLocks/>
          </p:cNvCxnSpPr>
          <p:nvPr/>
        </p:nvCxnSpPr>
        <p:spPr bwMode="auto">
          <a:xfrm>
            <a:off x="5660964" y="5886022"/>
            <a:ext cx="136831" cy="238475"/>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5" name="Straight Arrow Connector 44">
            <a:extLst>
              <a:ext uri="{FF2B5EF4-FFF2-40B4-BE49-F238E27FC236}">
                <a16:creationId xmlns:a16="http://schemas.microsoft.com/office/drawing/2014/main" id="{9875E615-1986-4F59-942E-59C149A5683D}"/>
              </a:ext>
            </a:extLst>
          </p:cNvPr>
          <p:cNvCxnSpPr>
            <a:cxnSpLocks/>
          </p:cNvCxnSpPr>
          <p:nvPr/>
        </p:nvCxnSpPr>
        <p:spPr bwMode="auto">
          <a:xfrm flipV="1">
            <a:off x="5687579" y="5462251"/>
            <a:ext cx="154760" cy="152001"/>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2" name="TextBox 1">
            <a:extLst>
              <a:ext uri="{FF2B5EF4-FFF2-40B4-BE49-F238E27FC236}">
                <a16:creationId xmlns:a16="http://schemas.microsoft.com/office/drawing/2014/main" id="{4F4DEB06-E0C3-4777-BD53-EE4C78D00DB9}"/>
              </a:ext>
            </a:extLst>
          </p:cNvPr>
          <p:cNvSpPr txBox="1"/>
          <p:nvPr/>
        </p:nvSpPr>
        <p:spPr>
          <a:xfrm>
            <a:off x="124065" y="3678915"/>
            <a:ext cx="1750685" cy="1815882"/>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Clinical suspicion of pancreatic cancer or evidence of dilated pancreatic and/or bile duct (stricture)</a:t>
            </a:r>
          </a:p>
        </p:txBody>
      </p:sp>
      <p:sp>
        <p:nvSpPr>
          <p:cNvPr id="8" name="TextBox 7">
            <a:extLst>
              <a:ext uri="{FF2B5EF4-FFF2-40B4-BE49-F238E27FC236}">
                <a16:creationId xmlns:a16="http://schemas.microsoft.com/office/drawing/2014/main" id="{7DF9D0E0-D977-4C8B-8FBD-E58BD9406E0F}"/>
              </a:ext>
            </a:extLst>
          </p:cNvPr>
          <p:cNvSpPr txBox="1"/>
          <p:nvPr/>
        </p:nvSpPr>
        <p:spPr>
          <a:xfrm>
            <a:off x="2272320" y="3866184"/>
            <a:ext cx="1605840" cy="1323439"/>
          </a:xfrm>
          <a:prstGeom prst="rect">
            <a:avLst/>
          </a:prstGeom>
          <a:solidFill>
            <a:srgbClr val="CCFF99"/>
          </a:solidFill>
          <a:scene3d>
            <a:camera prst="orthographicFront"/>
            <a:lightRig rig="threePt" dir="t"/>
          </a:scene3d>
          <a:sp3d>
            <a:bevelT/>
          </a:sp3d>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Pancreatic protocol CT (see PANC-A)</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Obtain family history</a:t>
            </a:r>
          </a:p>
        </p:txBody>
      </p:sp>
      <p:sp>
        <p:nvSpPr>
          <p:cNvPr id="9" name="TextBox 8">
            <a:extLst>
              <a:ext uri="{FF2B5EF4-FFF2-40B4-BE49-F238E27FC236}">
                <a16:creationId xmlns:a16="http://schemas.microsoft.com/office/drawing/2014/main" id="{43FC5F5B-FFFE-434F-B900-5206976DEFC1}"/>
              </a:ext>
            </a:extLst>
          </p:cNvPr>
          <p:cNvSpPr txBox="1"/>
          <p:nvPr/>
        </p:nvSpPr>
        <p:spPr>
          <a:xfrm>
            <a:off x="3665087" y="2664905"/>
            <a:ext cx="1241410" cy="830997"/>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Mass in pancreas on imaging</a:t>
            </a:r>
          </a:p>
        </p:txBody>
      </p:sp>
      <p:sp>
        <p:nvSpPr>
          <p:cNvPr id="10" name="TextBox 9">
            <a:extLst>
              <a:ext uri="{FF2B5EF4-FFF2-40B4-BE49-F238E27FC236}">
                <a16:creationId xmlns:a16="http://schemas.microsoft.com/office/drawing/2014/main" id="{F47276DA-2BA1-4D83-807D-9078AFAADB21}"/>
              </a:ext>
            </a:extLst>
          </p:cNvPr>
          <p:cNvSpPr txBox="1"/>
          <p:nvPr/>
        </p:nvSpPr>
        <p:spPr>
          <a:xfrm>
            <a:off x="3553363" y="5393396"/>
            <a:ext cx="1241410" cy="830997"/>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 mass in pancreas on imaging</a:t>
            </a:r>
          </a:p>
        </p:txBody>
      </p:sp>
      <p:sp>
        <p:nvSpPr>
          <p:cNvPr id="11" name="TextBox 10">
            <a:extLst>
              <a:ext uri="{FF2B5EF4-FFF2-40B4-BE49-F238E27FC236}">
                <a16:creationId xmlns:a16="http://schemas.microsoft.com/office/drawing/2014/main" id="{BD5AA2EC-2075-4E3C-99F1-16F2B600D2D4}"/>
              </a:ext>
            </a:extLst>
          </p:cNvPr>
          <p:cNvSpPr txBox="1"/>
          <p:nvPr/>
        </p:nvSpPr>
        <p:spPr>
          <a:xfrm>
            <a:off x="5337203" y="2029871"/>
            <a:ext cx="1241410" cy="830997"/>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 metastatic disease</a:t>
            </a:r>
          </a:p>
        </p:txBody>
      </p:sp>
      <p:sp>
        <p:nvSpPr>
          <p:cNvPr id="13" name="TextBox 12">
            <a:extLst>
              <a:ext uri="{FF2B5EF4-FFF2-40B4-BE49-F238E27FC236}">
                <a16:creationId xmlns:a16="http://schemas.microsoft.com/office/drawing/2014/main" id="{9671AC7A-B5E6-472A-8CCC-684BEEECCB1D}"/>
              </a:ext>
            </a:extLst>
          </p:cNvPr>
          <p:cNvSpPr txBox="1"/>
          <p:nvPr/>
        </p:nvSpPr>
        <p:spPr>
          <a:xfrm>
            <a:off x="5337203" y="3437182"/>
            <a:ext cx="1241410" cy="584775"/>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Metastatic disease</a:t>
            </a:r>
          </a:p>
        </p:txBody>
      </p:sp>
      <p:sp>
        <p:nvSpPr>
          <p:cNvPr id="14" name="TextBox 13">
            <a:extLst>
              <a:ext uri="{FF2B5EF4-FFF2-40B4-BE49-F238E27FC236}">
                <a16:creationId xmlns:a16="http://schemas.microsoft.com/office/drawing/2014/main" id="{B0F265EA-7403-45FB-B8C3-7FBB9FF7376A}"/>
              </a:ext>
            </a:extLst>
          </p:cNvPr>
          <p:cNvSpPr txBox="1"/>
          <p:nvPr/>
        </p:nvSpPr>
        <p:spPr>
          <a:xfrm>
            <a:off x="5262732" y="4631254"/>
            <a:ext cx="1241410" cy="830997"/>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 metastatic disease</a:t>
            </a:r>
          </a:p>
        </p:txBody>
      </p:sp>
      <p:sp>
        <p:nvSpPr>
          <p:cNvPr id="15" name="TextBox 14">
            <a:extLst>
              <a:ext uri="{FF2B5EF4-FFF2-40B4-BE49-F238E27FC236}">
                <a16:creationId xmlns:a16="http://schemas.microsoft.com/office/drawing/2014/main" id="{F320C91A-BE4F-479E-B4F2-2B1BB91C6F8A}"/>
              </a:ext>
            </a:extLst>
          </p:cNvPr>
          <p:cNvSpPr txBox="1"/>
          <p:nvPr/>
        </p:nvSpPr>
        <p:spPr>
          <a:xfrm>
            <a:off x="5269044" y="6104367"/>
            <a:ext cx="1241410" cy="584775"/>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Metastatic disease</a:t>
            </a:r>
          </a:p>
        </p:txBody>
      </p:sp>
      <p:sp>
        <p:nvSpPr>
          <p:cNvPr id="20" name="TextBox 19">
            <a:extLst>
              <a:ext uri="{FF2B5EF4-FFF2-40B4-BE49-F238E27FC236}">
                <a16:creationId xmlns:a16="http://schemas.microsoft.com/office/drawing/2014/main" id="{EA469CC2-2F0A-40E8-AC6B-452D1C5F0EDD}"/>
              </a:ext>
            </a:extLst>
          </p:cNvPr>
          <p:cNvSpPr txBox="1"/>
          <p:nvPr/>
        </p:nvSpPr>
        <p:spPr>
          <a:xfrm>
            <a:off x="9972907" y="2211764"/>
            <a:ext cx="1893665" cy="584775"/>
          </a:xfrm>
          <a:prstGeom prst="rect">
            <a:avLst/>
          </a:prstGeom>
          <a:solidFill>
            <a:schemeClr val="tx2">
              <a:lumMod val="40000"/>
              <a:lumOff val="6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Surgical candidate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PANC-2)</a:t>
            </a:r>
          </a:p>
        </p:txBody>
      </p:sp>
      <p:sp>
        <p:nvSpPr>
          <p:cNvPr id="22" name="TextBox 21">
            <a:extLst>
              <a:ext uri="{FF2B5EF4-FFF2-40B4-BE49-F238E27FC236}">
                <a16:creationId xmlns:a16="http://schemas.microsoft.com/office/drawing/2014/main" id="{8789DD17-D87E-4BA4-9AF8-45AADC7C1E9C}"/>
              </a:ext>
            </a:extLst>
          </p:cNvPr>
          <p:cNvSpPr txBox="1"/>
          <p:nvPr/>
        </p:nvSpPr>
        <p:spPr>
          <a:xfrm>
            <a:off x="9917793" y="3332742"/>
            <a:ext cx="1893665" cy="584775"/>
          </a:xfrm>
          <a:prstGeom prst="rect">
            <a:avLst/>
          </a:prstGeom>
          <a:solidFill>
            <a:schemeClr val="tx2">
              <a:lumMod val="40000"/>
              <a:lumOff val="6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Metastatic Disease (PANC-8)</a:t>
            </a:r>
          </a:p>
        </p:txBody>
      </p:sp>
      <p:sp>
        <p:nvSpPr>
          <p:cNvPr id="23" name="TextBox 22">
            <a:extLst>
              <a:ext uri="{FF2B5EF4-FFF2-40B4-BE49-F238E27FC236}">
                <a16:creationId xmlns:a16="http://schemas.microsoft.com/office/drawing/2014/main" id="{56F4D897-A673-4504-8C08-1468764E8FE5}"/>
              </a:ext>
            </a:extLst>
          </p:cNvPr>
          <p:cNvSpPr txBox="1"/>
          <p:nvPr/>
        </p:nvSpPr>
        <p:spPr>
          <a:xfrm>
            <a:off x="9939640" y="4261923"/>
            <a:ext cx="1893665" cy="1569660"/>
          </a:xfrm>
          <a:prstGeom prst="rect">
            <a:avLst/>
          </a:prstGeom>
          <a:solidFill>
            <a:schemeClr val="tx2">
              <a:lumMod val="40000"/>
              <a:lumOff val="6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If studies are consistent with pancreatic cancer, surgical consultation is recommended (See PANC-2 below)</a:t>
            </a:r>
          </a:p>
        </p:txBody>
      </p:sp>
      <p:sp>
        <p:nvSpPr>
          <p:cNvPr id="24" name="TextBox 23">
            <a:extLst>
              <a:ext uri="{FF2B5EF4-FFF2-40B4-BE49-F238E27FC236}">
                <a16:creationId xmlns:a16="http://schemas.microsoft.com/office/drawing/2014/main" id="{D2C606FA-42EA-46DE-BAEB-BE44635E229E}"/>
              </a:ext>
            </a:extLst>
          </p:cNvPr>
          <p:cNvSpPr txBox="1"/>
          <p:nvPr/>
        </p:nvSpPr>
        <p:spPr>
          <a:xfrm>
            <a:off x="9929589" y="6167983"/>
            <a:ext cx="1893665" cy="584775"/>
          </a:xfrm>
          <a:prstGeom prst="rect">
            <a:avLst/>
          </a:prstGeom>
          <a:solidFill>
            <a:schemeClr val="tx2">
              <a:lumMod val="40000"/>
              <a:lumOff val="6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Metastatic Disease (PANC-8)</a:t>
            </a:r>
          </a:p>
        </p:txBody>
      </p:sp>
      <p:sp>
        <p:nvSpPr>
          <p:cNvPr id="42" name="TextBox 41">
            <a:extLst>
              <a:ext uri="{FF2B5EF4-FFF2-40B4-BE49-F238E27FC236}">
                <a16:creationId xmlns:a16="http://schemas.microsoft.com/office/drawing/2014/main" id="{4A4F5A53-7E11-491A-8F64-5FD7D225E784}"/>
              </a:ext>
            </a:extLst>
          </p:cNvPr>
          <p:cNvSpPr txBox="1"/>
          <p:nvPr/>
        </p:nvSpPr>
        <p:spPr>
          <a:xfrm>
            <a:off x="5161802" y="5639618"/>
            <a:ext cx="520723" cy="338554"/>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EUS</a:t>
            </a:r>
          </a:p>
        </p:txBody>
      </p:sp>
      <p:cxnSp>
        <p:nvCxnSpPr>
          <p:cNvPr id="47" name="Straight Arrow Connector 46">
            <a:extLst>
              <a:ext uri="{FF2B5EF4-FFF2-40B4-BE49-F238E27FC236}">
                <a16:creationId xmlns:a16="http://schemas.microsoft.com/office/drawing/2014/main" id="{D22380AA-B15A-4D01-B60E-B663095A8952}"/>
              </a:ext>
            </a:extLst>
          </p:cNvPr>
          <p:cNvCxnSpPr>
            <a:cxnSpLocks/>
          </p:cNvCxnSpPr>
          <p:nvPr/>
        </p:nvCxnSpPr>
        <p:spPr bwMode="auto">
          <a:xfrm>
            <a:off x="9375659" y="2492746"/>
            <a:ext cx="563981"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8" name="Straight Arrow Connector 47">
            <a:extLst>
              <a:ext uri="{FF2B5EF4-FFF2-40B4-BE49-F238E27FC236}">
                <a16:creationId xmlns:a16="http://schemas.microsoft.com/office/drawing/2014/main" id="{B4ADD768-E6B0-4EF0-8F8F-273DD0FBA379}"/>
              </a:ext>
            </a:extLst>
          </p:cNvPr>
          <p:cNvCxnSpPr>
            <a:cxnSpLocks/>
          </p:cNvCxnSpPr>
          <p:nvPr/>
        </p:nvCxnSpPr>
        <p:spPr bwMode="auto">
          <a:xfrm>
            <a:off x="9353812" y="3707942"/>
            <a:ext cx="563981"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9" name="Straight Arrow Connector 48">
            <a:extLst>
              <a:ext uri="{FF2B5EF4-FFF2-40B4-BE49-F238E27FC236}">
                <a16:creationId xmlns:a16="http://schemas.microsoft.com/office/drawing/2014/main" id="{E52F62E5-8009-4367-95E7-DE1957898A0C}"/>
              </a:ext>
            </a:extLst>
          </p:cNvPr>
          <p:cNvCxnSpPr>
            <a:cxnSpLocks/>
          </p:cNvCxnSpPr>
          <p:nvPr/>
        </p:nvCxnSpPr>
        <p:spPr bwMode="auto">
          <a:xfrm>
            <a:off x="9334008" y="5017535"/>
            <a:ext cx="563981"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50" name="Straight Arrow Connector 49">
            <a:extLst>
              <a:ext uri="{FF2B5EF4-FFF2-40B4-BE49-F238E27FC236}">
                <a16:creationId xmlns:a16="http://schemas.microsoft.com/office/drawing/2014/main" id="{03CF1FC3-D83B-4FF4-A030-688A72B54A95}"/>
              </a:ext>
            </a:extLst>
          </p:cNvPr>
          <p:cNvCxnSpPr>
            <a:cxnSpLocks/>
          </p:cNvCxnSpPr>
          <p:nvPr/>
        </p:nvCxnSpPr>
        <p:spPr bwMode="auto">
          <a:xfrm>
            <a:off x="9357765" y="6332464"/>
            <a:ext cx="563981"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16" name="TextBox 15">
            <a:extLst>
              <a:ext uri="{FF2B5EF4-FFF2-40B4-BE49-F238E27FC236}">
                <a16:creationId xmlns:a16="http://schemas.microsoft.com/office/drawing/2014/main" id="{4D258776-609C-4EE2-B89D-1255A7E90CFF}"/>
              </a:ext>
            </a:extLst>
          </p:cNvPr>
          <p:cNvSpPr txBox="1"/>
          <p:nvPr/>
        </p:nvSpPr>
        <p:spPr>
          <a:xfrm>
            <a:off x="6977563" y="1838843"/>
            <a:ext cx="2557026" cy="1569660"/>
          </a:xfrm>
          <a:prstGeom prst="rect">
            <a:avLst/>
          </a:prstGeom>
          <a:solidFill>
            <a:srgbClr val="FFFF99"/>
          </a:solidFill>
          <a:scene3d>
            <a:camera prst="orthographicFront"/>
            <a:lightRig rig="threePt" dir="t"/>
          </a:scene3d>
          <a:sp3d>
            <a:bevelT/>
          </a:sp3d>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Multidisciplinary review</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Consider endoscopic ultrasonography (EUS)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Liver function tests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Chest CT (preferred) or x-ray</a:t>
            </a:r>
          </a:p>
        </p:txBody>
      </p:sp>
      <p:sp>
        <p:nvSpPr>
          <p:cNvPr id="17" name="TextBox 16">
            <a:extLst>
              <a:ext uri="{FF2B5EF4-FFF2-40B4-BE49-F238E27FC236}">
                <a16:creationId xmlns:a16="http://schemas.microsoft.com/office/drawing/2014/main" id="{2DF6BD70-FD1D-4950-B2B2-D02A0BCEA767}"/>
              </a:ext>
            </a:extLst>
          </p:cNvPr>
          <p:cNvSpPr txBox="1"/>
          <p:nvPr/>
        </p:nvSpPr>
        <p:spPr>
          <a:xfrm>
            <a:off x="6966167" y="4267569"/>
            <a:ext cx="2557026" cy="1569660"/>
          </a:xfrm>
          <a:prstGeom prst="rect">
            <a:avLst/>
          </a:prstGeom>
          <a:solidFill>
            <a:srgbClr val="FFFF99"/>
          </a:solidFill>
          <a:scene3d>
            <a:camera prst="orthographicFront"/>
            <a:lightRig rig="threePt" dir="t"/>
          </a:scene3d>
          <a:sp3d>
            <a:bevelT/>
          </a:sp3d>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Liver function tests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Chest CT (preferred) or x-ray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MRI/MTCP or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ERCP as clinically indicated</a:t>
            </a:r>
          </a:p>
        </p:txBody>
      </p:sp>
      <p:sp>
        <p:nvSpPr>
          <p:cNvPr id="18" name="TextBox 17">
            <a:extLst>
              <a:ext uri="{FF2B5EF4-FFF2-40B4-BE49-F238E27FC236}">
                <a16:creationId xmlns:a16="http://schemas.microsoft.com/office/drawing/2014/main" id="{7ED36184-14E2-4582-A22E-151C64142D40}"/>
              </a:ext>
            </a:extLst>
          </p:cNvPr>
          <p:cNvSpPr txBox="1"/>
          <p:nvPr/>
        </p:nvSpPr>
        <p:spPr>
          <a:xfrm>
            <a:off x="6977563" y="3450448"/>
            <a:ext cx="2545630" cy="584775"/>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Biopsy confirmation of metastatic site</a:t>
            </a:r>
          </a:p>
        </p:txBody>
      </p:sp>
      <p:sp>
        <p:nvSpPr>
          <p:cNvPr id="19" name="TextBox 18">
            <a:extLst>
              <a:ext uri="{FF2B5EF4-FFF2-40B4-BE49-F238E27FC236}">
                <a16:creationId xmlns:a16="http://schemas.microsoft.com/office/drawing/2014/main" id="{608D9860-1B69-401C-B44B-67A57E1C41DF}"/>
              </a:ext>
            </a:extLst>
          </p:cNvPr>
          <p:cNvSpPr txBox="1"/>
          <p:nvPr/>
        </p:nvSpPr>
        <p:spPr>
          <a:xfrm>
            <a:off x="7016930" y="6125620"/>
            <a:ext cx="2545630" cy="584775"/>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Biopsy confirmation of metastatic site</a:t>
            </a:r>
          </a:p>
        </p:txBody>
      </p:sp>
      <p:pic>
        <p:nvPicPr>
          <p:cNvPr id="53" name="Picture 52">
            <a:extLst>
              <a:ext uri="{FF2B5EF4-FFF2-40B4-BE49-F238E27FC236}">
                <a16:creationId xmlns:a16="http://schemas.microsoft.com/office/drawing/2014/main" id="{F037025E-6320-4E0B-9DE4-CB3089F9DF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30" y="1158093"/>
            <a:ext cx="956999" cy="398750"/>
          </a:xfrm>
          <a:prstGeom prst="rect">
            <a:avLst/>
          </a:prstGeom>
          <a:solidFill>
            <a:schemeClr val="tx1"/>
          </a:solidFill>
        </p:spPr>
      </p:pic>
    </p:spTree>
    <p:extLst>
      <p:ext uri="{BB962C8B-B14F-4D97-AF65-F5344CB8AC3E}">
        <p14:creationId xmlns:p14="http://schemas.microsoft.com/office/powerpoint/2010/main" val="42511790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6435" name="Rectangle 3"/>
          <p:cNvSpPr>
            <a:spLocks noGrp="1" noChangeArrowheads="1"/>
          </p:cNvSpPr>
          <p:nvPr>
            <p:ph type="title"/>
          </p:nvPr>
        </p:nvSpPr>
        <p:spPr>
          <a:xfrm>
            <a:off x="581891" y="1901826"/>
            <a:ext cx="6805353" cy="4422775"/>
          </a:xfrm>
        </p:spPr>
        <p:txBody>
          <a:bodyPr vert="horz" wrap="square" lIns="90488" tIns="44450" rIns="90488" bIns="44450" numCol="1" anchor="ctr" anchorCtr="0" compatLnSpc="1">
            <a:prstTxWarp prst="textNoShape">
              <a:avLst/>
            </a:prstTxWarp>
          </a:bodyPr>
          <a:lstStyle/>
          <a:p>
            <a:pPr marL="398463" indent="-398463" algn="l">
              <a:buClr>
                <a:srgbClr val="990000"/>
              </a:buClr>
              <a:defRPr/>
            </a:pPr>
            <a:r>
              <a:rPr lang="en-US" altLang="en-US" sz="2500" dirty="0">
                <a:latin typeface="Calibri" pitchFamily="34" charset="0"/>
                <a:cs typeface="Tahoma" pitchFamily="34" charset="0"/>
              </a:rPr>
              <a:t>	</a:t>
            </a:r>
            <a:r>
              <a:rPr lang="en-US" altLang="en-US" sz="2500" dirty="0">
                <a:solidFill>
                  <a:srgbClr val="FFFF00"/>
                </a:solidFill>
                <a:latin typeface="Calibri" pitchFamily="34" charset="0"/>
                <a:cs typeface="Tahoma" pitchFamily="34" charset="0"/>
              </a:rPr>
              <a:t>CME-certified symposium </a:t>
            </a:r>
            <a:r>
              <a:rPr lang="en-US" altLang="en-US" sz="2500" dirty="0">
                <a:solidFill>
                  <a:schemeClr val="tx1"/>
                </a:solidFill>
                <a:latin typeface="Calibri" pitchFamily="34" charset="0"/>
                <a:cs typeface="Tahoma" pitchFamily="34" charset="0"/>
              </a:rPr>
              <a:t>jointly provided by the University of Massachusetts Medical School and CMEducation Resources, LLC</a:t>
            </a:r>
            <a:br>
              <a:rPr lang="en-US" altLang="en-US" sz="2500" dirty="0">
                <a:solidFill>
                  <a:srgbClr val="FFFCCB"/>
                </a:solidFill>
                <a:latin typeface="Calibri" pitchFamily="34" charset="0"/>
                <a:cs typeface="Tahoma" pitchFamily="34" charset="0"/>
              </a:rPr>
            </a:br>
            <a:br>
              <a:rPr lang="en-US" altLang="en-US" sz="2500" dirty="0">
                <a:solidFill>
                  <a:srgbClr val="FFFF00"/>
                </a:solidFill>
                <a:latin typeface="Calibri" pitchFamily="34" charset="0"/>
                <a:cs typeface="Tahoma" pitchFamily="34" charset="0"/>
              </a:rPr>
            </a:br>
            <a:r>
              <a:rPr lang="en-US" altLang="en-US" sz="2500" dirty="0">
                <a:solidFill>
                  <a:srgbClr val="FFFF00"/>
                </a:solidFill>
                <a:latin typeface="Calibri" pitchFamily="34" charset="0"/>
                <a:cs typeface="Tahoma" pitchFamily="34" charset="0"/>
              </a:rPr>
              <a:t>Commercial Support: </a:t>
            </a:r>
            <a:r>
              <a:rPr lang="en-US" altLang="en-US" sz="2500" dirty="0">
                <a:solidFill>
                  <a:schemeClr val="tx1"/>
                </a:solidFill>
                <a:latin typeface="Calibri" pitchFamily="34" charset="0"/>
                <a:cs typeface="Tahoma" pitchFamily="34" charset="0"/>
              </a:rPr>
              <a:t>Supported by an independent educational grant from </a:t>
            </a:r>
            <a:r>
              <a:rPr lang="en-US" altLang="en-US" sz="2500" dirty="0" err="1">
                <a:solidFill>
                  <a:schemeClr val="tx1"/>
                </a:solidFill>
                <a:latin typeface="Calibri" pitchFamily="34" charset="0"/>
                <a:cs typeface="Tahoma" pitchFamily="34" charset="0"/>
              </a:rPr>
              <a:t>Ipsen</a:t>
            </a:r>
            <a:r>
              <a:rPr lang="en-US" altLang="en-US" sz="2500" dirty="0">
                <a:solidFill>
                  <a:schemeClr val="tx1"/>
                </a:solidFill>
                <a:latin typeface="Calibri" pitchFamily="34" charset="0"/>
                <a:cs typeface="Tahoma" pitchFamily="34" charset="0"/>
              </a:rPr>
              <a:t>.</a:t>
            </a:r>
            <a:br>
              <a:rPr lang="en-US" altLang="en-US" sz="2500" dirty="0">
                <a:solidFill>
                  <a:schemeClr val="tx1"/>
                </a:solidFill>
                <a:latin typeface="Calibri" pitchFamily="34" charset="0"/>
                <a:cs typeface="Tahoma" pitchFamily="34" charset="0"/>
              </a:rPr>
            </a:br>
            <a:br>
              <a:rPr lang="en-US" altLang="en-US" sz="2500" dirty="0">
                <a:latin typeface="Calibri" pitchFamily="34" charset="0"/>
                <a:cs typeface="Tahoma" pitchFamily="34" charset="0"/>
              </a:rPr>
            </a:br>
            <a:r>
              <a:rPr lang="en-US" altLang="en-US" sz="2500" dirty="0">
                <a:solidFill>
                  <a:srgbClr val="FFFF00"/>
                </a:solidFill>
                <a:latin typeface="Calibri" pitchFamily="34" charset="0"/>
                <a:cs typeface="Tahoma" pitchFamily="34" charset="0"/>
              </a:rPr>
              <a:t>Faculty disclosures: </a:t>
            </a:r>
            <a:r>
              <a:rPr lang="en-US" altLang="en-US" sz="2500" dirty="0">
                <a:solidFill>
                  <a:schemeClr val="tx1"/>
                </a:solidFill>
                <a:latin typeface="Calibri" pitchFamily="34" charset="0"/>
                <a:cs typeface="Tahoma" pitchFamily="34" charset="0"/>
              </a:rPr>
              <a:t>Listed in program materials</a:t>
            </a:r>
            <a:br>
              <a:rPr lang="en-US" altLang="en-US" sz="2500" dirty="0">
                <a:solidFill>
                  <a:srgbClr val="FFFCCB"/>
                </a:solidFill>
                <a:latin typeface="Calibri" pitchFamily="34" charset="0"/>
                <a:cs typeface="Tahoma" pitchFamily="34" charset="0"/>
              </a:rPr>
            </a:br>
            <a:br>
              <a:rPr lang="en-US" altLang="en-US" sz="2500" dirty="0">
                <a:solidFill>
                  <a:srgbClr val="FFFCCB"/>
                </a:solidFill>
                <a:latin typeface="Calibri" pitchFamily="34" charset="0"/>
                <a:cs typeface="Tahoma" pitchFamily="34" charset="0"/>
              </a:rPr>
            </a:br>
            <a:r>
              <a:rPr lang="en-US" altLang="en-US" sz="2500" dirty="0">
                <a:solidFill>
                  <a:schemeClr val="tx1"/>
                </a:solidFill>
                <a:latin typeface="Calibri" pitchFamily="34" charset="0"/>
                <a:cs typeface="Tahoma" pitchFamily="34" charset="0"/>
              </a:rPr>
              <a:t>This CME activity may include discussions of </a:t>
            </a:r>
            <a:r>
              <a:rPr lang="en-US" altLang="en-US" sz="2500" dirty="0">
                <a:solidFill>
                  <a:srgbClr val="FFFF00"/>
                </a:solidFill>
                <a:latin typeface="Calibri" pitchFamily="34" charset="0"/>
                <a:cs typeface="Tahoma" pitchFamily="34" charset="0"/>
              </a:rPr>
              <a:t>off-label or unapproved uses </a:t>
            </a:r>
            <a:r>
              <a:rPr lang="en-US" altLang="en-US" sz="2500" dirty="0">
                <a:solidFill>
                  <a:schemeClr val="tx1"/>
                </a:solidFill>
                <a:latin typeface="Calibri" pitchFamily="34" charset="0"/>
                <a:cs typeface="Tahoma" pitchFamily="34" charset="0"/>
              </a:rPr>
              <a:t>of specific agents </a:t>
            </a:r>
            <a:br>
              <a:rPr lang="en-US" altLang="en-US" sz="2500" dirty="0">
                <a:latin typeface="Calibri" pitchFamily="34" charset="0"/>
                <a:cs typeface="Tahoma" pitchFamily="34" charset="0"/>
              </a:rPr>
            </a:br>
            <a:br>
              <a:rPr lang="en-US" altLang="en-US" sz="2500" dirty="0">
                <a:solidFill>
                  <a:srgbClr val="FFFF00"/>
                </a:solidFill>
                <a:latin typeface="Calibri" pitchFamily="34" charset="0"/>
                <a:cs typeface="Tahoma" pitchFamily="34" charset="0"/>
              </a:rPr>
            </a:br>
            <a:endParaRPr lang="en-US" altLang="en-US" sz="2500" dirty="0">
              <a:latin typeface="Calibri" pitchFamily="34" charset="0"/>
              <a:cs typeface="Tahoma" pitchFamily="34" charset="0"/>
            </a:endParaRPr>
          </a:p>
        </p:txBody>
      </p:sp>
      <p:sp>
        <p:nvSpPr>
          <p:cNvPr id="113667" name="Rectangle 4"/>
          <p:cNvSpPr>
            <a:spLocks noChangeArrowheads="1"/>
          </p:cNvSpPr>
          <p:nvPr/>
        </p:nvSpPr>
        <p:spPr bwMode="auto">
          <a:xfrm>
            <a:off x="5583238" y="2625726"/>
            <a:ext cx="9144000" cy="369332"/>
          </a:xfrm>
          <a:prstGeom prst="rect">
            <a:avLst/>
          </a:prstGeom>
          <a:noFill/>
          <a:ln>
            <a:noFill/>
          </a:ln>
          <a:effectLst>
            <a:outerShdw blurRad="63500" dist="17961" dir="2700000" algn="ctr" rotWithShape="0">
              <a:schemeClr val="bg2">
                <a:alpha val="74998"/>
              </a:schemeClr>
            </a:outerShdw>
          </a:effectLst>
          <a:extLst/>
        </p:spPr>
        <p:txBody>
          <a:bodyPr>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charset="0"/>
              <a:ea typeface="MS PGothic" charset="0"/>
              <a:cs typeface="MS PGothic" charset="0"/>
            </a:endParaRPr>
          </a:p>
        </p:txBody>
      </p:sp>
      <p:sp>
        <p:nvSpPr>
          <p:cNvPr id="3986437" name="Text Box 5"/>
          <p:cNvSpPr txBox="1">
            <a:spLocks noChangeArrowheads="1"/>
          </p:cNvSpPr>
          <p:nvPr/>
        </p:nvSpPr>
        <p:spPr bwMode="auto">
          <a:xfrm>
            <a:off x="2922588" y="236539"/>
            <a:ext cx="7543800" cy="579437"/>
          </a:xfrm>
          <a:prstGeom prst="rect">
            <a:avLst/>
          </a:prstGeom>
          <a:noFill/>
          <a:ln w="50800">
            <a:noFill/>
            <a:miter lim="800000"/>
            <a:headEnd/>
            <a:tailEnd/>
          </a:ln>
          <a:effectLst/>
        </p:spPr>
        <p:txBody>
          <a:bodyPr>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914400" rtl="0" eaLnBrk="0" fontAlgn="auto" latinLnBrk="0" hangingPunct="0">
              <a:lnSpc>
                <a:spcPct val="100000"/>
              </a:lnSpc>
              <a:spcBef>
                <a:spcPts val="0"/>
              </a:spcBef>
              <a:spcAft>
                <a:spcPts val="0"/>
              </a:spcAft>
              <a:buClrTx/>
              <a:buSzTx/>
              <a:buFont typeface="Monotype Sorts" charset="2"/>
              <a:buNone/>
              <a:tabLst/>
              <a:defRPr/>
            </a:pPr>
            <a:r>
              <a:rPr kumimoji="0" lang="en-US" altLang="en-US" sz="3200" b="0" i="0" u="none" strike="noStrike" kern="1200" cap="none" spc="0" normalizeH="0" baseline="0" noProof="0" dirty="0">
                <a:ln>
                  <a:noFill/>
                </a:ln>
                <a:solidFill>
                  <a:srgbClr val="FFF88C"/>
                </a:solidFill>
                <a:effectLst>
                  <a:outerShdw blurRad="38100" dist="38100" dir="2700000" algn="tl">
                    <a:srgbClr val="000000"/>
                  </a:outerShdw>
                </a:effectLst>
                <a:uLnTx/>
                <a:uFillTx/>
                <a:latin typeface="Calibri" pitchFamily="34" charset="0"/>
                <a:ea typeface="MS PGothic" pitchFamily="34" charset="-128"/>
                <a:cs typeface="Tahoma"/>
              </a:rPr>
              <a:t>Welcome and Program Overview </a:t>
            </a:r>
          </a:p>
        </p:txBody>
      </p:sp>
      <p:pic>
        <p:nvPicPr>
          <p:cNvPr id="6" name="Picture 5">
            <a:extLst>
              <a:ext uri="{FF2B5EF4-FFF2-40B4-BE49-F238E27FC236}">
                <a16:creationId xmlns:a16="http://schemas.microsoft.com/office/drawing/2014/main" id="{51834DFC-7768-46E0-9F8E-1FF9BE05A0F2}"/>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719038" y="1781175"/>
            <a:ext cx="3002629" cy="38919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8053890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179204" y="6404459"/>
            <a:ext cx="3197722" cy="384721"/>
          </a:xfrm>
        </p:spPr>
        <p:txBody>
          <a:bodyPr/>
          <a:lstStyle/>
          <a:p>
            <a:endParaRPr lang="en-US" dirty="0"/>
          </a:p>
          <a:p>
            <a:r>
              <a:rPr lang="en-US" dirty="0"/>
              <a:t> </a:t>
            </a:r>
            <a:r>
              <a:rPr lang="en-US" i="1" dirty="0"/>
              <a:t>J Natl </a:t>
            </a:r>
            <a:r>
              <a:rPr lang="en-US" i="1" dirty="0" err="1"/>
              <a:t>Compr</a:t>
            </a:r>
            <a:r>
              <a:rPr lang="en-US" i="1" dirty="0"/>
              <a:t> </a:t>
            </a:r>
            <a:r>
              <a:rPr lang="en-US" i="1" dirty="0" err="1"/>
              <a:t>Canc</a:t>
            </a:r>
            <a:r>
              <a:rPr lang="en-US" i="1" dirty="0"/>
              <a:t> </a:t>
            </a:r>
            <a:r>
              <a:rPr lang="en-US" i="1" dirty="0" err="1"/>
              <a:t>Netw</a:t>
            </a:r>
            <a:r>
              <a:rPr lang="en-US" i="1" dirty="0"/>
              <a:t> 2017;15(8):1028–1061 </a:t>
            </a:r>
            <a:endParaRPr lang="en-GB" sz="900" dirty="0">
              <a:latin typeface="Calibri" panose="020F0502020204030204" pitchFamily="34" charset="0"/>
              <a:cs typeface="Calibri" panose="020F0502020204030204" pitchFamily="34" charset="0"/>
            </a:endParaRPr>
          </a:p>
        </p:txBody>
      </p:sp>
      <p:sp>
        <p:nvSpPr>
          <p:cNvPr id="21" name="TextBox 20">
            <a:extLst>
              <a:ext uri="{FF2B5EF4-FFF2-40B4-BE49-F238E27FC236}">
                <a16:creationId xmlns:a16="http://schemas.microsoft.com/office/drawing/2014/main" id="{1C4F9503-99D2-4C6D-B788-B95644C454EC}"/>
              </a:ext>
            </a:extLst>
          </p:cNvPr>
          <p:cNvSpPr txBox="1"/>
          <p:nvPr/>
        </p:nvSpPr>
        <p:spPr>
          <a:xfrm>
            <a:off x="4223658" y="1162921"/>
            <a:ext cx="4324261" cy="461665"/>
          </a:xfrm>
          <a:prstGeom prst="rect">
            <a:avLst/>
          </a:prstGeom>
          <a:solidFill>
            <a:srgbClr val="800000"/>
          </a:solidFill>
          <a:scene3d>
            <a:camera prst="orthographicFront"/>
            <a:lightRig rig="threePt" dir="t"/>
          </a:scene3d>
          <a:sp3d>
            <a:bevelT/>
          </a:sp3d>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Clinical Presentation and Workup</a:t>
            </a:r>
          </a:p>
        </p:txBody>
      </p:sp>
      <p:sp>
        <p:nvSpPr>
          <p:cNvPr id="11" name="Title 2">
            <a:extLst>
              <a:ext uri="{FF2B5EF4-FFF2-40B4-BE49-F238E27FC236}">
                <a16:creationId xmlns:a16="http://schemas.microsoft.com/office/drawing/2014/main" id="{52CD72C6-0C37-4F93-B784-779ADEF58B7A}"/>
              </a:ext>
            </a:extLst>
          </p:cNvPr>
          <p:cNvSpPr>
            <a:spLocks noGrp="1"/>
          </p:cNvSpPr>
          <p:nvPr>
            <p:ph type="title"/>
          </p:nvPr>
        </p:nvSpPr>
        <p:spPr>
          <a:xfrm>
            <a:off x="1553102" y="281519"/>
            <a:ext cx="9952174" cy="688501"/>
          </a:xfrm>
        </p:spPr>
        <p:txBody>
          <a:bodyPr>
            <a:noAutofit/>
          </a:bodyPr>
          <a:lstStyle/>
          <a:p>
            <a: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NCCN Guidelines for Patients with </a:t>
            </a:r>
            <a:b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Pancreatic Adenocarcinoma</a:t>
            </a:r>
          </a:p>
        </p:txBody>
      </p:sp>
      <p:cxnSp>
        <p:nvCxnSpPr>
          <p:cNvPr id="24" name="Straight Arrow Connector 23">
            <a:extLst>
              <a:ext uri="{FF2B5EF4-FFF2-40B4-BE49-F238E27FC236}">
                <a16:creationId xmlns:a16="http://schemas.microsoft.com/office/drawing/2014/main" id="{034FAACE-FE73-4480-8E45-EA2A3A4E1DE1}"/>
              </a:ext>
            </a:extLst>
          </p:cNvPr>
          <p:cNvCxnSpPr>
            <a:cxnSpLocks/>
          </p:cNvCxnSpPr>
          <p:nvPr/>
        </p:nvCxnSpPr>
        <p:spPr bwMode="auto">
          <a:xfrm>
            <a:off x="3401885" y="2658218"/>
            <a:ext cx="145500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5" name="Straight Arrow Connector 24">
            <a:extLst>
              <a:ext uri="{FF2B5EF4-FFF2-40B4-BE49-F238E27FC236}">
                <a16:creationId xmlns:a16="http://schemas.microsoft.com/office/drawing/2014/main" id="{FCF0E57E-823C-4632-98CC-7427477B4676}"/>
              </a:ext>
            </a:extLst>
          </p:cNvPr>
          <p:cNvCxnSpPr>
            <a:cxnSpLocks/>
          </p:cNvCxnSpPr>
          <p:nvPr/>
        </p:nvCxnSpPr>
        <p:spPr bwMode="auto">
          <a:xfrm>
            <a:off x="7184644" y="2656711"/>
            <a:ext cx="1081717"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6" name="Straight Arrow Connector 25">
            <a:extLst>
              <a:ext uri="{FF2B5EF4-FFF2-40B4-BE49-F238E27FC236}">
                <a16:creationId xmlns:a16="http://schemas.microsoft.com/office/drawing/2014/main" id="{9B36C09F-6169-4E97-A730-9BD321C9F499}"/>
              </a:ext>
            </a:extLst>
          </p:cNvPr>
          <p:cNvCxnSpPr>
            <a:cxnSpLocks/>
          </p:cNvCxnSpPr>
          <p:nvPr/>
        </p:nvCxnSpPr>
        <p:spPr bwMode="auto">
          <a:xfrm flipV="1">
            <a:off x="1929889" y="2894834"/>
            <a:ext cx="381383" cy="807209"/>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7" name="Straight Arrow Connector 26">
            <a:extLst>
              <a:ext uri="{FF2B5EF4-FFF2-40B4-BE49-F238E27FC236}">
                <a16:creationId xmlns:a16="http://schemas.microsoft.com/office/drawing/2014/main" id="{8FCA37F8-E5B0-41C1-ADD8-0C82507645F8}"/>
              </a:ext>
            </a:extLst>
          </p:cNvPr>
          <p:cNvCxnSpPr>
            <a:cxnSpLocks/>
          </p:cNvCxnSpPr>
          <p:nvPr/>
        </p:nvCxnSpPr>
        <p:spPr bwMode="auto">
          <a:xfrm>
            <a:off x="1929889" y="3912236"/>
            <a:ext cx="328695" cy="710309"/>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8" name="Straight Arrow Connector 27">
            <a:extLst>
              <a:ext uri="{FF2B5EF4-FFF2-40B4-BE49-F238E27FC236}">
                <a16:creationId xmlns:a16="http://schemas.microsoft.com/office/drawing/2014/main" id="{D00D40C4-3F15-4280-90A8-C951A3A8BDED}"/>
              </a:ext>
            </a:extLst>
          </p:cNvPr>
          <p:cNvCxnSpPr>
            <a:cxnSpLocks/>
          </p:cNvCxnSpPr>
          <p:nvPr/>
        </p:nvCxnSpPr>
        <p:spPr bwMode="auto">
          <a:xfrm flipV="1">
            <a:off x="3075724" y="4409179"/>
            <a:ext cx="416285" cy="402132"/>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0" name="Straight Arrow Connector 29">
            <a:extLst>
              <a:ext uri="{FF2B5EF4-FFF2-40B4-BE49-F238E27FC236}">
                <a16:creationId xmlns:a16="http://schemas.microsoft.com/office/drawing/2014/main" id="{CB203F52-2DD3-4A33-81C0-18113BD66ABD}"/>
              </a:ext>
            </a:extLst>
          </p:cNvPr>
          <p:cNvCxnSpPr>
            <a:cxnSpLocks/>
          </p:cNvCxnSpPr>
          <p:nvPr/>
        </p:nvCxnSpPr>
        <p:spPr bwMode="auto">
          <a:xfrm>
            <a:off x="3048136" y="4867396"/>
            <a:ext cx="353749" cy="415296"/>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2" name="Straight Arrow Connector 31">
            <a:extLst>
              <a:ext uri="{FF2B5EF4-FFF2-40B4-BE49-F238E27FC236}">
                <a16:creationId xmlns:a16="http://schemas.microsoft.com/office/drawing/2014/main" id="{9FA9EF46-D193-4C3F-B552-B1039849081F}"/>
              </a:ext>
            </a:extLst>
          </p:cNvPr>
          <p:cNvCxnSpPr>
            <a:cxnSpLocks/>
          </p:cNvCxnSpPr>
          <p:nvPr/>
        </p:nvCxnSpPr>
        <p:spPr bwMode="auto">
          <a:xfrm flipV="1">
            <a:off x="4267526" y="4000690"/>
            <a:ext cx="544351" cy="1"/>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5" name="Straight Arrow Connector 34">
            <a:extLst>
              <a:ext uri="{FF2B5EF4-FFF2-40B4-BE49-F238E27FC236}">
                <a16:creationId xmlns:a16="http://schemas.microsoft.com/office/drawing/2014/main" id="{2ABF53A9-AE2D-4E50-96DF-B27A525C22C3}"/>
              </a:ext>
            </a:extLst>
          </p:cNvPr>
          <p:cNvCxnSpPr>
            <a:cxnSpLocks/>
          </p:cNvCxnSpPr>
          <p:nvPr/>
        </p:nvCxnSpPr>
        <p:spPr bwMode="auto">
          <a:xfrm flipV="1">
            <a:off x="10231555" y="2528943"/>
            <a:ext cx="544351" cy="1"/>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6" name="Straight Arrow Connector 35">
            <a:extLst>
              <a:ext uri="{FF2B5EF4-FFF2-40B4-BE49-F238E27FC236}">
                <a16:creationId xmlns:a16="http://schemas.microsoft.com/office/drawing/2014/main" id="{F737EB11-A8C4-429B-80C0-2C8083C8681D}"/>
              </a:ext>
            </a:extLst>
          </p:cNvPr>
          <p:cNvCxnSpPr>
            <a:cxnSpLocks/>
          </p:cNvCxnSpPr>
          <p:nvPr/>
        </p:nvCxnSpPr>
        <p:spPr bwMode="auto">
          <a:xfrm flipV="1">
            <a:off x="10164170" y="3840975"/>
            <a:ext cx="544351" cy="1"/>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7" name="Straight Arrow Connector 36">
            <a:extLst>
              <a:ext uri="{FF2B5EF4-FFF2-40B4-BE49-F238E27FC236}">
                <a16:creationId xmlns:a16="http://schemas.microsoft.com/office/drawing/2014/main" id="{7061E203-33C3-4673-80D2-29BCB2A21F7F}"/>
              </a:ext>
            </a:extLst>
          </p:cNvPr>
          <p:cNvCxnSpPr>
            <a:cxnSpLocks/>
          </p:cNvCxnSpPr>
          <p:nvPr/>
        </p:nvCxnSpPr>
        <p:spPr bwMode="auto">
          <a:xfrm flipV="1">
            <a:off x="10272067" y="5537287"/>
            <a:ext cx="544351" cy="1"/>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8" name="Straight Arrow Connector 37">
            <a:extLst>
              <a:ext uri="{FF2B5EF4-FFF2-40B4-BE49-F238E27FC236}">
                <a16:creationId xmlns:a16="http://schemas.microsoft.com/office/drawing/2014/main" id="{E7CE20F5-70F5-46C5-8273-022E397FFD70}"/>
              </a:ext>
            </a:extLst>
          </p:cNvPr>
          <p:cNvCxnSpPr>
            <a:cxnSpLocks/>
          </p:cNvCxnSpPr>
          <p:nvPr/>
        </p:nvCxnSpPr>
        <p:spPr bwMode="auto">
          <a:xfrm>
            <a:off x="8399713" y="3900894"/>
            <a:ext cx="463994" cy="1100338"/>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0" name="Straight Arrow Connector 39">
            <a:extLst>
              <a:ext uri="{FF2B5EF4-FFF2-40B4-BE49-F238E27FC236}">
                <a16:creationId xmlns:a16="http://schemas.microsoft.com/office/drawing/2014/main" id="{BA2959E9-2B55-4AEE-9E60-54546105415F}"/>
              </a:ext>
            </a:extLst>
          </p:cNvPr>
          <p:cNvCxnSpPr>
            <a:cxnSpLocks/>
          </p:cNvCxnSpPr>
          <p:nvPr/>
        </p:nvCxnSpPr>
        <p:spPr bwMode="auto">
          <a:xfrm flipV="1">
            <a:off x="8399713" y="2718762"/>
            <a:ext cx="463994" cy="1123531"/>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4" name="Straight Arrow Connector 43">
            <a:extLst>
              <a:ext uri="{FF2B5EF4-FFF2-40B4-BE49-F238E27FC236}">
                <a16:creationId xmlns:a16="http://schemas.microsoft.com/office/drawing/2014/main" id="{3932B074-5897-41D3-AFD2-EBD596B1B0D8}"/>
              </a:ext>
            </a:extLst>
          </p:cNvPr>
          <p:cNvCxnSpPr>
            <a:cxnSpLocks/>
          </p:cNvCxnSpPr>
          <p:nvPr/>
        </p:nvCxnSpPr>
        <p:spPr bwMode="auto">
          <a:xfrm>
            <a:off x="4598876" y="5733022"/>
            <a:ext cx="2169522"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6" name="Straight Arrow Connector 45">
            <a:extLst>
              <a:ext uri="{FF2B5EF4-FFF2-40B4-BE49-F238E27FC236}">
                <a16:creationId xmlns:a16="http://schemas.microsoft.com/office/drawing/2014/main" id="{6A941E24-B00D-40F0-AFD4-86DBF3BB84CB}"/>
              </a:ext>
            </a:extLst>
          </p:cNvPr>
          <p:cNvCxnSpPr>
            <a:cxnSpLocks/>
          </p:cNvCxnSpPr>
          <p:nvPr/>
        </p:nvCxnSpPr>
        <p:spPr bwMode="auto">
          <a:xfrm>
            <a:off x="6371005" y="4000690"/>
            <a:ext cx="49868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9" name="Straight Connector 48">
            <a:extLst>
              <a:ext uri="{FF2B5EF4-FFF2-40B4-BE49-F238E27FC236}">
                <a16:creationId xmlns:a16="http://schemas.microsoft.com/office/drawing/2014/main" id="{1784D0CE-A31C-4AF8-9F79-38C0199550CF}"/>
              </a:ext>
            </a:extLst>
          </p:cNvPr>
          <p:cNvCxnSpPr/>
          <p:nvPr/>
        </p:nvCxnSpPr>
        <p:spPr bwMode="auto">
          <a:xfrm>
            <a:off x="6852657" y="3460119"/>
            <a:ext cx="34062" cy="2619135"/>
          </a:xfrm>
          <a:prstGeom prst="line">
            <a:avLst/>
          </a:prstGeom>
          <a:solidFill>
            <a:schemeClr val="accent1"/>
          </a:solidFill>
          <a:ln w="28575" cap="flat" cmpd="sng" algn="ctr">
            <a:solidFill>
              <a:srgbClr val="FFFF00"/>
            </a:solidFill>
            <a:prstDash val="solid"/>
            <a:round/>
            <a:headEnd type="none" w="med" len="med"/>
            <a:tailEnd type="none" w="med" len="med"/>
          </a:ln>
          <a:effectLst/>
        </p:spPr>
      </p:cxnSp>
      <p:cxnSp>
        <p:nvCxnSpPr>
          <p:cNvPr id="50" name="Straight Connector 49">
            <a:extLst>
              <a:ext uri="{FF2B5EF4-FFF2-40B4-BE49-F238E27FC236}">
                <a16:creationId xmlns:a16="http://schemas.microsoft.com/office/drawing/2014/main" id="{3EBA2873-E549-4BF1-8028-259601F5F149}"/>
              </a:ext>
            </a:extLst>
          </p:cNvPr>
          <p:cNvCxnSpPr>
            <a:cxnSpLocks/>
          </p:cNvCxnSpPr>
          <p:nvPr/>
        </p:nvCxnSpPr>
        <p:spPr bwMode="auto">
          <a:xfrm>
            <a:off x="8378586" y="2382097"/>
            <a:ext cx="5410" cy="2900595"/>
          </a:xfrm>
          <a:prstGeom prst="line">
            <a:avLst/>
          </a:prstGeom>
          <a:solidFill>
            <a:schemeClr val="accent1"/>
          </a:solidFill>
          <a:ln w="28575" cap="flat" cmpd="sng" algn="ctr">
            <a:solidFill>
              <a:srgbClr val="FFFF00"/>
            </a:solidFill>
            <a:prstDash val="solid"/>
            <a:round/>
            <a:headEnd type="none" w="med" len="med"/>
            <a:tailEnd type="none" w="med" len="med"/>
          </a:ln>
          <a:effectLst/>
        </p:spPr>
      </p:cxnSp>
      <p:sp>
        <p:nvSpPr>
          <p:cNvPr id="8" name="TextBox 7">
            <a:extLst>
              <a:ext uri="{FF2B5EF4-FFF2-40B4-BE49-F238E27FC236}">
                <a16:creationId xmlns:a16="http://schemas.microsoft.com/office/drawing/2014/main" id="{36253226-9361-4B2A-A468-DCB31930CB14}"/>
              </a:ext>
            </a:extLst>
          </p:cNvPr>
          <p:cNvSpPr txBox="1"/>
          <p:nvPr/>
        </p:nvSpPr>
        <p:spPr>
          <a:xfrm>
            <a:off x="179204" y="3311318"/>
            <a:ext cx="1750685" cy="1077218"/>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 metastatic disease on physical exam and by imaging</a:t>
            </a:r>
          </a:p>
        </p:txBody>
      </p:sp>
      <p:sp>
        <p:nvSpPr>
          <p:cNvPr id="9" name="TextBox 8">
            <a:extLst>
              <a:ext uri="{FF2B5EF4-FFF2-40B4-BE49-F238E27FC236}">
                <a16:creationId xmlns:a16="http://schemas.microsoft.com/office/drawing/2014/main" id="{9D2839FD-0242-4282-9B23-CAC9E4AD9646}"/>
              </a:ext>
            </a:extLst>
          </p:cNvPr>
          <p:cNvSpPr txBox="1"/>
          <p:nvPr/>
        </p:nvSpPr>
        <p:spPr>
          <a:xfrm>
            <a:off x="3221843" y="3512543"/>
            <a:ext cx="1423677" cy="830997"/>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Symptoms of cholangitis or fever present</a:t>
            </a:r>
          </a:p>
        </p:txBody>
      </p:sp>
      <p:sp>
        <p:nvSpPr>
          <p:cNvPr id="10" name="TextBox 9">
            <a:extLst>
              <a:ext uri="{FF2B5EF4-FFF2-40B4-BE49-F238E27FC236}">
                <a16:creationId xmlns:a16="http://schemas.microsoft.com/office/drawing/2014/main" id="{B5F6EC31-5686-47BE-9E89-3D709E4F695F}"/>
              </a:ext>
            </a:extLst>
          </p:cNvPr>
          <p:cNvSpPr txBox="1"/>
          <p:nvPr/>
        </p:nvSpPr>
        <p:spPr>
          <a:xfrm>
            <a:off x="3259368" y="5343164"/>
            <a:ext cx="1423677" cy="830997"/>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 symptoms of cholangitis and fever</a:t>
            </a:r>
          </a:p>
        </p:txBody>
      </p:sp>
      <p:sp>
        <p:nvSpPr>
          <p:cNvPr id="12" name="TextBox 11">
            <a:extLst>
              <a:ext uri="{FF2B5EF4-FFF2-40B4-BE49-F238E27FC236}">
                <a16:creationId xmlns:a16="http://schemas.microsoft.com/office/drawing/2014/main" id="{77001A91-B366-43E6-978A-82D537441954}"/>
              </a:ext>
            </a:extLst>
          </p:cNvPr>
          <p:cNvSpPr txBox="1"/>
          <p:nvPr/>
        </p:nvSpPr>
        <p:spPr>
          <a:xfrm>
            <a:off x="4817065" y="3266321"/>
            <a:ext cx="1810229" cy="1569660"/>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Plastic stent of consider metal stent (if tissue diagnosis confirmed) and antibiotic coverage</a:t>
            </a:r>
          </a:p>
        </p:txBody>
      </p:sp>
      <p:sp>
        <p:nvSpPr>
          <p:cNvPr id="13" name="TextBox 12">
            <a:extLst>
              <a:ext uri="{FF2B5EF4-FFF2-40B4-BE49-F238E27FC236}">
                <a16:creationId xmlns:a16="http://schemas.microsoft.com/office/drawing/2014/main" id="{C457D269-3F1F-460F-AB97-31BAFB95A58A}"/>
              </a:ext>
            </a:extLst>
          </p:cNvPr>
          <p:cNvSpPr txBox="1"/>
          <p:nvPr/>
        </p:nvSpPr>
        <p:spPr>
          <a:xfrm>
            <a:off x="6955989" y="4243910"/>
            <a:ext cx="1310372" cy="830997"/>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Preoperative CA 19-9 (category 3)</a:t>
            </a:r>
          </a:p>
        </p:txBody>
      </p:sp>
      <p:sp>
        <p:nvSpPr>
          <p:cNvPr id="14" name="TextBox 13">
            <a:extLst>
              <a:ext uri="{FF2B5EF4-FFF2-40B4-BE49-F238E27FC236}">
                <a16:creationId xmlns:a16="http://schemas.microsoft.com/office/drawing/2014/main" id="{F8AFEEBB-F095-4582-87C3-2C6706B53A43}"/>
              </a:ext>
            </a:extLst>
          </p:cNvPr>
          <p:cNvSpPr txBox="1"/>
          <p:nvPr/>
        </p:nvSpPr>
        <p:spPr>
          <a:xfrm>
            <a:off x="1643606" y="4666337"/>
            <a:ext cx="1423677" cy="338554"/>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Jaundice</a:t>
            </a:r>
          </a:p>
        </p:txBody>
      </p:sp>
      <p:sp>
        <p:nvSpPr>
          <p:cNvPr id="15" name="TextBox 14">
            <a:extLst>
              <a:ext uri="{FF2B5EF4-FFF2-40B4-BE49-F238E27FC236}">
                <a16:creationId xmlns:a16="http://schemas.microsoft.com/office/drawing/2014/main" id="{806DEE1F-975E-4563-9252-8691B19EC92A}"/>
              </a:ext>
            </a:extLst>
          </p:cNvPr>
          <p:cNvSpPr txBox="1"/>
          <p:nvPr/>
        </p:nvSpPr>
        <p:spPr>
          <a:xfrm>
            <a:off x="1835691" y="2512919"/>
            <a:ext cx="1423677" cy="338554"/>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 jaundice</a:t>
            </a:r>
          </a:p>
        </p:txBody>
      </p:sp>
      <p:sp>
        <p:nvSpPr>
          <p:cNvPr id="16" name="TextBox 15">
            <a:extLst>
              <a:ext uri="{FF2B5EF4-FFF2-40B4-BE49-F238E27FC236}">
                <a16:creationId xmlns:a16="http://schemas.microsoft.com/office/drawing/2014/main" id="{74433671-D039-4735-9D62-6BD3A9E7E737}"/>
              </a:ext>
            </a:extLst>
          </p:cNvPr>
          <p:cNvSpPr txBox="1"/>
          <p:nvPr/>
        </p:nvSpPr>
        <p:spPr>
          <a:xfrm>
            <a:off x="4951851" y="2464488"/>
            <a:ext cx="2057017" cy="338554"/>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Preoperative CA 19-9</a:t>
            </a:r>
          </a:p>
        </p:txBody>
      </p:sp>
      <p:sp>
        <p:nvSpPr>
          <p:cNvPr id="17" name="TextBox 16">
            <a:extLst>
              <a:ext uri="{FF2B5EF4-FFF2-40B4-BE49-F238E27FC236}">
                <a16:creationId xmlns:a16="http://schemas.microsoft.com/office/drawing/2014/main" id="{9FB5BA1D-8198-41B4-9FAB-FF0617C1E4AB}"/>
              </a:ext>
            </a:extLst>
          </p:cNvPr>
          <p:cNvSpPr txBox="1"/>
          <p:nvPr/>
        </p:nvSpPr>
        <p:spPr>
          <a:xfrm>
            <a:off x="8787047" y="2336444"/>
            <a:ext cx="1632420" cy="338554"/>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Resectable</a:t>
            </a: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18" name="TextBox 17">
            <a:extLst>
              <a:ext uri="{FF2B5EF4-FFF2-40B4-BE49-F238E27FC236}">
                <a16:creationId xmlns:a16="http://schemas.microsoft.com/office/drawing/2014/main" id="{BC0B52F5-C9B4-4598-ACFD-5C15DAB63FF3}"/>
              </a:ext>
            </a:extLst>
          </p:cNvPr>
          <p:cNvSpPr txBox="1"/>
          <p:nvPr/>
        </p:nvSpPr>
        <p:spPr>
          <a:xfrm>
            <a:off x="8758488" y="3556265"/>
            <a:ext cx="1632420" cy="584775"/>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Borderline </a:t>
            </a:r>
            <a:r>
              <a:rPr kumimoji="0" lang="en-US" sz="16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resectable</a:t>
            </a:r>
            <a:endPar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19" name="TextBox 18">
            <a:extLst>
              <a:ext uri="{FF2B5EF4-FFF2-40B4-BE49-F238E27FC236}">
                <a16:creationId xmlns:a16="http://schemas.microsoft.com/office/drawing/2014/main" id="{786E5FE8-58C9-4A84-B6DA-F6CD48606421}"/>
              </a:ext>
            </a:extLst>
          </p:cNvPr>
          <p:cNvSpPr txBox="1"/>
          <p:nvPr/>
        </p:nvSpPr>
        <p:spPr>
          <a:xfrm>
            <a:off x="8758488" y="5074907"/>
            <a:ext cx="1632420" cy="830997"/>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Locally advanced </a:t>
            </a:r>
            <a:r>
              <a:rPr kumimoji="0" lang="en-US" sz="16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unresectable</a:t>
            </a: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no metastases</a:t>
            </a:r>
          </a:p>
        </p:txBody>
      </p:sp>
      <p:sp>
        <p:nvSpPr>
          <p:cNvPr id="20" name="TextBox 19">
            <a:extLst>
              <a:ext uri="{FF2B5EF4-FFF2-40B4-BE49-F238E27FC236}">
                <a16:creationId xmlns:a16="http://schemas.microsoft.com/office/drawing/2014/main" id="{6B115136-B415-4F7A-A752-D8E4EE44A725}"/>
              </a:ext>
            </a:extLst>
          </p:cNvPr>
          <p:cNvSpPr txBox="1"/>
          <p:nvPr/>
        </p:nvSpPr>
        <p:spPr>
          <a:xfrm>
            <a:off x="10752241" y="2094389"/>
            <a:ext cx="1383824" cy="1077218"/>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Workup and Treatment (PANC-3)</a:t>
            </a:r>
          </a:p>
        </p:txBody>
      </p:sp>
      <p:sp>
        <p:nvSpPr>
          <p:cNvPr id="22" name="TextBox 21">
            <a:extLst>
              <a:ext uri="{FF2B5EF4-FFF2-40B4-BE49-F238E27FC236}">
                <a16:creationId xmlns:a16="http://schemas.microsoft.com/office/drawing/2014/main" id="{0EB62016-DFF7-4654-B526-1668BE83A514}"/>
              </a:ext>
            </a:extLst>
          </p:cNvPr>
          <p:cNvSpPr txBox="1"/>
          <p:nvPr/>
        </p:nvSpPr>
        <p:spPr>
          <a:xfrm>
            <a:off x="10813364" y="3512543"/>
            <a:ext cx="1314722" cy="584775"/>
          </a:xfrm>
          <a:prstGeom prst="rect">
            <a:avLst/>
          </a:prstGeom>
          <a:solidFill>
            <a:schemeClr val="tx2">
              <a:lumMod val="40000"/>
              <a:lumOff val="6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Workup (PANC-4)</a:t>
            </a:r>
          </a:p>
        </p:txBody>
      </p:sp>
      <p:sp>
        <p:nvSpPr>
          <p:cNvPr id="23" name="TextBox 22">
            <a:extLst>
              <a:ext uri="{FF2B5EF4-FFF2-40B4-BE49-F238E27FC236}">
                <a16:creationId xmlns:a16="http://schemas.microsoft.com/office/drawing/2014/main" id="{E9599055-5031-45FB-8F5B-9065F957A5D3}"/>
              </a:ext>
            </a:extLst>
          </p:cNvPr>
          <p:cNvSpPr txBox="1"/>
          <p:nvPr/>
        </p:nvSpPr>
        <p:spPr>
          <a:xfrm>
            <a:off x="10850193" y="5096943"/>
            <a:ext cx="1277893" cy="1077218"/>
          </a:xfrm>
          <a:prstGeom prst="rect">
            <a:avLst/>
          </a:prstGeom>
          <a:solidFill>
            <a:schemeClr val="tx2">
              <a:lumMod val="40000"/>
              <a:lumOff val="6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Workup and Treatment (PANC-6)</a:t>
            </a:r>
          </a:p>
        </p:txBody>
      </p:sp>
      <p:cxnSp>
        <p:nvCxnSpPr>
          <p:cNvPr id="53" name="Straight Arrow Connector 52">
            <a:extLst>
              <a:ext uri="{FF2B5EF4-FFF2-40B4-BE49-F238E27FC236}">
                <a16:creationId xmlns:a16="http://schemas.microsoft.com/office/drawing/2014/main" id="{B5C87F10-5566-498F-B885-7B4AC3E96D95}"/>
              </a:ext>
            </a:extLst>
          </p:cNvPr>
          <p:cNvCxnSpPr>
            <a:cxnSpLocks/>
          </p:cNvCxnSpPr>
          <p:nvPr/>
        </p:nvCxnSpPr>
        <p:spPr bwMode="auto">
          <a:xfrm>
            <a:off x="8370285" y="3863897"/>
            <a:ext cx="38820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pic>
        <p:nvPicPr>
          <p:cNvPr id="58" name="Picture 57">
            <a:extLst>
              <a:ext uri="{FF2B5EF4-FFF2-40B4-BE49-F238E27FC236}">
                <a16:creationId xmlns:a16="http://schemas.microsoft.com/office/drawing/2014/main" id="{D06B64BC-2958-4D27-BA68-52174E32E1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30" y="1158093"/>
            <a:ext cx="956999" cy="398750"/>
          </a:xfrm>
          <a:prstGeom prst="rect">
            <a:avLst/>
          </a:prstGeom>
          <a:solidFill>
            <a:schemeClr val="tx1"/>
          </a:solidFill>
        </p:spPr>
      </p:pic>
    </p:spTree>
    <p:extLst>
      <p:ext uri="{BB962C8B-B14F-4D97-AF65-F5344CB8AC3E}">
        <p14:creationId xmlns:p14="http://schemas.microsoft.com/office/powerpoint/2010/main" val="42231948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258413" y="6337780"/>
            <a:ext cx="3197722" cy="384721"/>
          </a:xfrm>
        </p:spPr>
        <p:txBody>
          <a:bodyPr/>
          <a:lstStyle/>
          <a:p>
            <a:endParaRPr lang="en-US" dirty="0"/>
          </a:p>
          <a:p>
            <a:r>
              <a:rPr lang="en-US" dirty="0"/>
              <a:t> </a:t>
            </a:r>
            <a:r>
              <a:rPr lang="en-US" i="1" dirty="0"/>
              <a:t>J Natl </a:t>
            </a:r>
            <a:r>
              <a:rPr lang="en-US" i="1" dirty="0" err="1"/>
              <a:t>Compr</a:t>
            </a:r>
            <a:r>
              <a:rPr lang="en-US" i="1" dirty="0"/>
              <a:t> </a:t>
            </a:r>
            <a:r>
              <a:rPr lang="en-US" i="1" dirty="0" err="1"/>
              <a:t>Canc</a:t>
            </a:r>
            <a:r>
              <a:rPr lang="en-US" i="1" dirty="0"/>
              <a:t> </a:t>
            </a:r>
            <a:r>
              <a:rPr lang="en-US" i="1" dirty="0" err="1"/>
              <a:t>Netw</a:t>
            </a:r>
            <a:r>
              <a:rPr lang="en-US" i="1" dirty="0"/>
              <a:t> 2017;15(8):1028–1061 </a:t>
            </a:r>
            <a:endParaRPr lang="en-GB" sz="900" dirty="0">
              <a:latin typeface="Calibri" panose="020F0502020204030204" pitchFamily="34" charset="0"/>
              <a:cs typeface="Calibri" panose="020F0502020204030204" pitchFamily="34" charset="0"/>
            </a:endParaRPr>
          </a:p>
        </p:txBody>
      </p:sp>
      <p:sp>
        <p:nvSpPr>
          <p:cNvPr id="10" name="Title 2">
            <a:extLst>
              <a:ext uri="{FF2B5EF4-FFF2-40B4-BE49-F238E27FC236}">
                <a16:creationId xmlns:a16="http://schemas.microsoft.com/office/drawing/2014/main" id="{0CA540DA-0CF8-471E-9B29-EB96EFF4D45B}"/>
              </a:ext>
            </a:extLst>
          </p:cNvPr>
          <p:cNvSpPr>
            <a:spLocks noGrp="1"/>
          </p:cNvSpPr>
          <p:nvPr>
            <p:ph type="title"/>
          </p:nvPr>
        </p:nvSpPr>
        <p:spPr>
          <a:xfrm>
            <a:off x="1553102" y="281519"/>
            <a:ext cx="9952174" cy="688501"/>
          </a:xfrm>
        </p:spPr>
        <p:txBody>
          <a:bodyPr>
            <a:noAutofit/>
          </a:bodyPr>
          <a:lstStyle/>
          <a:p>
            <a: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NCCN Guidelines for Patients with </a:t>
            </a:r>
            <a:b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Pancreatic Adenocarcinoma</a:t>
            </a:r>
          </a:p>
        </p:txBody>
      </p:sp>
      <p:sp>
        <p:nvSpPr>
          <p:cNvPr id="11" name="TextBox 10">
            <a:extLst>
              <a:ext uri="{FF2B5EF4-FFF2-40B4-BE49-F238E27FC236}">
                <a16:creationId xmlns:a16="http://schemas.microsoft.com/office/drawing/2014/main" id="{19481375-EF9C-4ACA-98D9-274DD72DF3E6}"/>
              </a:ext>
            </a:extLst>
          </p:cNvPr>
          <p:cNvSpPr txBox="1"/>
          <p:nvPr/>
        </p:nvSpPr>
        <p:spPr>
          <a:xfrm>
            <a:off x="4638390" y="1129498"/>
            <a:ext cx="2033278" cy="338554"/>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Successful resection</a:t>
            </a:r>
          </a:p>
        </p:txBody>
      </p:sp>
      <p:sp>
        <p:nvSpPr>
          <p:cNvPr id="12" name="TextBox 11">
            <a:extLst>
              <a:ext uri="{FF2B5EF4-FFF2-40B4-BE49-F238E27FC236}">
                <a16:creationId xmlns:a16="http://schemas.microsoft.com/office/drawing/2014/main" id="{A1E67D42-3752-435A-BCA4-5241976AF82A}"/>
              </a:ext>
            </a:extLst>
          </p:cNvPr>
          <p:cNvSpPr txBox="1"/>
          <p:nvPr/>
        </p:nvSpPr>
        <p:spPr>
          <a:xfrm>
            <a:off x="7342750" y="1129498"/>
            <a:ext cx="4451767" cy="338554"/>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Adjuvant Treatment and Surveillance (PANC-5)</a:t>
            </a:r>
          </a:p>
        </p:txBody>
      </p:sp>
      <p:cxnSp>
        <p:nvCxnSpPr>
          <p:cNvPr id="20" name="Straight Arrow Connector 19">
            <a:extLst>
              <a:ext uri="{FF2B5EF4-FFF2-40B4-BE49-F238E27FC236}">
                <a16:creationId xmlns:a16="http://schemas.microsoft.com/office/drawing/2014/main" id="{00723BFC-0C58-46FF-9959-633833703489}"/>
              </a:ext>
            </a:extLst>
          </p:cNvPr>
          <p:cNvCxnSpPr>
            <a:cxnSpLocks/>
          </p:cNvCxnSpPr>
          <p:nvPr/>
        </p:nvCxnSpPr>
        <p:spPr bwMode="auto">
          <a:xfrm>
            <a:off x="6762874" y="1272709"/>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2" name="Straight Arrow Connector 21">
            <a:extLst>
              <a:ext uri="{FF2B5EF4-FFF2-40B4-BE49-F238E27FC236}">
                <a16:creationId xmlns:a16="http://schemas.microsoft.com/office/drawing/2014/main" id="{3ACBF632-FF58-49D5-AF8B-A66386ED841F}"/>
              </a:ext>
            </a:extLst>
          </p:cNvPr>
          <p:cNvCxnSpPr>
            <a:cxnSpLocks/>
          </p:cNvCxnSpPr>
          <p:nvPr/>
        </p:nvCxnSpPr>
        <p:spPr bwMode="auto">
          <a:xfrm>
            <a:off x="1058449" y="2805526"/>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F8A97F53-F45C-4BE3-9FE4-33B5322CB3E3}"/>
              </a:ext>
            </a:extLst>
          </p:cNvPr>
          <p:cNvCxnSpPr>
            <a:cxnSpLocks/>
          </p:cNvCxnSpPr>
          <p:nvPr/>
        </p:nvCxnSpPr>
        <p:spPr bwMode="auto">
          <a:xfrm>
            <a:off x="2704908" y="2826995"/>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4" name="Straight Arrow Connector 23">
            <a:extLst>
              <a:ext uri="{FF2B5EF4-FFF2-40B4-BE49-F238E27FC236}">
                <a16:creationId xmlns:a16="http://schemas.microsoft.com/office/drawing/2014/main" id="{3145A227-07CF-4302-A943-724336CC7E26}"/>
              </a:ext>
            </a:extLst>
          </p:cNvPr>
          <p:cNvCxnSpPr>
            <a:cxnSpLocks/>
          </p:cNvCxnSpPr>
          <p:nvPr/>
        </p:nvCxnSpPr>
        <p:spPr bwMode="auto">
          <a:xfrm flipV="1">
            <a:off x="4324511" y="1481904"/>
            <a:ext cx="382834" cy="1252156"/>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6" name="Straight Arrow Connector 25">
            <a:extLst>
              <a:ext uri="{FF2B5EF4-FFF2-40B4-BE49-F238E27FC236}">
                <a16:creationId xmlns:a16="http://schemas.microsoft.com/office/drawing/2014/main" id="{022E7E3E-5D42-4971-A3F8-ED6882D11502}"/>
              </a:ext>
            </a:extLst>
          </p:cNvPr>
          <p:cNvCxnSpPr>
            <a:cxnSpLocks/>
          </p:cNvCxnSpPr>
          <p:nvPr/>
        </p:nvCxnSpPr>
        <p:spPr bwMode="auto">
          <a:xfrm>
            <a:off x="4303596" y="3043551"/>
            <a:ext cx="370133" cy="1105799"/>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8" name="Straight Arrow Connector 27">
            <a:extLst>
              <a:ext uri="{FF2B5EF4-FFF2-40B4-BE49-F238E27FC236}">
                <a16:creationId xmlns:a16="http://schemas.microsoft.com/office/drawing/2014/main" id="{80506822-B48C-42DA-80E6-15C72A60DDCA}"/>
              </a:ext>
            </a:extLst>
          </p:cNvPr>
          <p:cNvCxnSpPr>
            <a:cxnSpLocks/>
          </p:cNvCxnSpPr>
          <p:nvPr/>
        </p:nvCxnSpPr>
        <p:spPr bwMode="auto">
          <a:xfrm>
            <a:off x="5124823" y="4390291"/>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C66D0E67-0550-4D92-8854-1A611340DC06}"/>
              </a:ext>
            </a:extLst>
          </p:cNvPr>
          <p:cNvCxnSpPr>
            <a:cxnSpLocks/>
          </p:cNvCxnSpPr>
          <p:nvPr/>
        </p:nvCxnSpPr>
        <p:spPr bwMode="auto">
          <a:xfrm flipV="1">
            <a:off x="6671668" y="2886422"/>
            <a:ext cx="188629" cy="837056"/>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1" name="Straight Arrow Connector 30">
            <a:extLst>
              <a:ext uri="{FF2B5EF4-FFF2-40B4-BE49-F238E27FC236}">
                <a16:creationId xmlns:a16="http://schemas.microsoft.com/office/drawing/2014/main" id="{B5D7D20F-26BA-4416-B12E-34DA3F9DA5F0}"/>
              </a:ext>
            </a:extLst>
          </p:cNvPr>
          <p:cNvCxnSpPr>
            <a:cxnSpLocks/>
          </p:cNvCxnSpPr>
          <p:nvPr/>
        </p:nvCxnSpPr>
        <p:spPr bwMode="auto">
          <a:xfrm>
            <a:off x="6699670" y="4889053"/>
            <a:ext cx="169085" cy="656366"/>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5" name="Straight Arrow Connector 34">
            <a:extLst>
              <a:ext uri="{FF2B5EF4-FFF2-40B4-BE49-F238E27FC236}">
                <a16:creationId xmlns:a16="http://schemas.microsoft.com/office/drawing/2014/main" id="{45FEC8E3-1D2F-47AF-B9AC-FE5283AE38D6}"/>
              </a:ext>
            </a:extLst>
          </p:cNvPr>
          <p:cNvCxnSpPr>
            <a:cxnSpLocks/>
          </p:cNvCxnSpPr>
          <p:nvPr/>
        </p:nvCxnSpPr>
        <p:spPr bwMode="auto">
          <a:xfrm>
            <a:off x="7287746" y="2672118"/>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6" name="Straight Arrow Connector 35">
            <a:extLst>
              <a:ext uri="{FF2B5EF4-FFF2-40B4-BE49-F238E27FC236}">
                <a16:creationId xmlns:a16="http://schemas.microsoft.com/office/drawing/2014/main" id="{1F699037-E149-4821-88F1-4B1AEBA3FE8B}"/>
              </a:ext>
            </a:extLst>
          </p:cNvPr>
          <p:cNvCxnSpPr>
            <a:cxnSpLocks/>
          </p:cNvCxnSpPr>
          <p:nvPr/>
        </p:nvCxnSpPr>
        <p:spPr bwMode="auto">
          <a:xfrm>
            <a:off x="7279927" y="5681712"/>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7" name="Straight Connector 36">
            <a:extLst>
              <a:ext uri="{FF2B5EF4-FFF2-40B4-BE49-F238E27FC236}">
                <a16:creationId xmlns:a16="http://schemas.microsoft.com/office/drawing/2014/main" id="{69DF593B-DBC7-44DA-A16E-5BCBDA2847C8}"/>
              </a:ext>
            </a:extLst>
          </p:cNvPr>
          <p:cNvCxnSpPr>
            <a:cxnSpLocks/>
          </p:cNvCxnSpPr>
          <p:nvPr/>
        </p:nvCxnSpPr>
        <p:spPr bwMode="auto">
          <a:xfrm>
            <a:off x="10576295" y="2347813"/>
            <a:ext cx="0" cy="3432665"/>
          </a:xfrm>
          <a:prstGeom prst="line">
            <a:avLst/>
          </a:prstGeom>
          <a:solidFill>
            <a:schemeClr val="accent1"/>
          </a:solidFill>
          <a:ln w="28575" cap="flat" cmpd="sng" algn="ctr">
            <a:solidFill>
              <a:srgbClr val="FFFF00"/>
            </a:solidFill>
            <a:prstDash val="solid"/>
            <a:round/>
            <a:headEnd type="none" w="med" len="med"/>
            <a:tailEnd type="none" w="med" len="med"/>
          </a:ln>
          <a:effectLst/>
        </p:spPr>
      </p:cxnSp>
      <p:cxnSp>
        <p:nvCxnSpPr>
          <p:cNvPr id="39" name="Straight Arrow Connector 38">
            <a:extLst>
              <a:ext uri="{FF2B5EF4-FFF2-40B4-BE49-F238E27FC236}">
                <a16:creationId xmlns:a16="http://schemas.microsoft.com/office/drawing/2014/main" id="{4342E74F-2AA4-4CB8-9E45-23DA13769F9B}"/>
              </a:ext>
            </a:extLst>
          </p:cNvPr>
          <p:cNvCxnSpPr>
            <a:cxnSpLocks/>
          </p:cNvCxnSpPr>
          <p:nvPr/>
        </p:nvCxnSpPr>
        <p:spPr bwMode="auto">
          <a:xfrm flipV="1">
            <a:off x="10557145" y="3425031"/>
            <a:ext cx="562694" cy="546039"/>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1" name="Straight Arrow Connector 40">
            <a:extLst>
              <a:ext uri="{FF2B5EF4-FFF2-40B4-BE49-F238E27FC236}">
                <a16:creationId xmlns:a16="http://schemas.microsoft.com/office/drawing/2014/main" id="{435864EF-1948-48FE-9FA1-DEF5FDD5F8FA}"/>
              </a:ext>
            </a:extLst>
          </p:cNvPr>
          <p:cNvCxnSpPr>
            <a:cxnSpLocks/>
          </p:cNvCxnSpPr>
          <p:nvPr/>
        </p:nvCxnSpPr>
        <p:spPr bwMode="auto">
          <a:xfrm>
            <a:off x="10596927" y="3961575"/>
            <a:ext cx="657008" cy="173841"/>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6" name="TextBox 5">
            <a:extLst>
              <a:ext uri="{FF2B5EF4-FFF2-40B4-BE49-F238E27FC236}">
                <a16:creationId xmlns:a16="http://schemas.microsoft.com/office/drawing/2014/main" id="{06748C6B-3FF6-4C4B-9307-8D6B7016A9F1}"/>
              </a:ext>
            </a:extLst>
          </p:cNvPr>
          <p:cNvSpPr txBox="1"/>
          <p:nvPr/>
        </p:nvSpPr>
        <p:spPr>
          <a:xfrm>
            <a:off x="97839" y="2672118"/>
            <a:ext cx="1134959" cy="338554"/>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Resectable</a:t>
            </a:r>
            <a:endParaRPr kumimoji="0" lang="en-US" sz="16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7" name="TextBox 6">
            <a:extLst>
              <a:ext uri="{FF2B5EF4-FFF2-40B4-BE49-F238E27FC236}">
                <a16:creationId xmlns:a16="http://schemas.microsoft.com/office/drawing/2014/main" id="{DF3B8EFC-84CA-4272-BC8A-2925CD72E6B2}"/>
              </a:ext>
            </a:extLst>
          </p:cNvPr>
          <p:cNvSpPr txBox="1"/>
          <p:nvPr/>
        </p:nvSpPr>
        <p:spPr>
          <a:xfrm>
            <a:off x="1543802" y="2062251"/>
            <a:ext cx="1408433" cy="1815882"/>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Consider staging laparoscopy in high-risk patients or as clinically indicated</a:t>
            </a:r>
          </a:p>
        </p:txBody>
      </p:sp>
      <p:sp>
        <p:nvSpPr>
          <p:cNvPr id="8" name="TextBox 7">
            <a:extLst>
              <a:ext uri="{FF2B5EF4-FFF2-40B4-BE49-F238E27FC236}">
                <a16:creationId xmlns:a16="http://schemas.microsoft.com/office/drawing/2014/main" id="{37BEF6B0-65E4-46D6-91D0-D308173C4180}"/>
              </a:ext>
            </a:extLst>
          </p:cNvPr>
          <p:cNvSpPr txBox="1"/>
          <p:nvPr/>
        </p:nvSpPr>
        <p:spPr>
          <a:xfrm>
            <a:off x="3197159" y="2137826"/>
            <a:ext cx="1196307" cy="1569660"/>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Surgery (laparotomy or minimally invasive surgery</a:t>
            </a:r>
          </a:p>
        </p:txBody>
      </p:sp>
      <p:sp>
        <p:nvSpPr>
          <p:cNvPr id="9" name="TextBox 8">
            <a:extLst>
              <a:ext uri="{FF2B5EF4-FFF2-40B4-BE49-F238E27FC236}">
                <a16:creationId xmlns:a16="http://schemas.microsoft.com/office/drawing/2014/main" id="{A7C38CB2-69F7-4779-A4D9-291EBCB3E1A6}"/>
              </a:ext>
            </a:extLst>
          </p:cNvPr>
          <p:cNvSpPr txBox="1"/>
          <p:nvPr/>
        </p:nvSpPr>
        <p:spPr>
          <a:xfrm>
            <a:off x="4013251" y="4135416"/>
            <a:ext cx="1376476" cy="584775"/>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Unresectable</a:t>
            </a: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at surgery</a:t>
            </a:r>
          </a:p>
        </p:txBody>
      </p:sp>
      <p:sp>
        <p:nvSpPr>
          <p:cNvPr id="13" name="TextBox 12">
            <a:extLst>
              <a:ext uri="{FF2B5EF4-FFF2-40B4-BE49-F238E27FC236}">
                <a16:creationId xmlns:a16="http://schemas.microsoft.com/office/drawing/2014/main" id="{A876E10D-9246-4F0D-9A43-0EB52B6F87CA}"/>
              </a:ext>
            </a:extLst>
          </p:cNvPr>
          <p:cNvSpPr txBox="1"/>
          <p:nvPr/>
        </p:nvSpPr>
        <p:spPr>
          <a:xfrm>
            <a:off x="5640445" y="3723478"/>
            <a:ext cx="1647301" cy="1323439"/>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Biopsy confirmation of adenocarcinoma, if not previously performed</a:t>
            </a:r>
          </a:p>
        </p:txBody>
      </p:sp>
      <p:sp>
        <p:nvSpPr>
          <p:cNvPr id="14" name="TextBox 13">
            <a:extLst>
              <a:ext uri="{FF2B5EF4-FFF2-40B4-BE49-F238E27FC236}">
                <a16:creationId xmlns:a16="http://schemas.microsoft.com/office/drawing/2014/main" id="{15093E71-6F19-42AA-80AF-51C9C24EACE7}"/>
              </a:ext>
            </a:extLst>
          </p:cNvPr>
          <p:cNvSpPr txBox="1"/>
          <p:nvPr/>
        </p:nvSpPr>
        <p:spPr>
          <a:xfrm>
            <a:off x="6051035" y="5545419"/>
            <a:ext cx="1423677" cy="338554"/>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Jaundice</a:t>
            </a:r>
          </a:p>
        </p:txBody>
      </p:sp>
      <p:sp>
        <p:nvSpPr>
          <p:cNvPr id="15" name="TextBox 14">
            <a:extLst>
              <a:ext uri="{FF2B5EF4-FFF2-40B4-BE49-F238E27FC236}">
                <a16:creationId xmlns:a16="http://schemas.microsoft.com/office/drawing/2014/main" id="{E15B2FE6-C10E-4DCF-B73C-17B0CE6A1A2E}"/>
              </a:ext>
            </a:extLst>
          </p:cNvPr>
          <p:cNvSpPr txBox="1"/>
          <p:nvPr/>
        </p:nvSpPr>
        <p:spPr>
          <a:xfrm>
            <a:off x="5987832" y="2547868"/>
            <a:ext cx="1423677" cy="338554"/>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 jaundice</a:t>
            </a:r>
          </a:p>
        </p:txBody>
      </p:sp>
      <p:sp>
        <p:nvSpPr>
          <p:cNvPr id="16" name="TextBox 15">
            <a:extLst>
              <a:ext uri="{FF2B5EF4-FFF2-40B4-BE49-F238E27FC236}">
                <a16:creationId xmlns:a16="http://schemas.microsoft.com/office/drawing/2014/main" id="{B5B19188-1227-4EFD-B1AA-B130BB167F3F}"/>
              </a:ext>
            </a:extLst>
          </p:cNvPr>
          <p:cNvSpPr txBox="1"/>
          <p:nvPr/>
        </p:nvSpPr>
        <p:spPr>
          <a:xfrm>
            <a:off x="7775827" y="1973387"/>
            <a:ext cx="2666372" cy="1569660"/>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Consider gastrojejunostomy if clinically indicated (category 2B for prophylactic gastrojejunostomy </a:t>
            </a:r>
            <a:r>
              <a:rPr kumimoji="0" lang="en-US" sz="1600" b="0" i="0" u="sng"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t>
            </a: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celiac plexus neurolysis if pain (category 2B if no pain)</a:t>
            </a:r>
          </a:p>
        </p:txBody>
      </p:sp>
      <p:sp>
        <p:nvSpPr>
          <p:cNvPr id="17" name="TextBox 16">
            <a:extLst>
              <a:ext uri="{FF2B5EF4-FFF2-40B4-BE49-F238E27FC236}">
                <a16:creationId xmlns:a16="http://schemas.microsoft.com/office/drawing/2014/main" id="{7C4F5F0B-0164-4014-9A6F-8167985A42DD}"/>
              </a:ext>
            </a:extLst>
          </p:cNvPr>
          <p:cNvSpPr txBox="1"/>
          <p:nvPr/>
        </p:nvSpPr>
        <p:spPr>
          <a:xfrm>
            <a:off x="7774580" y="4385197"/>
            <a:ext cx="2727837" cy="1815882"/>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Self-expanding metal stent or </a:t>
            </a:r>
            <a:r>
              <a:rPr kumimoji="0" lang="en-US" sz="16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bilary</a:t>
            </a: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bypass </a:t>
            </a:r>
            <a:r>
              <a:rPr kumimoji="0" lang="en-US" sz="1600" b="0" i="0" u="sng"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t>
            </a: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gastrojejunostomy (category 2B for prophylactic gastrojejunostomy) </a:t>
            </a:r>
            <a:r>
              <a:rPr kumimoji="0" lang="en-US" sz="1600" b="0" i="0" u="sng"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t>
            </a: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celiac plexus neurolysis if pain (category 2B if no pain)</a:t>
            </a:r>
          </a:p>
        </p:txBody>
      </p:sp>
      <p:sp>
        <p:nvSpPr>
          <p:cNvPr id="18" name="TextBox 17">
            <a:extLst>
              <a:ext uri="{FF2B5EF4-FFF2-40B4-BE49-F238E27FC236}">
                <a16:creationId xmlns:a16="http://schemas.microsoft.com/office/drawing/2014/main" id="{BA2AA86E-F046-467B-B068-9CCD8C26FA7A}"/>
              </a:ext>
            </a:extLst>
          </p:cNvPr>
          <p:cNvSpPr txBox="1"/>
          <p:nvPr/>
        </p:nvSpPr>
        <p:spPr>
          <a:xfrm>
            <a:off x="10726622" y="2347813"/>
            <a:ext cx="1341123" cy="1077218"/>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Locally Advanced </a:t>
            </a:r>
            <a:r>
              <a:rPr kumimoji="0" lang="en-US" sz="16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Unresectable</a:t>
            </a: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(PANC-6)</a:t>
            </a:r>
          </a:p>
        </p:txBody>
      </p:sp>
      <p:sp>
        <p:nvSpPr>
          <p:cNvPr id="19" name="TextBox 18">
            <a:extLst>
              <a:ext uri="{FF2B5EF4-FFF2-40B4-BE49-F238E27FC236}">
                <a16:creationId xmlns:a16="http://schemas.microsoft.com/office/drawing/2014/main" id="{C8681A2D-8C9A-4E25-A0D4-351D0BF9FBCD}"/>
              </a:ext>
            </a:extLst>
          </p:cNvPr>
          <p:cNvSpPr txBox="1"/>
          <p:nvPr/>
        </p:nvSpPr>
        <p:spPr>
          <a:xfrm>
            <a:off x="10726622" y="4149350"/>
            <a:ext cx="1341123" cy="1077218"/>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Metastatic Disease (PANC-8)</a:t>
            </a:r>
          </a:p>
        </p:txBody>
      </p:sp>
      <p:pic>
        <p:nvPicPr>
          <p:cNvPr id="43" name="Picture 42">
            <a:extLst>
              <a:ext uri="{FF2B5EF4-FFF2-40B4-BE49-F238E27FC236}">
                <a16:creationId xmlns:a16="http://schemas.microsoft.com/office/drawing/2014/main" id="{AC596B2B-EB63-49F5-8575-E7B2B13B6D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30" y="1158093"/>
            <a:ext cx="956999" cy="398750"/>
          </a:xfrm>
          <a:prstGeom prst="rect">
            <a:avLst/>
          </a:prstGeom>
          <a:solidFill>
            <a:schemeClr val="tx1"/>
          </a:solidFill>
        </p:spPr>
      </p:pic>
    </p:spTree>
    <p:extLst>
      <p:ext uri="{BB962C8B-B14F-4D97-AF65-F5344CB8AC3E}">
        <p14:creationId xmlns:p14="http://schemas.microsoft.com/office/powerpoint/2010/main" val="2812591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8" name="Straight Arrow Connector 57">
            <a:extLst>
              <a:ext uri="{FF2B5EF4-FFF2-40B4-BE49-F238E27FC236}">
                <a16:creationId xmlns:a16="http://schemas.microsoft.com/office/drawing/2014/main" id="{29A073DF-B23A-41A6-995D-329CF2A13EB6}"/>
              </a:ext>
            </a:extLst>
          </p:cNvPr>
          <p:cNvCxnSpPr>
            <a:cxnSpLocks/>
          </p:cNvCxnSpPr>
          <p:nvPr/>
        </p:nvCxnSpPr>
        <p:spPr bwMode="auto">
          <a:xfrm flipV="1">
            <a:off x="7522689" y="2560758"/>
            <a:ext cx="536989" cy="951985"/>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59" name="Straight Arrow Connector 58">
            <a:extLst>
              <a:ext uri="{FF2B5EF4-FFF2-40B4-BE49-F238E27FC236}">
                <a16:creationId xmlns:a16="http://schemas.microsoft.com/office/drawing/2014/main" id="{C86206E0-F884-406C-9587-3EDC53CCA7EC}"/>
              </a:ext>
            </a:extLst>
          </p:cNvPr>
          <p:cNvCxnSpPr>
            <a:cxnSpLocks/>
          </p:cNvCxnSpPr>
          <p:nvPr/>
        </p:nvCxnSpPr>
        <p:spPr bwMode="auto">
          <a:xfrm>
            <a:off x="7546740" y="3463179"/>
            <a:ext cx="568963" cy="902419"/>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pic>
        <p:nvPicPr>
          <p:cNvPr id="29" name="Picture 28">
            <a:extLst>
              <a:ext uri="{FF2B5EF4-FFF2-40B4-BE49-F238E27FC236}">
                <a16:creationId xmlns:a16="http://schemas.microsoft.com/office/drawing/2014/main" id="{47965C87-A906-4BBA-B1A5-352DB1DF1A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30" y="1158093"/>
            <a:ext cx="956999" cy="398750"/>
          </a:xfrm>
          <a:prstGeom prst="rect">
            <a:avLst/>
          </a:prstGeom>
          <a:solidFill>
            <a:schemeClr val="tx1"/>
          </a:solidFill>
        </p:spPr>
      </p:pic>
      <p:sp>
        <p:nvSpPr>
          <p:cNvPr id="5" name="Text Placeholder 4"/>
          <p:cNvSpPr>
            <a:spLocks noGrp="1"/>
          </p:cNvSpPr>
          <p:nvPr>
            <p:ph type="body" sz="quarter" idx="11"/>
          </p:nvPr>
        </p:nvSpPr>
        <p:spPr>
          <a:xfrm>
            <a:off x="-440479" y="6366756"/>
            <a:ext cx="3197722" cy="384721"/>
          </a:xfrm>
        </p:spPr>
        <p:txBody>
          <a:bodyPr/>
          <a:lstStyle/>
          <a:p>
            <a:endParaRPr lang="en-US" dirty="0"/>
          </a:p>
          <a:p>
            <a:r>
              <a:rPr lang="en-US" dirty="0">
                <a:effectLst/>
                <a:latin typeface="Calibri" panose="020F0502020204030204" pitchFamily="34" charset="0"/>
                <a:cs typeface="Calibri" panose="020F0502020204030204" pitchFamily="34" charset="0"/>
              </a:rPr>
              <a:t> </a:t>
            </a:r>
            <a:r>
              <a:rPr lang="en-US" i="1" dirty="0">
                <a:effectLst/>
                <a:latin typeface="Calibri" panose="020F0502020204030204" pitchFamily="34" charset="0"/>
                <a:cs typeface="Calibri" panose="020F0502020204030204" pitchFamily="34" charset="0"/>
              </a:rPr>
              <a:t>J Natl </a:t>
            </a:r>
            <a:r>
              <a:rPr lang="en-US" i="1" dirty="0" err="1">
                <a:effectLst/>
                <a:latin typeface="Calibri" panose="020F0502020204030204" pitchFamily="34" charset="0"/>
                <a:cs typeface="Calibri" panose="020F0502020204030204" pitchFamily="34" charset="0"/>
              </a:rPr>
              <a:t>Compr</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Canc</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Netw</a:t>
            </a:r>
            <a:r>
              <a:rPr lang="en-US" i="1" dirty="0">
                <a:effectLst/>
                <a:latin typeface="Calibri" panose="020F0502020204030204" pitchFamily="34" charset="0"/>
                <a:cs typeface="Calibri" panose="020F0502020204030204" pitchFamily="34" charset="0"/>
              </a:rPr>
              <a:t> 2017;15(8):1028–1061 </a:t>
            </a:r>
            <a:endParaRPr lang="en-GB" sz="900" dirty="0">
              <a:effectLst/>
              <a:latin typeface="Calibri" panose="020F0502020204030204" pitchFamily="34" charset="0"/>
              <a:cs typeface="Calibri" panose="020F0502020204030204" pitchFamily="34" charset="0"/>
            </a:endParaRPr>
          </a:p>
        </p:txBody>
      </p:sp>
      <p:sp>
        <p:nvSpPr>
          <p:cNvPr id="9" name="Title 2">
            <a:extLst>
              <a:ext uri="{FF2B5EF4-FFF2-40B4-BE49-F238E27FC236}">
                <a16:creationId xmlns:a16="http://schemas.microsoft.com/office/drawing/2014/main" id="{DB2FDA10-0138-44D2-B56D-5C6FA7C577BA}"/>
              </a:ext>
            </a:extLst>
          </p:cNvPr>
          <p:cNvSpPr>
            <a:spLocks noGrp="1"/>
          </p:cNvSpPr>
          <p:nvPr>
            <p:ph type="title"/>
          </p:nvPr>
        </p:nvSpPr>
        <p:spPr>
          <a:xfrm>
            <a:off x="1553102" y="281519"/>
            <a:ext cx="9952174" cy="688501"/>
          </a:xfrm>
        </p:spPr>
        <p:txBody>
          <a:bodyPr>
            <a:noAutofit/>
          </a:bodyPr>
          <a:lstStyle/>
          <a:p>
            <a: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NCCN Guidelines for Patients with </a:t>
            </a:r>
            <a:b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US" sz="3200" dirty="0">
                <a:solidFill>
                  <a:srgbClr val="FFFF99"/>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Pancreatic Adenocarcinoma</a:t>
            </a:r>
          </a:p>
        </p:txBody>
      </p:sp>
      <p:sp>
        <p:nvSpPr>
          <p:cNvPr id="15" name="TextBox 14">
            <a:extLst>
              <a:ext uri="{FF2B5EF4-FFF2-40B4-BE49-F238E27FC236}">
                <a16:creationId xmlns:a16="http://schemas.microsoft.com/office/drawing/2014/main" id="{7F0AAE7A-D52C-424A-A738-8D1B171F127A}"/>
              </a:ext>
            </a:extLst>
          </p:cNvPr>
          <p:cNvSpPr txBox="1"/>
          <p:nvPr/>
        </p:nvSpPr>
        <p:spPr>
          <a:xfrm>
            <a:off x="9013949" y="6191558"/>
            <a:ext cx="2389276" cy="553998"/>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Refer to high-volume center for evaluation</a:t>
            </a:r>
          </a:p>
        </p:txBody>
      </p:sp>
      <p:cxnSp>
        <p:nvCxnSpPr>
          <p:cNvPr id="30" name="Straight Arrow Connector 29">
            <a:extLst>
              <a:ext uri="{FF2B5EF4-FFF2-40B4-BE49-F238E27FC236}">
                <a16:creationId xmlns:a16="http://schemas.microsoft.com/office/drawing/2014/main" id="{61453227-E9C9-4E50-83CE-A27D62DF2208}"/>
              </a:ext>
            </a:extLst>
          </p:cNvPr>
          <p:cNvCxnSpPr>
            <a:cxnSpLocks/>
          </p:cNvCxnSpPr>
          <p:nvPr/>
        </p:nvCxnSpPr>
        <p:spPr bwMode="auto">
          <a:xfrm>
            <a:off x="787714" y="5137334"/>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1" name="Straight Arrow Connector 30">
            <a:extLst>
              <a:ext uri="{FF2B5EF4-FFF2-40B4-BE49-F238E27FC236}">
                <a16:creationId xmlns:a16="http://schemas.microsoft.com/office/drawing/2014/main" id="{AA5D8A51-541E-4EC6-B088-DB1F158E78DC}"/>
              </a:ext>
            </a:extLst>
          </p:cNvPr>
          <p:cNvCxnSpPr>
            <a:cxnSpLocks/>
          </p:cNvCxnSpPr>
          <p:nvPr/>
        </p:nvCxnSpPr>
        <p:spPr bwMode="auto">
          <a:xfrm flipV="1">
            <a:off x="2382729" y="4200278"/>
            <a:ext cx="536989" cy="951985"/>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2" name="Straight Arrow Connector 31">
            <a:extLst>
              <a:ext uri="{FF2B5EF4-FFF2-40B4-BE49-F238E27FC236}">
                <a16:creationId xmlns:a16="http://schemas.microsoft.com/office/drawing/2014/main" id="{5211B219-73CF-4DA1-87AE-9367154B8B27}"/>
              </a:ext>
            </a:extLst>
          </p:cNvPr>
          <p:cNvCxnSpPr>
            <a:cxnSpLocks/>
          </p:cNvCxnSpPr>
          <p:nvPr/>
        </p:nvCxnSpPr>
        <p:spPr bwMode="auto">
          <a:xfrm>
            <a:off x="2406780" y="5102699"/>
            <a:ext cx="568963" cy="902419"/>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4" name="Straight Arrow Connector 33">
            <a:extLst>
              <a:ext uri="{FF2B5EF4-FFF2-40B4-BE49-F238E27FC236}">
                <a16:creationId xmlns:a16="http://schemas.microsoft.com/office/drawing/2014/main" id="{535A5DA0-6A71-4336-BD7C-37FCD8EB7599}"/>
              </a:ext>
            </a:extLst>
          </p:cNvPr>
          <p:cNvCxnSpPr>
            <a:cxnSpLocks/>
          </p:cNvCxnSpPr>
          <p:nvPr/>
        </p:nvCxnSpPr>
        <p:spPr bwMode="auto">
          <a:xfrm>
            <a:off x="3473950" y="6282117"/>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5" name="Straight Arrow Connector 34">
            <a:extLst>
              <a:ext uri="{FF2B5EF4-FFF2-40B4-BE49-F238E27FC236}">
                <a16:creationId xmlns:a16="http://schemas.microsoft.com/office/drawing/2014/main" id="{87E3CCD3-7609-41C2-BCBF-88E59D80E18E}"/>
              </a:ext>
            </a:extLst>
          </p:cNvPr>
          <p:cNvCxnSpPr>
            <a:cxnSpLocks/>
            <a:endCxn id="13" idx="1"/>
          </p:cNvCxnSpPr>
          <p:nvPr/>
        </p:nvCxnSpPr>
        <p:spPr bwMode="auto">
          <a:xfrm flipV="1">
            <a:off x="4690530" y="5693604"/>
            <a:ext cx="467426" cy="573584"/>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7" name="Straight Arrow Connector 36">
            <a:extLst>
              <a:ext uri="{FF2B5EF4-FFF2-40B4-BE49-F238E27FC236}">
                <a16:creationId xmlns:a16="http://schemas.microsoft.com/office/drawing/2014/main" id="{6490B8A4-4BB6-423A-8BCD-CBB8E49C0135}"/>
              </a:ext>
            </a:extLst>
          </p:cNvPr>
          <p:cNvCxnSpPr>
            <a:cxnSpLocks/>
            <a:endCxn id="14" idx="1"/>
          </p:cNvCxnSpPr>
          <p:nvPr/>
        </p:nvCxnSpPr>
        <p:spPr bwMode="auto">
          <a:xfrm>
            <a:off x="4948081" y="6311418"/>
            <a:ext cx="529647" cy="160517"/>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9" name="Straight Arrow Connector 38">
            <a:extLst>
              <a:ext uri="{FF2B5EF4-FFF2-40B4-BE49-F238E27FC236}">
                <a16:creationId xmlns:a16="http://schemas.microsoft.com/office/drawing/2014/main" id="{E182B853-DAB5-49C4-8D9F-C67129BCC849}"/>
              </a:ext>
            </a:extLst>
          </p:cNvPr>
          <p:cNvCxnSpPr>
            <a:cxnSpLocks/>
            <a:endCxn id="15" idx="1"/>
          </p:cNvCxnSpPr>
          <p:nvPr/>
        </p:nvCxnSpPr>
        <p:spPr bwMode="auto">
          <a:xfrm>
            <a:off x="8338024" y="6468557"/>
            <a:ext cx="675925"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7" name="TextBox 6">
            <a:extLst>
              <a:ext uri="{FF2B5EF4-FFF2-40B4-BE49-F238E27FC236}">
                <a16:creationId xmlns:a16="http://schemas.microsoft.com/office/drawing/2014/main" id="{60FC5C53-48B7-4F98-9B73-267B15CDA894}"/>
              </a:ext>
            </a:extLst>
          </p:cNvPr>
          <p:cNvSpPr txBox="1"/>
          <p:nvPr/>
        </p:nvSpPr>
        <p:spPr>
          <a:xfrm>
            <a:off x="96680" y="4860335"/>
            <a:ext cx="973949" cy="523220"/>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Borderline </a:t>
            </a:r>
            <a:r>
              <a:rPr kumimoji="0" lang="en-US" sz="1400" b="1"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resectable</a:t>
            </a:r>
            <a:endPar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8" name="TextBox 7">
            <a:extLst>
              <a:ext uri="{FF2B5EF4-FFF2-40B4-BE49-F238E27FC236}">
                <a16:creationId xmlns:a16="http://schemas.microsoft.com/office/drawing/2014/main" id="{4966E86A-57EB-4BB2-BEBC-3B2F7361A5E0}"/>
              </a:ext>
            </a:extLst>
          </p:cNvPr>
          <p:cNvSpPr txBox="1"/>
          <p:nvPr/>
        </p:nvSpPr>
        <p:spPr>
          <a:xfrm>
            <a:off x="1265845" y="4342999"/>
            <a:ext cx="1195457" cy="1815882"/>
          </a:xfrm>
          <a:prstGeom prst="rect">
            <a:avLst/>
          </a:prstGeom>
          <a:solidFill>
            <a:srgbClr val="CCFF99"/>
          </a:solidFill>
          <a:scene3d>
            <a:camera prst="orthographicFront"/>
            <a:lightRig rig="threePt" dir="t"/>
          </a:scene3d>
          <a:sp3d>
            <a:bevelT/>
          </a:sp3d>
        </p:spPr>
        <p:txBody>
          <a:bodyPr wrap="square" rtlCol="0">
            <a:spAutoFit/>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Biopsy, EUS-FNA preferred</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Consider staging laparoscopy</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Baseline CA 19-9</a:t>
            </a:r>
          </a:p>
        </p:txBody>
      </p:sp>
      <p:cxnSp>
        <p:nvCxnSpPr>
          <p:cNvPr id="41" name="Straight Arrow Connector 40">
            <a:extLst>
              <a:ext uri="{FF2B5EF4-FFF2-40B4-BE49-F238E27FC236}">
                <a16:creationId xmlns:a16="http://schemas.microsoft.com/office/drawing/2014/main" id="{64CA5633-B0B2-4063-9D1C-02F2D55DA82D}"/>
              </a:ext>
            </a:extLst>
          </p:cNvPr>
          <p:cNvCxnSpPr>
            <a:cxnSpLocks/>
          </p:cNvCxnSpPr>
          <p:nvPr/>
        </p:nvCxnSpPr>
        <p:spPr bwMode="auto">
          <a:xfrm>
            <a:off x="3502174" y="3850647"/>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2" name="Straight Connector 41">
            <a:extLst>
              <a:ext uri="{FF2B5EF4-FFF2-40B4-BE49-F238E27FC236}">
                <a16:creationId xmlns:a16="http://schemas.microsoft.com/office/drawing/2014/main" id="{797A1E05-649A-4C32-AEFA-55C1074B7E12}"/>
              </a:ext>
            </a:extLst>
          </p:cNvPr>
          <p:cNvCxnSpPr>
            <a:cxnSpLocks/>
          </p:cNvCxnSpPr>
          <p:nvPr/>
        </p:nvCxnSpPr>
        <p:spPr bwMode="auto">
          <a:xfrm>
            <a:off x="5551269" y="4990143"/>
            <a:ext cx="0" cy="852760"/>
          </a:xfrm>
          <a:prstGeom prst="line">
            <a:avLst/>
          </a:prstGeom>
          <a:solidFill>
            <a:schemeClr val="accent1"/>
          </a:solidFill>
          <a:ln w="28575" cap="flat" cmpd="sng" algn="ctr">
            <a:solidFill>
              <a:srgbClr val="FFFF00"/>
            </a:solidFill>
            <a:prstDash val="solid"/>
            <a:round/>
            <a:headEnd type="none" w="med" len="med"/>
            <a:tailEnd type="none" w="med" len="med"/>
          </a:ln>
          <a:effectLst/>
        </p:spPr>
      </p:cxnSp>
      <p:cxnSp>
        <p:nvCxnSpPr>
          <p:cNvPr id="45" name="Straight Connector 44">
            <a:extLst>
              <a:ext uri="{FF2B5EF4-FFF2-40B4-BE49-F238E27FC236}">
                <a16:creationId xmlns:a16="http://schemas.microsoft.com/office/drawing/2014/main" id="{C040B6C8-8DA0-4C44-B17B-C495BB62BD7A}"/>
              </a:ext>
            </a:extLst>
          </p:cNvPr>
          <p:cNvCxnSpPr>
            <a:cxnSpLocks/>
          </p:cNvCxnSpPr>
          <p:nvPr/>
        </p:nvCxnSpPr>
        <p:spPr bwMode="auto">
          <a:xfrm>
            <a:off x="3719211" y="4990143"/>
            <a:ext cx="1846515" cy="0"/>
          </a:xfrm>
          <a:prstGeom prst="line">
            <a:avLst/>
          </a:prstGeom>
          <a:solidFill>
            <a:schemeClr val="accent1"/>
          </a:solidFill>
          <a:ln w="28575" cap="flat" cmpd="sng" algn="ctr">
            <a:solidFill>
              <a:srgbClr val="FFFF00"/>
            </a:solidFill>
            <a:prstDash val="solid"/>
            <a:round/>
            <a:headEnd type="none" w="med" len="med"/>
            <a:tailEnd type="none" w="med" len="med"/>
          </a:ln>
          <a:effectLst/>
        </p:spPr>
      </p:cxnSp>
      <p:cxnSp>
        <p:nvCxnSpPr>
          <p:cNvPr id="49" name="Straight Connector 48">
            <a:extLst>
              <a:ext uri="{FF2B5EF4-FFF2-40B4-BE49-F238E27FC236}">
                <a16:creationId xmlns:a16="http://schemas.microsoft.com/office/drawing/2014/main" id="{86322E04-A254-4A86-862C-5169D5C08490}"/>
              </a:ext>
            </a:extLst>
          </p:cNvPr>
          <p:cNvCxnSpPr>
            <a:cxnSpLocks/>
          </p:cNvCxnSpPr>
          <p:nvPr/>
        </p:nvCxnSpPr>
        <p:spPr bwMode="auto">
          <a:xfrm>
            <a:off x="3719211" y="4507670"/>
            <a:ext cx="0" cy="492955"/>
          </a:xfrm>
          <a:prstGeom prst="line">
            <a:avLst/>
          </a:prstGeom>
          <a:solidFill>
            <a:schemeClr val="accent1"/>
          </a:solidFill>
          <a:ln w="28575" cap="flat" cmpd="sng" algn="ctr">
            <a:solidFill>
              <a:srgbClr val="FFFF00"/>
            </a:solidFill>
            <a:prstDash val="solid"/>
            <a:round/>
            <a:headEnd type="none" w="med" len="med"/>
            <a:tailEnd type="none" w="med" len="med"/>
          </a:ln>
          <a:effectLst/>
        </p:spPr>
      </p:cxnSp>
      <p:cxnSp>
        <p:nvCxnSpPr>
          <p:cNvPr id="51" name="Straight Arrow Connector 50">
            <a:extLst>
              <a:ext uri="{FF2B5EF4-FFF2-40B4-BE49-F238E27FC236}">
                <a16:creationId xmlns:a16="http://schemas.microsoft.com/office/drawing/2014/main" id="{E0F67864-48F2-489E-8CCB-4B7CBCC20C50}"/>
              </a:ext>
            </a:extLst>
          </p:cNvPr>
          <p:cNvCxnSpPr>
            <a:cxnSpLocks/>
          </p:cNvCxnSpPr>
          <p:nvPr/>
        </p:nvCxnSpPr>
        <p:spPr bwMode="auto">
          <a:xfrm>
            <a:off x="3704541" y="4502755"/>
            <a:ext cx="317110"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56" name="Straight Arrow Connector 55">
            <a:extLst>
              <a:ext uri="{FF2B5EF4-FFF2-40B4-BE49-F238E27FC236}">
                <a16:creationId xmlns:a16="http://schemas.microsoft.com/office/drawing/2014/main" id="{61746919-9B55-4033-AF41-73E1F5BB3643}"/>
              </a:ext>
            </a:extLst>
          </p:cNvPr>
          <p:cNvCxnSpPr>
            <a:cxnSpLocks/>
          </p:cNvCxnSpPr>
          <p:nvPr/>
        </p:nvCxnSpPr>
        <p:spPr bwMode="auto">
          <a:xfrm>
            <a:off x="4863546" y="3835164"/>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57" name="Straight Arrow Connector 56">
            <a:extLst>
              <a:ext uri="{FF2B5EF4-FFF2-40B4-BE49-F238E27FC236}">
                <a16:creationId xmlns:a16="http://schemas.microsoft.com/office/drawing/2014/main" id="{4D9410C9-416D-418B-A16D-D763C011D4CB}"/>
              </a:ext>
            </a:extLst>
          </p:cNvPr>
          <p:cNvCxnSpPr>
            <a:cxnSpLocks/>
          </p:cNvCxnSpPr>
          <p:nvPr/>
        </p:nvCxnSpPr>
        <p:spPr bwMode="auto">
          <a:xfrm>
            <a:off x="6105275" y="3781857"/>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60" name="Straight Arrow Connector 59">
            <a:extLst>
              <a:ext uri="{FF2B5EF4-FFF2-40B4-BE49-F238E27FC236}">
                <a16:creationId xmlns:a16="http://schemas.microsoft.com/office/drawing/2014/main" id="{E8E8EB2E-4906-4A19-97DE-893436584E1B}"/>
              </a:ext>
            </a:extLst>
          </p:cNvPr>
          <p:cNvCxnSpPr>
            <a:cxnSpLocks/>
          </p:cNvCxnSpPr>
          <p:nvPr/>
        </p:nvCxnSpPr>
        <p:spPr bwMode="auto">
          <a:xfrm flipV="1">
            <a:off x="9079098" y="1693042"/>
            <a:ext cx="536989" cy="951985"/>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61" name="Straight Arrow Connector 60">
            <a:extLst>
              <a:ext uri="{FF2B5EF4-FFF2-40B4-BE49-F238E27FC236}">
                <a16:creationId xmlns:a16="http://schemas.microsoft.com/office/drawing/2014/main" id="{2EDF1E51-FF3E-4968-9D29-D5BDD6552439}"/>
              </a:ext>
            </a:extLst>
          </p:cNvPr>
          <p:cNvCxnSpPr>
            <a:cxnSpLocks/>
          </p:cNvCxnSpPr>
          <p:nvPr/>
        </p:nvCxnSpPr>
        <p:spPr bwMode="auto">
          <a:xfrm>
            <a:off x="9331605" y="2259129"/>
            <a:ext cx="200711" cy="967679"/>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63" name="Straight Arrow Connector 62">
            <a:extLst>
              <a:ext uri="{FF2B5EF4-FFF2-40B4-BE49-F238E27FC236}">
                <a16:creationId xmlns:a16="http://schemas.microsoft.com/office/drawing/2014/main" id="{7DCE88DA-83A3-4B15-B3D2-3E2C2F8725B2}"/>
              </a:ext>
            </a:extLst>
          </p:cNvPr>
          <p:cNvCxnSpPr>
            <a:cxnSpLocks/>
          </p:cNvCxnSpPr>
          <p:nvPr/>
        </p:nvCxnSpPr>
        <p:spPr bwMode="auto">
          <a:xfrm>
            <a:off x="10209446" y="2445114"/>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64" name="Straight Arrow Connector 63">
            <a:extLst>
              <a:ext uri="{FF2B5EF4-FFF2-40B4-BE49-F238E27FC236}">
                <a16:creationId xmlns:a16="http://schemas.microsoft.com/office/drawing/2014/main" id="{4B88AB26-2D6F-4502-B0AC-B61A684BC1B5}"/>
              </a:ext>
            </a:extLst>
          </p:cNvPr>
          <p:cNvCxnSpPr>
            <a:cxnSpLocks/>
          </p:cNvCxnSpPr>
          <p:nvPr/>
        </p:nvCxnSpPr>
        <p:spPr bwMode="auto">
          <a:xfrm>
            <a:off x="10318299" y="4502755"/>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65" name="Straight Arrow Connector 64">
            <a:extLst>
              <a:ext uri="{FF2B5EF4-FFF2-40B4-BE49-F238E27FC236}">
                <a16:creationId xmlns:a16="http://schemas.microsoft.com/office/drawing/2014/main" id="{AD3CCE18-8A2D-40E6-8820-FFB9E11BDA7C}"/>
              </a:ext>
            </a:extLst>
          </p:cNvPr>
          <p:cNvCxnSpPr>
            <a:cxnSpLocks/>
          </p:cNvCxnSpPr>
          <p:nvPr/>
        </p:nvCxnSpPr>
        <p:spPr bwMode="auto">
          <a:xfrm flipV="1">
            <a:off x="9916492" y="2620590"/>
            <a:ext cx="536989" cy="951985"/>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66" name="Straight Arrow Connector 65">
            <a:extLst>
              <a:ext uri="{FF2B5EF4-FFF2-40B4-BE49-F238E27FC236}">
                <a16:creationId xmlns:a16="http://schemas.microsoft.com/office/drawing/2014/main" id="{93AD49B2-E7AA-4AEF-963C-0C928A8D6816}"/>
              </a:ext>
            </a:extLst>
          </p:cNvPr>
          <p:cNvCxnSpPr>
            <a:cxnSpLocks/>
          </p:cNvCxnSpPr>
          <p:nvPr/>
        </p:nvCxnSpPr>
        <p:spPr bwMode="auto">
          <a:xfrm>
            <a:off x="10054514" y="3314409"/>
            <a:ext cx="293129" cy="859863"/>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24" name="TextBox 23">
            <a:extLst>
              <a:ext uri="{FF2B5EF4-FFF2-40B4-BE49-F238E27FC236}">
                <a16:creationId xmlns:a16="http://schemas.microsoft.com/office/drawing/2014/main" id="{C73A0345-9A67-42CD-9806-03D8E2CD166D}"/>
              </a:ext>
            </a:extLst>
          </p:cNvPr>
          <p:cNvSpPr txBox="1"/>
          <p:nvPr/>
        </p:nvSpPr>
        <p:spPr>
          <a:xfrm>
            <a:off x="9606738" y="2313731"/>
            <a:ext cx="967989" cy="292388"/>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Jaundice</a:t>
            </a:r>
          </a:p>
        </p:txBody>
      </p:sp>
      <p:sp>
        <p:nvSpPr>
          <p:cNvPr id="25" name="TextBox 24">
            <a:extLst>
              <a:ext uri="{FF2B5EF4-FFF2-40B4-BE49-F238E27FC236}">
                <a16:creationId xmlns:a16="http://schemas.microsoft.com/office/drawing/2014/main" id="{E0A78034-1EFD-443E-AF33-0B1AF19205F9}"/>
              </a:ext>
            </a:extLst>
          </p:cNvPr>
          <p:cNvSpPr txBox="1"/>
          <p:nvPr/>
        </p:nvSpPr>
        <p:spPr>
          <a:xfrm>
            <a:off x="9640837" y="4183827"/>
            <a:ext cx="967989" cy="492443"/>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 jaundice</a:t>
            </a:r>
          </a:p>
        </p:txBody>
      </p:sp>
      <p:sp>
        <p:nvSpPr>
          <p:cNvPr id="26" name="TextBox 25">
            <a:extLst>
              <a:ext uri="{FF2B5EF4-FFF2-40B4-BE49-F238E27FC236}">
                <a16:creationId xmlns:a16="http://schemas.microsoft.com/office/drawing/2014/main" id="{33841674-36EC-4F23-A72E-D7664B71EB00}"/>
              </a:ext>
            </a:extLst>
          </p:cNvPr>
          <p:cNvSpPr txBox="1"/>
          <p:nvPr/>
        </p:nvSpPr>
        <p:spPr>
          <a:xfrm>
            <a:off x="10670116" y="1922351"/>
            <a:ext cx="1534781" cy="2092881"/>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Consider surgical </a:t>
            </a:r>
            <a:r>
              <a:rPr kumimoji="0" lang="en-US" sz="13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bilary</a:t>
            </a:r>
            <a:r>
              <a:rPr kumimoji="0" lang="en-US" sz="13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bypass </a:t>
            </a:r>
            <a:r>
              <a:rPr kumimoji="0" lang="en-US" sz="1300" b="0" i="0" u="sng"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t>
            </a:r>
            <a:r>
              <a:rPr kumimoji="0" lang="en-US" sz="13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gastrojejunostomy (category 2B for prophylactic gastrojejunostomy) </a:t>
            </a:r>
            <a:r>
              <a:rPr kumimoji="0" lang="en-US" sz="1300" b="0" i="0" u="sng"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t>
            </a:r>
            <a:r>
              <a:rPr kumimoji="0" lang="en-US" sz="13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celiac plexus neurolysis if pain (category 2B if no pain)</a:t>
            </a:r>
          </a:p>
        </p:txBody>
      </p:sp>
      <p:sp>
        <p:nvSpPr>
          <p:cNvPr id="27" name="TextBox 26">
            <a:extLst>
              <a:ext uri="{FF2B5EF4-FFF2-40B4-BE49-F238E27FC236}">
                <a16:creationId xmlns:a16="http://schemas.microsoft.com/office/drawing/2014/main" id="{644D8911-7875-4BB7-93C7-48A6508D8B9F}"/>
              </a:ext>
            </a:extLst>
          </p:cNvPr>
          <p:cNvSpPr txBox="1"/>
          <p:nvPr/>
        </p:nvSpPr>
        <p:spPr>
          <a:xfrm>
            <a:off x="10816000" y="4464209"/>
            <a:ext cx="1243014" cy="1492716"/>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Locally Advanced </a:t>
            </a:r>
            <a:r>
              <a:rPr kumimoji="0" lang="en-US" sz="13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Unresectable</a:t>
            </a:r>
            <a:r>
              <a:rPr kumimoji="0" lang="en-US" sz="13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(PANC-6) or Metastatic Disease (PANC-8)</a:t>
            </a:r>
          </a:p>
        </p:txBody>
      </p:sp>
      <p:sp>
        <p:nvSpPr>
          <p:cNvPr id="28" name="TextBox 27">
            <a:extLst>
              <a:ext uri="{FF2B5EF4-FFF2-40B4-BE49-F238E27FC236}">
                <a16:creationId xmlns:a16="http://schemas.microsoft.com/office/drawing/2014/main" id="{C50ADF53-36D0-441C-A8D6-86451D20AC55}"/>
              </a:ext>
            </a:extLst>
          </p:cNvPr>
          <p:cNvSpPr txBox="1"/>
          <p:nvPr/>
        </p:nvSpPr>
        <p:spPr>
          <a:xfrm>
            <a:off x="10437626" y="1082803"/>
            <a:ext cx="1705084" cy="692497"/>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Adjuvant Treatment and Surveillance (PANC-5)</a:t>
            </a:r>
          </a:p>
        </p:txBody>
      </p:sp>
      <p:cxnSp>
        <p:nvCxnSpPr>
          <p:cNvPr id="67" name="Straight Arrow Connector 66">
            <a:extLst>
              <a:ext uri="{FF2B5EF4-FFF2-40B4-BE49-F238E27FC236}">
                <a16:creationId xmlns:a16="http://schemas.microsoft.com/office/drawing/2014/main" id="{496003E6-6C78-4775-A9E1-B9B88A2C0AEC}"/>
              </a:ext>
            </a:extLst>
          </p:cNvPr>
          <p:cNvCxnSpPr>
            <a:cxnSpLocks/>
          </p:cNvCxnSpPr>
          <p:nvPr/>
        </p:nvCxnSpPr>
        <p:spPr bwMode="auto">
          <a:xfrm>
            <a:off x="9962119" y="1429051"/>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18" name="TextBox 17">
            <a:extLst>
              <a:ext uri="{FF2B5EF4-FFF2-40B4-BE49-F238E27FC236}">
                <a16:creationId xmlns:a16="http://schemas.microsoft.com/office/drawing/2014/main" id="{ED417444-92B2-422D-AE88-1509441E5888}"/>
              </a:ext>
            </a:extLst>
          </p:cNvPr>
          <p:cNvSpPr txBox="1"/>
          <p:nvPr/>
        </p:nvSpPr>
        <p:spPr>
          <a:xfrm>
            <a:off x="6567466" y="2462389"/>
            <a:ext cx="1259226" cy="2462213"/>
          </a:xfrm>
          <a:prstGeom prst="rect">
            <a:avLst/>
          </a:prstGeom>
          <a:solidFill>
            <a:srgbClr val="FFFF99"/>
          </a:solidFill>
          <a:scene3d>
            <a:camera prst="orthographicFront"/>
            <a:lightRig rig="threePt" dir="t"/>
          </a:scene3d>
          <a:sp3d>
            <a:bevelT/>
          </a:sp3d>
        </p:spPr>
        <p:txBody>
          <a:bodyPr wrap="square" rtlCol="0">
            <a:spAutoFit/>
          </a:bodyPr>
          <a:lstStyle/>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Pancreatic protocol CT or MRI (abdomen and pelvis)</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Chest CT (preferred) or x-ray</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Post-treatment CA 19-9</a:t>
            </a:r>
          </a:p>
        </p:txBody>
      </p:sp>
      <p:sp>
        <p:nvSpPr>
          <p:cNvPr id="11" name="TextBox 10">
            <a:extLst>
              <a:ext uri="{FF2B5EF4-FFF2-40B4-BE49-F238E27FC236}">
                <a16:creationId xmlns:a16="http://schemas.microsoft.com/office/drawing/2014/main" id="{6F2815FF-181A-459A-9F86-4C0A16C7D50B}"/>
              </a:ext>
            </a:extLst>
          </p:cNvPr>
          <p:cNvSpPr txBox="1"/>
          <p:nvPr/>
        </p:nvSpPr>
        <p:spPr>
          <a:xfrm>
            <a:off x="2630056" y="6005118"/>
            <a:ext cx="1084688" cy="553998"/>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Cancer not confirmed</a:t>
            </a:r>
          </a:p>
        </p:txBody>
      </p:sp>
      <p:sp>
        <p:nvSpPr>
          <p:cNvPr id="12" name="TextBox 11">
            <a:extLst>
              <a:ext uri="{FF2B5EF4-FFF2-40B4-BE49-F238E27FC236}">
                <a16:creationId xmlns:a16="http://schemas.microsoft.com/office/drawing/2014/main" id="{0651D7DE-7D4C-49F4-8FB1-0AEC17A6920C}"/>
              </a:ext>
            </a:extLst>
          </p:cNvPr>
          <p:cNvSpPr txBox="1"/>
          <p:nvPr/>
        </p:nvSpPr>
        <p:spPr>
          <a:xfrm>
            <a:off x="3950845" y="6005118"/>
            <a:ext cx="873223" cy="553998"/>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Repeat biopsy</a:t>
            </a:r>
          </a:p>
        </p:txBody>
      </p:sp>
      <p:sp>
        <p:nvSpPr>
          <p:cNvPr id="14" name="TextBox 13">
            <a:extLst>
              <a:ext uri="{FF2B5EF4-FFF2-40B4-BE49-F238E27FC236}">
                <a16:creationId xmlns:a16="http://schemas.microsoft.com/office/drawing/2014/main" id="{E0E5A6B9-A5CC-421F-AC05-8B6F467D3CAF}"/>
              </a:ext>
            </a:extLst>
          </p:cNvPr>
          <p:cNvSpPr txBox="1"/>
          <p:nvPr/>
        </p:nvSpPr>
        <p:spPr>
          <a:xfrm>
            <a:off x="5477728" y="6194936"/>
            <a:ext cx="2903374" cy="553998"/>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Cancer not confirmed (exclude autoimmune pancreatitis</a:t>
            </a:r>
          </a:p>
        </p:txBody>
      </p:sp>
      <p:sp>
        <p:nvSpPr>
          <p:cNvPr id="13" name="TextBox 12">
            <a:extLst>
              <a:ext uri="{FF2B5EF4-FFF2-40B4-BE49-F238E27FC236}">
                <a16:creationId xmlns:a16="http://schemas.microsoft.com/office/drawing/2014/main" id="{D53EA897-DAFB-421C-A4B2-603FBA7554DD}"/>
              </a:ext>
            </a:extLst>
          </p:cNvPr>
          <p:cNvSpPr txBox="1"/>
          <p:nvPr/>
        </p:nvSpPr>
        <p:spPr>
          <a:xfrm>
            <a:off x="5157956" y="5416605"/>
            <a:ext cx="873223" cy="553998"/>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Biopsy positive</a:t>
            </a:r>
          </a:p>
        </p:txBody>
      </p:sp>
      <p:sp>
        <p:nvSpPr>
          <p:cNvPr id="10" name="TextBox 9">
            <a:extLst>
              <a:ext uri="{FF2B5EF4-FFF2-40B4-BE49-F238E27FC236}">
                <a16:creationId xmlns:a16="http://schemas.microsoft.com/office/drawing/2014/main" id="{5448947E-5CBC-4189-913D-9387D456696E}"/>
              </a:ext>
            </a:extLst>
          </p:cNvPr>
          <p:cNvSpPr txBox="1"/>
          <p:nvPr/>
        </p:nvSpPr>
        <p:spPr>
          <a:xfrm>
            <a:off x="2699757" y="3646280"/>
            <a:ext cx="873223" cy="553998"/>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Biopsy positive</a:t>
            </a:r>
          </a:p>
        </p:txBody>
      </p:sp>
      <p:sp>
        <p:nvSpPr>
          <p:cNvPr id="16" name="TextBox 15">
            <a:extLst>
              <a:ext uri="{FF2B5EF4-FFF2-40B4-BE49-F238E27FC236}">
                <a16:creationId xmlns:a16="http://schemas.microsoft.com/office/drawing/2014/main" id="{668D1588-2AA5-407A-AC27-FD9005C0449F}"/>
              </a:ext>
            </a:extLst>
          </p:cNvPr>
          <p:cNvSpPr txBox="1"/>
          <p:nvPr/>
        </p:nvSpPr>
        <p:spPr>
          <a:xfrm>
            <a:off x="4006104" y="3054270"/>
            <a:ext cx="1156448" cy="1708160"/>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Short, self-expanding metal stent if </a:t>
            </a:r>
            <a:r>
              <a:rPr kumimoji="0" lang="en-US" sz="15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bilary</a:t>
            </a: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ductal obstruction is present</a:t>
            </a:r>
          </a:p>
        </p:txBody>
      </p:sp>
      <p:sp>
        <p:nvSpPr>
          <p:cNvPr id="17" name="TextBox 16">
            <a:extLst>
              <a:ext uri="{FF2B5EF4-FFF2-40B4-BE49-F238E27FC236}">
                <a16:creationId xmlns:a16="http://schemas.microsoft.com/office/drawing/2014/main" id="{D80C998F-B787-4C3F-991B-8C12D466DEB8}"/>
              </a:ext>
            </a:extLst>
          </p:cNvPr>
          <p:cNvSpPr txBox="1"/>
          <p:nvPr/>
        </p:nvSpPr>
        <p:spPr>
          <a:xfrm>
            <a:off x="5331201" y="3389442"/>
            <a:ext cx="1085203" cy="784830"/>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Neo-adjuvant therapy</a:t>
            </a:r>
          </a:p>
        </p:txBody>
      </p:sp>
      <p:sp>
        <p:nvSpPr>
          <p:cNvPr id="20" name="TextBox 19">
            <a:extLst>
              <a:ext uri="{FF2B5EF4-FFF2-40B4-BE49-F238E27FC236}">
                <a16:creationId xmlns:a16="http://schemas.microsoft.com/office/drawing/2014/main" id="{9F3A1574-697B-4843-8201-680B33079585}"/>
              </a:ext>
            </a:extLst>
          </p:cNvPr>
          <p:cNvSpPr txBox="1"/>
          <p:nvPr/>
        </p:nvSpPr>
        <p:spPr>
          <a:xfrm>
            <a:off x="8011055" y="4368901"/>
            <a:ext cx="1099619" cy="892552"/>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Disease progression precluding surgery</a:t>
            </a:r>
          </a:p>
        </p:txBody>
      </p:sp>
      <p:sp>
        <p:nvSpPr>
          <p:cNvPr id="22" name="TextBox 21">
            <a:extLst>
              <a:ext uri="{FF2B5EF4-FFF2-40B4-BE49-F238E27FC236}">
                <a16:creationId xmlns:a16="http://schemas.microsoft.com/office/drawing/2014/main" id="{CBFEFA31-AD5B-4AA4-98A7-7AE36C926BCC}"/>
              </a:ext>
            </a:extLst>
          </p:cNvPr>
          <p:cNvSpPr txBox="1"/>
          <p:nvPr/>
        </p:nvSpPr>
        <p:spPr>
          <a:xfrm>
            <a:off x="8980974" y="1219077"/>
            <a:ext cx="1184537" cy="492443"/>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Surgical resection</a:t>
            </a:r>
          </a:p>
        </p:txBody>
      </p:sp>
      <p:sp>
        <p:nvSpPr>
          <p:cNvPr id="23" name="TextBox 22">
            <a:extLst>
              <a:ext uri="{FF2B5EF4-FFF2-40B4-BE49-F238E27FC236}">
                <a16:creationId xmlns:a16="http://schemas.microsoft.com/office/drawing/2014/main" id="{1825CA70-1CA2-4A0A-89FC-8850909C5D47}"/>
              </a:ext>
            </a:extLst>
          </p:cNvPr>
          <p:cNvSpPr txBox="1"/>
          <p:nvPr/>
        </p:nvSpPr>
        <p:spPr>
          <a:xfrm>
            <a:off x="9236842" y="3208330"/>
            <a:ext cx="1081457" cy="492443"/>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Unresectable</a:t>
            </a:r>
            <a:r>
              <a:rPr kumimoji="0" lang="en-US" sz="13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at surgery</a:t>
            </a:r>
          </a:p>
        </p:txBody>
      </p:sp>
      <p:sp>
        <p:nvSpPr>
          <p:cNvPr id="19" name="TextBox 18">
            <a:extLst>
              <a:ext uri="{FF2B5EF4-FFF2-40B4-BE49-F238E27FC236}">
                <a16:creationId xmlns:a16="http://schemas.microsoft.com/office/drawing/2014/main" id="{03BD159E-9B46-4225-BB78-B544710F95FB}"/>
              </a:ext>
            </a:extLst>
          </p:cNvPr>
          <p:cNvSpPr txBox="1"/>
          <p:nvPr/>
        </p:nvSpPr>
        <p:spPr>
          <a:xfrm>
            <a:off x="8032220" y="1812853"/>
            <a:ext cx="1349981" cy="892552"/>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Consider staging laparoscopy if not previously performed</a:t>
            </a:r>
          </a:p>
        </p:txBody>
      </p:sp>
      <p:sp>
        <p:nvSpPr>
          <p:cNvPr id="69" name="TextBox 68">
            <a:extLst>
              <a:ext uri="{FF2B5EF4-FFF2-40B4-BE49-F238E27FC236}">
                <a16:creationId xmlns:a16="http://schemas.microsoft.com/office/drawing/2014/main" id="{4435815C-CE0C-4412-A8B7-AE26526FF5DF}"/>
              </a:ext>
            </a:extLst>
          </p:cNvPr>
          <p:cNvSpPr txBox="1"/>
          <p:nvPr/>
        </p:nvSpPr>
        <p:spPr>
          <a:xfrm>
            <a:off x="1509158" y="1137945"/>
            <a:ext cx="2915803" cy="769441"/>
          </a:xfrm>
          <a:prstGeom prst="rect">
            <a:avLst/>
          </a:prstGeom>
          <a:solidFill>
            <a:srgbClr val="800000"/>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Bordeline</a:t>
            </a: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a:t>
            </a:r>
            <a:r>
              <a:rPr kumimoji="0" lang="en-US" sz="22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Resectable</a:t>
            </a: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No Metastases Workup</a:t>
            </a:r>
          </a:p>
        </p:txBody>
      </p:sp>
    </p:spTree>
    <p:extLst>
      <p:ext uri="{BB962C8B-B14F-4D97-AF65-F5344CB8AC3E}">
        <p14:creationId xmlns:p14="http://schemas.microsoft.com/office/powerpoint/2010/main" val="18881849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a:xfrm>
            <a:off x="-409867" y="6383729"/>
            <a:ext cx="3197722" cy="384721"/>
          </a:xfrm>
        </p:spPr>
        <p:txBody>
          <a:bodyPr/>
          <a:lstStyle/>
          <a:p>
            <a:endParaRPr lang="en-US" dirty="0"/>
          </a:p>
          <a:p>
            <a:r>
              <a:rPr lang="en-US" dirty="0">
                <a:effectLst/>
                <a:latin typeface="Calibri" panose="020F0502020204030204" pitchFamily="34" charset="0"/>
                <a:cs typeface="Calibri" panose="020F0502020204030204" pitchFamily="34" charset="0"/>
              </a:rPr>
              <a:t> </a:t>
            </a:r>
            <a:r>
              <a:rPr lang="en-US" i="1" dirty="0">
                <a:effectLst/>
                <a:latin typeface="Calibri" panose="020F0502020204030204" pitchFamily="34" charset="0"/>
                <a:cs typeface="Calibri" panose="020F0502020204030204" pitchFamily="34" charset="0"/>
              </a:rPr>
              <a:t>J Natl </a:t>
            </a:r>
            <a:r>
              <a:rPr lang="en-US" i="1" dirty="0" err="1">
                <a:effectLst/>
                <a:latin typeface="Calibri" panose="020F0502020204030204" pitchFamily="34" charset="0"/>
                <a:cs typeface="Calibri" panose="020F0502020204030204" pitchFamily="34" charset="0"/>
              </a:rPr>
              <a:t>Compr</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Canc</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Netw</a:t>
            </a:r>
            <a:r>
              <a:rPr lang="en-US" i="1" dirty="0">
                <a:effectLst/>
                <a:latin typeface="Calibri" panose="020F0502020204030204" pitchFamily="34" charset="0"/>
                <a:cs typeface="Calibri" panose="020F0502020204030204" pitchFamily="34" charset="0"/>
              </a:rPr>
              <a:t> 2017;15(8):1028–1061 </a:t>
            </a:r>
            <a:endParaRPr lang="en-GB" sz="900" dirty="0">
              <a:effectLst/>
              <a:latin typeface="Calibri" panose="020F0502020204030204" pitchFamily="34" charset="0"/>
              <a:cs typeface="Calibri" panose="020F0502020204030204" pitchFamily="34" charset="0"/>
            </a:endParaRPr>
          </a:p>
        </p:txBody>
      </p:sp>
      <p:sp>
        <p:nvSpPr>
          <p:cNvPr id="9" name="Title 2">
            <a:extLst>
              <a:ext uri="{FF2B5EF4-FFF2-40B4-BE49-F238E27FC236}">
                <a16:creationId xmlns:a16="http://schemas.microsoft.com/office/drawing/2014/main" id="{26638410-8D35-4C93-90BF-FAF823594C94}"/>
              </a:ext>
            </a:extLst>
          </p:cNvPr>
          <p:cNvSpPr txBox="1">
            <a:spLocks/>
          </p:cNvSpPr>
          <p:nvPr/>
        </p:nvSpPr>
        <p:spPr bwMode="auto">
          <a:xfrm>
            <a:off x="1553102" y="281519"/>
            <a:ext cx="9952174" cy="688501"/>
          </a:xfrm>
          <a:prstGeom prst="rect">
            <a:avLst/>
          </a:prstGeom>
          <a:noFill/>
          <a:ln w="9525">
            <a:noFill/>
            <a:miter lim="800000"/>
            <a:headEnd/>
            <a:tailEnd/>
          </a:ln>
          <a:effectLst/>
        </p:spPr>
        <p:txBody>
          <a:bodyPr vert="horz" wrap="square" lIns="0" tIns="36000" rIns="36000" bIns="0" numCol="1" anchor="b" anchorCtr="0" compatLnSpc="1">
            <a:prstTxWarp prst="textNoShape">
              <a:avLst/>
            </a:prstTxWarp>
            <a:noAutofit/>
          </a:bodyPr>
          <a:lstStyle>
            <a:lvl1pPr algn="ctr" rtl="0" eaLnBrk="0" fontAlgn="base" hangingPunct="0">
              <a:lnSpc>
                <a:spcPct val="95000"/>
              </a:lnSpc>
              <a:spcBef>
                <a:spcPct val="0"/>
              </a:spcBef>
              <a:spcAft>
                <a:spcPct val="0"/>
              </a:spcAft>
              <a:defRPr sz="2400">
                <a:solidFill>
                  <a:schemeClr val="bg1"/>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3200" b="0" i="0" u="none" strike="noStrike" kern="0" cap="none" spc="0" normalizeH="0" baseline="0" noProof="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rPr>
              <a:t>NCCN Guidelines for Patients with </a:t>
            </a:r>
            <a:br>
              <a:rPr kumimoji="0" lang="en-US" sz="3200" b="0" i="0" u="none" strike="noStrike" kern="0" cap="none" spc="0" normalizeH="0" baseline="0" noProof="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rPr>
            </a:br>
            <a:r>
              <a:rPr kumimoji="0" lang="en-US" sz="3200" b="0" i="0" u="none" strike="noStrike" kern="0" cap="none" spc="0" normalizeH="0" baseline="0" noProof="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rPr>
              <a:t>Pancreatic Adenocarcinoma</a:t>
            </a:r>
            <a:endParaRPr kumimoji="0" lang="en-US" sz="3200" b="0" i="0" u="none" strike="noStrike" kern="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MS PGothic" pitchFamily="34" charset="-128"/>
              <a:cs typeface="Calibri" panose="020F0502020204030204" pitchFamily="34" charset="0"/>
            </a:endParaRPr>
          </a:p>
        </p:txBody>
      </p:sp>
      <p:pic>
        <p:nvPicPr>
          <p:cNvPr id="6" name="Picture 5">
            <a:extLst>
              <a:ext uri="{FF2B5EF4-FFF2-40B4-BE49-F238E27FC236}">
                <a16:creationId xmlns:a16="http://schemas.microsoft.com/office/drawing/2014/main" id="{D6E88759-A2E2-44A2-BA2D-D99E1541FE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30" y="1158093"/>
            <a:ext cx="956999" cy="398750"/>
          </a:xfrm>
          <a:prstGeom prst="rect">
            <a:avLst/>
          </a:prstGeom>
          <a:solidFill>
            <a:schemeClr val="tx1"/>
          </a:solidFill>
        </p:spPr>
      </p:pic>
      <p:sp>
        <p:nvSpPr>
          <p:cNvPr id="7" name="TextBox 6">
            <a:extLst>
              <a:ext uri="{FF2B5EF4-FFF2-40B4-BE49-F238E27FC236}">
                <a16:creationId xmlns:a16="http://schemas.microsoft.com/office/drawing/2014/main" id="{F948044D-F20E-4F63-86D5-8D7FA213D9C5}"/>
              </a:ext>
            </a:extLst>
          </p:cNvPr>
          <p:cNvSpPr txBox="1"/>
          <p:nvPr/>
        </p:nvSpPr>
        <p:spPr>
          <a:xfrm>
            <a:off x="266694" y="3849441"/>
            <a:ext cx="1286407" cy="1384995"/>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Baseline pretreatment</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Abdominal CT with contrast</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CA 19-9</a:t>
            </a:r>
          </a:p>
        </p:txBody>
      </p:sp>
      <p:sp>
        <p:nvSpPr>
          <p:cNvPr id="8" name="TextBox 7">
            <a:extLst>
              <a:ext uri="{FF2B5EF4-FFF2-40B4-BE49-F238E27FC236}">
                <a16:creationId xmlns:a16="http://schemas.microsoft.com/office/drawing/2014/main" id="{3544193A-DAF2-47C6-BB41-060641CABEE7}"/>
              </a:ext>
            </a:extLst>
          </p:cNvPr>
          <p:cNvSpPr txBox="1"/>
          <p:nvPr/>
        </p:nvSpPr>
        <p:spPr>
          <a:xfrm>
            <a:off x="1329954" y="1158093"/>
            <a:ext cx="2915803" cy="769441"/>
          </a:xfrm>
          <a:prstGeom prst="rect">
            <a:avLst/>
          </a:prstGeom>
          <a:solidFill>
            <a:srgbClr val="800000"/>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Postoperative Adjuvant Treatment</a:t>
            </a:r>
          </a:p>
        </p:txBody>
      </p:sp>
      <p:sp>
        <p:nvSpPr>
          <p:cNvPr id="17" name="TextBox 16">
            <a:extLst>
              <a:ext uri="{FF2B5EF4-FFF2-40B4-BE49-F238E27FC236}">
                <a16:creationId xmlns:a16="http://schemas.microsoft.com/office/drawing/2014/main" id="{1C542B3F-782E-473E-87A5-4368A0B9931C}"/>
              </a:ext>
            </a:extLst>
          </p:cNvPr>
          <p:cNvSpPr txBox="1"/>
          <p:nvPr/>
        </p:nvSpPr>
        <p:spPr>
          <a:xfrm>
            <a:off x="5388078" y="4495772"/>
            <a:ext cx="2009829" cy="523220"/>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Consider additional chemotherapy</a:t>
            </a:r>
          </a:p>
        </p:txBody>
      </p:sp>
      <p:sp>
        <p:nvSpPr>
          <p:cNvPr id="20" name="TextBox 19">
            <a:extLst>
              <a:ext uri="{FF2B5EF4-FFF2-40B4-BE49-F238E27FC236}">
                <a16:creationId xmlns:a16="http://schemas.microsoft.com/office/drawing/2014/main" id="{E21740DA-5FE8-412A-B3E3-B439FE54993E}"/>
              </a:ext>
            </a:extLst>
          </p:cNvPr>
          <p:cNvSpPr txBox="1"/>
          <p:nvPr/>
        </p:nvSpPr>
        <p:spPr>
          <a:xfrm>
            <a:off x="7763901" y="1422373"/>
            <a:ext cx="2915803" cy="430887"/>
          </a:xfrm>
          <a:prstGeom prst="rect">
            <a:avLst/>
          </a:prstGeom>
          <a:solidFill>
            <a:srgbClr val="800000"/>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Surveillance</a:t>
            </a:r>
          </a:p>
        </p:txBody>
      </p:sp>
      <p:cxnSp>
        <p:nvCxnSpPr>
          <p:cNvPr id="21" name="Straight Connector 20">
            <a:extLst>
              <a:ext uri="{FF2B5EF4-FFF2-40B4-BE49-F238E27FC236}">
                <a16:creationId xmlns:a16="http://schemas.microsoft.com/office/drawing/2014/main" id="{5F811F06-AECC-4D86-9B0E-D5085DE1F7AC}"/>
              </a:ext>
            </a:extLst>
          </p:cNvPr>
          <p:cNvCxnSpPr>
            <a:cxnSpLocks/>
          </p:cNvCxnSpPr>
          <p:nvPr/>
        </p:nvCxnSpPr>
        <p:spPr bwMode="auto">
          <a:xfrm>
            <a:off x="1730968" y="2861707"/>
            <a:ext cx="0" cy="3432665"/>
          </a:xfrm>
          <a:prstGeom prst="line">
            <a:avLst/>
          </a:prstGeom>
          <a:solidFill>
            <a:schemeClr val="accent1"/>
          </a:solidFill>
          <a:ln w="28575" cap="flat" cmpd="sng" algn="ctr">
            <a:solidFill>
              <a:srgbClr val="FFFF00"/>
            </a:solidFill>
            <a:prstDash val="solid"/>
            <a:round/>
            <a:headEnd type="none" w="med" len="med"/>
            <a:tailEnd type="none" w="med" len="med"/>
          </a:ln>
          <a:effectLst/>
        </p:spPr>
      </p:cxnSp>
      <p:cxnSp>
        <p:nvCxnSpPr>
          <p:cNvPr id="22" name="Straight Arrow Connector 21">
            <a:extLst>
              <a:ext uri="{FF2B5EF4-FFF2-40B4-BE49-F238E27FC236}">
                <a16:creationId xmlns:a16="http://schemas.microsoft.com/office/drawing/2014/main" id="{FDB78A55-DB31-446D-8558-0C40F5F7A428}"/>
              </a:ext>
            </a:extLst>
          </p:cNvPr>
          <p:cNvCxnSpPr>
            <a:cxnSpLocks/>
          </p:cNvCxnSpPr>
          <p:nvPr/>
        </p:nvCxnSpPr>
        <p:spPr bwMode="auto">
          <a:xfrm flipV="1">
            <a:off x="1723590" y="3543787"/>
            <a:ext cx="536989" cy="951985"/>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6A355587-6A3A-4753-AB72-253A8BDDFE8E}"/>
              </a:ext>
            </a:extLst>
          </p:cNvPr>
          <p:cNvCxnSpPr>
            <a:cxnSpLocks/>
          </p:cNvCxnSpPr>
          <p:nvPr/>
        </p:nvCxnSpPr>
        <p:spPr bwMode="auto">
          <a:xfrm>
            <a:off x="1737430" y="4474793"/>
            <a:ext cx="671401" cy="1080915"/>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4" name="Straight Arrow Connector 23">
            <a:extLst>
              <a:ext uri="{FF2B5EF4-FFF2-40B4-BE49-F238E27FC236}">
                <a16:creationId xmlns:a16="http://schemas.microsoft.com/office/drawing/2014/main" id="{B27AAD67-9A4B-4946-B5AB-9E7F7C1D210E}"/>
              </a:ext>
            </a:extLst>
          </p:cNvPr>
          <p:cNvCxnSpPr>
            <a:cxnSpLocks/>
          </p:cNvCxnSpPr>
          <p:nvPr/>
        </p:nvCxnSpPr>
        <p:spPr bwMode="auto">
          <a:xfrm>
            <a:off x="1723590" y="4474793"/>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5" name="Straight Arrow Connector 24">
            <a:extLst>
              <a:ext uri="{FF2B5EF4-FFF2-40B4-BE49-F238E27FC236}">
                <a16:creationId xmlns:a16="http://schemas.microsoft.com/office/drawing/2014/main" id="{4EEB2773-537B-4DB3-8A93-705C028868DD}"/>
              </a:ext>
            </a:extLst>
          </p:cNvPr>
          <p:cNvCxnSpPr>
            <a:cxnSpLocks/>
          </p:cNvCxnSpPr>
          <p:nvPr/>
        </p:nvCxnSpPr>
        <p:spPr bwMode="auto">
          <a:xfrm>
            <a:off x="3229282" y="3184370"/>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6" name="Straight Arrow Connector 25">
            <a:extLst>
              <a:ext uri="{FF2B5EF4-FFF2-40B4-BE49-F238E27FC236}">
                <a16:creationId xmlns:a16="http://schemas.microsoft.com/office/drawing/2014/main" id="{10353DBD-B9BD-4C49-8256-6A719F4ABD98}"/>
              </a:ext>
            </a:extLst>
          </p:cNvPr>
          <p:cNvCxnSpPr>
            <a:cxnSpLocks/>
          </p:cNvCxnSpPr>
          <p:nvPr/>
        </p:nvCxnSpPr>
        <p:spPr bwMode="auto">
          <a:xfrm>
            <a:off x="3229282" y="4474793"/>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7" name="Straight Arrow Connector 26">
            <a:extLst>
              <a:ext uri="{FF2B5EF4-FFF2-40B4-BE49-F238E27FC236}">
                <a16:creationId xmlns:a16="http://schemas.microsoft.com/office/drawing/2014/main" id="{1C46F141-9A48-4836-9642-39B3C91D2CD4}"/>
              </a:ext>
            </a:extLst>
          </p:cNvPr>
          <p:cNvCxnSpPr>
            <a:cxnSpLocks/>
          </p:cNvCxnSpPr>
          <p:nvPr/>
        </p:nvCxnSpPr>
        <p:spPr bwMode="auto">
          <a:xfrm>
            <a:off x="3229282" y="5922976"/>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8" name="Straight Arrow Connector 27">
            <a:extLst>
              <a:ext uri="{FF2B5EF4-FFF2-40B4-BE49-F238E27FC236}">
                <a16:creationId xmlns:a16="http://schemas.microsoft.com/office/drawing/2014/main" id="{58833AE6-E50E-424B-9600-BEA6CB8E2417}"/>
              </a:ext>
            </a:extLst>
          </p:cNvPr>
          <p:cNvCxnSpPr>
            <a:cxnSpLocks/>
          </p:cNvCxnSpPr>
          <p:nvPr/>
        </p:nvCxnSpPr>
        <p:spPr bwMode="auto">
          <a:xfrm>
            <a:off x="4900063" y="3184370"/>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6CB7ECD0-838C-494C-9A5F-1D312ED60362}"/>
              </a:ext>
            </a:extLst>
          </p:cNvPr>
          <p:cNvCxnSpPr>
            <a:cxnSpLocks/>
          </p:cNvCxnSpPr>
          <p:nvPr/>
        </p:nvCxnSpPr>
        <p:spPr bwMode="auto">
          <a:xfrm>
            <a:off x="4853534" y="4719092"/>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0" name="Straight Connector 29">
            <a:extLst>
              <a:ext uri="{FF2B5EF4-FFF2-40B4-BE49-F238E27FC236}">
                <a16:creationId xmlns:a16="http://schemas.microsoft.com/office/drawing/2014/main" id="{24834DD8-75C6-4760-8766-FA1F5676354D}"/>
              </a:ext>
            </a:extLst>
          </p:cNvPr>
          <p:cNvCxnSpPr>
            <a:cxnSpLocks/>
          </p:cNvCxnSpPr>
          <p:nvPr/>
        </p:nvCxnSpPr>
        <p:spPr bwMode="auto">
          <a:xfrm>
            <a:off x="7824670" y="2133108"/>
            <a:ext cx="0" cy="2885884"/>
          </a:xfrm>
          <a:prstGeom prst="line">
            <a:avLst/>
          </a:prstGeom>
          <a:solidFill>
            <a:schemeClr val="accent1"/>
          </a:solidFill>
          <a:ln w="28575" cap="flat" cmpd="sng" algn="ctr">
            <a:solidFill>
              <a:srgbClr val="FFFF00"/>
            </a:solidFill>
            <a:prstDash val="solid"/>
            <a:round/>
            <a:headEnd type="none" w="med" len="med"/>
            <a:tailEnd type="none" w="med" len="med"/>
          </a:ln>
          <a:effectLst/>
        </p:spPr>
      </p:cxnSp>
      <p:cxnSp>
        <p:nvCxnSpPr>
          <p:cNvPr id="32" name="Straight Arrow Connector 31">
            <a:extLst>
              <a:ext uri="{FF2B5EF4-FFF2-40B4-BE49-F238E27FC236}">
                <a16:creationId xmlns:a16="http://schemas.microsoft.com/office/drawing/2014/main" id="{0BB17F7D-6008-43DF-91BC-F05E3E5182FE}"/>
              </a:ext>
            </a:extLst>
          </p:cNvPr>
          <p:cNvCxnSpPr>
            <a:cxnSpLocks/>
          </p:cNvCxnSpPr>
          <p:nvPr/>
        </p:nvCxnSpPr>
        <p:spPr bwMode="auto">
          <a:xfrm>
            <a:off x="7330017" y="4673909"/>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3" name="Straight Arrow Connector 32">
            <a:extLst>
              <a:ext uri="{FF2B5EF4-FFF2-40B4-BE49-F238E27FC236}">
                <a16:creationId xmlns:a16="http://schemas.microsoft.com/office/drawing/2014/main" id="{B30C2F93-E4CF-436B-A07C-E6F95D401192}"/>
              </a:ext>
            </a:extLst>
          </p:cNvPr>
          <p:cNvCxnSpPr>
            <a:cxnSpLocks/>
          </p:cNvCxnSpPr>
          <p:nvPr/>
        </p:nvCxnSpPr>
        <p:spPr bwMode="auto">
          <a:xfrm>
            <a:off x="7824670" y="3420247"/>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4" name="Straight Arrow Connector 33">
            <a:extLst>
              <a:ext uri="{FF2B5EF4-FFF2-40B4-BE49-F238E27FC236}">
                <a16:creationId xmlns:a16="http://schemas.microsoft.com/office/drawing/2014/main" id="{4104E486-87AC-4021-9B00-79C06E30AE2F}"/>
              </a:ext>
            </a:extLst>
          </p:cNvPr>
          <p:cNvCxnSpPr>
            <a:cxnSpLocks/>
          </p:cNvCxnSpPr>
          <p:nvPr/>
        </p:nvCxnSpPr>
        <p:spPr bwMode="auto">
          <a:xfrm>
            <a:off x="10144866" y="3365107"/>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10" name="TextBox 9">
            <a:extLst>
              <a:ext uri="{FF2B5EF4-FFF2-40B4-BE49-F238E27FC236}">
                <a16:creationId xmlns:a16="http://schemas.microsoft.com/office/drawing/2014/main" id="{41F87A03-CAF8-4AAF-B9AB-E8E968BE3026}"/>
              </a:ext>
            </a:extLst>
          </p:cNvPr>
          <p:cNvSpPr txBox="1"/>
          <p:nvPr/>
        </p:nvSpPr>
        <p:spPr>
          <a:xfrm>
            <a:off x="2199791" y="2878659"/>
            <a:ext cx="1176128" cy="738664"/>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 prior neoadjuvant therapy</a:t>
            </a:r>
          </a:p>
        </p:txBody>
      </p:sp>
      <p:sp>
        <p:nvSpPr>
          <p:cNvPr id="11" name="TextBox 10">
            <a:extLst>
              <a:ext uri="{FF2B5EF4-FFF2-40B4-BE49-F238E27FC236}">
                <a16:creationId xmlns:a16="http://schemas.microsoft.com/office/drawing/2014/main" id="{71A907E6-0B97-417C-9075-04B0DAA31781}"/>
              </a:ext>
            </a:extLst>
          </p:cNvPr>
          <p:cNvSpPr txBox="1"/>
          <p:nvPr/>
        </p:nvSpPr>
        <p:spPr>
          <a:xfrm>
            <a:off x="2267040" y="4228862"/>
            <a:ext cx="1176128" cy="738664"/>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Prior neoadjuvant therapy</a:t>
            </a:r>
          </a:p>
        </p:txBody>
      </p:sp>
      <p:sp>
        <p:nvSpPr>
          <p:cNvPr id="12" name="TextBox 11">
            <a:extLst>
              <a:ext uri="{FF2B5EF4-FFF2-40B4-BE49-F238E27FC236}">
                <a16:creationId xmlns:a16="http://schemas.microsoft.com/office/drawing/2014/main" id="{EC6F1ABF-0D09-4B43-AD9F-EC510D50CF29}"/>
              </a:ext>
            </a:extLst>
          </p:cNvPr>
          <p:cNvSpPr txBox="1"/>
          <p:nvPr/>
        </p:nvSpPr>
        <p:spPr>
          <a:xfrm>
            <a:off x="2267040" y="5555708"/>
            <a:ext cx="1176128" cy="738664"/>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Identification of metastatic disease</a:t>
            </a:r>
          </a:p>
        </p:txBody>
      </p:sp>
      <p:sp>
        <p:nvSpPr>
          <p:cNvPr id="13" name="TextBox 12">
            <a:extLst>
              <a:ext uri="{FF2B5EF4-FFF2-40B4-BE49-F238E27FC236}">
                <a16:creationId xmlns:a16="http://schemas.microsoft.com/office/drawing/2014/main" id="{711B977E-E0FC-479D-A273-B44C8A141621}"/>
              </a:ext>
            </a:extLst>
          </p:cNvPr>
          <p:cNvSpPr txBox="1"/>
          <p:nvPr/>
        </p:nvSpPr>
        <p:spPr>
          <a:xfrm>
            <a:off x="3723935" y="2770937"/>
            <a:ext cx="1176128" cy="954107"/>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 evidence of recurrence or metastatic disease</a:t>
            </a:r>
          </a:p>
        </p:txBody>
      </p:sp>
      <p:sp>
        <p:nvSpPr>
          <p:cNvPr id="14" name="TextBox 13">
            <a:extLst>
              <a:ext uri="{FF2B5EF4-FFF2-40B4-BE49-F238E27FC236}">
                <a16:creationId xmlns:a16="http://schemas.microsoft.com/office/drawing/2014/main" id="{11E23276-3BA1-409D-9C9E-33C947AE05DD}"/>
              </a:ext>
            </a:extLst>
          </p:cNvPr>
          <p:cNvSpPr txBox="1"/>
          <p:nvPr/>
        </p:nvSpPr>
        <p:spPr>
          <a:xfrm>
            <a:off x="3723935" y="4121140"/>
            <a:ext cx="1176128" cy="954107"/>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 evidence of recurrence or metastatic disease</a:t>
            </a:r>
          </a:p>
        </p:txBody>
      </p:sp>
      <p:sp>
        <p:nvSpPr>
          <p:cNvPr id="15" name="TextBox 14">
            <a:extLst>
              <a:ext uri="{FF2B5EF4-FFF2-40B4-BE49-F238E27FC236}">
                <a16:creationId xmlns:a16="http://schemas.microsoft.com/office/drawing/2014/main" id="{7DA12D16-691E-4982-ABB8-16CF4653DE4C}"/>
              </a:ext>
            </a:extLst>
          </p:cNvPr>
          <p:cNvSpPr txBox="1"/>
          <p:nvPr/>
        </p:nvSpPr>
        <p:spPr>
          <a:xfrm>
            <a:off x="3723935" y="5771151"/>
            <a:ext cx="2911209" cy="307777"/>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Metastatic Disease (PANC-8)</a:t>
            </a:r>
          </a:p>
        </p:txBody>
      </p:sp>
      <p:sp>
        <p:nvSpPr>
          <p:cNvPr id="16" name="TextBox 15">
            <a:extLst>
              <a:ext uri="{FF2B5EF4-FFF2-40B4-BE49-F238E27FC236}">
                <a16:creationId xmlns:a16="http://schemas.microsoft.com/office/drawing/2014/main" id="{14BF6354-D09B-43AE-A77B-7CE472525FAD}"/>
              </a:ext>
            </a:extLst>
          </p:cNvPr>
          <p:cNvSpPr txBox="1"/>
          <p:nvPr/>
        </p:nvSpPr>
        <p:spPr>
          <a:xfrm>
            <a:off x="5388079" y="2201926"/>
            <a:ext cx="2009829" cy="2031325"/>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Clinical trial preferred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Chemotherapy alone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Induction chemotherapy followed by chemoradiation </a:t>
            </a:r>
            <a:r>
              <a:rPr kumimoji="0" lang="en-US" sz="1400" b="0" i="0" u="sng"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subsequent chemotherapy</a:t>
            </a:r>
          </a:p>
        </p:txBody>
      </p:sp>
      <p:sp>
        <p:nvSpPr>
          <p:cNvPr id="18" name="TextBox 17">
            <a:extLst>
              <a:ext uri="{FF2B5EF4-FFF2-40B4-BE49-F238E27FC236}">
                <a16:creationId xmlns:a16="http://schemas.microsoft.com/office/drawing/2014/main" id="{2B0D43F1-C169-4A89-91A8-67DD1FF76223}"/>
              </a:ext>
            </a:extLst>
          </p:cNvPr>
          <p:cNvSpPr txBox="1"/>
          <p:nvPr/>
        </p:nvSpPr>
        <p:spPr>
          <a:xfrm>
            <a:off x="8319323" y="2419143"/>
            <a:ext cx="1884561" cy="2031325"/>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Surveillance every 3-6 </a:t>
            </a:r>
            <a:r>
              <a:rPr kumimoji="0" lang="en-US" sz="14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mo</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for 2 years, then every 6-12 </a:t>
            </a:r>
            <a:r>
              <a:rPr kumimoji="0" lang="en-US" sz="14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mo</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H&amp;P for symptom assessment</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CA 19-9 level (category 2B)</a:t>
            </a:r>
          </a:p>
          <a:p>
            <a:pPr marL="114300" marR="0" lvl="0" indent="-1143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Abdominal CT with contrast (category 2B</a:t>
            </a:r>
          </a:p>
        </p:txBody>
      </p:sp>
      <p:sp>
        <p:nvSpPr>
          <p:cNvPr id="19" name="TextBox 18">
            <a:extLst>
              <a:ext uri="{FF2B5EF4-FFF2-40B4-BE49-F238E27FC236}">
                <a16:creationId xmlns:a16="http://schemas.microsoft.com/office/drawing/2014/main" id="{54CFB45E-CB90-4CBD-A03E-02BD314A5129}"/>
              </a:ext>
            </a:extLst>
          </p:cNvPr>
          <p:cNvSpPr txBox="1"/>
          <p:nvPr/>
        </p:nvSpPr>
        <p:spPr>
          <a:xfrm>
            <a:off x="10639519" y="2736145"/>
            <a:ext cx="1311390" cy="738664"/>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Recurfrence</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after resection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PANC-9)</a:t>
            </a:r>
          </a:p>
        </p:txBody>
      </p:sp>
    </p:spTree>
    <p:extLst>
      <p:ext uri="{BB962C8B-B14F-4D97-AF65-F5344CB8AC3E}">
        <p14:creationId xmlns:p14="http://schemas.microsoft.com/office/powerpoint/2010/main" val="20628989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726233" y="99995"/>
            <a:ext cx="9952174" cy="688501"/>
          </a:xfrm>
        </p:spPr>
        <p:txBody>
          <a:bodyPr>
            <a:noAutofit/>
          </a:bodyPr>
          <a:lstStyle/>
          <a:p>
            <a:r>
              <a:rPr lang="en-US" sz="3200" dirty="0">
                <a:solidFill>
                  <a:srgbClr val="FFFF99"/>
                </a:solidFill>
                <a:latin typeface="Calibri" panose="020F0502020204030204" pitchFamily="34" charset="0"/>
                <a:cs typeface="Calibri" panose="020F0502020204030204" pitchFamily="34" charset="0"/>
              </a:rPr>
              <a:t>Locally Advanced, </a:t>
            </a:r>
            <a:r>
              <a:rPr lang="en-US" sz="3200" dirty="0" err="1">
                <a:solidFill>
                  <a:srgbClr val="FFFF99"/>
                </a:solidFill>
                <a:latin typeface="Calibri" panose="020F0502020204030204" pitchFamily="34" charset="0"/>
                <a:cs typeface="Calibri" panose="020F0502020204030204" pitchFamily="34" charset="0"/>
              </a:rPr>
              <a:t>Unresectable</a:t>
            </a:r>
            <a:endParaRPr lang="en-US" sz="3200" dirty="0">
              <a:solidFill>
                <a:srgbClr val="FFFF99"/>
              </a:solidFill>
              <a:latin typeface="Calibri" panose="020F0502020204030204" pitchFamily="34" charset="0"/>
              <a:cs typeface="Calibri" panose="020F0502020204030204" pitchFamily="34" charset="0"/>
            </a:endParaRPr>
          </a:p>
        </p:txBody>
      </p:sp>
      <p:sp>
        <p:nvSpPr>
          <p:cNvPr id="5" name="Text Placeholder 4"/>
          <p:cNvSpPr>
            <a:spLocks noGrp="1"/>
          </p:cNvSpPr>
          <p:nvPr>
            <p:ph type="body" sz="quarter" idx="11"/>
          </p:nvPr>
        </p:nvSpPr>
        <p:spPr>
          <a:xfrm>
            <a:off x="-228655" y="6346969"/>
            <a:ext cx="3197722" cy="384721"/>
          </a:xfrm>
        </p:spPr>
        <p:txBody>
          <a:bodyPr/>
          <a:lstStyle/>
          <a:p>
            <a:endParaRPr lang="en-US" dirty="0"/>
          </a:p>
          <a:p>
            <a:r>
              <a:rPr lang="en-US" dirty="0">
                <a:effectLst/>
                <a:latin typeface="Calibri" panose="020F0502020204030204" pitchFamily="34" charset="0"/>
                <a:cs typeface="Calibri" panose="020F0502020204030204" pitchFamily="34" charset="0"/>
              </a:rPr>
              <a:t> </a:t>
            </a:r>
            <a:r>
              <a:rPr lang="en-US" i="1" dirty="0">
                <a:effectLst/>
                <a:latin typeface="Calibri" panose="020F0502020204030204" pitchFamily="34" charset="0"/>
                <a:cs typeface="Calibri" panose="020F0502020204030204" pitchFamily="34" charset="0"/>
              </a:rPr>
              <a:t>J Natl </a:t>
            </a:r>
            <a:r>
              <a:rPr lang="en-US" i="1" dirty="0" err="1">
                <a:effectLst/>
                <a:latin typeface="Calibri" panose="020F0502020204030204" pitchFamily="34" charset="0"/>
                <a:cs typeface="Calibri" panose="020F0502020204030204" pitchFamily="34" charset="0"/>
              </a:rPr>
              <a:t>Compr</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Canc</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Netw</a:t>
            </a:r>
            <a:r>
              <a:rPr lang="en-US" i="1" dirty="0">
                <a:effectLst/>
                <a:latin typeface="Calibri" panose="020F0502020204030204" pitchFamily="34" charset="0"/>
                <a:cs typeface="Calibri" panose="020F0502020204030204" pitchFamily="34" charset="0"/>
              </a:rPr>
              <a:t> 2017;15(8):1028–1061 </a:t>
            </a:r>
            <a:endParaRPr lang="en-GB" sz="900" dirty="0">
              <a:effectLst/>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6048C2AB-0380-430D-8BFA-2B427B39C5D4}"/>
              </a:ext>
            </a:extLst>
          </p:cNvPr>
          <p:cNvSpPr txBox="1"/>
          <p:nvPr/>
        </p:nvSpPr>
        <p:spPr>
          <a:xfrm>
            <a:off x="1233100" y="1140663"/>
            <a:ext cx="2915803" cy="769441"/>
          </a:xfrm>
          <a:prstGeom prst="rect">
            <a:avLst/>
          </a:prstGeom>
          <a:solidFill>
            <a:srgbClr val="800000"/>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Locally Advanced </a:t>
            </a:r>
            <a:r>
              <a:rPr kumimoji="0" lang="en-US" sz="22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Unresectable</a:t>
            </a: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11" name="TextBox 10">
            <a:extLst>
              <a:ext uri="{FF2B5EF4-FFF2-40B4-BE49-F238E27FC236}">
                <a16:creationId xmlns:a16="http://schemas.microsoft.com/office/drawing/2014/main" id="{536C2825-CA10-4F7B-BC98-236FB0A79744}"/>
              </a:ext>
            </a:extLst>
          </p:cNvPr>
          <p:cNvSpPr txBox="1"/>
          <p:nvPr/>
        </p:nvSpPr>
        <p:spPr>
          <a:xfrm>
            <a:off x="3938222" y="5658595"/>
            <a:ext cx="1567323" cy="523220"/>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Other cancer confirmed</a:t>
            </a:r>
          </a:p>
        </p:txBody>
      </p:sp>
      <p:sp>
        <p:nvSpPr>
          <p:cNvPr id="15" name="TextBox 14">
            <a:extLst>
              <a:ext uri="{FF2B5EF4-FFF2-40B4-BE49-F238E27FC236}">
                <a16:creationId xmlns:a16="http://schemas.microsoft.com/office/drawing/2014/main" id="{3C2D095A-53AF-4F6F-AF5F-ACF6B4B12540}"/>
              </a:ext>
            </a:extLst>
          </p:cNvPr>
          <p:cNvSpPr txBox="1"/>
          <p:nvPr/>
        </p:nvSpPr>
        <p:spPr>
          <a:xfrm>
            <a:off x="9282752" y="2427352"/>
            <a:ext cx="2049359" cy="307777"/>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See Treatment (PANC-7)</a:t>
            </a:r>
          </a:p>
        </p:txBody>
      </p:sp>
      <p:sp>
        <p:nvSpPr>
          <p:cNvPr id="16" name="TextBox 15">
            <a:extLst>
              <a:ext uri="{FF2B5EF4-FFF2-40B4-BE49-F238E27FC236}">
                <a16:creationId xmlns:a16="http://schemas.microsoft.com/office/drawing/2014/main" id="{BA58B7E7-62B9-4C76-B449-9156D7F9E1B8}"/>
              </a:ext>
            </a:extLst>
          </p:cNvPr>
          <p:cNvSpPr txBox="1"/>
          <p:nvPr/>
        </p:nvSpPr>
        <p:spPr>
          <a:xfrm>
            <a:off x="7821387" y="3268793"/>
            <a:ext cx="1567323" cy="523220"/>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Adenocarcinoma confirmed</a:t>
            </a:r>
          </a:p>
        </p:txBody>
      </p:sp>
      <p:sp>
        <p:nvSpPr>
          <p:cNvPr id="17" name="TextBox 16">
            <a:extLst>
              <a:ext uri="{FF2B5EF4-FFF2-40B4-BE49-F238E27FC236}">
                <a16:creationId xmlns:a16="http://schemas.microsoft.com/office/drawing/2014/main" id="{284F6ED4-1A1C-404A-B664-1C71DDAAF269}"/>
              </a:ext>
            </a:extLst>
          </p:cNvPr>
          <p:cNvSpPr txBox="1"/>
          <p:nvPr/>
        </p:nvSpPr>
        <p:spPr>
          <a:xfrm>
            <a:off x="7821386" y="4046022"/>
            <a:ext cx="1567323" cy="523220"/>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Cancer not confirmed</a:t>
            </a:r>
          </a:p>
        </p:txBody>
      </p:sp>
      <p:cxnSp>
        <p:nvCxnSpPr>
          <p:cNvPr id="22" name="Straight Arrow Connector 21">
            <a:extLst>
              <a:ext uri="{FF2B5EF4-FFF2-40B4-BE49-F238E27FC236}">
                <a16:creationId xmlns:a16="http://schemas.microsoft.com/office/drawing/2014/main" id="{170B1432-F93B-4C72-9DD4-07D8D9CC68A5}"/>
              </a:ext>
            </a:extLst>
          </p:cNvPr>
          <p:cNvCxnSpPr>
            <a:cxnSpLocks/>
          </p:cNvCxnSpPr>
          <p:nvPr/>
        </p:nvCxnSpPr>
        <p:spPr bwMode="auto">
          <a:xfrm>
            <a:off x="1864701" y="4255261"/>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3" name="Straight Arrow Connector 22">
            <a:extLst>
              <a:ext uri="{FF2B5EF4-FFF2-40B4-BE49-F238E27FC236}">
                <a16:creationId xmlns:a16="http://schemas.microsoft.com/office/drawing/2014/main" id="{CD14F981-125D-4F11-B5E2-5B2F90EF544A}"/>
              </a:ext>
            </a:extLst>
          </p:cNvPr>
          <p:cNvCxnSpPr>
            <a:cxnSpLocks/>
          </p:cNvCxnSpPr>
          <p:nvPr/>
        </p:nvCxnSpPr>
        <p:spPr bwMode="auto">
          <a:xfrm flipV="1">
            <a:off x="3506981" y="2796681"/>
            <a:ext cx="320961" cy="1507789"/>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4" name="Straight Arrow Connector 23">
            <a:extLst>
              <a:ext uri="{FF2B5EF4-FFF2-40B4-BE49-F238E27FC236}">
                <a16:creationId xmlns:a16="http://schemas.microsoft.com/office/drawing/2014/main" id="{0B733D97-71B5-4D3F-B4D3-FCEB26BF68E5}"/>
              </a:ext>
            </a:extLst>
          </p:cNvPr>
          <p:cNvCxnSpPr>
            <a:cxnSpLocks/>
          </p:cNvCxnSpPr>
          <p:nvPr/>
        </p:nvCxnSpPr>
        <p:spPr bwMode="auto">
          <a:xfrm>
            <a:off x="3520821" y="4283490"/>
            <a:ext cx="628082" cy="1358911"/>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5" name="Straight Arrow Connector 24">
            <a:extLst>
              <a:ext uri="{FF2B5EF4-FFF2-40B4-BE49-F238E27FC236}">
                <a16:creationId xmlns:a16="http://schemas.microsoft.com/office/drawing/2014/main" id="{C53DC27E-F7A4-4497-B601-64B7DB71164B}"/>
              </a:ext>
            </a:extLst>
          </p:cNvPr>
          <p:cNvCxnSpPr>
            <a:cxnSpLocks/>
          </p:cNvCxnSpPr>
          <p:nvPr/>
        </p:nvCxnSpPr>
        <p:spPr bwMode="auto">
          <a:xfrm>
            <a:off x="3506981" y="4283490"/>
            <a:ext cx="28387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88CD70EF-2A0B-4328-AF3F-F9D4E9763DA3}"/>
              </a:ext>
            </a:extLst>
          </p:cNvPr>
          <p:cNvCxnSpPr>
            <a:cxnSpLocks/>
          </p:cNvCxnSpPr>
          <p:nvPr/>
        </p:nvCxnSpPr>
        <p:spPr bwMode="auto">
          <a:xfrm>
            <a:off x="4928084" y="2528316"/>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0" name="Straight Arrow Connector 29">
            <a:extLst>
              <a:ext uri="{FF2B5EF4-FFF2-40B4-BE49-F238E27FC236}">
                <a16:creationId xmlns:a16="http://schemas.microsoft.com/office/drawing/2014/main" id="{FC2EA2C9-E138-465E-A86E-F87A2739B2D5}"/>
              </a:ext>
            </a:extLst>
          </p:cNvPr>
          <p:cNvCxnSpPr>
            <a:cxnSpLocks/>
          </p:cNvCxnSpPr>
          <p:nvPr/>
        </p:nvCxnSpPr>
        <p:spPr bwMode="auto">
          <a:xfrm>
            <a:off x="4960836" y="4283490"/>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1" name="Straight Arrow Connector 30">
            <a:extLst>
              <a:ext uri="{FF2B5EF4-FFF2-40B4-BE49-F238E27FC236}">
                <a16:creationId xmlns:a16="http://schemas.microsoft.com/office/drawing/2014/main" id="{9008CBA8-9A82-4BFB-928C-B4EA680094D4}"/>
              </a:ext>
            </a:extLst>
          </p:cNvPr>
          <p:cNvCxnSpPr>
            <a:cxnSpLocks/>
          </p:cNvCxnSpPr>
          <p:nvPr/>
        </p:nvCxnSpPr>
        <p:spPr bwMode="auto">
          <a:xfrm>
            <a:off x="5505545" y="5929363"/>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3" name="Straight Arrow Connector 32">
            <a:extLst>
              <a:ext uri="{FF2B5EF4-FFF2-40B4-BE49-F238E27FC236}">
                <a16:creationId xmlns:a16="http://schemas.microsoft.com/office/drawing/2014/main" id="{8EDB4821-CD3F-411F-BA4A-B05AD3FA8C92}"/>
              </a:ext>
            </a:extLst>
          </p:cNvPr>
          <p:cNvCxnSpPr>
            <a:cxnSpLocks/>
          </p:cNvCxnSpPr>
          <p:nvPr/>
        </p:nvCxnSpPr>
        <p:spPr bwMode="auto">
          <a:xfrm>
            <a:off x="6990060" y="2550814"/>
            <a:ext cx="2255029"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5" name="Straight Arrow Connector 34">
            <a:extLst>
              <a:ext uri="{FF2B5EF4-FFF2-40B4-BE49-F238E27FC236}">
                <a16:creationId xmlns:a16="http://schemas.microsoft.com/office/drawing/2014/main" id="{033CE32C-6CA2-4493-A361-F014D5765B36}"/>
              </a:ext>
            </a:extLst>
          </p:cNvPr>
          <p:cNvCxnSpPr>
            <a:cxnSpLocks/>
          </p:cNvCxnSpPr>
          <p:nvPr/>
        </p:nvCxnSpPr>
        <p:spPr bwMode="auto">
          <a:xfrm flipV="1">
            <a:off x="7142375" y="3635062"/>
            <a:ext cx="596203" cy="677552"/>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6" name="Straight Arrow Connector 35">
            <a:extLst>
              <a:ext uri="{FF2B5EF4-FFF2-40B4-BE49-F238E27FC236}">
                <a16:creationId xmlns:a16="http://schemas.microsoft.com/office/drawing/2014/main" id="{94CC8333-6D46-4507-A3E6-031DA9440D44}"/>
              </a:ext>
            </a:extLst>
          </p:cNvPr>
          <p:cNvCxnSpPr>
            <a:cxnSpLocks/>
          </p:cNvCxnSpPr>
          <p:nvPr/>
        </p:nvCxnSpPr>
        <p:spPr bwMode="auto">
          <a:xfrm>
            <a:off x="7156215" y="4291633"/>
            <a:ext cx="619452" cy="555396"/>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7" name="Straight Arrow Connector 36">
            <a:extLst>
              <a:ext uri="{FF2B5EF4-FFF2-40B4-BE49-F238E27FC236}">
                <a16:creationId xmlns:a16="http://schemas.microsoft.com/office/drawing/2014/main" id="{CFEF8FB3-468C-4C71-8EFA-D1EBD08F57A1}"/>
              </a:ext>
            </a:extLst>
          </p:cNvPr>
          <p:cNvCxnSpPr>
            <a:cxnSpLocks/>
          </p:cNvCxnSpPr>
          <p:nvPr/>
        </p:nvCxnSpPr>
        <p:spPr bwMode="auto">
          <a:xfrm flipV="1">
            <a:off x="7142375" y="4283490"/>
            <a:ext cx="641922" cy="8143"/>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1" name="Straight Arrow Connector 40">
            <a:extLst>
              <a:ext uri="{FF2B5EF4-FFF2-40B4-BE49-F238E27FC236}">
                <a16:creationId xmlns:a16="http://schemas.microsoft.com/office/drawing/2014/main" id="{584F0F08-A86E-4D98-959D-00CDBC390D25}"/>
              </a:ext>
            </a:extLst>
          </p:cNvPr>
          <p:cNvCxnSpPr>
            <a:cxnSpLocks/>
          </p:cNvCxnSpPr>
          <p:nvPr/>
        </p:nvCxnSpPr>
        <p:spPr bwMode="auto">
          <a:xfrm>
            <a:off x="9286939" y="3470885"/>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2" name="Straight Arrow Connector 41">
            <a:extLst>
              <a:ext uri="{FF2B5EF4-FFF2-40B4-BE49-F238E27FC236}">
                <a16:creationId xmlns:a16="http://schemas.microsoft.com/office/drawing/2014/main" id="{767B18A8-195D-4BEE-BCF0-B013590FAB1D}"/>
              </a:ext>
            </a:extLst>
          </p:cNvPr>
          <p:cNvCxnSpPr>
            <a:cxnSpLocks/>
          </p:cNvCxnSpPr>
          <p:nvPr/>
        </p:nvCxnSpPr>
        <p:spPr bwMode="auto">
          <a:xfrm>
            <a:off x="9286939" y="4291633"/>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43" name="Straight Arrow Connector 42">
            <a:extLst>
              <a:ext uri="{FF2B5EF4-FFF2-40B4-BE49-F238E27FC236}">
                <a16:creationId xmlns:a16="http://schemas.microsoft.com/office/drawing/2014/main" id="{E55DE1DF-2070-44C3-A5B7-4962D8CF25C3}"/>
              </a:ext>
            </a:extLst>
          </p:cNvPr>
          <p:cNvCxnSpPr>
            <a:cxnSpLocks/>
          </p:cNvCxnSpPr>
          <p:nvPr/>
        </p:nvCxnSpPr>
        <p:spPr bwMode="auto">
          <a:xfrm>
            <a:off x="9286939" y="5083888"/>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44" name="TextBox 43">
            <a:extLst>
              <a:ext uri="{FF2B5EF4-FFF2-40B4-BE49-F238E27FC236}">
                <a16:creationId xmlns:a16="http://schemas.microsoft.com/office/drawing/2014/main" id="{49A3DD10-689B-4A28-BDE2-1CFC9F0AAB7C}"/>
              </a:ext>
            </a:extLst>
          </p:cNvPr>
          <p:cNvSpPr txBox="1"/>
          <p:nvPr/>
        </p:nvSpPr>
        <p:spPr>
          <a:xfrm>
            <a:off x="4448011" y="1156374"/>
            <a:ext cx="1309493" cy="430887"/>
          </a:xfrm>
          <a:prstGeom prst="rect">
            <a:avLst/>
          </a:prstGeom>
          <a:solidFill>
            <a:schemeClr val="accent2">
              <a:lumMod val="40000"/>
              <a:lumOff val="6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Workup</a:t>
            </a:r>
          </a:p>
        </p:txBody>
      </p:sp>
      <p:sp>
        <p:nvSpPr>
          <p:cNvPr id="7" name="TextBox 6">
            <a:extLst>
              <a:ext uri="{FF2B5EF4-FFF2-40B4-BE49-F238E27FC236}">
                <a16:creationId xmlns:a16="http://schemas.microsoft.com/office/drawing/2014/main" id="{6F7D47A3-BDC8-482B-AD79-F2F20D3D8CC5}"/>
              </a:ext>
            </a:extLst>
          </p:cNvPr>
          <p:cNvSpPr txBox="1"/>
          <p:nvPr/>
        </p:nvSpPr>
        <p:spPr>
          <a:xfrm>
            <a:off x="935900" y="3934625"/>
            <a:ext cx="1176128" cy="738664"/>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Locally advanced </a:t>
            </a:r>
            <a:r>
              <a:rPr kumimoji="0" lang="en-US" sz="1400" b="1"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unresectable</a:t>
            </a:r>
            <a:endPar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8" name="TextBox 7">
            <a:extLst>
              <a:ext uri="{FF2B5EF4-FFF2-40B4-BE49-F238E27FC236}">
                <a16:creationId xmlns:a16="http://schemas.microsoft.com/office/drawing/2014/main" id="{C97BAD9A-5965-4D24-A9C1-983E458EFFC5}"/>
              </a:ext>
            </a:extLst>
          </p:cNvPr>
          <p:cNvSpPr txBox="1"/>
          <p:nvPr/>
        </p:nvSpPr>
        <p:spPr>
          <a:xfrm>
            <a:off x="2330853" y="3899453"/>
            <a:ext cx="1176128" cy="738664"/>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Biopsy if not previously done</a:t>
            </a:r>
          </a:p>
        </p:txBody>
      </p:sp>
      <p:sp>
        <p:nvSpPr>
          <p:cNvPr id="9" name="TextBox 8">
            <a:extLst>
              <a:ext uri="{FF2B5EF4-FFF2-40B4-BE49-F238E27FC236}">
                <a16:creationId xmlns:a16="http://schemas.microsoft.com/office/drawing/2014/main" id="{52F67F71-8D16-4C75-9CB3-728FCB951770}"/>
              </a:ext>
            </a:extLst>
          </p:cNvPr>
          <p:cNvSpPr txBox="1"/>
          <p:nvPr/>
        </p:nvSpPr>
        <p:spPr>
          <a:xfrm>
            <a:off x="3569858" y="2265579"/>
            <a:ext cx="1567323" cy="523220"/>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Adenocarcinoma confirmed</a:t>
            </a:r>
          </a:p>
        </p:txBody>
      </p:sp>
      <p:sp>
        <p:nvSpPr>
          <p:cNvPr id="10" name="TextBox 9">
            <a:extLst>
              <a:ext uri="{FF2B5EF4-FFF2-40B4-BE49-F238E27FC236}">
                <a16:creationId xmlns:a16="http://schemas.microsoft.com/office/drawing/2014/main" id="{0E2DBFA6-7808-4084-ADCA-3CE4A1879642}"/>
              </a:ext>
            </a:extLst>
          </p:cNvPr>
          <p:cNvSpPr txBox="1"/>
          <p:nvPr/>
        </p:nvSpPr>
        <p:spPr>
          <a:xfrm>
            <a:off x="3827943" y="3966028"/>
            <a:ext cx="1240136" cy="523220"/>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Cancer not confirmed</a:t>
            </a:r>
          </a:p>
        </p:txBody>
      </p:sp>
      <p:sp>
        <p:nvSpPr>
          <p:cNvPr id="12" name="TextBox 11">
            <a:extLst>
              <a:ext uri="{FF2B5EF4-FFF2-40B4-BE49-F238E27FC236}">
                <a16:creationId xmlns:a16="http://schemas.microsoft.com/office/drawing/2014/main" id="{6774D941-AAAF-4972-A1E9-2B489D494DEC}"/>
              </a:ext>
            </a:extLst>
          </p:cNvPr>
          <p:cNvSpPr txBox="1"/>
          <p:nvPr/>
        </p:nvSpPr>
        <p:spPr>
          <a:xfrm>
            <a:off x="5422737" y="2104188"/>
            <a:ext cx="1567323" cy="954107"/>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If jaundice, placement of self-expanding metal stent</a:t>
            </a:r>
          </a:p>
        </p:txBody>
      </p:sp>
      <p:sp>
        <p:nvSpPr>
          <p:cNvPr id="13" name="TextBox 12">
            <a:extLst>
              <a:ext uri="{FF2B5EF4-FFF2-40B4-BE49-F238E27FC236}">
                <a16:creationId xmlns:a16="http://schemas.microsoft.com/office/drawing/2014/main" id="{51B55522-07C6-462D-A34D-278D63DC671B}"/>
              </a:ext>
            </a:extLst>
          </p:cNvPr>
          <p:cNvSpPr txBox="1"/>
          <p:nvPr/>
        </p:nvSpPr>
        <p:spPr>
          <a:xfrm>
            <a:off x="5505545" y="3599501"/>
            <a:ext cx="1567323" cy="1384995"/>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If jaundice, placement of self-expanding metal stent (preferably a short metal stent) with brushings</a:t>
            </a:r>
          </a:p>
        </p:txBody>
      </p:sp>
      <p:sp>
        <p:nvSpPr>
          <p:cNvPr id="14" name="TextBox 13">
            <a:extLst>
              <a:ext uri="{FF2B5EF4-FFF2-40B4-BE49-F238E27FC236}">
                <a16:creationId xmlns:a16="http://schemas.microsoft.com/office/drawing/2014/main" id="{B94F7442-F9E5-4380-A93E-4CB8D4B09FBC}"/>
              </a:ext>
            </a:extLst>
          </p:cNvPr>
          <p:cNvSpPr txBox="1"/>
          <p:nvPr/>
        </p:nvSpPr>
        <p:spPr>
          <a:xfrm>
            <a:off x="6061085" y="5653489"/>
            <a:ext cx="3012871" cy="523220"/>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Treat with appropriate NCCN Guideline (see NCCN.org)</a:t>
            </a:r>
          </a:p>
        </p:txBody>
      </p:sp>
      <p:sp>
        <p:nvSpPr>
          <p:cNvPr id="18" name="TextBox 17">
            <a:extLst>
              <a:ext uri="{FF2B5EF4-FFF2-40B4-BE49-F238E27FC236}">
                <a16:creationId xmlns:a16="http://schemas.microsoft.com/office/drawing/2014/main" id="{C8F1D750-CA5B-4073-A699-BC55C241DF31}"/>
              </a:ext>
            </a:extLst>
          </p:cNvPr>
          <p:cNvSpPr txBox="1"/>
          <p:nvPr/>
        </p:nvSpPr>
        <p:spPr>
          <a:xfrm>
            <a:off x="7821385" y="4786151"/>
            <a:ext cx="1567323" cy="523220"/>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Other cancer confirmed</a:t>
            </a:r>
          </a:p>
        </p:txBody>
      </p:sp>
      <p:sp>
        <p:nvSpPr>
          <p:cNvPr id="19" name="TextBox 18">
            <a:extLst>
              <a:ext uri="{FF2B5EF4-FFF2-40B4-BE49-F238E27FC236}">
                <a16:creationId xmlns:a16="http://schemas.microsoft.com/office/drawing/2014/main" id="{343ABA00-7F99-43AF-B7B3-4551CFA4D625}"/>
              </a:ext>
            </a:extLst>
          </p:cNvPr>
          <p:cNvSpPr txBox="1"/>
          <p:nvPr/>
        </p:nvSpPr>
        <p:spPr>
          <a:xfrm>
            <a:off x="9781592" y="4786151"/>
            <a:ext cx="1996402" cy="738664"/>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Treat with appropriate NCCN Guideline (see NCCN.org)</a:t>
            </a:r>
          </a:p>
        </p:txBody>
      </p:sp>
      <p:sp>
        <p:nvSpPr>
          <p:cNvPr id="20" name="TextBox 19">
            <a:extLst>
              <a:ext uri="{FF2B5EF4-FFF2-40B4-BE49-F238E27FC236}">
                <a16:creationId xmlns:a16="http://schemas.microsoft.com/office/drawing/2014/main" id="{E5C11C19-DDCD-43CA-AC71-0DB57BE273F2}"/>
              </a:ext>
            </a:extLst>
          </p:cNvPr>
          <p:cNvSpPr txBox="1"/>
          <p:nvPr/>
        </p:nvSpPr>
        <p:spPr>
          <a:xfrm>
            <a:off x="9781592" y="4042347"/>
            <a:ext cx="1996402" cy="523220"/>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Refer to high-volume center for evaluation</a:t>
            </a:r>
          </a:p>
        </p:txBody>
      </p:sp>
      <p:sp>
        <p:nvSpPr>
          <p:cNvPr id="21" name="TextBox 20">
            <a:extLst>
              <a:ext uri="{FF2B5EF4-FFF2-40B4-BE49-F238E27FC236}">
                <a16:creationId xmlns:a16="http://schemas.microsoft.com/office/drawing/2014/main" id="{55B6A78D-679D-4EB6-AF91-885A4A4348FC}"/>
              </a:ext>
            </a:extLst>
          </p:cNvPr>
          <p:cNvSpPr txBox="1"/>
          <p:nvPr/>
        </p:nvSpPr>
        <p:spPr>
          <a:xfrm>
            <a:off x="9781592" y="3316997"/>
            <a:ext cx="1996402" cy="307777"/>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Follow pathway above</a:t>
            </a:r>
          </a:p>
        </p:txBody>
      </p:sp>
      <p:pic>
        <p:nvPicPr>
          <p:cNvPr id="45" name="Picture 44">
            <a:extLst>
              <a:ext uri="{FF2B5EF4-FFF2-40B4-BE49-F238E27FC236}">
                <a16:creationId xmlns:a16="http://schemas.microsoft.com/office/drawing/2014/main" id="{FD43BD22-541D-49B5-9E4F-EDF1CDBD7B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30" y="1158093"/>
            <a:ext cx="956999" cy="398750"/>
          </a:xfrm>
          <a:prstGeom prst="rect">
            <a:avLst/>
          </a:prstGeom>
          <a:solidFill>
            <a:schemeClr val="tx1"/>
          </a:solidFill>
        </p:spPr>
      </p:pic>
    </p:spTree>
    <p:extLst>
      <p:ext uri="{BB962C8B-B14F-4D97-AF65-F5344CB8AC3E}">
        <p14:creationId xmlns:p14="http://schemas.microsoft.com/office/powerpoint/2010/main" val="13810365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53102" y="150890"/>
            <a:ext cx="9952174" cy="688501"/>
          </a:xfrm>
        </p:spPr>
        <p:txBody>
          <a:bodyPr>
            <a:noAutofit/>
          </a:bodyPr>
          <a:lstStyle/>
          <a:p>
            <a:r>
              <a:rPr lang="en-US" sz="3200" dirty="0">
                <a:solidFill>
                  <a:srgbClr val="FFFF99"/>
                </a:solidFill>
                <a:latin typeface="Calibri" panose="020F0502020204030204" pitchFamily="34" charset="0"/>
                <a:cs typeface="Calibri" panose="020F0502020204030204" pitchFamily="34" charset="0"/>
              </a:rPr>
              <a:t>Locally Advanced, </a:t>
            </a:r>
            <a:r>
              <a:rPr lang="en-US" sz="3200" dirty="0" err="1">
                <a:solidFill>
                  <a:srgbClr val="FFFF99"/>
                </a:solidFill>
                <a:latin typeface="Calibri" panose="020F0502020204030204" pitchFamily="34" charset="0"/>
                <a:cs typeface="Calibri" panose="020F0502020204030204" pitchFamily="34" charset="0"/>
              </a:rPr>
              <a:t>Unresectable</a:t>
            </a:r>
            <a:endParaRPr lang="en-US" sz="3200" dirty="0">
              <a:solidFill>
                <a:srgbClr val="FFFF99"/>
              </a:solidFill>
              <a:latin typeface="Calibri" panose="020F0502020204030204" pitchFamily="34" charset="0"/>
              <a:cs typeface="Calibri" panose="020F0502020204030204" pitchFamily="34" charset="0"/>
            </a:endParaRPr>
          </a:p>
        </p:txBody>
      </p:sp>
      <p:sp>
        <p:nvSpPr>
          <p:cNvPr id="5" name="Text Placeholder 4"/>
          <p:cNvSpPr>
            <a:spLocks noGrp="1"/>
          </p:cNvSpPr>
          <p:nvPr>
            <p:ph type="body" sz="quarter" idx="11"/>
          </p:nvPr>
        </p:nvSpPr>
        <p:spPr>
          <a:xfrm>
            <a:off x="8708571" y="6328590"/>
            <a:ext cx="3197722" cy="384721"/>
          </a:xfrm>
        </p:spPr>
        <p:txBody>
          <a:bodyPr/>
          <a:lstStyle/>
          <a:p>
            <a:endParaRPr lang="en-US" dirty="0"/>
          </a:p>
          <a:p>
            <a:r>
              <a:rPr lang="en-US" dirty="0">
                <a:effectLst/>
                <a:latin typeface="Calibri" panose="020F0502020204030204" pitchFamily="34" charset="0"/>
                <a:cs typeface="Calibri" panose="020F0502020204030204" pitchFamily="34" charset="0"/>
              </a:rPr>
              <a:t> </a:t>
            </a:r>
            <a:r>
              <a:rPr lang="en-US" i="1" dirty="0">
                <a:effectLst/>
                <a:latin typeface="Calibri" panose="020F0502020204030204" pitchFamily="34" charset="0"/>
                <a:cs typeface="Calibri" panose="020F0502020204030204" pitchFamily="34" charset="0"/>
              </a:rPr>
              <a:t>J Natl </a:t>
            </a:r>
            <a:r>
              <a:rPr lang="en-US" i="1" dirty="0" err="1">
                <a:effectLst/>
                <a:latin typeface="Calibri" panose="020F0502020204030204" pitchFamily="34" charset="0"/>
                <a:cs typeface="Calibri" panose="020F0502020204030204" pitchFamily="34" charset="0"/>
              </a:rPr>
              <a:t>Compr</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Canc</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Netw</a:t>
            </a:r>
            <a:r>
              <a:rPr lang="en-US" i="1" dirty="0">
                <a:effectLst/>
                <a:latin typeface="Calibri" panose="020F0502020204030204" pitchFamily="34" charset="0"/>
                <a:cs typeface="Calibri" panose="020F0502020204030204" pitchFamily="34" charset="0"/>
              </a:rPr>
              <a:t> 2017;15(8):1028–1061 </a:t>
            </a:r>
            <a:endParaRPr lang="en-GB" sz="900" dirty="0">
              <a:effectLst/>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03D6CB1C-A648-4DDC-B575-6A06FE34D27F}"/>
              </a:ext>
            </a:extLst>
          </p:cNvPr>
          <p:cNvSpPr txBox="1"/>
          <p:nvPr/>
        </p:nvSpPr>
        <p:spPr>
          <a:xfrm>
            <a:off x="1184259" y="1152316"/>
            <a:ext cx="2610830" cy="707886"/>
          </a:xfrm>
          <a:prstGeom prst="rect">
            <a:avLst/>
          </a:prstGeom>
          <a:solidFill>
            <a:srgbClr val="800000"/>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Locally Advanced </a:t>
            </a:r>
            <a:r>
              <a:rPr kumimoji="0" lang="en-US" sz="20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Unresectable</a:t>
            </a:r>
            <a:endPar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8" name="TextBox 7">
            <a:extLst>
              <a:ext uri="{FF2B5EF4-FFF2-40B4-BE49-F238E27FC236}">
                <a16:creationId xmlns:a16="http://schemas.microsoft.com/office/drawing/2014/main" id="{78F75C1D-D59A-4E2F-A42E-A9EF702360FD}"/>
              </a:ext>
            </a:extLst>
          </p:cNvPr>
          <p:cNvSpPr txBox="1"/>
          <p:nvPr/>
        </p:nvSpPr>
        <p:spPr>
          <a:xfrm>
            <a:off x="3979185" y="1180645"/>
            <a:ext cx="2334172" cy="400110"/>
          </a:xfrm>
          <a:prstGeom prst="rect">
            <a:avLst/>
          </a:prstGeom>
          <a:solidFill>
            <a:schemeClr val="accent2">
              <a:lumMod val="40000"/>
              <a:lumOff val="6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First-line Therapy</a:t>
            </a:r>
          </a:p>
        </p:txBody>
      </p:sp>
      <p:sp>
        <p:nvSpPr>
          <p:cNvPr id="9" name="TextBox 8">
            <a:extLst>
              <a:ext uri="{FF2B5EF4-FFF2-40B4-BE49-F238E27FC236}">
                <a16:creationId xmlns:a16="http://schemas.microsoft.com/office/drawing/2014/main" id="{4C6494F1-CB7C-4261-9E31-9AB49B46131F}"/>
              </a:ext>
            </a:extLst>
          </p:cNvPr>
          <p:cNvSpPr txBox="1"/>
          <p:nvPr/>
        </p:nvSpPr>
        <p:spPr>
          <a:xfrm>
            <a:off x="6779355" y="1171225"/>
            <a:ext cx="2687205" cy="400110"/>
          </a:xfrm>
          <a:prstGeom prst="rect">
            <a:avLst/>
          </a:prstGeom>
          <a:solidFill>
            <a:schemeClr val="accent2">
              <a:lumMod val="40000"/>
              <a:lumOff val="6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Second-line Therapy</a:t>
            </a:r>
          </a:p>
        </p:txBody>
      </p:sp>
      <p:pic>
        <p:nvPicPr>
          <p:cNvPr id="10" name="Picture 9">
            <a:extLst>
              <a:ext uri="{FF2B5EF4-FFF2-40B4-BE49-F238E27FC236}">
                <a16:creationId xmlns:a16="http://schemas.microsoft.com/office/drawing/2014/main" id="{A3FEF91F-0B5E-4B73-AAA1-55DDC8A2E1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30" y="1158093"/>
            <a:ext cx="956999" cy="398750"/>
          </a:xfrm>
          <a:prstGeom prst="rect">
            <a:avLst/>
          </a:prstGeom>
          <a:solidFill>
            <a:schemeClr val="tx1"/>
          </a:solidFill>
        </p:spPr>
      </p:pic>
      <p:sp>
        <p:nvSpPr>
          <p:cNvPr id="11" name="TextBox 10">
            <a:extLst>
              <a:ext uri="{FF2B5EF4-FFF2-40B4-BE49-F238E27FC236}">
                <a16:creationId xmlns:a16="http://schemas.microsoft.com/office/drawing/2014/main" id="{2F450F4F-B319-40AF-9CC6-7DA4D30E8C37}"/>
              </a:ext>
            </a:extLst>
          </p:cNvPr>
          <p:cNvSpPr txBox="1"/>
          <p:nvPr/>
        </p:nvSpPr>
        <p:spPr>
          <a:xfrm>
            <a:off x="170215" y="2954564"/>
            <a:ext cx="1176128" cy="738664"/>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Good performance status</a:t>
            </a:r>
          </a:p>
        </p:txBody>
      </p:sp>
      <p:sp>
        <p:nvSpPr>
          <p:cNvPr id="12" name="TextBox 11">
            <a:extLst>
              <a:ext uri="{FF2B5EF4-FFF2-40B4-BE49-F238E27FC236}">
                <a16:creationId xmlns:a16="http://schemas.microsoft.com/office/drawing/2014/main" id="{267613B7-5DCD-49BD-AD04-0F9173A30F59}"/>
              </a:ext>
            </a:extLst>
          </p:cNvPr>
          <p:cNvSpPr txBox="1"/>
          <p:nvPr/>
        </p:nvSpPr>
        <p:spPr>
          <a:xfrm>
            <a:off x="170215" y="5339671"/>
            <a:ext cx="1176128" cy="738664"/>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Poor performance status</a:t>
            </a:r>
          </a:p>
        </p:txBody>
      </p:sp>
      <p:sp>
        <p:nvSpPr>
          <p:cNvPr id="14" name="TextBox 13">
            <a:extLst>
              <a:ext uri="{FF2B5EF4-FFF2-40B4-BE49-F238E27FC236}">
                <a16:creationId xmlns:a16="http://schemas.microsoft.com/office/drawing/2014/main" id="{8D76D6BD-FFFE-4327-946A-9E967F8BE525}"/>
              </a:ext>
            </a:extLst>
          </p:cNvPr>
          <p:cNvSpPr txBox="1"/>
          <p:nvPr/>
        </p:nvSpPr>
        <p:spPr>
          <a:xfrm>
            <a:off x="1799329" y="5390055"/>
            <a:ext cx="2610812" cy="1384995"/>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Single-agent chemotherapy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Palliative RT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and/or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Other palliative and best supportive care</a:t>
            </a:r>
          </a:p>
        </p:txBody>
      </p:sp>
      <p:sp>
        <p:nvSpPr>
          <p:cNvPr id="17" name="TextBox 16">
            <a:extLst>
              <a:ext uri="{FF2B5EF4-FFF2-40B4-BE49-F238E27FC236}">
                <a16:creationId xmlns:a16="http://schemas.microsoft.com/office/drawing/2014/main" id="{E00C8DB2-D65D-4DDE-BCD2-D113AFBD751F}"/>
              </a:ext>
            </a:extLst>
          </p:cNvPr>
          <p:cNvSpPr txBox="1"/>
          <p:nvPr/>
        </p:nvSpPr>
        <p:spPr>
          <a:xfrm>
            <a:off x="4574869" y="3249514"/>
            <a:ext cx="1638898" cy="738664"/>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Good performance status and disease progression</a:t>
            </a:r>
          </a:p>
        </p:txBody>
      </p:sp>
      <p:sp>
        <p:nvSpPr>
          <p:cNvPr id="18" name="TextBox 17">
            <a:extLst>
              <a:ext uri="{FF2B5EF4-FFF2-40B4-BE49-F238E27FC236}">
                <a16:creationId xmlns:a16="http://schemas.microsoft.com/office/drawing/2014/main" id="{5ADB9747-77B6-4EA9-85BA-3297BA80EDB7}"/>
              </a:ext>
            </a:extLst>
          </p:cNvPr>
          <p:cNvSpPr txBox="1"/>
          <p:nvPr/>
        </p:nvSpPr>
        <p:spPr>
          <a:xfrm>
            <a:off x="6711943" y="1659837"/>
            <a:ext cx="2310435" cy="2031325"/>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Clinical trial (preferred)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Fluoropyrimidine-based chemotherapy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Chemoradiation if not previously given and if primary site is the sole site of progression</a:t>
            </a:r>
          </a:p>
        </p:txBody>
      </p:sp>
      <p:sp>
        <p:nvSpPr>
          <p:cNvPr id="19" name="TextBox 18">
            <a:extLst>
              <a:ext uri="{FF2B5EF4-FFF2-40B4-BE49-F238E27FC236}">
                <a16:creationId xmlns:a16="http://schemas.microsoft.com/office/drawing/2014/main" id="{F703A4B8-8DE9-4804-8868-EBC4D8F4933E}"/>
              </a:ext>
            </a:extLst>
          </p:cNvPr>
          <p:cNvSpPr txBox="1"/>
          <p:nvPr/>
        </p:nvSpPr>
        <p:spPr>
          <a:xfrm>
            <a:off x="6700881" y="3820211"/>
            <a:ext cx="2412878" cy="2893100"/>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Clinical trial (preferred)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Gemcitabineine</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-based chemotherapy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5-FU + leucovorin + liposomal irinotecan (if no previous irinotecan)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Chemoradiation if not previously given and if primary site is the sole site of progression</a:t>
            </a:r>
          </a:p>
        </p:txBody>
      </p:sp>
      <p:sp>
        <p:nvSpPr>
          <p:cNvPr id="22" name="TextBox 21">
            <a:extLst>
              <a:ext uri="{FF2B5EF4-FFF2-40B4-BE49-F238E27FC236}">
                <a16:creationId xmlns:a16="http://schemas.microsoft.com/office/drawing/2014/main" id="{C6F4F571-2602-43FE-BD5F-9F85D1A5E26B}"/>
              </a:ext>
            </a:extLst>
          </p:cNvPr>
          <p:cNvSpPr txBox="1"/>
          <p:nvPr/>
        </p:nvSpPr>
        <p:spPr>
          <a:xfrm>
            <a:off x="11104939" y="3988178"/>
            <a:ext cx="1021159" cy="523220"/>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Clinical trial</a:t>
            </a:r>
          </a:p>
        </p:txBody>
      </p:sp>
      <p:sp>
        <p:nvSpPr>
          <p:cNvPr id="23" name="TextBox 22">
            <a:extLst>
              <a:ext uri="{FF2B5EF4-FFF2-40B4-BE49-F238E27FC236}">
                <a16:creationId xmlns:a16="http://schemas.microsoft.com/office/drawing/2014/main" id="{8ED7FD12-CC18-4A71-94F7-997816D3DC64}"/>
              </a:ext>
            </a:extLst>
          </p:cNvPr>
          <p:cNvSpPr txBox="1"/>
          <p:nvPr/>
        </p:nvSpPr>
        <p:spPr>
          <a:xfrm>
            <a:off x="11138753" y="2634754"/>
            <a:ext cx="1021159" cy="954107"/>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Palliative and best supportive care</a:t>
            </a:r>
          </a:p>
        </p:txBody>
      </p:sp>
      <p:cxnSp>
        <p:nvCxnSpPr>
          <p:cNvPr id="24" name="Straight Arrow Connector 23">
            <a:extLst>
              <a:ext uri="{FF2B5EF4-FFF2-40B4-BE49-F238E27FC236}">
                <a16:creationId xmlns:a16="http://schemas.microsoft.com/office/drawing/2014/main" id="{BF107884-2DFE-4109-8963-21293BC28365}"/>
              </a:ext>
            </a:extLst>
          </p:cNvPr>
          <p:cNvCxnSpPr>
            <a:cxnSpLocks/>
          </p:cNvCxnSpPr>
          <p:nvPr/>
        </p:nvCxnSpPr>
        <p:spPr bwMode="auto">
          <a:xfrm>
            <a:off x="1305775" y="3288127"/>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5" name="Straight Arrow Connector 24">
            <a:extLst>
              <a:ext uri="{FF2B5EF4-FFF2-40B4-BE49-F238E27FC236}">
                <a16:creationId xmlns:a16="http://schemas.microsoft.com/office/drawing/2014/main" id="{E427E48B-4A38-4264-90B1-A4F4FE3AD20A}"/>
              </a:ext>
            </a:extLst>
          </p:cNvPr>
          <p:cNvCxnSpPr>
            <a:cxnSpLocks/>
          </p:cNvCxnSpPr>
          <p:nvPr/>
        </p:nvCxnSpPr>
        <p:spPr bwMode="auto">
          <a:xfrm>
            <a:off x="1305774" y="5774152"/>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6" name="Straight Arrow Connector 25">
            <a:extLst>
              <a:ext uri="{FF2B5EF4-FFF2-40B4-BE49-F238E27FC236}">
                <a16:creationId xmlns:a16="http://schemas.microsoft.com/office/drawing/2014/main" id="{770BDF40-E571-4ABE-AC5C-9E480ACB435C}"/>
              </a:ext>
            </a:extLst>
          </p:cNvPr>
          <p:cNvCxnSpPr>
            <a:cxnSpLocks/>
          </p:cNvCxnSpPr>
          <p:nvPr/>
        </p:nvCxnSpPr>
        <p:spPr bwMode="auto">
          <a:xfrm>
            <a:off x="4080216" y="3539933"/>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7" name="Straight Arrow Connector 26">
            <a:extLst>
              <a:ext uri="{FF2B5EF4-FFF2-40B4-BE49-F238E27FC236}">
                <a16:creationId xmlns:a16="http://schemas.microsoft.com/office/drawing/2014/main" id="{61DE41BC-A439-4274-90AD-5E558F0AF546}"/>
              </a:ext>
            </a:extLst>
          </p:cNvPr>
          <p:cNvCxnSpPr>
            <a:cxnSpLocks/>
          </p:cNvCxnSpPr>
          <p:nvPr/>
        </p:nvCxnSpPr>
        <p:spPr bwMode="auto">
          <a:xfrm flipV="1">
            <a:off x="5531827" y="2961328"/>
            <a:ext cx="162827" cy="28758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8" name="Straight Arrow Connector 27">
            <a:extLst>
              <a:ext uri="{FF2B5EF4-FFF2-40B4-BE49-F238E27FC236}">
                <a16:creationId xmlns:a16="http://schemas.microsoft.com/office/drawing/2014/main" id="{10EFA902-62C3-4AF0-BAE4-A927A8098EF1}"/>
              </a:ext>
            </a:extLst>
          </p:cNvPr>
          <p:cNvCxnSpPr>
            <a:cxnSpLocks/>
            <a:endCxn id="16" idx="0"/>
          </p:cNvCxnSpPr>
          <p:nvPr/>
        </p:nvCxnSpPr>
        <p:spPr bwMode="auto">
          <a:xfrm>
            <a:off x="5450413" y="4002055"/>
            <a:ext cx="277082" cy="301457"/>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0" name="Straight Arrow Connector 29">
            <a:extLst>
              <a:ext uri="{FF2B5EF4-FFF2-40B4-BE49-F238E27FC236}">
                <a16:creationId xmlns:a16="http://schemas.microsoft.com/office/drawing/2014/main" id="{F2D5F5BC-CDC0-4ABA-BF82-64D94614E1A5}"/>
              </a:ext>
            </a:extLst>
          </p:cNvPr>
          <p:cNvCxnSpPr>
            <a:cxnSpLocks/>
          </p:cNvCxnSpPr>
          <p:nvPr/>
        </p:nvCxnSpPr>
        <p:spPr bwMode="auto">
          <a:xfrm>
            <a:off x="6229130" y="2337481"/>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1" name="Straight Arrow Connector 30">
            <a:extLst>
              <a:ext uri="{FF2B5EF4-FFF2-40B4-BE49-F238E27FC236}">
                <a16:creationId xmlns:a16="http://schemas.microsoft.com/office/drawing/2014/main" id="{2A975DE7-B79D-4CA1-8FF5-0DD5FD4AB478}"/>
              </a:ext>
            </a:extLst>
          </p:cNvPr>
          <p:cNvCxnSpPr>
            <a:cxnSpLocks/>
          </p:cNvCxnSpPr>
          <p:nvPr/>
        </p:nvCxnSpPr>
        <p:spPr bwMode="auto">
          <a:xfrm>
            <a:off x="6162984" y="4845777"/>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2" name="Straight Connector 31">
            <a:extLst>
              <a:ext uri="{FF2B5EF4-FFF2-40B4-BE49-F238E27FC236}">
                <a16:creationId xmlns:a16="http://schemas.microsoft.com/office/drawing/2014/main" id="{0178C9CA-A588-40A8-A3B7-AB427C93EF08}"/>
              </a:ext>
            </a:extLst>
          </p:cNvPr>
          <p:cNvCxnSpPr>
            <a:cxnSpLocks/>
          </p:cNvCxnSpPr>
          <p:nvPr/>
        </p:nvCxnSpPr>
        <p:spPr bwMode="auto">
          <a:xfrm>
            <a:off x="9212017" y="1926868"/>
            <a:ext cx="0" cy="4275400"/>
          </a:xfrm>
          <a:prstGeom prst="line">
            <a:avLst/>
          </a:prstGeom>
          <a:solidFill>
            <a:schemeClr val="accent1"/>
          </a:solidFill>
          <a:ln w="28575" cap="flat" cmpd="sng" algn="ctr">
            <a:solidFill>
              <a:srgbClr val="FFFF00"/>
            </a:solidFill>
            <a:prstDash val="solid"/>
            <a:round/>
            <a:headEnd type="none" w="med" len="med"/>
            <a:tailEnd type="none" w="med" len="med"/>
          </a:ln>
          <a:effectLst/>
        </p:spPr>
      </p:cxnSp>
      <p:cxnSp>
        <p:nvCxnSpPr>
          <p:cNvPr id="34" name="Straight Arrow Connector 33">
            <a:extLst>
              <a:ext uri="{FF2B5EF4-FFF2-40B4-BE49-F238E27FC236}">
                <a16:creationId xmlns:a16="http://schemas.microsoft.com/office/drawing/2014/main" id="{47C8F508-58D2-4597-AB17-EC0AF2B8B1EA}"/>
              </a:ext>
            </a:extLst>
          </p:cNvPr>
          <p:cNvCxnSpPr>
            <a:cxnSpLocks/>
          </p:cNvCxnSpPr>
          <p:nvPr/>
        </p:nvCxnSpPr>
        <p:spPr bwMode="auto">
          <a:xfrm flipV="1">
            <a:off x="9255262" y="3288127"/>
            <a:ext cx="422597" cy="531889"/>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5" name="Straight Arrow Connector 34">
            <a:extLst>
              <a:ext uri="{FF2B5EF4-FFF2-40B4-BE49-F238E27FC236}">
                <a16:creationId xmlns:a16="http://schemas.microsoft.com/office/drawing/2014/main" id="{C6558962-A8EC-4B29-9890-0374040B730E}"/>
              </a:ext>
            </a:extLst>
          </p:cNvPr>
          <p:cNvCxnSpPr>
            <a:cxnSpLocks/>
            <a:endCxn id="21" idx="1"/>
          </p:cNvCxnSpPr>
          <p:nvPr/>
        </p:nvCxnSpPr>
        <p:spPr bwMode="auto">
          <a:xfrm>
            <a:off x="9261805" y="3820016"/>
            <a:ext cx="418589" cy="440986"/>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13" name="TextBox 12">
            <a:extLst>
              <a:ext uri="{FF2B5EF4-FFF2-40B4-BE49-F238E27FC236}">
                <a16:creationId xmlns:a16="http://schemas.microsoft.com/office/drawing/2014/main" id="{C36FE6F6-0797-40B3-960D-4E59E0588E44}"/>
              </a:ext>
            </a:extLst>
          </p:cNvPr>
          <p:cNvSpPr txBox="1"/>
          <p:nvPr/>
        </p:nvSpPr>
        <p:spPr>
          <a:xfrm>
            <a:off x="1779438" y="1926868"/>
            <a:ext cx="2610812" cy="3323987"/>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Clinical trial (preferred)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Chemotherapy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Induction chemotherapy (preferably 4-6 </a:t>
            </a:r>
            <a:r>
              <a:rPr kumimoji="0" lang="en-US" sz="14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mo</a:t>
            </a: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followed by chemoradiation or SBRT in selected patients (locally advanced without systemic metastases)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Chemoradiation or SBRT in selected patients who are not candidates for combination chemotherapy</a:t>
            </a:r>
          </a:p>
        </p:txBody>
      </p:sp>
      <p:sp>
        <p:nvSpPr>
          <p:cNvPr id="15" name="TextBox 14">
            <a:extLst>
              <a:ext uri="{FF2B5EF4-FFF2-40B4-BE49-F238E27FC236}">
                <a16:creationId xmlns:a16="http://schemas.microsoft.com/office/drawing/2014/main" id="{E50D4E94-733D-4BA0-A824-5C3DC6CA4A4D}"/>
              </a:ext>
            </a:extLst>
          </p:cNvPr>
          <p:cNvSpPr txBox="1"/>
          <p:nvPr/>
        </p:nvSpPr>
        <p:spPr>
          <a:xfrm>
            <a:off x="4962575" y="2007221"/>
            <a:ext cx="1571570" cy="738664"/>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Previously treated with gemcitabine-based therapy</a:t>
            </a:r>
          </a:p>
        </p:txBody>
      </p:sp>
      <p:sp>
        <p:nvSpPr>
          <p:cNvPr id="16" name="TextBox 15">
            <a:extLst>
              <a:ext uri="{FF2B5EF4-FFF2-40B4-BE49-F238E27FC236}">
                <a16:creationId xmlns:a16="http://schemas.microsoft.com/office/drawing/2014/main" id="{66D437E7-480C-4452-9C4A-40C6BA9E08B2}"/>
              </a:ext>
            </a:extLst>
          </p:cNvPr>
          <p:cNvSpPr txBox="1"/>
          <p:nvPr/>
        </p:nvSpPr>
        <p:spPr>
          <a:xfrm>
            <a:off x="4962574" y="4303512"/>
            <a:ext cx="1529842" cy="954107"/>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Previously treated with fluoropyrimidine-based therapy</a:t>
            </a:r>
          </a:p>
        </p:txBody>
      </p:sp>
      <p:cxnSp>
        <p:nvCxnSpPr>
          <p:cNvPr id="38" name="Straight Arrow Connector 37">
            <a:extLst>
              <a:ext uri="{FF2B5EF4-FFF2-40B4-BE49-F238E27FC236}">
                <a16:creationId xmlns:a16="http://schemas.microsoft.com/office/drawing/2014/main" id="{ACD392E3-FE3B-49A4-8B19-BD568AB0B7E2}"/>
              </a:ext>
            </a:extLst>
          </p:cNvPr>
          <p:cNvCxnSpPr>
            <a:cxnSpLocks/>
          </p:cNvCxnSpPr>
          <p:nvPr/>
        </p:nvCxnSpPr>
        <p:spPr bwMode="auto">
          <a:xfrm>
            <a:off x="10644100" y="3164661"/>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9" name="Straight Arrow Connector 38">
            <a:extLst>
              <a:ext uri="{FF2B5EF4-FFF2-40B4-BE49-F238E27FC236}">
                <a16:creationId xmlns:a16="http://schemas.microsoft.com/office/drawing/2014/main" id="{24B667AF-DFD2-4D98-8B53-9E46BAF2E95A}"/>
              </a:ext>
            </a:extLst>
          </p:cNvPr>
          <p:cNvCxnSpPr>
            <a:cxnSpLocks/>
          </p:cNvCxnSpPr>
          <p:nvPr/>
        </p:nvCxnSpPr>
        <p:spPr bwMode="auto">
          <a:xfrm>
            <a:off x="10610286" y="4258911"/>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20" name="TextBox 19">
            <a:extLst>
              <a:ext uri="{FF2B5EF4-FFF2-40B4-BE49-F238E27FC236}">
                <a16:creationId xmlns:a16="http://schemas.microsoft.com/office/drawing/2014/main" id="{3B2AC954-04C8-4AE5-8039-FC7CB8FE22A7}"/>
              </a:ext>
            </a:extLst>
          </p:cNvPr>
          <p:cNvSpPr txBox="1"/>
          <p:nvPr/>
        </p:nvSpPr>
        <p:spPr>
          <a:xfrm>
            <a:off x="9677859" y="2795329"/>
            <a:ext cx="1259146" cy="738664"/>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Poor performance status</a:t>
            </a:r>
          </a:p>
        </p:txBody>
      </p:sp>
      <p:sp>
        <p:nvSpPr>
          <p:cNvPr id="21" name="TextBox 20">
            <a:extLst>
              <a:ext uri="{FF2B5EF4-FFF2-40B4-BE49-F238E27FC236}">
                <a16:creationId xmlns:a16="http://schemas.microsoft.com/office/drawing/2014/main" id="{69117814-76AA-4818-8CB0-788B1C8D4E27}"/>
              </a:ext>
            </a:extLst>
          </p:cNvPr>
          <p:cNvSpPr txBox="1"/>
          <p:nvPr/>
        </p:nvSpPr>
        <p:spPr>
          <a:xfrm>
            <a:off x="9680394" y="3676226"/>
            <a:ext cx="1259146" cy="1169551"/>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Good performance status and disease progression</a:t>
            </a:r>
          </a:p>
        </p:txBody>
      </p:sp>
    </p:spTree>
    <p:extLst>
      <p:ext uri="{BB962C8B-B14F-4D97-AF65-F5344CB8AC3E}">
        <p14:creationId xmlns:p14="http://schemas.microsoft.com/office/powerpoint/2010/main" val="42948472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630512" y="131538"/>
            <a:ext cx="9952174" cy="688501"/>
          </a:xfrm>
        </p:spPr>
        <p:txBody>
          <a:bodyPr>
            <a:noAutofit/>
          </a:bodyPr>
          <a:lstStyle/>
          <a:p>
            <a:br>
              <a:rPr lang="en-US" sz="3200" dirty="0">
                <a:solidFill>
                  <a:srgbClr val="FFFF99"/>
                </a:solidFill>
                <a:latin typeface="Calibri" panose="020F0502020204030204" pitchFamily="34" charset="0"/>
                <a:cs typeface="Calibri" panose="020F0502020204030204" pitchFamily="34" charset="0"/>
              </a:rPr>
            </a:br>
            <a:r>
              <a:rPr lang="en-US" sz="3200" dirty="0">
                <a:solidFill>
                  <a:srgbClr val="FFFF99"/>
                </a:solidFill>
                <a:latin typeface="Calibri" panose="020F0502020204030204" pitchFamily="34" charset="0"/>
                <a:cs typeface="Calibri" panose="020F0502020204030204" pitchFamily="34" charset="0"/>
              </a:rPr>
              <a:t>Metastatic Pancreatic Cancer</a:t>
            </a:r>
          </a:p>
        </p:txBody>
      </p:sp>
      <p:sp>
        <p:nvSpPr>
          <p:cNvPr id="5" name="Text Placeholder 4"/>
          <p:cNvSpPr>
            <a:spLocks noGrp="1"/>
          </p:cNvSpPr>
          <p:nvPr>
            <p:ph type="body" sz="quarter" idx="11"/>
          </p:nvPr>
        </p:nvSpPr>
        <p:spPr>
          <a:xfrm>
            <a:off x="-389319" y="6049656"/>
            <a:ext cx="1795463" cy="684413"/>
          </a:xfrm>
        </p:spPr>
        <p:txBody>
          <a:bodyPr/>
          <a:lstStyle/>
          <a:p>
            <a:endParaRPr lang="en-US" dirty="0"/>
          </a:p>
          <a:p>
            <a:r>
              <a:rPr lang="en-US" dirty="0">
                <a:effectLst/>
                <a:latin typeface="Calibri" panose="020F0502020204030204" pitchFamily="34" charset="0"/>
                <a:cs typeface="Calibri" panose="020F0502020204030204" pitchFamily="34" charset="0"/>
              </a:rPr>
              <a:t> </a:t>
            </a:r>
            <a:r>
              <a:rPr lang="en-US" i="1" dirty="0">
                <a:effectLst/>
                <a:latin typeface="Calibri" panose="020F0502020204030204" pitchFamily="34" charset="0"/>
                <a:cs typeface="Calibri" panose="020F0502020204030204" pitchFamily="34" charset="0"/>
              </a:rPr>
              <a:t>J Natl </a:t>
            </a:r>
            <a:r>
              <a:rPr lang="en-US" i="1" dirty="0" err="1">
                <a:effectLst/>
                <a:latin typeface="Calibri" panose="020F0502020204030204" pitchFamily="34" charset="0"/>
                <a:cs typeface="Calibri" panose="020F0502020204030204" pitchFamily="34" charset="0"/>
              </a:rPr>
              <a:t>Compr</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Canc</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Netw</a:t>
            </a:r>
            <a:r>
              <a:rPr lang="en-US" i="1" dirty="0">
                <a:effectLst/>
                <a:latin typeface="Calibri" panose="020F0502020204030204" pitchFamily="34" charset="0"/>
                <a:cs typeface="Calibri" panose="020F0502020204030204" pitchFamily="34" charset="0"/>
              </a:rPr>
              <a:t> 2017;15(8):1028–1061 </a:t>
            </a:r>
            <a:endParaRPr lang="en-GB" sz="900" dirty="0">
              <a:effectLst/>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746B65F2-D891-4BCF-8817-A5B22161998F}"/>
              </a:ext>
            </a:extLst>
          </p:cNvPr>
          <p:cNvSpPr txBox="1"/>
          <p:nvPr/>
        </p:nvSpPr>
        <p:spPr>
          <a:xfrm>
            <a:off x="1185335" y="1164761"/>
            <a:ext cx="2533514" cy="461665"/>
          </a:xfrm>
          <a:prstGeom prst="rect">
            <a:avLst/>
          </a:prstGeom>
          <a:solidFill>
            <a:srgbClr val="800000"/>
          </a:solidFill>
          <a:scene3d>
            <a:camera prst="orthographicFront"/>
            <a:lightRig rig="threePt" dir="t"/>
          </a:scene3d>
          <a:sp3d>
            <a:bevelT/>
          </a:sp3d>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Metastatic Disease</a:t>
            </a:r>
          </a:p>
        </p:txBody>
      </p:sp>
      <p:sp>
        <p:nvSpPr>
          <p:cNvPr id="11" name="TextBox 10">
            <a:extLst>
              <a:ext uri="{FF2B5EF4-FFF2-40B4-BE49-F238E27FC236}">
                <a16:creationId xmlns:a16="http://schemas.microsoft.com/office/drawing/2014/main" id="{D82BA799-000F-4B30-BD39-BBFB3BEED10F}"/>
              </a:ext>
            </a:extLst>
          </p:cNvPr>
          <p:cNvSpPr txBox="1"/>
          <p:nvPr/>
        </p:nvSpPr>
        <p:spPr>
          <a:xfrm>
            <a:off x="3979185" y="1180645"/>
            <a:ext cx="2334172" cy="400110"/>
          </a:xfrm>
          <a:prstGeom prst="rect">
            <a:avLst/>
          </a:prstGeom>
          <a:solidFill>
            <a:schemeClr val="accent2">
              <a:lumMod val="40000"/>
              <a:lumOff val="6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First-line Therapy</a:t>
            </a:r>
          </a:p>
        </p:txBody>
      </p:sp>
      <p:sp>
        <p:nvSpPr>
          <p:cNvPr id="12" name="TextBox 11">
            <a:extLst>
              <a:ext uri="{FF2B5EF4-FFF2-40B4-BE49-F238E27FC236}">
                <a16:creationId xmlns:a16="http://schemas.microsoft.com/office/drawing/2014/main" id="{48B7CF06-E092-4DAA-8726-836C5635EEF4}"/>
              </a:ext>
            </a:extLst>
          </p:cNvPr>
          <p:cNvSpPr txBox="1"/>
          <p:nvPr/>
        </p:nvSpPr>
        <p:spPr>
          <a:xfrm>
            <a:off x="6779355" y="1171225"/>
            <a:ext cx="2687205" cy="400110"/>
          </a:xfrm>
          <a:prstGeom prst="rect">
            <a:avLst/>
          </a:prstGeom>
          <a:solidFill>
            <a:schemeClr val="accent2">
              <a:lumMod val="40000"/>
              <a:lumOff val="60000"/>
            </a:schemeClr>
          </a:solidFill>
          <a:scene3d>
            <a:camera prst="orthographicFront"/>
            <a:lightRig rig="threePt" dir="t"/>
          </a:scene3d>
          <a:sp3d>
            <a:bevelT/>
          </a:sp3d>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Second-line Therapy</a:t>
            </a:r>
          </a:p>
        </p:txBody>
      </p:sp>
      <p:pic>
        <p:nvPicPr>
          <p:cNvPr id="13" name="Picture 12">
            <a:extLst>
              <a:ext uri="{FF2B5EF4-FFF2-40B4-BE49-F238E27FC236}">
                <a16:creationId xmlns:a16="http://schemas.microsoft.com/office/drawing/2014/main" id="{B15AEE09-7EB2-4107-86B3-2B30692D45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3630" y="1158093"/>
            <a:ext cx="956999" cy="398750"/>
          </a:xfrm>
          <a:prstGeom prst="rect">
            <a:avLst/>
          </a:prstGeom>
          <a:solidFill>
            <a:schemeClr val="tx1"/>
          </a:solidFill>
        </p:spPr>
      </p:pic>
      <p:cxnSp>
        <p:nvCxnSpPr>
          <p:cNvPr id="27" name="Straight Arrow Connector 26">
            <a:extLst>
              <a:ext uri="{FF2B5EF4-FFF2-40B4-BE49-F238E27FC236}">
                <a16:creationId xmlns:a16="http://schemas.microsoft.com/office/drawing/2014/main" id="{CE5ACDAF-F73D-4076-A329-4BC80E67CBCA}"/>
              </a:ext>
            </a:extLst>
          </p:cNvPr>
          <p:cNvCxnSpPr>
            <a:cxnSpLocks/>
          </p:cNvCxnSpPr>
          <p:nvPr/>
        </p:nvCxnSpPr>
        <p:spPr bwMode="auto">
          <a:xfrm>
            <a:off x="1220050" y="4955002"/>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8" name="Straight Arrow Connector 27">
            <a:extLst>
              <a:ext uri="{FF2B5EF4-FFF2-40B4-BE49-F238E27FC236}">
                <a16:creationId xmlns:a16="http://schemas.microsoft.com/office/drawing/2014/main" id="{A3F20B75-84B1-4B99-BBE5-91DC54F68E1B}"/>
              </a:ext>
            </a:extLst>
          </p:cNvPr>
          <p:cNvCxnSpPr>
            <a:cxnSpLocks/>
          </p:cNvCxnSpPr>
          <p:nvPr/>
        </p:nvCxnSpPr>
        <p:spPr bwMode="auto">
          <a:xfrm flipV="1">
            <a:off x="2409865" y="3822315"/>
            <a:ext cx="380960" cy="492134"/>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29" name="Straight Arrow Connector 28">
            <a:extLst>
              <a:ext uri="{FF2B5EF4-FFF2-40B4-BE49-F238E27FC236}">
                <a16:creationId xmlns:a16="http://schemas.microsoft.com/office/drawing/2014/main" id="{086668C7-1B54-4475-9249-11A02C6A10C7}"/>
              </a:ext>
            </a:extLst>
          </p:cNvPr>
          <p:cNvCxnSpPr>
            <a:cxnSpLocks/>
          </p:cNvCxnSpPr>
          <p:nvPr/>
        </p:nvCxnSpPr>
        <p:spPr bwMode="auto">
          <a:xfrm>
            <a:off x="2452092" y="5485867"/>
            <a:ext cx="405147" cy="509538"/>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1" name="Straight Arrow Connector 30">
            <a:extLst>
              <a:ext uri="{FF2B5EF4-FFF2-40B4-BE49-F238E27FC236}">
                <a16:creationId xmlns:a16="http://schemas.microsoft.com/office/drawing/2014/main" id="{203EFAE7-366D-4785-ACD3-EA023878A9B2}"/>
              </a:ext>
            </a:extLst>
          </p:cNvPr>
          <p:cNvCxnSpPr>
            <a:cxnSpLocks/>
          </p:cNvCxnSpPr>
          <p:nvPr/>
        </p:nvCxnSpPr>
        <p:spPr bwMode="auto">
          <a:xfrm>
            <a:off x="3224196" y="3391678"/>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2" name="Straight Arrow Connector 31">
            <a:extLst>
              <a:ext uri="{FF2B5EF4-FFF2-40B4-BE49-F238E27FC236}">
                <a16:creationId xmlns:a16="http://schemas.microsoft.com/office/drawing/2014/main" id="{1A8CAC44-B357-4C66-8AEC-2286A2256F77}"/>
              </a:ext>
            </a:extLst>
          </p:cNvPr>
          <p:cNvCxnSpPr>
            <a:cxnSpLocks/>
          </p:cNvCxnSpPr>
          <p:nvPr/>
        </p:nvCxnSpPr>
        <p:spPr bwMode="auto">
          <a:xfrm>
            <a:off x="4898944" y="3369964"/>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3" name="Straight Arrow Connector 32">
            <a:extLst>
              <a:ext uri="{FF2B5EF4-FFF2-40B4-BE49-F238E27FC236}">
                <a16:creationId xmlns:a16="http://schemas.microsoft.com/office/drawing/2014/main" id="{B48C309E-4EA9-482F-92E4-46C708CEB2CF}"/>
              </a:ext>
            </a:extLst>
          </p:cNvPr>
          <p:cNvCxnSpPr>
            <a:cxnSpLocks/>
          </p:cNvCxnSpPr>
          <p:nvPr/>
        </p:nvCxnSpPr>
        <p:spPr bwMode="auto">
          <a:xfrm flipV="1">
            <a:off x="6124315" y="2659122"/>
            <a:ext cx="380960" cy="492134"/>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4" name="Straight Arrow Connector 33">
            <a:extLst>
              <a:ext uri="{FF2B5EF4-FFF2-40B4-BE49-F238E27FC236}">
                <a16:creationId xmlns:a16="http://schemas.microsoft.com/office/drawing/2014/main" id="{ABBCCA53-7742-4546-8AA4-1D2B0D276333}"/>
              </a:ext>
            </a:extLst>
          </p:cNvPr>
          <p:cNvCxnSpPr>
            <a:cxnSpLocks/>
          </p:cNvCxnSpPr>
          <p:nvPr/>
        </p:nvCxnSpPr>
        <p:spPr bwMode="auto">
          <a:xfrm>
            <a:off x="6151204" y="4054112"/>
            <a:ext cx="405147" cy="509538"/>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5" name="Straight Arrow Connector 34">
            <a:extLst>
              <a:ext uri="{FF2B5EF4-FFF2-40B4-BE49-F238E27FC236}">
                <a16:creationId xmlns:a16="http://schemas.microsoft.com/office/drawing/2014/main" id="{0C1FFB50-41BD-4B6D-B755-72A0B0D0C0AB}"/>
              </a:ext>
            </a:extLst>
          </p:cNvPr>
          <p:cNvCxnSpPr>
            <a:cxnSpLocks/>
          </p:cNvCxnSpPr>
          <p:nvPr/>
        </p:nvCxnSpPr>
        <p:spPr bwMode="auto">
          <a:xfrm>
            <a:off x="7292979" y="2177240"/>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6" name="Straight Arrow Connector 35">
            <a:extLst>
              <a:ext uri="{FF2B5EF4-FFF2-40B4-BE49-F238E27FC236}">
                <a16:creationId xmlns:a16="http://schemas.microsoft.com/office/drawing/2014/main" id="{72B02CEC-57DB-4527-9FDB-9E609AA13196}"/>
              </a:ext>
            </a:extLst>
          </p:cNvPr>
          <p:cNvCxnSpPr>
            <a:cxnSpLocks/>
          </p:cNvCxnSpPr>
          <p:nvPr/>
        </p:nvCxnSpPr>
        <p:spPr bwMode="auto">
          <a:xfrm>
            <a:off x="7281519" y="5050425"/>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cxnSp>
        <p:nvCxnSpPr>
          <p:cNvPr id="37" name="Straight Connector 36">
            <a:extLst>
              <a:ext uri="{FF2B5EF4-FFF2-40B4-BE49-F238E27FC236}">
                <a16:creationId xmlns:a16="http://schemas.microsoft.com/office/drawing/2014/main" id="{70C5005B-BBD7-422D-8CF0-944E50DF1D09}"/>
              </a:ext>
            </a:extLst>
          </p:cNvPr>
          <p:cNvCxnSpPr>
            <a:cxnSpLocks/>
          </p:cNvCxnSpPr>
          <p:nvPr/>
        </p:nvCxnSpPr>
        <p:spPr bwMode="auto">
          <a:xfrm>
            <a:off x="10402642" y="1916412"/>
            <a:ext cx="0" cy="4275400"/>
          </a:xfrm>
          <a:prstGeom prst="line">
            <a:avLst/>
          </a:prstGeom>
          <a:solidFill>
            <a:schemeClr val="accent1"/>
          </a:solidFill>
          <a:ln w="28575" cap="flat" cmpd="sng" algn="ctr">
            <a:solidFill>
              <a:srgbClr val="FFFF00"/>
            </a:solidFill>
            <a:prstDash val="solid"/>
            <a:round/>
            <a:headEnd type="none" w="med" len="med"/>
            <a:tailEnd type="none" w="med" len="med"/>
          </a:ln>
          <a:effectLst/>
        </p:spPr>
      </p:cxnSp>
      <p:cxnSp>
        <p:nvCxnSpPr>
          <p:cNvPr id="38" name="Straight Arrow Connector 37">
            <a:extLst>
              <a:ext uri="{FF2B5EF4-FFF2-40B4-BE49-F238E27FC236}">
                <a16:creationId xmlns:a16="http://schemas.microsoft.com/office/drawing/2014/main" id="{2C21BDDE-CD53-4564-B797-9F6D3C18BEA1}"/>
              </a:ext>
            </a:extLst>
          </p:cNvPr>
          <p:cNvCxnSpPr>
            <a:cxnSpLocks/>
          </p:cNvCxnSpPr>
          <p:nvPr/>
        </p:nvCxnSpPr>
        <p:spPr bwMode="auto">
          <a:xfrm>
            <a:off x="10402642" y="3601227"/>
            <a:ext cx="21773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14" name="TextBox 13">
            <a:extLst>
              <a:ext uri="{FF2B5EF4-FFF2-40B4-BE49-F238E27FC236}">
                <a16:creationId xmlns:a16="http://schemas.microsoft.com/office/drawing/2014/main" id="{59C93123-649F-4E45-84E3-0BA863D5DF45}"/>
              </a:ext>
            </a:extLst>
          </p:cNvPr>
          <p:cNvSpPr txBox="1"/>
          <p:nvPr/>
        </p:nvSpPr>
        <p:spPr>
          <a:xfrm>
            <a:off x="231080" y="4682274"/>
            <a:ext cx="1176128" cy="523220"/>
          </a:xfrm>
          <a:prstGeom prst="rect">
            <a:avLst/>
          </a:prstGeom>
          <a:solidFill>
            <a:srgbClr val="CC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Metastatic disease</a:t>
            </a:r>
          </a:p>
        </p:txBody>
      </p:sp>
      <p:sp>
        <p:nvSpPr>
          <p:cNvPr id="15" name="TextBox 14">
            <a:extLst>
              <a:ext uri="{FF2B5EF4-FFF2-40B4-BE49-F238E27FC236}">
                <a16:creationId xmlns:a16="http://schemas.microsoft.com/office/drawing/2014/main" id="{BE904556-93C5-47B9-A565-79A497EF66B4}"/>
              </a:ext>
            </a:extLst>
          </p:cNvPr>
          <p:cNvSpPr txBox="1"/>
          <p:nvPr/>
        </p:nvSpPr>
        <p:spPr>
          <a:xfrm>
            <a:off x="1681111" y="4316316"/>
            <a:ext cx="1176128" cy="1169551"/>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If jaundice: placement of self-expanding metal stent</a:t>
            </a:r>
          </a:p>
        </p:txBody>
      </p:sp>
      <p:sp>
        <p:nvSpPr>
          <p:cNvPr id="16" name="TextBox 15">
            <a:extLst>
              <a:ext uri="{FF2B5EF4-FFF2-40B4-BE49-F238E27FC236}">
                <a16:creationId xmlns:a16="http://schemas.microsoft.com/office/drawing/2014/main" id="{D93BABD2-A40C-4E3C-9F2E-46DFD54F1433}"/>
              </a:ext>
            </a:extLst>
          </p:cNvPr>
          <p:cNvSpPr txBox="1"/>
          <p:nvPr/>
        </p:nvSpPr>
        <p:spPr>
          <a:xfrm>
            <a:off x="2409865" y="3083651"/>
            <a:ext cx="1176128" cy="738664"/>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Good performance status</a:t>
            </a:r>
          </a:p>
        </p:txBody>
      </p:sp>
      <p:sp>
        <p:nvSpPr>
          <p:cNvPr id="18" name="TextBox 17">
            <a:extLst>
              <a:ext uri="{FF2B5EF4-FFF2-40B4-BE49-F238E27FC236}">
                <a16:creationId xmlns:a16="http://schemas.microsoft.com/office/drawing/2014/main" id="{DFE8963F-C809-480A-BCF7-DF7A60A6A250}"/>
              </a:ext>
            </a:extLst>
          </p:cNvPr>
          <p:cNvSpPr txBox="1"/>
          <p:nvPr/>
        </p:nvSpPr>
        <p:spPr>
          <a:xfrm>
            <a:off x="3730052" y="2974996"/>
            <a:ext cx="1416219" cy="954107"/>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Clinical trial (preferred)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 Chemotherapy</a:t>
            </a:r>
          </a:p>
        </p:txBody>
      </p:sp>
      <p:sp>
        <p:nvSpPr>
          <p:cNvPr id="19" name="TextBox 18">
            <a:extLst>
              <a:ext uri="{FF2B5EF4-FFF2-40B4-BE49-F238E27FC236}">
                <a16:creationId xmlns:a16="http://schemas.microsoft.com/office/drawing/2014/main" id="{F9D536B8-1E3F-4C83-B078-B0624CC58DD7}"/>
              </a:ext>
            </a:extLst>
          </p:cNvPr>
          <p:cNvSpPr txBox="1"/>
          <p:nvPr/>
        </p:nvSpPr>
        <p:spPr>
          <a:xfrm>
            <a:off x="3903187" y="5171021"/>
            <a:ext cx="1896028" cy="1600438"/>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Single-agent chemotherapy </a:t>
            </a:r>
            <a:b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Palliative RT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and/or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Other palliative and best supportive care</a:t>
            </a:r>
          </a:p>
        </p:txBody>
      </p:sp>
      <p:sp>
        <p:nvSpPr>
          <p:cNvPr id="21" name="TextBox 20">
            <a:extLst>
              <a:ext uri="{FF2B5EF4-FFF2-40B4-BE49-F238E27FC236}">
                <a16:creationId xmlns:a16="http://schemas.microsoft.com/office/drawing/2014/main" id="{C680F704-8CC2-488E-8BA2-23EE593DFFC4}"/>
              </a:ext>
            </a:extLst>
          </p:cNvPr>
          <p:cNvSpPr txBox="1"/>
          <p:nvPr/>
        </p:nvSpPr>
        <p:spPr>
          <a:xfrm>
            <a:off x="5930319" y="1920458"/>
            <a:ext cx="1571570" cy="738664"/>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Previously treated with gemcitabine-based therapy</a:t>
            </a:r>
          </a:p>
        </p:txBody>
      </p:sp>
      <p:sp>
        <p:nvSpPr>
          <p:cNvPr id="22" name="TextBox 21">
            <a:extLst>
              <a:ext uri="{FF2B5EF4-FFF2-40B4-BE49-F238E27FC236}">
                <a16:creationId xmlns:a16="http://schemas.microsoft.com/office/drawing/2014/main" id="{0FEB3E1A-A93B-4BBE-A4DF-9649C6AFCD08}"/>
              </a:ext>
            </a:extLst>
          </p:cNvPr>
          <p:cNvSpPr txBox="1"/>
          <p:nvPr/>
        </p:nvSpPr>
        <p:spPr>
          <a:xfrm>
            <a:off x="5949897" y="4539257"/>
            <a:ext cx="1529842" cy="954107"/>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Previously treated with fluoropyrimidine-based therapy</a:t>
            </a:r>
          </a:p>
        </p:txBody>
      </p:sp>
      <p:sp>
        <p:nvSpPr>
          <p:cNvPr id="23" name="TextBox 22">
            <a:extLst>
              <a:ext uri="{FF2B5EF4-FFF2-40B4-BE49-F238E27FC236}">
                <a16:creationId xmlns:a16="http://schemas.microsoft.com/office/drawing/2014/main" id="{09DF0DCA-6798-46FF-A045-1CB713D184A4}"/>
              </a:ext>
            </a:extLst>
          </p:cNvPr>
          <p:cNvSpPr txBox="1"/>
          <p:nvPr/>
        </p:nvSpPr>
        <p:spPr>
          <a:xfrm>
            <a:off x="7796143" y="1900412"/>
            <a:ext cx="2320756" cy="1600438"/>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Clinical trial (preferred)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Fluoropyrimidine-based chemotherapy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RT for severe pain refractory to narcotic therapy</a:t>
            </a:r>
          </a:p>
        </p:txBody>
      </p:sp>
      <p:sp>
        <p:nvSpPr>
          <p:cNvPr id="24" name="TextBox 23">
            <a:extLst>
              <a:ext uri="{FF2B5EF4-FFF2-40B4-BE49-F238E27FC236}">
                <a16:creationId xmlns:a16="http://schemas.microsoft.com/office/drawing/2014/main" id="{628D1195-F45E-45F9-B963-35F2CE55B933}"/>
              </a:ext>
            </a:extLst>
          </p:cNvPr>
          <p:cNvSpPr txBox="1"/>
          <p:nvPr/>
        </p:nvSpPr>
        <p:spPr>
          <a:xfrm>
            <a:off x="10595791" y="2974996"/>
            <a:ext cx="1393636" cy="1169551"/>
          </a:xfrm>
          <a:prstGeom prst="rect">
            <a:avLst/>
          </a:prstGeom>
          <a:solidFill>
            <a:srgbClr val="FFE3B2"/>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Palliative and best supportive care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Clinical trial</a:t>
            </a:r>
          </a:p>
        </p:txBody>
      </p:sp>
      <p:sp>
        <p:nvSpPr>
          <p:cNvPr id="25" name="TextBox 24">
            <a:extLst>
              <a:ext uri="{FF2B5EF4-FFF2-40B4-BE49-F238E27FC236}">
                <a16:creationId xmlns:a16="http://schemas.microsoft.com/office/drawing/2014/main" id="{74AA975F-607C-41B1-9392-1C83957A3FAF}"/>
              </a:ext>
            </a:extLst>
          </p:cNvPr>
          <p:cNvSpPr txBox="1"/>
          <p:nvPr/>
        </p:nvSpPr>
        <p:spPr>
          <a:xfrm>
            <a:off x="7772741" y="3885779"/>
            <a:ext cx="2412878" cy="2462213"/>
          </a:xfrm>
          <a:prstGeom prst="rect">
            <a:avLst/>
          </a:prstGeom>
          <a:solidFill>
            <a:srgbClr val="FFFF99"/>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Clinical trial (preferred)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Gemcitabine-based chemotherapy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5-FU + leucovorin + liposomal irinotecan (if no previous irinotecan)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RT for severe pain refractory to narcotic therapy</a:t>
            </a:r>
          </a:p>
        </p:txBody>
      </p:sp>
      <p:sp>
        <p:nvSpPr>
          <p:cNvPr id="26" name="TextBox 25">
            <a:extLst>
              <a:ext uri="{FF2B5EF4-FFF2-40B4-BE49-F238E27FC236}">
                <a16:creationId xmlns:a16="http://schemas.microsoft.com/office/drawing/2014/main" id="{24F6C7A0-9183-4832-9585-B572AC6D1E71}"/>
              </a:ext>
            </a:extLst>
          </p:cNvPr>
          <p:cNvSpPr txBox="1"/>
          <p:nvPr/>
        </p:nvSpPr>
        <p:spPr>
          <a:xfrm>
            <a:off x="5363837" y="2916075"/>
            <a:ext cx="1416219" cy="1169551"/>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Good performance status and disease progression</a:t>
            </a:r>
          </a:p>
        </p:txBody>
      </p:sp>
      <p:cxnSp>
        <p:nvCxnSpPr>
          <p:cNvPr id="42" name="Straight Arrow Connector 41">
            <a:extLst>
              <a:ext uri="{FF2B5EF4-FFF2-40B4-BE49-F238E27FC236}">
                <a16:creationId xmlns:a16="http://schemas.microsoft.com/office/drawing/2014/main" id="{E329497F-ACA1-4E39-94C0-657643F1F1F8}"/>
              </a:ext>
            </a:extLst>
          </p:cNvPr>
          <p:cNvCxnSpPr>
            <a:cxnSpLocks/>
          </p:cNvCxnSpPr>
          <p:nvPr/>
        </p:nvCxnSpPr>
        <p:spPr bwMode="auto">
          <a:xfrm>
            <a:off x="3380893" y="6364737"/>
            <a:ext cx="494653" cy="0"/>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17" name="TextBox 16">
            <a:extLst>
              <a:ext uri="{FF2B5EF4-FFF2-40B4-BE49-F238E27FC236}">
                <a16:creationId xmlns:a16="http://schemas.microsoft.com/office/drawing/2014/main" id="{014122FD-F985-4C5E-A9D4-A5C54CD7D2D9}"/>
              </a:ext>
            </a:extLst>
          </p:cNvPr>
          <p:cNvSpPr txBox="1"/>
          <p:nvPr/>
        </p:nvSpPr>
        <p:spPr>
          <a:xfrm>
            <a:off x="2452092" y="5995405"/>
            <a:ext cx="1176128" cy="738664"/>
          </a:xfrm>
          <a:prstGeom prst="rect">
            <a:avLst/>
          </a:prstGeom>
          <a:solidFill>
            <a:schemeClr val="accent1">
              <a:lumMod val="20000"/>
              <a:lumOff val="80000"/>
            </a:schemeClr>
          </a:solidFill>
          <a:scene3d>
            <a:camera prst="orthographicFront"/>
            <a:lightRig rig="threePt" dir="t"/>
          </a:scene3d>
          <a:sp3d>
            <a:bevelT/>
          </a:sp3d>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Poor performance status</a:t>
            </a:r>
          </a:p>
        </p:txBody>
      </p:sp>
    </p:spTree>
    <p:extLst>
      <p:ext uri="{BB962C8B-B14F-4D97-AF65-F5344CB8AC3E}">
        <p14:creationId xmlns:p14="http://schemas.microsoft.com/office/powerpoint/2010/main" val="32571310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630512" y="131538"/>
            <a:ext cx="9952174" cy="688501"/>
          </a:xfrm>
        </p:spPr>
        <p:txBody>
          <a:bodyPr>
            <a:noAutofit/>
          </a:bodyPr>
          <a:lstStyle/>
          <a:p>
            <a:r>
              <a:rPr lang="en-US" sz="3200" dirty="0">
                <a:solidFill>
                  <a:srgbClr val="FFFF99"/>
                </a:solidFill>
                <a:latin typeface="Calibri" panose="020F0502020204030204" pitchFamily="34" charset="0"/>
                <a:cs typeface="Calibri" panose="020F0502020204030204" pitchFamily="34" charset="0"/>
              </a:rPr>
              <a:t>Principles of Chemotherapy</a:t>
            </a:r>
          </a:p>
        </p:txBody>
      </p:sp>
      <p:sp>
        <p:nvSpPr>
          <p:cNvPr id="5" name="Text Placeholder 4"/>
          <p:cNvSpPr>
            <a:spLocks noGrp="1"/>
          </p:cNvSpPr>
          <p:nvPr>
            <p:ph type="body" sz="quarter" idx="11"/>
          </p:nvPr>
        </p:nvSpPr>
        <p:spPr>
          <a:xfrm>
            <a:off x="8708571" y="6328590"/>
            <a:ext cx="3197722" cy="384721"/>
          </a:xfrm>
        </p:spPr>
        <p:txBody>
          <a:bodyPr/>
          <a:lstStyle/>
          <a:p>
            <a:endParaRPr lang="en-US" dirty="0"/>
          </a:p>
          <a:p>
            <a:r>
              <a:rPr lang="en-US" dirty="0">
                <a:effectLst/>
                <a:latin typeface="Calibri" panose="020F0502020204030204" pitchFamily="34" charset="0"/>
                <a:cs typeface="Calibri" panose="020F0502020204030204" pitchFamily="34" charset="0"/>
              </a:rPr>
              <a:t> </a:t>
            </a:r>
            <a:r>
              <a:rPr lang="en-US" i="1" dirty="0">
                <a:effectLst/>
                <a:latin typeface="Calibri" panose="020F0502020204030204" pitchFamily="34" charset="0"/>
                <a:cs typeface="Calibri" panose="020F0502020204030204" pitchFamily="34" charset="0"/>
              </a:rPr>
              <a:t>J Natl </a:t>
            </a:r>
            <a:r>
              <a:rPr lang="en-US" i="1" dirty="0" err="1">
                <a:effectLst/>
                <a:latin typeface="Calibri" panose="020F0502020204030204" pitchFamily="34" charset="0"/>
                <a:cs typeface="Calibri" panose="020F0502020204030204" pitchFamily="34" charset="0"/>
              </a:rPr>
              <a:t>Compr</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Canc</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Netw</a:t>
            </a:r>
            <a:r>
              <a:rPr lang="en-US" i="1" dirty="0">
                <a:effectLst/>
                <a:latin typeface="Calibri" panose="020F0502020204030204" pitchFamily="34" charset="0"/>
                <a:cs typeface="Calibri" panose="020F0502020204030204" pitchFamily="34" charset="0"/>
              </a:rPr>
              <a:t> 2017;15(8):1028–1061 </a:t>
            </a:r>
            <a:endParaRPr lang="en-GB" sz="900" dirty="0">
              <a:effectLst/>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EFFF925A-92B3-488C-BC26-0EFD05F4A450}"/>
              </a:ext>
            </a:extLst>
          </p:cNvPr>
          <p:cNvSpPr txBox="1"/>
          <p:nvPr/>
        </p:nvSpPr>
        <p:spPr>
          <a:xfrm>
            <a:off x="628953" y="1412724"/>
            <a:ext cx="11093752" cy="274947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Locally Advanced/</a:t>
            </a:r>
            <a:r>
              <a:rPr kumimoji="0" lang="en-US" sz="2400" b="0" i="0" u="none" strike="noStrike" kern="120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Unresectable</a:t>
            </a: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Disease (First-Line Therapy)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285750" marR="0" lvl="0" indent="-285750" algn="l" defTabSz="914400" rtl="0" eaLnBrk="1" fontAlgn="auto" latinLnBrk="0" hangingPunct="1">
              <a:lnSpc>
                <a:spcPct val="100000"/>
              </a:lnSpc>
              <a:spcBef>
                <a:spcPts val="0"/>
              </a:spcBef>
              <a:spcAft>
                <a:spcPts val="20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Depending on performance status, mono- or combination systemic chemotherapy may be considered as initial therapy prior to radiation (chemoradiation or SBRT) for appropriate patients with locally advanced, </a:t>
            </a:r>
            <a:r>
              <a:rPr kumimoji="0" lang="en-US" sz="22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unresectable</a:t>
            </a: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disease.</a:t>
            </a:r>
          </a:p>
          <a:p>
            <a:pPr marL="285750" marR="0" lvl="0" indent="-285750" algn="l" defTabSz="914400" rtl="0" eaLnBrk="1" fontAlgn="auto" latinLnBrk="0" hangingPunct="1">
              <a:lnSpc>
                <a:spcPct val="100000"/>
              </a:lnSpc>
              <a:spcBef>
                <a:spcPts val="0"/>
              </a:spcBef>
              <a:spcAft>
                <a:spcPts val="20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Patients should be evaluated for recovery from hematologic and non-hematologic toxicity prior to initiation of chemoradiation. </a:t>
            </a:r>
          </a:p>
        </p:txBody>
      </p:sp>
    </p:spTree>
    <p:extLst>
      <p:ext uri="{BB962C8B-B14F-4D97-AF65-F5344CB8AC3E}">
        <p14:creationId xmlns:p14="http://schemas.microsoft.com/office/powerpoint/2010/main" val="17498276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630512" y="131538"/>
            <a:ext cx="9952174" cy="688501"/>
          </a:xfrm>
        </p:spPr>
        <p:txBody>
          <a:bodyPr>
            <a:noAutofit/>
          </a:bodyPr>
          <a:lstStyle/>
          <a:p>
            <a:r>
              <a:rPr lang="en-US" sz="3200" dirty="0">
                <a:solidFill>
                  <a:srgbClr val="FFFF99"/>
                </a:solidFill>
                <a:latin typeface="Calibri" panose="020F0502020204030204" pitchFamily="34" charset="0"/>
                <a:cs typeface="Calibri" panose="020F0502020204030204" pitchFamily="34" charset="0"/>
              </a:rPr>
              <a:t>Principles of Chemotherapy</a:t>
            </a:r>
          </a:p>
        </p:txBody>
      </p:sp>
      <p:sp>
        <p:nvSpPr>
          <p:cNvPr id="5" name="Text Placeholder 4"/>
          <p:cNvSpPr>
            <a:spLocks noGrp="1"/>
          </p:cNvSpPr>
          <p:nvPr>
            <p:ph type="body" sz="quarter" idx="11"/>
          </p:nvPr>
        </p:nvSpPr>
        <p:spPr>
          <a:xfrm>
            <a:off x="8708571" y="6328590"/>
            <a:ext cx="3197722" cy="384721"/>
          </a:xfrm>
        </p:spPr>
        <p:txBody>
          <a:bodyPr/>
          <a:lstStyle/>
          <a:p>
            <a:endParaRPr lang="en-US" dirty="0"/>
          </a:p>
          <a:p>
            <a:r>
              <a:rPr lang="en-US" dirty="0">
                <a:effectLst/>
                <a:latin typeface="Calibri" panose="020F0502020204030204" pitchFamily="34" charset="0"/>
                <a:cs typeface="Calibri" panose="020F0502020204030204" pitchFamily="34" charset="0"/>
              </a:rPr>
              <a:t> </a:t>
            </a:r>
            <a:r>
              <a:rPr lang="en-US" i="1" dirty="0">
                <a:effectLst/>
                <a:latin typeface="Calibri" panose="020F0502020204030204" pitchFamily="34" charset="0"/>
                <a:cs typeface="Calibri" panose="020F0502020204030204" pitchFamily="34" charset="0"/>
              </a:rPr>
              <a:t>J Natl </a:t>
            </a:r>
            <a:r>
              <a:rPr lang="en-US" i="1" dirty="0" err="1">
                <a:effectLst/>
                <a:latin typeface="Calibri" panose="020F0502020204030204" pitchFamily="34" charset="0"/>
                <a:cs typeface="Calibri" panose="020F0502020204030204" pitchFamily="34" charset="0"/>
              </a:rPr>
              <a:t>Compr</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Canc</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Netw</a:t>
            </a:r>
            <a:r>
              <a:rPr lang="en-US" i="1" dirty="0">
                <a:effectLst/>
                <a:latin typeface="Calibri" panose="020F0502020204030204" pitchFamily="34" charset="0"/>
                <a:cs typeface="Calibri" panose="020F0502020204030204" pitchFamily="34" charset="0"/>
              </a:rPr>
              <a:t> 2017;15(8):1028–1061 </a:t>
            </a:r>
            <a:endParaRPr lang="en-GB" sz="900" dirty="0">
              <a:effectLst/>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EFFF925A-92B3-488C-BC26-0EFD05F4A450}"/>
              </a:ext>
            </a:extLst>
          </p:cNvPr>
          <p:cNvSpPr txBox="1"/>
          <p:nvPr/>
        </p:nvSpPr>
        <p:spPr>
          <a:xfrm>
            <a:off x="179010" y="1093409"/>
            <a:ext cx="11611428" cy="560153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Locally Advanced/</a:t>
            </a:r>
            <a:r>
              <a:rPr kumimoji="0" lang="en-US" sz="2400" b="0" i="0" u="none" strike="noStrike" kern="120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Unresectable</a:t>
            </a: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Disease (First-Line Therapy)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285750" marR="0" lvl="0" indent="-285750" algn="l" defTabSz="914400" rtl="0" eaLnBrk="1" fontAlgn="auto" latinLnBrk="0" hangingPunct="1">
              <a:lnSpc>
                <a:spcPct val="100000"/>
              </a:lnSpc>
              <a:spcBef>
                <a:spcPts val="0"/>
              </a:spcBef>
              <a:spcAft>
                <a:spcPts val="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Options for patients with good performance status include: </a:t>
            </a: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FOLFIRINOX</a:t>
            </a: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 albumin-bound paclitaxel</a:t>
            </a: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 erlotinib</a:t>
            </a: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 capecitabine</a:t>
            </a: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 cisplatin</a:t>
            </a: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(especially for patients with </a:t>
            </a:r>
            <a:r>
              <a:rPr kumimoji="0" lang="en-US" sz="2000" b="0" i="1"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BRCA1/BRCA2 </a:t>
            </a: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or other DNA repair mutations) </a:t>
            </a: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Capecitabine (category 2B) </a:t>
            </a: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CI 5-FU (category 2B) </a:t>
            </a: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Fixed-dose-rate gemcitabine, docetaxel, capecitabine (GTX regimen) (category 2B) </a:t>
            </a: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Fluoropyrimidine + oxaliplatin (category 2B) (</a:t>
            </a:r>
            <a:r>
              <a:rPr kumimoji="0" lang="en-US" sz="20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eg</a:t>
            </a: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5-FU/leucovorin/oxaliplatin12 or </a:t>
            </a:r>
            <a:r>
              <a:rPr kumimoji="0" lang="en-US" sz="20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CapeOx</a:t>
            </a: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a:t>
            </a: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Induction chemotherapy with any of the chemotherapy options above (4–6 cycles) followed by chemoradiation*, or SBRT (in selected patients, locally advanced disease without systemic metastases) </a:t>
            </a: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0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Chemoradiation*, or SBRT (in select patients who are not candidates for combination therapy) </a:t>
            </a: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endParaRPr kumimoji="0" lang="en-US" sz="1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228600" marR="0" lvl="0" indent="0" algn="l" defTabSz="914400" rtl="0" eaLnBrk="1" fontAlgn="auto" latinLnBrk="0" hangingPunct="1">
              <a:lnSpc>
                <a:spcPct val="100000"/>
              </a:lnSpc>
              <a:spcBef>
                <a:spcPts val="0"/>
              </a:spcBef>
              <a:spcAft>
                <a:spcPts val="0"/>
              </a:spcAft>
              <a:buClr>
                <a:srgbClr val="66FFFF"/>
              </a:buClr>
              <a:buSzTx/>
              <a:buFontTx/>
              <a:buNone/>
              <a:tabLst/>
              <a:defRPr/>
            </a:pPr>
            <a:endParaRPr kumimoji="0" lang="en-US" sz="1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Tree>
    <p:extLst>
      <p:ext uri="{BB962C8B-B14F-4D97-AF65-F5344CB8AC3E}">
        <p14:creationId xmlns:p14="http://schemas.microsoft.com/office/powerpoint/2010/main" val="36614655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630512" y="131538"/>
            <a:ext cx="9952174" cy="688501"/>
          </a:xfrm>
        </p:spPr>
        <p:txBody>
          <a:bodyPr>
            <a:noAutofit/>
          </a:bodyPr>
          <a:lstStyle/>
          <a:p>
            <a:r>
              <a:rPr lang="en-US" sz="3200" dirty="0">
                <a:solidFill>
                  <a:srgbClr val="FFFF99"/>
                </a:solidFill>
                <a:latin typeface="Calibri" panose="020F0502020204030204" pitchFamily="34" charset="0"/>
                <a:cs typeface="Calibri" panose="020F0502020204030204" pitchFamily="34" charset="0"/>
              </a:rPr>
              <a:t>Principles of Chemotherapy</a:t>
            </a:r>
          </a:p>
        </p:txBody>
      </p:sp>
      <p:sp>
        <p:nvSpPr>
          <p:cNvPr id="5" name="Text Placeholder 4"/>
          <p:cNvSpPr>
            <a:spLocks noGrp="1"/>
          </p:cNvSpPr>
          <p:nvPr>
            <p:ph type="body" sz="quarter" idx="11"/>
          </p:nvPr>
        </p:nvSpPr>
        <p:spPr>
          <a:xfrm>
            <a:off x="8708571" y="6328590"/>
            <a:ext cx="3197722" cy="384721"/>
          </a:xfrm>
        </p:spPr>
        <p:txBody>
          <a:bodyPr/>
          <a:lstStyle/>
          <a:p>
            <a:endParaRPr lang="en-US" dirty="0"/>
          </a:p>
          <a:p>
            <a:r>
              <a:rPr lang="en-US" dirty="0">
                <a:effectLst/>
                <a:latin typeface="Calibri" panose="020F0502020204030204" pitchFamily="34" charset="0"/>
                <a:cs typeface="Calibri" panose="020F0502020204030204" pitchFamily="34" charset="0"/>
              </a:rPr>
              <a:t> </a:t>
            </a:r>
            <a:r>
              <a:rPr lang="en-US" i="1" dirty="0">
                <a:effectLst/>
                <a:latin typeface="Calibri" panose="020F0502020204030204" pitchFamily="34" charset="0"/>
                <a:cs typeface="Calibri" panose="020F0502020204030204" pitchFamily="34" charset="0"/>
              </a:rPr>
              <a:t>J Natl </a:t>
            </a:r>
            <a:r>
              <a:rPr lang="en-US" i="1" dirty="0" err="1">
                <a:effectLst/>
                <a:latin typeface="Calibri" panose="020F0502020204030204" pitchFamily="34" charset="0"/>
                <a:cs typeface="Calibri" panose="020F0502020204030204" pitchFamily="34" charset="0"/>
              </a:rPr>
              <a:t>Compr</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Canc</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Netw</a:t>
            </a:r>
            <a:r>
              <a:rPr lang="en-US" i="1" dirty="0">
                <a:effectLst/>
                <a:latin typeface="Calibri" panose="020F0502020204030204" pitchFamily="34" charset="0"/>
                <a:cs typeface="Calibri" panose="020F0502020204030204" pitchFamily="34" charset="0"/>
              </a:rPr>
              <a:t> 2017;15(8):1028–1061 </a:t>
            </a:r>
            <a:endParaRPr lang="en-GB" sz="900" dirty="0">
              <a:effectLst/>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EFFF925A-92B3-488C-BC26-0EFD05F4A450}"/>
              </a:ext>
            </a:extLst>
          </p:cNvPr>
          <p:cNvSpPr txBox="1"/>
          <p:nvPr/>
        </p:nvSpPr>
        <p:spPr>
          <a:xfrm>
            <a:off x="179010" y="1093409"/>
            <a:ext cx="11611428" cy="437042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Locally Advanced/</a:t>
            </a:r>
            <a:r>
              <a:rPr kumimoji="0" lang="en-US" sz="2400" b="0" i="0" u="none" strike="noStrike" kern="120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Unresectable</a:t>
            </a: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Disease (First-Line Therapy)</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571500"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endPar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571500" marR="0" lvl="0" indent="-342900" algn="l" defTabSz="914400" rtl="0" eaLnBrk="1" fontAlgn="auto" latinLnBrk="0" hangingPunct="1">
              <a:lnSpc>
                <a:spcPct val="100000"/>
              </a:lnSpc>
              <a:spcBef>
                <a:spcPts val="0"/>
              </a:spcBef>
              <a:spcAft>
                <a:spcPts val="0"/>
              </a:spcAft>
              <a:buClr>
                <a:srgbClr val="C00000"/>
              </a:buClr>
              <a:buSzPct val="80000"/>
              <a:buFont typeface="Wingdings 3" panose="05040102010807070707" pitchFamily="18" charset="2"/>
              <a:buChar char="u"/>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Options for patients with poor performance status include: </a:t>
            </a:r>
          </a:p>
          <a:p>
            <a:pPr marL="914400" marR="0" lvl="0" indent="-401638"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a:t>
            </a:r>
          </a:p>
          <a:p>
            <a:pPr marL="1374775" marR="0" lvl="0" indent="-401638" algn="l" defTabSz="914400" rtl="0" eaLnBrk="1" fontAlgn="auto" latinLnBrk="0" hangingPunct="1">
              <a:lnSpc>
                <a:spcPct val="100000"/>
              </a:lnSpc>
              <a:spcBef>
                <a:spcPts val="0"/>
              </a:spcBef>
              <a:spcAft>
                <a:spcPts val="0"/>
              </a:spcAft>
              <a:buClr>
                <a:srgbClr val="FFFF00"/>
              </a:buClr>
              <a:buSzTx/>
              <a:buFont typeface="Arial" panose="020B0604020202020204" pitchFamily="34" charset="0"/>
              <a:buChar char="•"/>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1000 mg/m</a:t>
            </a:r>
            <a:r>
              <a:rPr kumimoji="0" lang="en-US" sz="2200" b="0"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2</a:t>
            </a: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over 30 minutes, weekly for 3 weeks every 28 days (category 1)  </a:t>
            </a:r>
          </a:p>
          <a:p>
            <a:pPr marL="1374775" marR="0" lvl="0" indent="-401638" algn="l" defTabSz="914400" rtl="0" eaLnBrk="1" fontAlgn="auto" latinLnBrk="0" hangingPunct="1">
              <a:lnSpc>
                <a:spcPct val="100000"/>
              </a:lnSpc>
              <a:spcBef>
                <a:spcPts val="0"/>
              </a:spcBef>
              <a:spcAft>
                <a:spcPts val="0"/>
              </a:spcAft>
              <a:buClr>
                <a:srgbClr val="FFFF00"/>
              </a:buClr>
              <a:buSzTx/>
              <a:buFont typeface="Arial" panose="020B0604020202020204" pitchFamily="34" charset="0"/>
              <a:buChar char="•"/>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Fixed-dose-rate gemcitabine (10 mg/m2/min) may substitute for standard infusion of gemcitabine over 30 minutes (category 2B) </a:t>
            </a:r>
          </a:p>
          <a:p>
            <a:pPr marL="914400" marR="0" lvl="0" indent="-401638" algn="l" defTabSz="914400" rtl="0" eaLnBrk="1" fontAlgn="auto" latinLnBrk="0" hangingPunct="1">
              <a:lnSpc>
                <a:spcPct val="100000"/>
              </a:lnSpc>
              <a:spcBef>
                <a:spcPts val="0"/>
              </a:spcBef>
              <a:spcAft>
                <a:spcPts val="0"/>
              </a:spcAft>
              <a:buClr>
                <a:srgbClr val="FFFF00"/>
              </a:buClr>
              <a:buSzTx/>
              <a:buFontTx/>
              <a:buNone/>
              <a:tabLst/>
              <a:defRPr/>
            </a:pP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914400" marR="0" lvl="0" indent="-401638"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Capecitabine (category 2B) </a:t>
            </a:r>
          </a:p>
          <a:p>
            <a:pPr marL="914400" marR="0" lvl="0" indent="-401638" algn="l" defTabSz="914400" rtl="0" eaLnBrk="1" fontAlgn="auto" latinLnBrk="0" hangingPunct="1">
              <a:lnSpc>
                <a:spcPct val="100000"/>
              </a:lnSpc>
              <a:spcBef>
                <a:spcPts val="0"/>
              </a:spcBef>
              <a:spcAft>
                <a:spcPts val="0"/>
              </a:spcAft>
              <a:buClr>
                <a:srgbClr val="66FFFF"/>
              </a:buClr>
              <a:buSzTx/>
              <a:buFontTx/>
              <a:buNone/>
              <a:tabLst/>
              <a:defRPr/>
            </a:pPr>
            <a:endPar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914400" marR="0" lvl="0" indent="-401638"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CI 5-FU (category 2B) </a:t>
            </a:r>
          </a:p>
        </p:txBody>
      </p:sp>
    </p:spTree>
    <p:extLst>
      <p:ext uri="{BB962C8B-B14F-4D97-AF65-F5344CB8AC3E}">
        <p14:creationId xmlns:p14="http://schemas.microsoft.com/office/powerpoint/2010/main" val="13085779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4"/>
          <p:cNvSpPr>
            <a:spLocks noChangeArrowheads="1"/>
          </p:cNvSpPr>
          <p:nvPr/>
        </p:nvSpPr>
        <p:spPr bwMode="auto">
          <a:xfrm>
            <a:off x="5583238" y="2625726"/>
            <a:ext cx="9144000" cy="369332"/>
          </a:xfrm>
          <a:prstGeom prst="rect">
            <a:avLst/>
          </a:prstGeom>
          <a:noFill/>
          <a:ln>
            <a:noFill/>
          </a:ln>
          <a:effectLst>
            <a:outerShdw blurRad="63500" dist="17961" dir="2700000" algn="ctr" rotWithShape="0">
              <a:schemeClr val="bg2">
                <a:alpha val="74998"/>
              </a:schemeClr>
            </a:outerShdw>
          </a:effectLst>
          <a:extLst/>
        </p:spPr>
        <p:txBody>
          <a:bodyPr>
            <a:spAutoFit/>
          </a:bodyPr>
          <a:lstStyle/>
          <a:p>
            <a:pPr marL="0" marR="0" lvl="0" indent="0" algn="ctr" defTabSz="914400" rtl="0" eaLnBrk="0" fontAlgn="auto" latinLnBrk="0" hangingPunct="0">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charset="0"/>
              <a:ea typeface="MS PGothic" charset="0"/>
              <a:cs typeface="MS PGothic" charset="0"/>
            </a:endParaRPr>
          </a:p>
        </p:txBody>
      </p:sp>
      <p:sp>
        <p:nvSpPr>
          <p:cNvPr id="68610" name="Line 2"/>
          <p:cNvSpPr>
            <a:spLocks noChangeShapeType="1"/>
          </p:cNvSpPr>
          <p:nvPr/>
        </p:nvSpPr>
        <p:spPr bwMode="auto">
          <a:xfrm>
            <a:off x="1524000" y="1038225"/>
            <a:ext cx="9144000" cy="0"/>
          </a:xfrm>
          <a:prstGeom prst="line">
            <a:avLst/>
          </a:prstGeom>
          <a:noFill/>
          <a:ln w="38100">
            <a:solidFill>
              <a:srgbClr val="990000"/>
            </a:solidFill>
            <a:round/>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Tahoma"/>
              <a:cs typeface="Tahoma"/>
            </a:endParaRPr>
          </a:p>
        </p:txBody>
      </p:sp>
      <p:sp>
        <p:nvSpPr>
          <p:cNvPr id="7" name="Text Box 3"/>
          <p:cNvSpPr txBox="1">
            <a:spLocks noChangeArrowheads="1"/>
          </p:cNvSpPr>
          <p:nvPr/>
        </p:nvSpPr>
        <p:spPr bwMode="auto">
          <a:xfrm>
            <a:off x="2820988" y="182564"/>
            <a:ext cx="7847012" cy="579437"/>
          </a:xfrm>
          <a:prstGeom prst="rect">
            <a:avLst/>
          </a:prstGeom>
          <a:noFill/>
          <a:ln w="50800">
            <a:noFill/>
            <a:miter lim="800000"/>
            <a:headEnd/>
            <a:tailEnd/>
          </a:ln>
          <a:effectLst/>
        </p:spPr>
        <p:txBody>
          <a:bodyPr>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914400" rtl="0" eaLnBrk="0" fontAlgn="auto" latinLnBrk="0" hangingPunct="0">
              <a:lnSpc>
                <a:spcPct val="100000"/>
              </a:lnSpc>
              <a:spcBef>
                <a:spcPts val="0"/>
              </a:spcBef>
              <a:spcAft>
                <a:spcPts val="0"/>
              </a:spcAft>
              <a:buClrTx/>
              <a:buSzTx/>
              <a:buFont typeface="Monotype Sorts" charset="2"/>
              <a:buNone/>
              <a:tabLst/>
              <a:defRPr/>
            </a:pPr>
            <a:r>
              <a:rPr kumimoji="0" lang="en-US" altLang="en-US" sz="3200" b="0" i="0" u="none" strike="noStrike" kern="1200" cap="none" spc="0" normalizeH="0" baseline="0" noProof="0">
                <a:ln>
                  <a:noFill/>
                </a:ln>
                <a:solidFill>
                  <a:srgbClr val="FFF88C"/>
                </a:solidFill>
                <a:effectLst>
                  <a:outerShdw blurRad="38100" dist="38100" dir="2700000" algn="tl">
                    <a:srgbClr val="000000"/>
                  </a:outerShdw>
                </a:effectLst>
                <a:uLnTx/>
                <a:uFillTx/>
                <a:latin typeface="Calibri" pitchFamily="34" charset="0"/>
                <a:ea typeface="MS PGothic" pitchFamily="34" charset="-128"/>
                <a:cs typeface="Tahoma"/>
              </a:rPr>
              <a:t>We Request That You…</a:t>
            </a:r>
          </a:p>
        </p:txBody>
      </p:sp>
      <p:sp>
        <p:nvSpPr>
          <p:cNvPr id="8" name="Rectangle 4"/>
          <p:cNvSpPr>
            <a:spLocks noGrp="1" noChangeArrowheads="1"/>
          </p:cNvSpPr>
          <p:nvPr>
            <p:ph type="title" idx="4294967295"/>
          </p:nvPr>
        </p:nvSpPr>
        <p:spPr>
          <a:xfrm>
            <a:off x="1905000" y="1362076"/>
            <a:ext cx="5105400" cy="5267325"/>
          </a:xfrm>
          <a:prstGeom prst="rect">
            <a:avLst/>
          </a:prstGeom>
          <a:ln w="38100">
            <a:noFill/>
          </a:ln>
        </p:spPr>
        <p:txBody>
          <a:bodyPr lIns="96793" tIns="47547" rIns="96793" bIns="47547"/>
          <a:lstStyle/>
          <a:p>
            <a:pPr marL="398463" indent="-398463" algn="l">
              <a:spcBef>
                <a:spcPct val="10000"/>
              </a:spcBef>
              <a:buClr>
                <a:srgbClr val="CC0000"/>
              </a:buClr>
              <a:buFont typeface="Arial Black" pitchFamily="34" charset="0"/>
              <a:buChar char="►"/>
              <a:defRPr/>
            </a:pPr>
            <a:r>
              <a:rPr lang="en-US" i="1">
                <a:solidFill>
                  <a:srgbClr val="FFFDC9"/>
                </a:solidFill>
                <a:latin typeface="Calibri" panose="020F0502020204030204" pitchFamily="34" charset="0"/>
                <a:cs typeface="ＭＳ Ｐゴシック" charset="-128"/>
              </a:rPr>
              <a:t>PLEASE FILL OUT</a:t>
            </a:r>
            <a:r>
              <a:rPr lang="en-US" sz="2000" i="1">
                <a:solidFill>
                  <a:srgbClr val="FFFDC9"/>
                </a:solidFill>
                <a:latin typeface="Calibri" panose="020F0502020204030204" pitchFamily="34" charset="0"/>
                <a:cs typeface="ＭＳ Ｐゴシック" charset="-128"/>
              </a:rPr>
              <a:t> </a:t>
            </a:r>
            <a:br>
              <a:rPr lang="en-US" sz="2000" i="1">
                <a:solidFill>
                  <a:srgbClr val="FFFDC9"/>
                </a:solidFill>
                <a:latin typeface="Calibri" panose="020F0502020204030204" pitchFamily="34" charset="0"/>
                <a:cs typeface="ＭＳ Ｐゴシック" charset="-128"/>
              </a:rPr>
            </a:br>
            <a:br>
              <a:rPr lang="en-US" sz="2400">
                <a:solidFill>
                  <a:srgbClr val="FFFDC9"/>
                </a:solidFill>
                <a:latin typeface="Calibri" panose="020F0502020204030204" pitchFamily="34" charset="0"/>
                <a:cs typeface="ＭＳ Ｐゴシック" charset="-128"/>
              </a:rPr>
            </a:br>
            <a:endParaRPr lang="en-US" sz="2000">
              <a:solidFill>
                <a:srgbClr val="FFFDC9"/>
              </a:solidFill>
              <a:latin typeface="Calibri" panose="020F0502020204030204" pitchFamily="34" charset="0"/>
              <a:cs typeface="ＭＳ Ｐゴシック" charset="-128"/>
            </a:endParaRPr>
          </a:p>
        </p:txBody>
      </p:sp>
      <p:sp>
        <p:nvSpPr>
          <p:cNvPr id="9" name="Rectangle 6"/>
          <p:cNvSpPr>
            <a:spLocks noChangeArrowheads="1"/>
          </p:cNvSpPr>
          <p:nvPr/>
        </p:nvSpPr>
        <p:spPr bwMode="auto">
          <a:xfrm>
            <a:off x="8213726" y="2870201"/>
            <a:ext cx="227013" cy="442913"/>
          </a:xfrm>
          <a:prstGeom prst="rect">
            <a:avLst/>
          </a:prstGeom>
          <a:noFill/>
          <a:ln w="12700">
            <a:noFill/>
            <a:miter lim="800000"/>
            <a:headEnd/>
            <a:tailEnd/>
          </a:ln>
          <a:effectLst/>
        </p:spPr>
        <p:txBody>
          <a:bodyPr wrap="none" tIns="91440" rIns="45720">
            <a:spAutoFit/>
          </a:bodyPr>
          <a:lstStyle/>
          <a:p>
            <a:pPr marL="0" marR="0" lvl="0" indent="0" algn="ctr" defTabSz="914400" rtl="0" eaLnBrk="0" fontAlgn="auto" latinLnBrk="0" hangingPunct="0">
              <a:lnSpc>
                <a:spcPct val="90000"/>
              </a:lnSpc>
              <a:spcBef>
                <a:spcPts val="0"/>
              </a:spcBef>
              <a:spcAft>
                <a:spcPts val="0"/>
              </a:spcAft>
              <a:buClr>
                <a:srgbClr val="D60093"/>
              </a:buClr>
              <a:buSzPct val="68000"/>
              <a:buFont typeface="Wingdings" pitchFamily="2" charset="2"/>
              <a:buChar char="§"/>
              <a:tabLst/>
              <a:defRPr/>
            </a:pPr>
            <a:endParaRPr kumimoji="0" lang="en-US" sz="2200" b="0" i="0" u="none" strike="noStrike" kern="1200" cap="none" spc="0" normalizeH="0" baseline="0" noProof="0">
              <a:ln>
                <a:noFill/>
              </a:ln>
              <a:solidFill>
                <a:srgbClr val="FFFFFF"/>
              </a:solidFill>
              <a:effectLst>
                <a:outerShdw blurRad="38100" dist="38100" dir="2700000" algn="tl">
                  <a:srgbClr val="000000"/>
                </a:outerShdw>
              </a:effectLst>
              <a:uLnTx/>
              <a:uFillTx/>
              <a:latin typeface="Calibri" panose="020F0502020204030204" pitchFamily="34" charset="0"/>
              <a:ea typeface="MS PGothic" pitchFamily="34" charset="-128"/>
              <a:cs typeface="Tahoma"/>
            </a:endParaRPr>
          </a:p>
        </p:txBody>
      </p:sp>
      <p:sp>
        <p:nvSpPr>
          <p:cNvPr id="68614" name="Line 10"/>
          <p:cNvSpPr>
            <a:spLocks noChangeShapeType="1"/>
          </p:cNvSpPr>
          <p:nvPr/>
        </p:nvSpPr>
        <p:spPr bwMode="auto">
          <a:xfrm>
            <a:off x="1517650" y="1047750"/>
            <a:ext cx="9144000" cy="0"/>
          </a:xfrm>
          <a:prstGeom prst="line">
            <a:avLst/>
          </a:prstGeom>
          <a:noFill/>
          <a:ln w="38100">
            <a:solidFill>
              <a:srgbClr val="000000"/>
            </a:solidFill>
            <a:round/>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Tahoma"/>
              <a:ea typeface="Tahoma"/>
              <a:cs typeface="Tahoma"/>
            </a:endParaRPr>
          </a:p>
        </p:txBody>
      </p:sp>
      <p:sp>
        <p:nvSpPr>
          <p:cNvPr id="11" name="TextBox 10"/>
          <p:cNvSpPr txBox="1"/>
          <p:nvPr/>
        </p:nvSpPr>
        <p:spPr bwMode="auto">
          <a:xfrm>
            <a:off x="526473" y="1981201"/>
            <a:ext cx="6560127" cy="4093428"/>
          </a:xfrm>
          <a:prstGeom prst="rect">
            <a:avLst/>
          </a:prstGeom>
          <a:noFill/>
          <a:ln w="9525">
            <a:noFill/>
            <a:miter lim="800000"/>
            <a:headEnd/>
            <a:tailEnd/>
          </a:ln>
        </p:spPr>
        <p:txBody>
          <a:bodyPr wrap="square">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altLang="en-US" sz="2600" b="0" i="1" u="none" strike="noStrike" kern="120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endParaRP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en-US" sz="2600" b="0" i="1" u="none" strike="noStrike" kern="120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t>QUESTION AND ANSWER </a:t>
            </a:r>
            <a:br>
              <a:rPr kumimoji="0" lang="en-US" altLang="en-US" sz="2600" b="0" i="1" u="none" strike="noStrike" kern="120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br>
            <a:r>
              <a:rPr kumimoji="0" lang="en-US" altLang="en-US" sz="2600" b="0" i="1" u="none" strike="noStrike" kern="120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t>(Q&amp;A)</a:t>
            </a:r>
            <a:r>
              <a:rPr kumimoji="0" lang="en-US" altLang="en-US" sz="2600" b="0" i="0" u="none" strike="noStrike" kern="120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t> </a:t>
            </a:r>
            <a:r>
              <a:rPr kumimoji="0" lang="en-US" altLang="en-US" sz="2600" b="0" i="1" u="none" strike="noStrike" kern="120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t>CARDS</a:t>
            </a:r>
            <a:r>
              <a:rPr kumimoji="0" lang="en-US" altLang="en-US" sz="2600" b="0" i="0" u="none" strike="noStrike" kern="120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t> </a:t>
            </a:r>
            <a:r>
              <a:rPr kumimoji="0" lang="en-US" altLang="en-US" sz="2600" b="0" i="0" u="sng" strike="noStrike" kern="120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as program proceeds</a:t>
            </a:r>
            <a:r>
              <a:rPr kumimoji="0" lang="en-US" alt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 so we can collect them and discuss during the Q&amp;A session</a:t>
            </a:r>
            <a:br>
              <a:rPr kumimoji="0" lang="en-US" alt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br>
            <a:br>
              <a:rPr kumimoji="0" lang="en-US" alt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br>
            <a:r>
              <a:rPr kumimoji="0" lang="en-US" altLang="en-US" sz="2600" b="0" i="1" u="none" strike="noStrike" kern="120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t>COURSE SURVEY AND EVALUATION </a:t>
            </a:r>
            <a:r>
              <a:rPr kumimoji="0" lang="en-US" altLang="en-US" sz="2600" b="0" i="0" u="none" strike="noStrike" kern="120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t> </a:t>
            </a:r>
            <a:r>
              <a:rPr kumimoji="0" lang="en-US" altLang="en-US" sz="26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itchFamily="34" charset="0"/>
                <a:ea typeface="MS PGothic" pitchFamily="34" charset="-128"/>
                <a:cs typeface="Tahoma"/>
              </a:rPr>
              <a:t>forms to obtain CME credit. Please hand all survey forms to the staff at the desk outside following the program</a:t>
            </a:r>
          </a:p>
        </p:txBody>
      </p:sp>
      <p:pic>
        <p:nvPicPr>
          <p:cNvPr id="10" name="Picture 9">
            <a:extLst>
              <a:ext uri="{FF2B5EF4-FFF2-40B4-BE49-F238E27FC236}">
                <a16:creationId xmlns:a16="http://schemas.microsoft.com/office/drawing/2014/main" id="{9E186D35-91D1-4305-B4A5-CE6981F95740}"/>
              </a:ext>
            </a:extLst>
          </p:cNvPr>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8719038" y="1781175"/>
            <a:ext cx="3002629" cy="389193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08033390"/>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630512" y="131538"/>
            <a:ext cx="9952174" cy="688501"/>
          </a:xfrm>
        </p:spPr>
        <p:txBody>
          <a:bodyPr>
            <a:noAutofit/>
          </a:bodyPr>
          <a:lstStyle/>
          <a:p>
            <a:br>
              <a:rPr lang="en-US" sz="3200" dirty="0">
                <a:solidFill>
                  <a:srgbClr val="FFFF99"/>
                </a:solidFill>
                <a:latin typeface="Calibri" panose="020F0502020204030204" pitchFamily="34" charset="0"/>
                <a:cs typeface="Calibri" panose="020F0502020204030204" pitchFamily="34" charset="0"/>
              </a:rPr>
            </a:br>
            <a:r>
              <a:rPr lang="en-US" sz="3200" dirty="0">
                <a:solidFill>
                  <a:srgbClr val="FFFF99"/>
                </a:solidFill>
                <a:latin typeface="Calibri" panose="020F0502020204030204" pitchFamily="34" charset="0"/>
                <a:cs typeface="Calibri" panose="020F0502020204030204" pitchFamily="34" charset="0"/>
              </a:rPr>
              <a:t>Metastatic Pancreatic Cancer</a:t>
            </a:r>
          </a:p>
        </p:txBody>
      </p:sp>
      <p:sp>
        <p:nvSpPr>
          <p:cNvPr id="5" name="Text Placeholder 4"/>
          <p:cNvSpPr>
            <a:spLocks noGrp="1"/>
          </p:cNvSpPr>
          <p:nvPr>
            <p:ph type="body" sz="quarter" idx="11"/>
          </p:nvPr>
        </p:nvSpPr>
        <p:spPr>
          <a:xfrm>
            <a:off x="8708571" y="6328590"/>
            <a:ext cx="3197722" cy="384721"/>
          </a:xfrm>
        </p:spPr>
        <p:txBody>
          <a:bodyPr/>
          <a:lstStyle/>
          <a:p>
            <a:endParaRPr lang="en-US" dirty="0"/>
          </a:p>
          <a:p>
            <a:r>
              <a:rPr lang="en-US" dirty="0">
                <a:effectLst/>
                <a:latin typeface="Calibri" panose="020F0502020204030204" pitchFamily="34" charset="0"/>
                <a:cs typeface="Calibri" panose="020F0502020204030204" pitchFamily="34" charset="0"/>
              </a:rPr>
              <a:t> </a:t>
            </a:r>
            <a:r>
              <a:rPr lang="en-US" i="1" dirty="0">
                <a:effectLst/>
                <a:latin typeface="Calibri" panose="020F0502020204030204" pitchFamily="34" charset="0"/>
                <a:cs typeface="Calibri" panose="020F0502020204030204" pitchFamily="34" charset="0"/>
              </a:rPr>
              <a:t>J Natl </a:t>
            </a:r>
            <a:r>
              <a:rPr lang="en-US" i="1" dirty="0" err="1">
                <a:effectLst/>
                <a:latin typeface="Calibri" panose="020F0502020204030204" pitchFamily="34" charset="0"/>
                <a:cs typeface="Calibri" panose="020F0502020204030204" pitchFamily="34" charset="0"/>
              </a:rPr>
              <a:t>Compr</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Canc</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Netw</a:t>
            </a:r>
            <a:r>
              <a:rPr lang="en-US" i="1" dirty="0">
                <a:effectLst/>
                <a:latin typeface="Calibri" panose="020F0502020204030204" pitchFamily="34" charset="0"/>
                <a:cs typeface="Calibri" panose="020F0502020204030204" pitchFamily="34" charset="0"/>
              </a:rPr>
              <a:t> 2017;15(8):1028–1061 </a:t>
            </a:r>
            <a:endParaRPr lang="en-GB" sz="900" dirty="0">
              <a:effectLst/>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EFFF925A-92B3-488C-BC26-0EFD05F4A450}"/>
              </a:ext>
            </a:extLst>
          </p:cNvPr>
          <p:cNvSpPr txBox="1"/>
          <p:nvPr/>
        </p:nvSpPr>
        <p:spPr>
          <a:xfrm>
            <a:off x="179010" y="1093409"/>
            <a:ext cx="11611428" cy="520142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Metastatic Disease – First Line Therapy</a:t>
            </a: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342900" marR="0" lvl="0" indent="-342900" algn="l" defTabSz="914400" rtl="0" eaLnBrk="1" fontAlgn="auto" latinLnBrk="0" hangingPunct="1">
              <a:lnSpc>
                <a:spcPct val="100000"/>
              </a:lnSpc>
              <a:spcBef>
                <a:spcPts val="0"/>
              </a:spcBef>
              <a:spcAft>
                <a:spcPts val="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Patients who progress with metastatic disease are not candidates for radiation unless required for palliative purposes. </a:t>
            </a:r>
          </a:p>
          <a:p>
            <a:pPr marL="342900" marR="0" lvl="0" indent="-342900" algn="l" defTabSz="914400" rtl="0" eaLnBrk="1" fontAlgn="auto" latinLnBrk="0" hangingPunct="1">
              <a:lnSpc>
                <a:spcPct val="100000"/>
              </a:lnSpc>
              <a:spcBef>
                <a:spcPts val="0"/>
              </a:spcBef>
              <a:spcAft>
                <a:spcPts val="0"/>
              </a:spcAft>
              <a:buClr>
                <a:srgbClr val="C00000"/>
              </a:buClr>
              <a:buSzPct val="80000"/>
              <a:buFont typeface="Wingdings 3" panose="05040102010807070707" pitchFamily="18" charset="2"/>
              <a:buChar char="u"/>
              <a:tabLst/>
              <a:defRPr/>
            </a:pP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342900" marR="0" lvl="0" indent="-342900" algn="l" defTabSz="914400" rtl="0" eaLnBrk="1" fontAlgn="auto" latinLnBrk="0" hangingPunct="1">
              <a:lnSpc>
                <a:spcPct val="100000"/>
              </a:lnSpc>
              <a:spcBef>
                <a:spcPts val="0"/>
              </a:spcBef>
              <a:spcAft>
                <a:spcPts val="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Options for patients with good performance status include: </a:t>
            </a:r>
          </a:p>
          <a:p>
            <a:pPr marL="744538"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FOLFIRINOX (category 1) (preferred) </a:t>
            </a:r>
          </a:p>
          <a:p>
            <a:pPr marL="744538"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 albumin-bound paclitaxel (category 1) (preferred) </a:t>
            </a:r>
          </a:p>
          <a:p>
            <a:pPr marL="744538"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 erlotinib (category 1) </a:t>
            </a:r>
          </a:p>
          <a:p>
            <a:pPr marL="744538"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(category 1) </a:t>
            </a:r>
          </a:p>
          <a:p>
            <a:pPr marL="744538"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 capecitabine </a:t>
            </a:r>
          </a:p>
          <a:p>
            <a:pPr marL="744538"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 cisplatin (Can be considered as an alternative to FOLFIRINOX in patients with possible hereditary cancers involving DNA repair mutations) </a:t>
            </a:r>
          </a:p>
          <a:p>
            <a:pPr marL="744538"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Fixed-dose-rate gemcitabine, docetaxel, capecitabine (GTX regimen)11 (category 2B)</a:t>
            </a:r>
          </a:p>
          <a:p>
            <a:pPr marL="744538" marR="0" lvl="0" indent="-342900" algn="l" defTabSz="914400" rtl="0" eaLnBrk="1" fontAlgn="auto" latinLnBrk="0" hangingPunct="1">
              <a:lnSpc>
                <a:spcPct val="100000"/>
              </a:lnSpc>
              <a:spcBef>
                <a:spcPts val="0"/>
              </a:spcBef>
              <a:spcAft>
                <a:spcPts val="0"/>
              </a:spcAft>
              <a:buClr>
                <a:srgbClr val="66FFFF"/>
              </a:buClr>
              <a:buSzTx/>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Fluoropyrimidine + oxaliplatin (category 2B) (</a:t>
            </a:r>
            <a:r>
              <a:rPr kumimoji="0" lang="en-US" sz="22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eg</a:t>
            </a: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5-FU/leucovorin/oxaliplatin12 or </a:t>
            </a:r>
            <a:r>
              <a:rPr kumimoji="0" lang="en-US" sz="22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CapeOx</a:t>
            </a: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a:t>
            </a:r>
          </a:p>
        </p:txBody>
      </p:sp>
    </p:spTree>
    <p:extLst>
      <p:ext uri="{BB962C8B-B14F-4D97-AF65-F5344CB8AC3E}">
        <p14:creationId xmlns:p14="http://schemas.microsoft.com/office/powerpoint/2010/main" val="32666560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630512" y="131538"/>
            <a:ext cx="9952174" cy="688501"/>
          </a:xfrm>
        </p:spPr>
        <p:txBody>
          <a:bodyPr>
            <a:noAutofit/>
          </a:bodyPr>
          <a:lstStyle/>
          <a:p>
            <a:br>
              <a:rPr lang="en-US" sz="3200" dirty="0">
                <a:solidFill>
                  <a:srgbClr val="FFFF99"/>
                </a:solidFill>
                <a:latin typeface="Calibri" panose="020F0502020204030204" pitchFamily="34" charset="0"/>
                <a:cs typeface="Calibri" panose="020F0502020204030204" pitchFamily="34" charset="0"/>
              </a:rPr>
            </a:br>
            <a:r>
              <a:rPr lang="en-US" sz="3200" dirty="0">
                <a:solidFill>
                  <a:srgbClr val="FFFF99"/>
                </a:solidFill>
                <a:latin typeface="Calibri" panose="020F0502020204030204" pitchFamily="34" charset="0"/>
                <a:cs typeface="Calibri" panose="020F0502020204030204" pitchFamily="34" charset="0"/>
              </a:rPr>
              <a:t>Metastatic Pancreatic Cancer</a:t>
            </a:r>
          </a:p>
        </p:txBody>
      </p:sp>
      <p:sp>
        <p:nvSpPr>
          <p:cNvPr id="5" name="Text Placeholder 4"/>
          <p:cNvSpPr>
            <a:spLocks noGrp="1"/>
          </p:cNvSpPr>
          <p:nvPr>
            <p:ph type="body" sz="quarter" idx="11"/>
          </p:nvPr>
        </p:nvSpPr>
        <p:spPr>
          <a:xfrm>
            <a:off x="8708571" y="6328590"/>
            <a:ext cx="3197722" cy="384721"/>
          </a:xfrm>
        </p:spPr>
        <p:txBody>
          <a:bodyPr/>
          <a:lstStyle/>
          <a:p>
            <a:endParaRPr lang="en-US" dirty="0"/>
          </a:p>
          <a:p>
            <a:r>
              <a:rPr lang="en-US" dirty="0">
                <a:effectLst/>
                <a:latin typeface="Calibri" panose="020F0502020204030204" pitchFamily="34" charset="0"/>
                <a:cs typeface="Calibri" panose="020F0502020204030204" pitchFamily="34" charset="0"/>
              </a:rPr>
              <a:t> </a:t>
            </a:r>
            <a:r>
              <a:rPr lang="en-US" i="1" dirty="0">
                <a:effectLst/>
                <a:latin typeface="Calibri" panose="020F0502020204030204" pitchFamily="34" charset="0"/>
                <a:cs typeface="Calibri" panose="020F0502020204030204" pitchFamily="34" charset="0"/>
              </a:rPr>
              <a:t>J Natl </a:t>
            </a:r>
            <a:r>
              <a:rPr lang="en-US" i="1" dirty="0" err="1">
                <a:effectLst/>
                <a:latin typeface="Calibri" panose="020F0502020204030204" pitchFamily="34" charset="0"/>
                <a:cs typeface="Calibri" panose="020F0502020204030204" pitchFamily="34" charset="0"/>
              </a:rPr>
              <a:t>Compr</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Canc</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Netw</a:t>
            </a:r>
            <a:r>
              <a:rPr lang="en-US" i="1" dirty="0">
                <a:effectLst/>
                <a:latin typeface="Calibri" panose="020F0502020204030204" pitchFamily="34" charset="0"/>
                <a:cs typeface="Calibri" panose="020F0502020204030204" pitchFamily="34" charset="0"/>
              </a:rPr>
              <a:t> 2017;15(8):1028–1061 </a:t>
            </a:r>
            <a:endParaRPr lang="en-GB" sz="900" dirty="0">
              <a:effectLst/>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EFFF925A-92B3-488C-BC26-0EFD05F4A450}"/>
              </a:ext>
            </a:extLst>
          </p:cNvPr>
          <p:cNvSpPr txBox="1"/>
          <p:nvPr/>
        </p:nvSpPr>
        <p:spPr>
          <a:xfrm>
            <a:off x="294865" y="1165981"/>
            <a:ext cx="11611428" cy="418576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Metastatic Disease – First Line Therapy</a:t>
            </a: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342900" marR="0" lvl="0" indent="-342900" algn="l" defTabSz="914400" rtl="0" eaLnBrk="1" fontAlgn="auto" latinLnBrk="0" hangingPunct="1">
              <a:lnSpc>
                <a:spcPct val="100000"/>
              </a:lnSpc>
              <a:spcBef>
                <a:spcPts val="0"/>
              </a:spcBef>
              <a:spcAft>
                <a:spcPts val="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Options for patients with poor performance status include: </a:t>
            </a:r>
          </a:p>
          <a:p>
            <a:pPr marL="744538" marR="0" lvl="0" indent="-342900" algn="l" defTabSz="914400" rtl="0" eaLnBrk="1" fontAlgn="auto" latinLnBrk="0" hangingPunct="1">
              <a:lnSpc>
                <a:spcPct val="100000"/>
              </a:lnSpc>
              <a:spcBef>
                <a:spcPts val="0"/>
              </a:spcBef>
              <a:spcAft>
                <a:spcPts val="0"/>
              </a:spcAft>
              <a:buClr>
                <a:srgbClr val="66FFFF"/>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Gemcitabine  1000 mg/m2 over 30 minutes, weekly for 3 weeks every 28 days (category 1)  </a:t>
            </a:r>
          </a:p>
          <a:p>
            <a:pPr marL="744538" marR="0" lvl="0" indent="-342900" algn="l" defTabSz="914400" rtl="0" eaLnBrk="1" fontAlgn="auto" latinLnBrk="0" hangingPunct="1">
              <a:lnSpc>
                <a:spcPct val="100000"/>
              </a:lnSpc>
              <a:spcBef>
                <a:spcPts val="0"/>
              </a:spcBef>
              <a:spcAft>
                <a:spcPts val="0"/>
              </a:spcAft>
              <a:buClr>
                <a:srgbClr val="66FFFF"/>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Fixed-dose-rate gemcitabine (10 mg/m2/min) may substitute for standard infusion of gemcitabine over 30 minutes (category 2B) </a:t>
            </a:r>
          </a:p>
          <a:p>
            <a:pPr marL="744538" marR="0" lvl="0" indent="-342900" algn="l" defTabSz="914400" rtl="0" eaLnBrk="1" fontAlgn="auto" latinLnBrk="0" hangingPunct="1">
              <a:lnSpc>
                <a:spcPct val="100000"/>
              </a:lnSpc>
              <a:spcBef>
                <a:spcPts val="0"/>
              </a:spcBef>
              <a:spcAft>
                <a:spcPts val="0"/>
              </a:spcAft>
              <a:buClr>
                <a:srgbClr val="66FFFF"/>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Capecitabine (category 2B) </a:t>
            </a:r>
          </a:p>
          <a:p>
            <a:pPr marL="744538" marR="0" lvl="0" indent="-342900" algn="l" defTabSz="914400" rtl="0" eaLnBrk="1" fontAlgn="auto" latinLnBrk="0" hangingPunct="1">
              <a:lnSpc>
                <a:spcPct val="100000"/>
              </a:lnSpc>
              <a:spcBef>
                <a:spcPts val="0"/>
              </a:spcBef>
              <a:spcAft>
                <a:spcPts val="0"/>
              </a:spcAft>
              <a:buClr>
                <a:srgbClr val="66FFFF"/>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CI 5-FU (category 2B) </a:t>
            </a:r>
          </a:p>
          <a:p>
            <a:pPr marL="744538" marR="0" lvl="0" indent="-342900" algn="l" defTabSz="914400" rtl="0" eaLnBrk="1" fontAlgn="auto" latinLnBrk="0" hangingPunct="1">
              <a:lnSpc>
                <a:spcPct val="100000"/>
              </a:lnSpc>
              <a:spcBef>
                <a:spcPts val="0"/>
              </a:spcBef>
              <a:spcAft>
                <a:spcPts val="0"/>
              </a:spcAft>
              <a:buClr>
                <a:srgbClr val="66FFFF"/>
              </a:buClr>
              <a:buSzPct val="100000"/>
              <a:buFont typeface="Wingdings" panose="05000000000000000000" pitchFamily="2" charset="2"/>
              <a:buChar char="§"/>
              <a:tabLst/>
              <a:defRPr/>
            </a:pP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401638" marR="0" lvl="0" indent="0" algn="l" defTabSz="914400" rtl="0" eaLnBrk="1" fontAlgn="auto" latinLnBrk="0" hangingPunct="1">
              <a:lnSpc>
                <a:spcPct val="100000"/>
              </a:lnSpc>
              <a:spcBef>
                <a:spcPts val="0"/>
              </a:spcBef>
              <a:spcAft>
                <a:spcPts val="0"/>
              </a:spcAft>
              <a:buClr>
                <a:srgbClr val="66FFFF"/>
              </a:buClr>
              <a:buSzPct val="100000"/>
              <a:buFontTx/>
              <a:buNone/>
              <a:tabLst/>
              <a:defRPr/>
            </a:pPr>
            <a:r>
              <a:rPr kumimoji="0" lang="en-US" sz="22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Chemoradiation: </a:t>
            </a:r>
          </a:p>
          <a:p>
            <a:pPr marL="744538" marR="0" lvl="0" indent="-342900" algn="l" defTabSz="914400" rtl="0" eaLnBrk="1" fontAlgn="auto" latinLnBrk="0" hangingPunct="1">
              <a:lnSpc>
                <a:spcPct val="100000"/>
              </a:lnSpc>
              <a:spcBef>
                <a:spcPts val="0"/>
              </a:spcBef>
              <a:spcAft>
                <a:spcPts val="0"/>
              </a:spcAft>
              <a:buClr>
                <a:srgbClr val="66FFFF"/>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Fluoropyrimidine (capecitabine, CI 5-FU, or 5-FU/cisplatin) + concurrent RT (preferred) </a:t>
            </a:r>
          </a:p>
          <a:p>
            <a:pPr marL="744538" marR="0" lvl="0" indent="-342900" algn="l" defTabSz="914400" rtl="0" eaLnBrk="1" fontAlgn="auto" latinLnBrk="0" hangingPunct="1">
              <a:lnSpc>
                <a:spcPct val="100000"/>
              </a:lnSpc>
              <a:spcBef>
                <a:spcPts val="0"/>
              </a:spcBef>
              <a:spcAft>
                <a:spcPts val="0"/>
              </a:spcAft>
              <a:buClr>
                <a:srgbClr val="66FFFF"/>
              </a:buClr>
              <a:buSzPct val="100000"/>
              <a:buFont typeface="Wingdings" panose="05000000000000000000" pitchFamily="2" charset="2"/>
              <a:buChar char="§"/>
              <a:tabLst/>
              <a:defRPr/>
            </a:pPr>
            <a:r>
              <a:rPr kumimoji="0" lang="en-US" sz="22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Gemcitabine + concurrent RT5 </a:t>
            </a: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Tree>
    <p:extLst>
      <p:ext uri="{BB962C8B-B14F-4D97-AF65-F5344CB8AC3E}">
        <p14:creationId xmlns:p14="http://schemas.microsoft.com/office/powerpoint/2010/main" val="15272683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630512" y="131538"/>
            <a:ext cx="9952174" cy="688501"/>
          </a:xfrm>
        </p:spPr>
        <p:txBody>
          <a:bodyPr>
            <a:noAutofit/>
          </a:bodyPr>
          <a:lstStyle/>
          <a:p>
            <a:br>
              <a:rPr lang="en-US" sz="3200" dirty="0">
                <a:solidFill>
                  <a:srgbClr val="FFFF99"/>
                </a:solidFill>
                <a:latin typeface="Calibri" panose="020F0502020204030204" pitchFamily="34" charset="0"/>
                <a:cs typeface="Calibri" panose="020F0502020204030204" pitchFamily="34" charset="0"/>
              </a:rPr>
            </a:br>
            <a:r>
              <a:rPr lang="en-US" sz="3200" dirty="0">
                <a:solidFill>
                  <a:srgbClr val="FFFF99"/>
                </a:solidFill>
                <a:latin typeface="Calibri" panose="020F0502020204030204" pitchFamily="34" charset="0"/>
                <a:cs typeface="Calibri" panose="020F0502020204030204" pitchFamily="34" charset="0"/>
              </a:rPr>
              <a:t>Metastatic Pancreatic Cancer</a:t>
            </a:r>
          </a:p>
        </p:txBody>
      </p:sp>
      <p:sp>
        <p:nvSpPr>
          <p:cNvPr id="5" name="Text Placeholder 4"/>
          <p:cNvSpPr>
            <a:spLocks noGrp="1"/>
          </p:cNvSpPr>
          <p:nvPr>
            <p:ph type="body" sz="quarter" idx="11"/>
          </p:nvPr>
        </p:nvSpPr>
        <p:spPr>
          <a:xfrm>
            <a:off x="8708571" y="6328590"/>
            <a:ext cx="3197722" cy="384721"/>
          </a:xfrm>
        </p:spPr>
        <p:txBody>
          <a:bodyPr/>
          <a:lstStyle/>
          <a:p>
            <a:endParaRPr lang="en-US" dirty="0"/>
          </a:p>
          <a:p>
            <a:r>
              <a:rPr lang="en-US" dirty="0">
                <a:effectLst/>
                <a:latin typeface="Calibri" panose="020F0502020204030204" pitchFamily="34" charset="0"/>
                <a:cs typeface="Calibri" panose="020F0502020204030204" pitchFamily="34" charset="0"/>
              </a:rPr>
              <a:t> </a:t>
            </a:r>
            <a:r>
              <a:rPr lang="en-US" i="1" dirty="0">
                <a:effectLst/>
                <a:latin typeface="Calibri" panose="020F0502020204030204" pitchFamily="34" charset="0"/>
                <a:cs typeface="Calibri" panose="020F0502020204030204" pitchFamily="34" charset="0"/>
              </a:rPr>
              <a:t>J Natl </a:t>
            </a:r>
            <a:r>
              <a:rPr lang="en-US" i="1" dirty="0" err="1">
                <a:effectLst/>
                <a:latin typeface="Calibri" panose="020F0502020204030204" pitchFamily="34" charset="0"/>
                <a:cs typeface="Calibri" panose="020F0502020204030204" pitchFamily="34" charset="0"/>
              </a:rPr>
              <a:t>Compr</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Canc</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Netw</a:t>
            </a:r>
            <a:r>
              <a:rPr lang="en-US" i="1" dirty="0">
                <a:effectLst/>
                <a:latin typeface="Calibri" panose="020F0502020204030204" pitchFamily="34" charset="0"/>
                <a:cs typeface="Calibri" panose="020F0502020204030204" pitchFamily="34" charset="0"/>
              </a:rPr>
              <a:t> 2017;15(8):1028–1061 </a:t>
            </a:r>
            <a:endParaRPr lang="en-GB" sz="900" dirty="0">
              <a:effectLst/>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EFFF925A-92B3-488C-BC26-0EFD05F4A450}"/>
              </a:ext>
            </a:extLst>
          </p:cNvPr>
          <p:cNvSpPr txBox="1"/>
          <p:nvPr/>
        </p:nvSpPr>
        <p:spPr>
          <a:xfrm>
            <a:off x="179010" y="1093409"/>
            <a:ext cx="11611428" cy="595034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Second-line Therapy for Locally Advanced/</a:t>
            </a:r>
            <a:r>
              <a:rPr kumimoji="0" lang="en-US" sz="2400" b="0" i="0" u="none" strike="noStrike" kern="120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Unresectable</a:t>
            </a: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/Metastatic Disease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and Good Performance Status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If previously treated with gemcitabine-based therapy, options include: </a:t>
            </a:r>
          </a:p>
          <a:p>
            <a:pPr marL="798513" marR="0" lvl="0" indent="-338138" algn="l" defTabSz="914400" rtl="0" eaLnBrk="1" fontAlgn="auto" latinLnBrk="0" hangingPunct="1">
              <a:lnSpc>
                <a:spcPct val="100000"/>
              </a:lnSpc>
              <a:spcBef>
                <a:spcPts val="0"/>
              </a:spcBef>
              <a:spcAft>
                <a:spcPts val="10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5-FU + leucovorin + liposomal irinotecan, (category 1 for metastatic disease) </a:t>
            </a:r>
          </a:p>
          <a:p>
            <a:pPr marL="798513" marR="0" lvl="0" indent="-338138" algn="l" defTabSz="914400" rtl="0" eaLnBrk="1" fontAlgn="auto" latinLnBrk="0" hangingPunct="1">
              <a:lnSpc>
                <a:spcPct val="100000"/>
              </a:lnSpc>
              <a:spcBef>
                <a:spcPts val="0"/>
              </a:spcBef>
              <a:spcAft>
                <a:spcPts val="10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FOLFIRINOX</a:t>
            </a:r>
          </a:p>
          <a:p>
            <a:pPr marL="798513" marR="0" lvl="0" indent="-338138" algn="l" defTabSz="914400" rtl="0" eaLnBrk="1" fontAlgn="auto" latinLnBrk="0" hangingPunct="1">
              <a:lnSpc>
                <a:spcPct val="100000"/>
              </a:lnSpc>
              <a:spcBef>
                <a:spcPts val="0"/>
              </a:spcBef>
              <a:spcAft>
                <a:spcPts val="10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Oxaliplatin/5-FU/leucovorin </a:t>
            </a:r>
          </a:p>
          <a:p>
            <a:pPr marL="798513" marR="0" lvl="0" indent="-338138" algn="l" defTabSz="914400" rtl="0" eaLnBrk="1" fontAlgn="auto" latinLnBrk="0" hangingPunct="1">
              <a:lnSpc>
                <a:spcPct val="100000"/>
              </a:lnSpc>
              <a:spcBef>
                <a:spcPts val="0"/>
              </a:spcBef>
              <a:spcAft>
                <a:spcPts val="10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FOLFOX </a:t>
            </a:r>
          </a:p>
          <a:p>
            <a:pPr marL="798513" marR="0" lvl="0" indent="-338138" algn="l" defTabSz="914400" rtl="0" eaLnBrk="1" fontAlgn="auto" latinLnBrk="0" hangingPunct="1">
              <a:lnSpc>
                <a:spcPct val="100000"/>
              </a:lnSpc>
              <a:spcBef>
                <a:spcPts val="0"/>
              </a:spcBef>
              <a:spcAft>
                <a:spcPts val="10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Capecitabine/oxaliplatin </a:t>
            </a:r>
          </a:p>
          <a:p>
            <a:pPr marL="798513" marR="0" lvl="0" indent="-338138" algn="l" defTabSz="914400" rtl="0" eaLnBrk="1" fontAlgn="auto" latinLnBrk="0" hangingPunct="1">
              <a:lnSpc>
                <a:spcPct val="100000"/>
              </a:lnSpc>
              <a:spcBef>
                <a:spcPts val="0"/>
              </a:spcBef>
              <a:spcAft>
                <a:spcPts val="10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Capecitabine </a:t>
            </a:r>
          </a:p>
          <a:p>
            <a:pPr marL="798513" marR="0" lvl="0" indent="-338138" algn="l" defTabSz="914400" rtl="0" eaLnBrk="1" fontAlgn="auto" latinLnBrk="0" hangingPunct="1">
              <a:lnSpc>
                <a:spcPct val="100000"/>
              </a:lnSpc>
              <a:spcBef>
                <a:spcPts val="0"/>
              </a:spcBef>
              <a:spcAft>
                <a:spcPts val="10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CI 5-FU </a:t>
            </a:r>
          </a:p>
          <a:p>
            <a:pPr marL="798513" marR="0" lvl="0" indent="-338138" algn="l" defTabSz="914400" rtl="0" eaLnBrk="1" fontAlgn="auto" latinLnBrk="0" hangingPunct="1">
              <a:lnSpc>
                <a:spcPct val="100000"/>
              </a:lnSpc>
              <a:spcBef>
                <a:spcPts val="0"/>
              </a:spcBef>
              <a:spcAft>
                <a:spcPts val="10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Chemoradiation* (Only for locally advanced disease; if not previously given, and if primary site is the sole site of progression) </a:t>
            </a:r>
          </a:p>
          <a:p>
            <a:pPr marL="342900" marR="0" lvl="0" indent="-342900" algn="l" defTabSz="914400" rtl="0" eaLnBrk="1" fontAlgn="auto" latinLnBrk="0" hangingPunct="1">
              <a:lnSpc>
                <a:spcPct val="100000"/>
              </a:lnSpc>
              <a:spcBef>
                <a:spcPts val="0"/>
              </a:spcBef>
              <a:spcAft>
                <a:spcPts val="0"/>
              </a:spcAft>
              <a:buClr>
                <a:srgbClr val="C00000"/>
              </a:buClr>
              <a:buSzPct val="80000"/>
              <a:buFont typeface="Wingdings 3" panose="05040102010807070707" pitchFamily="18" charset="2"/>
              <a:buChar char="u"/>
              <a:tabLst/>
              <a:defRPr/>
            </a:pPr>
            <a:endParaRPr kumimoji="0" lang="en-US" sz="22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Tree>
    <p:extLst>
      <p:ext uri="{BB962C8B-B14F-4D97-AF65-F5344CB8AC3E}">
        <p14:creationId xmlns:p14="http://schemas.microsoft.com/office/powerpoint/2010/main" val="32904285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630512" y="131538"/>
            <a:ext cx="9952174" cy="688501"/>
          </a:xfrm>
        </p:spPr>
        <p:txBody>
          <a:bodyPr>
            <a:noAutofit/>
          </a:bodyPr>
          <a:lstStyle/>
          <a:p>
            <a:br>
              <a:rPr lang="en-US" sz="3200" dirty="0">
                <a:solidFill>
                  <a:srgbClr val="FFFF99"/>
                </a:solidFill>
                <a:latin typeface="Calibri" panose="020F0502020204030204" pitchFamily="34" charset="0"/>
                <a:cs typeface="Calibri" panose="020F0502020204030204" pitchFamily="34" charset="0"/>
              </a:rPr>
            </a:br>
            <a:r>
              <a:rPr lang="en-US" sz="3200" dirty="0">
                <a:solidFill>
                  <a:srgbClr val="FFFF99"/>
                </a:solidFill>
                <a:latin typeface="Calibri" panose="020F0502020204030204" pitchFamily="34" charset="0"/>
                <a:cs typeface="Calibri" panose="020F0502020204030204" pitchFamily="34" charset="0"/>
              </a:rPr>
              <a:t>Metastatic Pancreatic Cancer</a:t>
            </a:r>
          </a:p>
        </p:txBody>
      </p:sp>
      <p:sp>
        <p:nvSpPr>
          <p:cNvPr id="5" name="Text Placeholder 4"/>
          <p:cNvSpPr>
            <a:spLocks noGrp="1"/>
          </p:cNvSpPr>
          <p:nvPr>
            <p:ph type="body" sz="quarter" idx="11"/>
          </p:nvPr>
        </p:nvSpPr>
        <p:spPr>
          <a:xfrm>
            <a:off x="8708571" y="6328590"/>
            <a:ext cx="3197722" cy="384721"/>
          </a:xfrm>
        </p:spPr>
        <p:txBody>
          <a:bodyPr/>
          <a:lstStyle/>
          <a:p>
            <a:endParaRPr lang="en-US" dirty="0"/>
          </a:p>
          <a:p>
            <a:r>
              <a:rPr lang="en-US" dirty="0">
                <a:effectLst/>
                <a:latin typeface="Calibri" panose="020F0502020204030204" pitchFamily="34" charset="0"/>
                <a:cs typeface="Calibri" panose="020F0502020204030204" pitchFamily="34" charset="0"/>
              </a:rPr>
              <a:t> </a:t>
            </a:r>
            <a:r>
              <a:rPr lang="en-US" i="1" dirty="0">
                <a:effectLst/>
                <a:latin typeface="Calibri" panose="020F0502020204030204" pitchFamily="34" charset="0"/>
                <a:cs typeface="Calibri" panose="020F0502020204030204" pitchFamily="34" charset="0"/>
              </a:rPr>
              <a:t>J Natl </a:t>
            </a:r>
            <a:r>
              <a:rPr lang="en-US" i="1" dirty="0" err="1">
                <a:effectLst/>
                <a:latin typeface="Calibri" panose="020F0502020204030204" pitchFamily="34" charset="0"/>
                <a:cs typeface="Calibri" panose="020F0502020204030204" pitchFamily="34" charset="0"/>
              </a:rPr>
              <a:t>Compr</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Canc</a:t>
            </a:r>
            <a:r>
              <a:rPr lang="en-US" i="1" dirty="0">
                <a:effectLst/>
                <a:latin typeface="Calibri" panose="020F0502020204030204" pitchFamily="34" charset="0"/>
                <a:cs typeface="Calibri" panose="020F0502020204030204" pitchFamily="34" charset="0"/>
              </a:rPr>
              <a:t> </a:t>
            </a:r>
            <a:r>
              <a:rPr lang="en-US" i="1" dirty="0" err="1">
                <a:effectLst/>
                <a:latin typeface="Calibri" panose="020F0502020204030204" pitchFamily="34" charset="0"/>
                <a:cs typeface="Calibri" panose="020F0502020204030204" pitchFamily="34" charset="0"/>
              </a:rPr>
              <a:t>Netw</a:t>
            </a:r>
            <a:r>
              <a:rPr lang="en-US" i="1" dirty="0">
                <a:effectLst/>
                <a:latin typeface="Calibri" panose="020F0502020204030204" pitchFamily="34" charset="0"/>
                <a:cs typeface="Calibri" panose="020F0502020204030204" pitchFamily="34" charset="0"/>
              </a:rPr>
              <a:t> 2017;15(8):1028–1061 </a:t>
            </a:r>
            <a:endParaRPr lang="en-GB" sz="900" dirty="0">
              <a:effectLst/>
              <a:latin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EFFF925A-92B3-488C-BC26-0EFD05F4A450}"/>
              </a:ext>
            </a:extLst>
          </p:cNvPr>
          <p:cNvSpPr txBox="1"/>
          <p:nvPr/>
        </p:nvSpPr>
        <p:spPr>
          <a:xfrm>
            <a:off x="295124" y="1001485"/>
            <a:ext cx="11437257" cy="574003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Second-line Therapy for Locally Advanced/</a:t>
            </a:r>
            <a:r>
              <a:rPr kumimoji="0" lang="en-US" sz="2400" b="0" i="0" u="none" strike="noStrike" kern="1200" cap="none" spc="0" normalizeH="0" baseline="0" noProof="0" dirty="0" err="1">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Unresectable</a:t>
            </a: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/Metastatic Disease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and Good Performance Status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C00000"/>
              </a:buClr>
              <a:buSzPct val="80000"/>
              <a:buFontTx/>
              <a:buNone/>
              <a:tabLst/>
              <a:defRPr/>
            </a:pPr>
            <a:r>
              <a:rPr kumimoji="0" lang="en-US" sz="2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If previously treated with fluoropyrimidine-based therapy, options include: </a:t>
            </a:r>
          </a:p>
          <a:p>
            <a:pPr marL="914400" marR="0" lvl="0" indent="-454025" algn="l" defTabSz="914400" rtl="0" eaLnBrk="1" fontAlgn="auto" latinLnBrk="0" hangingPunct="1">
              <a:lnSpc>
                <a:spcPct val="100000"/>
              </a:lnSpc>
              <a:spcBef>
                <a:spcPts val="0"/>
              </a:spcBef>
              <a:spcAft>
                <a:spcPts val="15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 albumin-bound paclitaxel</a:t>
            </a:r>
          </a:p>
          <a:p>
            <a:pPr marL="914400" marR="0" lvl="0" indent="-454025" algn="l" defTabSz="914400" rtl="0" eaLnBrk="1" fontAlgn="auto" latinLnBrk="0" hangingPunct="1">
              <a:lnSpc>
                <a:spcPct val="100000"/>
              </a:lnSpc>
              <a:spcBef>
                <a:spcPts val="0"/>
              </a:spcBef>
              <a:spcAft>
                <a:spcPts val="15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a:t>
            </a:r>
          </a:p>
          <a:p>
            <a:pPr marL="914400" marR="0" lvl="0" indent="-454025" algn="l" defTabSz="914400" rtl="0" eaLnBrk="1" fontAlgn="auto" latinLnBrk="0" hangingPunct="1">
              <a:lnSpc>
                <a:spcPct val="100000"/>
              </a:lnSpc>
              <a:spcBef>
                <a:spcPts val="0"/>
              </a:spcBef>
              <a:spcAft>
                <a:spcPts val="15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 cisplatin </a:t>
            </a:r>
          </a:p>
          <a:p>
            <a:pPr marL="914400" marR="0" lvl="0" indent="-454025" algn="l" defTabSz="914400" rtl="0" eaLnBrk="1" fontAlgn="auto" latinLnBrk="0" hangingPunct="1">
              <a:lnSpc>
                <a:spcPct val="100000"/>
              </a:lnSpc>
              <a:spcBef>
                <a:spcPts val="0"/>
              </a:spcBef>
              <a:spcAft>
                <a:spcPts val="15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Gemcitabine + erlotinib </a:t>
            </a:r>
          </a:p>
          <a:p>
            <a:pPr marL="914400" marR="0" lvl="0" indent="-454025" algn="l" defTabSz="914400" rtl="0" eaLnBrk="1" fontAlgn="auto" latinLnBrk="0" hangingPunct="1">
              <a:lnSpc>
                <a:spcPct val="100000"/>
              </a:lnSpc>
              <a:spcBef>
                <a:spcPts val="0"/>
              </a:spcBef>
              <a:spcAft>
                <a:spcPts val="15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5-FU + leucovorin + liposomal irinotecan (if no prior irinotecan) </a:t>
            </a:r>
          </a:p>
          <a:p>
            <a:pPr marL="914400" marR="0" lvl="0" indent="-454025" algn="l" defTabSz="914400" rtl="0" eaLnBrk="1" fontAlgn="auto" latinLnBrk="0" hangingPunct="1">
              <a:lnSpc>
                <a:spcPct val="100000"/>
              </a:lnSpc>
              <a:spcBef>
                <a:spcPts val="0"/>
              </a:spcBef>
              <a:spcAft>
                <a:spcPts val="1500"/>
              </a:spcAft>
              <a:buClr>
                <a:srgbClr val="C00000"/>
              </a:buClr>
              <a:buSzPct val="80000"/>
              <a:buFont typeface="Wingdings 3" panose="05040102010807070707" pitchFamily="18" charset="2"/>
              <a:buChar char="u"/>
              <a:tabLst/>
              <a:defRPr/>
            </a:pPr>
            <a:r>
              <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Chemoradiation (Only for locally advanced disease; if not previously given, and if primary site is the sole site of progression) </a:t>
            </a:r>
          </a:p>
          <a:p>
            <a:pPr marL="342900" marR="0" lvl="0" indent="-342900" algn="l" defTabSz="914400" rtl="0" eaLnBrk="1" fontAlgn="auto" latinLnBrk="0" hangingPunct="1">
              <a:lnSpc>
                <a:spcPct val="100000"/>
              </a:lnSpc>
              <a:spcBef>
                <a:spcPts val="0"/>
              </a:spcBef>
              <a:spcAft>
                <a:spcPts val="0"/>
              </a:spcAft>
              <a:buClr>
                <a:srgbClr val="C00000"/>
              </a:buClr>
              <a:buSzPct val="80000"/>
              <a:buFont typeface="Wingdings 3" panose="05040102010807070707" pitchFamily="18" charset="2"/>
              <a:buChar char="u"/>
              <a:tabLst/>
              <a:defRPr/>
            </a:pP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342900" marR="0" lvl="0" indent="-342900" algn="l" defTabSz="914400" rtl="0" eaLnBrk="1" fontAlgn="auto" latinLnBrk="0" hangingPunct="1">
              <a:lnSpc>
                <a:spcPct val="100000"/>
              </a:lnSpc>
              <a:spcBef>
                <a:spcPts val="0"/>
              </a:spcBef>
              <a:spcAft>
                <a:spcPts val="0"/>
              </a:spcAft>
              <a:buClr>
                <a:srgbClr val="C00000"/>
              </a:buClr>
              <a:buSzPct val="80000"/>
              <a:buFont typeface="Wingdings 3" panose="05040102010807070707" pitchFamily="18" charset="2"/>
              <a:buChar char="u"/>
              <a:tabLst/>
              <a:defRPr/>
            </a:pPr>
            <a:endParaRPr kumimoji="0" lang="en-US" sz="2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Tree>
    <p:extLst>
      <p:ext uri="{BB962C8B-B14F-4D97-AF65-F5344CB8AC3E}">
        <p14:creationId xmlns:p14="http://schemas.microsoft.com/office/powerpoint/2010/main" val="20775503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4884" y="1121592"/>
            <a:ext cx="10680700" cy="1375833"/>
          </a:xfrm>
        </p:spPr>
        <p:txBody>
          <a:bodyPr/>
          <a:lstStyle/>
          <a:p>
            <a:pPr algn="ctr"/>
            <a:r>
              <a:rPr lang="en-US" sz="3800" b="0" cap="none" dirty="0">
                <a:solidFill>
                  <a:srgbClr val="FFFF99"/>
                </a:solidFill>
                <a:latin typeface="Calibri" panose="020F0502020204030204" pitchFamily="34" charset="0"/>
                <a:cs typeface="Calibri" panose="020F0502020204030204" pitchFamily="34" charset="0"/>
              </a:rPr>
              <a:t>The Evolving Evidence-Based And Guideline-Supported Role For </a:t>
            </a:r>
            <a:r>
              <a:rPr lang="en-US" sz="3800" b="0" cap="none" dirty="0" err="1">
                <a:solidFill>
                  <a:srgbClr val="FFFF99"/>
                </a:solidFill>
                <a:latin typeface="Calibri" panose="020F0502020204030204" pitchFamily="34" charset="0"/>
                <a:cs typeface="Calibri" panose="020F0502020204030204" pitchFamily="34" charset="0"/>
              </a:rPr>
              <a:t>Nanoliposomal</a:t>
            </a:r>
            <a:r>
              <a:rPr lang="en-US" sz="3800" b="0" cap="none" dirty="0">
                <a:solidFill>
                  <a:srgbClr val="FFFF99"/>
                </a:solidFill>
                <a:latin typeface="Calibri" panose="020F0502020204030204" pitchFamily="34" charset="0"/>
                <a:cs typeface="Calibri" panose="020F0502020204030204" pitchFamily="34" charset="0"/>
              </a:rPr>
              <a:t> Topoisomerase Inhibitors In Metastatic Pancreatic Adenocarcinoma</a:t>
            </a:r>
            <a:br>
              <a:rPr lang="en-US" sz="2400" b="0" cap="none" dirty="0">
                <a:solidFill>
                  <a:srgbClr val="FFFF00"/>
                </a:solidFill>
                <a:latin typeface="Calibri" panose="020F0502020204030204" pitchFamily="34" charset="0"/>
                <a:cs typeface="Calibri" panose="020F0502020204030204" pitchFamily="34" charset="0"/>
              </a:rPr>
            </a:br>
            <a:br>
              <a:rPr lang="en-US" b="0" dirty="0">
                <a:latin typeface="Calibri" panose="020F0502020204030204" pitchFamily="34" charset="0"/>
                <a:cs typeface="Calibri" panose="020F0502020204030204" pitchFamily="34" charset="0"/>
              </a:rPr>
            </a:br>
            <a:r>
              <a:rPr lang="en-US" sz="2600" b="0" cap="none" dirty="0">
                <a:latin typeface="Calibri" panose="020F0502020204030204" pitchFamily="34" charset="0"/>
                <a:cs typeface="Calibri" panose="020F0502020204030204" pitchFamily="34" charset="0"/>
              </a:rPr>
              <a:t>The Mechanistic Basis</a:t>
            </a:r>
            <a:r>
              <a:rPr lang="en-US" sz="2600" b="0" dirty="0">
                <a:latin typeface="Calibri" panose="020F0502020204030204" pitchFamily="34" charset="0"/>
                <a:cs typeface="Calibri" panose="020F0502020204030204" pitchFamily="34" charset="0"/>
              </a:rPr>
              <a:t>, PK/PD </a:t>
            </a:r>
            <a:r>
              <a:rPr lang="en-US" sz="2600" b="0" cap="none" dirty="0">
                <a:latin typeface="Calibri" panose="020F0502020204030204" pitchFamily="34" charset="0"/>
                <a:cs typeface="Calibri" panose="020F0502020204030204" pitchFamily="34" charset="0"/>
              </a:rPr>
              <a:t>Profiles</a:t>
            </a:r>
            <a:r>
              <a:rPr lang="en-US" sz="2600" b="0" dirty="0">
                <a:latin typeface="Calibri" panose="020F0502020204030204" pitchFamily="34" charset="0"/>
                <a:cs typeface="Calibri" panose="020F0502020204030204" pitchFamily="34" charset="0"/>
              </a:rPr>
              <a:t>, </a:t>
            </a:r>
            <a:r>
              <a:rPr lang="en-US" sz="2600" b="0" cap="none" dirty="0">
                <a:latin typeface="Calibri" panose="020F0502020204030204" pitchFamily="34" charset="0"/>
                <a:cs typeface="Calibri" panose="020F0502020204030204" pitchFamily="34" charset="0"/>
              </a:rPr>
              <a:t>and Effects of Novel Formulations on </a:t>
            </a:r>
            <a:r>
              <a:rPr lang="en-US" sz="2600" b="0" cap="none" dirty="0" err="1">
                <a:latin typeface="Calibri" panose="020F0502020204030204" pitchFamily="34" charset="0"/>
                <a:cs typeface="Calibri" panose="020F0502020204030204" pitchFamily="34" charset="0"/>
              </a:rPr>
              <a:t>Intratumoral</a:t>
            </a:r>
            <a:r>
              <a:rPr lang="en-US" sz="2600" b="0" cap="none" dirty="0">
                <a:latin typeface="Calibri" panose="020F0502020204030204" pitchFamily="34" charset="0"/>
                <a:cs typeface="Calibri" panose="020F0502020204030204" pitchFamily="34" charset="0"/>
              </a:rPr>
              <a:t> Levels of Active Metabolites and Their Clinical Implications</a:t>
            </a:r>
            <a:br>
              <a:rPr lang="en-US" b="0" dirty="0">
                <a:latin typeface="Calibri" panose="020F0502020204030204" pitchFamily="34" charset="0"/>
                <a:cs typeface="Calibri" panose="020F0502020204030204" pitchFamily="34" charset="0"/>
              </a:rPr>
            </a:br>
            <a:r>
              <a:rPr lang="en-US" b="0" dirty="0">
                <a:solidFill>
                  <a:srgbClr val="FFFF00"/>
                </a:solidFill>
                <a:latin typeface="Calibri" panose="020F0502020204030204" pitchFamily="34" charset="0"/>
                <a:cs typeface="Calibri" panose="020F0502020204030204" pitchFamily="34" charset="0"/>
              </a:rPr>
              <a:t> </a:t>
            </a:r>
          </a:p>
        </p:txBody>
      </p:sp>
      <p:sp>
        <p:nvSpPr>
          <p:cNvPr id="9" name="Title 1">
            <a:extLst>
              <a:ext uri="{FF2B5EF4-FFF2-40B4-BE49-F238E27FC236}">
                <a16:creationId xmlns:a16="http://schemas.microsoft.com/office/drawing/2014/main" id="{AD195BE3-3BA4-4AFA-B766-03D833DF10C6}"/>
              </a:ext>
            </a:extLst>
          </p:cNvPr>
          <p:cNvSpPr txBox="1">
            <a:spLocks/>
          </p:cNvSpPr>
          <p:nvPr/>
        </p:nvSpPr>
        <p:spPr>
          <a:xfrm>
            <a:off x="1780953" y="304378"/>
            <a:ext cx="10313582" cy="500174"/>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rPr>
              <a:t>A Year 2017 Technology, Pharmacology, and Surgical  Update   </a:t>
            </a:r>
            <a:endParaRPr kumimoji="0" lang="en-US" sz="2600" b="0" i="0" u="none" strike="noStrike" kern="0" cap="none" spc="0" normalizeH="0" baseline="0" noProof="0" dirty="0">
              <a:ln>
                <a:noFill/>
              </a:ln>
              <a:solidFill>
                <a:srgbClr val="FFFF99"/>
              </a:solidFill>
              <a:effectLst/>
              <a:uLnTx/>
              <a:uFillTx/>
              <a:latin typeface="Calibri" panose="020F0502020204030204" pitchFamily="34" charset="0"/>
              <a:ea typeface="MS PGothic" pitchFamily="34" charset="-128"/>
            </a:endParaRPr>
          </a:p>
        </p:txBody>
      </p:sp>
    </p:spTree>
    <p:extLst>
      <p:ext uri="{BB962C8B-B14F-4D97-AF65-F5344CB8AC3E}">
        <p14:creationId xmlns:p14="http://schemas.microsoft.com/office/powerpoint/2010/main" val="8099505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1B7407B-6D27-4069-A09F-68DD178AA782}"/>
              </a:ext>
            </a:extLst>
          </p:cNvPr>
          <p:cNvSpPr/>
          <p:nvPr/>
        </p:nvSpPr>
        <p:spPr bwMode="auto">
          <a:xfrm>
            <a:off x="445105" y="1226027"/>
            <a:ext cx="11132457" cy="4782887"/>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Tahoma"/>
              <a:ea typeface="Tahoma"/>
              <a:cs typeface="Tahoma"/>
            </a:endParaRPr>
          </a:p>
        </p:txBody>
      </p:sp>
      <p:sp>
        <p:nvSpPr>
          <p:cNvPr id="66562" name="Title 1"/>
          <p:cNvSpPr>
            <a:spLocks noGrp="1"/>
          </p:cNvSpPr>
          <p:nvPr>
            <p:ph type="title"/>
          </p:nvPr>
        </p:nvSpPr>
        <p:spPr>
          <a:xfrm>
            <a:off x="1761067" y="483089"/>
            <a:ext cx="9738180" cy="499533"/>
          </a:xfrm>
        </p:spPr>
        <p:txBody>
          <a:bodyPr>
            <a:noAutofit/>
          </a:bodyPr>
          <a:lstStyle/>
          <a:p>
            <a:r>
              <a:rPr lang="en-GB" altLang="en-US" sz="3200" dirty="0">
                <a:solidFill>
                  <a:srgbClr val="FFFF99"/>
                </a:solidFill>
                <a:latin typeface="Calibri" panose="020F0502020204030204" pitchFamily="34" charset="0"/>
                <a:cs typeface="Calibri" panose="020F0502020204030204" pitchFamily="34" charset="0"/>
              </a:rPr>
              <a:t>We Have Made Progress in the </a:t>
            </a:r>
            <a:br>
              <a:rPr lang="en-GB" altLang="en-US" sz="3200" dirty="0">
                <a:solidFill>
                  <a:srgbClr val="FFFF99"/>
                </a:solidFill>
                <a:latin typeface="Calibri" panose="020F0502020204030204" pitchFamily="34" charset="0"/>
                <a:cs typeface="Calibri" panose="020F0502020204030204" pitchFamily="34" charset="0"/>
              </a:rPr>
            </a:br>
            <a:r>
              <a:rPr lang="en-GB" altLang="en-US" sz="3200" dirty="0">
                <a:solidFill>
                  <a:srgbClr val="FFFF99"/>
                </a:solidFill>
                <a:latin typeface="Calibri" panose="020F0502020204030204" pitchFamily="34" charset="0"/>
                <a:cs typeface="Calibri" panose="020F0502020204030204" pitchFamily="34" charset="0"/>
              </a:rPr>
              <a:t>1</a:t>
            </a:r>
            <a:r>
              <a:rPr lang="en-GB" altLang="en-US" sz="3200" baseline="30000" dirty="0">
                <a:solidFill>
                  <a:srgbClr val="FFFF99"/>
                </a:solidFill>
                <a:latin typeface="Calibri" panose="020F0502020204030204" pitchFamily="34" charset="0"/>
                <a:cs typeface="Calibri" panose="020F0502020204030204" pitchFamily="34" charset="0"/>
              </a:rPr>
              <a:t>st</a:t>
            </a:r>
            <a:r>
              <a:rPr lang="en-GB" altLang="en-US" sz="3200" dirty="0">
                <a:solidFill>
                  <a:srgbClr val="FFFF99"/>
                </a:solidFill>
                <a:latin typeface="Calibri" panose="020F0502020204030204" pitchFamily="34" charset="0"/>
                <a:cs typeface="Calibri" panose="020F0502020204030204" pitchFamily="34" charset="0"/>
              </a:rPr>
              <a:t>-Line Metastatic Setting</a:t>
            </a:r>
            <a:endParaRPr lang="en-GB" altLang="en-US" sz="3200" baseline="30000" dirty="0">
              <a:solidFill>
                <a:srgbClr val="FFFF99"/>
              </a:solidFill>
              <a:latin typeface="Calibri" panose="020F0502020204030204" pitchFamily="34" charset="0"/>
              <a:cs typeface="Calibri" panose="020F0502020204030204" pitchFamily="34" charset="0"/>
            </a:endParaRPr>
          </a:p>
        </p:txBody>
      </p:sp>
      <p:sp>
        <p:nvSpPr>
          <p:cNvPr id="14" name="Text Placeholder 1"/>
          <p:cNvSpPr>
            <a:spLocks noGrp="1"/>
          </p:cNvSpPr>
          <p:nvPr>
            <p:ph type="body" sz="quarter" idx="10"/>
          </p:nvPr>
        </p:nvSpPr>
        <p:spPr>
          <a:xfrm>
            <a:off x="218245" y="6271613"/>
            <a:ext cx="3644755" cy="409170"/>
          </a:xfrm>
        </p:spPr>
        <p:txBody>
          <a:bodyPr>
            <a:normAutofit fontScale="70000" lnSpcReduction="20000"/>
          </a:bodyPr>
          <a:lstStyle/>
          <a:p>
            <a:r>
              <a:rPr lang="en-GB" sz="900" dirty="0">
                <a:latin typeface="Calibri" panose="020F0502020204030204" pitchFamily="34" charset="0"/>
                <a:cs typeface="Calibri" panose="020F0502020204030204" pitchFamily="34" charset="0"/>
              </a:rPr>
              <a:t>*Median OS was an additional endpoint in this trial; the primary endpoint was clinical benefit as derived from measurement of three signs or symptoms.</a:t>
            </a:r>
            <a:r>
              <a:rPr lang="en-GB" sz="900" baseline="30000" dirty="0">
                <a:latin typeface="Calibri" panose="020F0502020204030204" pitchFamily="34" charset="0"/>
                <a:cs typeface="Calibri" panose="020F0502020204030204" pitchFamily="34" charset="0"/>
              </a:rPr>
              <a:t>2</a:t>
            </a:r>
          </a:p>
          <a:p>
            <a:r>
              <a:rPr lang="en-GB" sz="900" dirty="0">
                <a:latin typeface="Calibri" panose="020F0502020204030204" pitchFamily="34" charset="0"/>
                <a:cs typeface="Calibri" panose="020F0502020204030204" pitchFamily="34" charset="0"/>
              </a:rPr>
              <a:t>CI, confidence interval; HR, hazard ratio; LA, locally advanced; </a:t>
            </a:r>
            <a:br>
              <a:rPr lang="en-GB" sz="900" dirty="0">
                <a:latin typeface="Calibri" panose="020F0502020204030204" pitchFamily="34" charset="0"/>
                <a:cs typeface="Calibri" panose="020F0502020204030204" pitchFamily="34" charset="0"/>
              </a:rPr>
            </a:br>
            <a:r>
              <a:rPr lang="en-GB" sz="900" dirty="0" err="1">
                <a:latin typeface="Calibri" panose="020F0502020204030204" pitchFamily="34" charset="0"/>
                <a:cs typeface="Calibri" panose="020F0502020204030204" pitchFamily="34" charset="0"/>
              </a:rPr>
              <a:t>mo</a:t>
            </a:r>
            <a:r>
              <a:rPr lang="en-GB" sz="900" dirty="0">
                <a:latin typeface="Calibri" panose="020F0502020204030204" pitchFamily="34" charset="0"/>
                <a:cs typeface="Calibri" panose="020F0502020204030204" pitchFamily="34" charset="0"/>
              </a:rPr>
              <a:t>, month; OS, overall survival</a:t>
            </a:r>
          </a:p>
        </p:txBody>
      </p:sp>
      <p:sp>
        <p:nvSpPr>
          <p:cNvPr id="4" name="Text Placeholder 3"/>
          <p:cNvSpPr>
            <a:spLocks noGrp="1"/>
          </p:cNvSpPr>
          <p:nvPr>
            <p:ph type="body" sz="quarter" idx="11"/>
          </p:nvPr>
        </p:nvSpPr>
        <p:spPr>
          <a:xfrm>
            <a:off x="9294284" y="6337856"/>
            <a:ext cx="2674905" cy="409170"/>
          </a:xfrm>
        </p:spPr>
        <p:txBody>
          <a:bodyPr>
            <a:normAutofit fontScale="55000" lnSpcReduction="20000"/>
          </a:bodyPr>
          <a:lstStyle/>
          <a:p>
            <a:r>
              <a:rPr lang="en-GB" sz="900" dirty="0">
                <a:latin typeface="Calibri" panose="020F0502020204030204" pitchFamily="34" charset="0"/>
                <a:cs typeface="Calibri" panose="020F0502020204030204" pitchFamily="34" charset="0"/>
              </a:rPr>
              <a:t>1. Ryan DP, et al. N </a:t>
            </a:r>
            <a:r>
              <a:rPr lang="en-GB" sz="900" dirty="0" err="1">
                <a:latin typeface="Calibri" panose="020F0502020204030204" pitchFamily="34" charset="0"/>
                <a:cs typeface="Calibri" panose="020F0502020204030204" pitchFamily="34" charset="0"/>
              </a:rPr>
              <a:t>Engl</a:t>
            </a:r>
            <a:r>
              <a:rPr lang="en-GB" sz="900" dirty="0">
                <a:latin typeface="Calibri" panose="020F0502020204030204" pitchFamily="34" charset="0"/>
                <a:cs typeface="Calibri" panose="020F0502020204030204" pitchFamily="34" charset="0"/>
              </a:rPr>
              <a:t> J Med 2014;371:1039; </a:t>
            </a:r>
            <a:br>
              <a:rPr lang="en-GB" sz="900" dirty="0">
                <a:latin typeface="Calibri" panose="020F0502020204030204" pitchFamily="34" charset="0"/>
                <a:cs typeface="Calibri" panose="020F0502020204030204" pitchFamily="34" charset="0"/>
              </a:rPr>
            </a:br>
            <a:r>
              <a:rPr lang="en-GB" sz="900" dirty="0">
                <a:latin typeface="Calibri" panose="020F0502020204030204" pitchFamily="34" charset="0"/>
                <a:cs typeface="Calibri" panose="020F0502020204030204" pitchFamily="34" charset="0"/>
              </a:rPr>
              <a:t>2. Burris HA, et al. J </a:t>
            </a:r>
            <a:r>
              <a:rPr lang="en-GB" sz="900" dirty="0" err="1">
                <a:latin typeface="Calibri" panose="020F0502020204030204" pitchFamily="34" charset="0"/>
                <a:cs typeface="Calibri" panose="020F0502020204030204" pitchFamily="34" charset="0"/>
              </a:rPr>
              <a:t>Clin</a:t>
            </a:r>
            <a:r>
              <a:rPr lang="en-GB" sz="900" dirty="0">
                <a:latin typeface="Calibri" panose="020F0502020204030204" pitchFamily="34" charset="0"/>
                <a:cs typeface="Calibri" panose="020F0502020204030204" pitchFamily="34" charset="0"/>
              </a:rPr>
              <a:t> </a:t>
            </a:r>
            <a:r>
              <a:rPr lang="en-GB" sz="900" dirty="0" err="1">
                <a:latin typeface="Calibri" panose="020F0502020204030204" pitchFamily="34" charset="0"/>
                <a:cs typeface="Calibri" panose="020F0502020204030204" pitchFamily="34" charset="0"/>
              </a:rPr>
              <a:t>Oncol</a:t>
            </a:r>
            <a:r>
              <a:rPr lang="en-GB" sz="900" dirty="0">
                <a:latin typeface="Calibri" panose="020F0502020204030204" pitchFamily="34" charset="0"/>
                <a:cs typeface="Calibri" panose="020F0502020204030204" pitchFamily="34" charset="0"/>
              </a:rPr>
              <a:t> 1997;15:2403; </a:t>
            </a:r>
            <a:br>
              <a:rPr lang="en-GB" sz="900" dirty="0">
                <a:latin typeface="Calibri" panose="020F0502020204030204" pitchFamily="34" charset="0"/>
                <a:cs typeface="Calibri" panose="020F0502020204030204" pitchFamily="34" charset="0"/>
              </a:rPr>
            </a:br>
            <a:r>
              <a:rPr lang="en-GB" sz="900" dirty="0">
                <a:latin typeface="Calibri" panose="020F0502020204030204" pitchFamily="34" charset="0"/>
                <a:cs typeface="Calibri" panose="020F0502020204030204" pitchFamily="34" charset="0"/>
              </a:rPr>
              <a:t>3. Moore MJ, et al. J </a:t>
            </a:r>
            <a:r>
              <a:rPr lang="en-GB" sz="900" dirty="0" err="1">
                <a:latin typeface="Calibri" panose="020F0502020204030204" pitchFamily="34" charset="0"/>
                <a:cs typeface="Calibri" panose="020F0502020204030204" pitchFamily="34" charset="0"/>
              </a:rPr>
              <a:t>Clin</a:t>
            </a:r>
            <a:r>
              <a:rPr lang="en-GB" sz="900" dirty="0">
                <a:latin typeface="Calibri" panose="020F0502020204030204" pitchFamily="34" charset="0"/>
                <a:cs typeface="Calibri" panose="020F0502020204030204" pitchFamily="34" charset="0"/>
              </a:rPr>
              <a:t> </a:t>
            </a:r>
            <a:r>
              <a:rPr lang="en-GB" sz="900" dirty="0" err="1">
                <a:latin typeface="Calibri" panose="020F0502020204030204" pitchFamily="34" charset="0"/>
                <a:cs typeface="Calibri" panose="020F0502020204030204" pitchFamily="34" charset="0"/>
              </a:rPr>
              <a:t>Oncol</a:t>
            </a:r>
            <a:r>
              <a:rPr lang="en-GB" sz="900" dirty="0">
                <a:latin typeface="Calibri" panose="020F0502020204030204" pitchFamily="34" charset="0"/>
                <a:cs typeface="Calibri" panose="020F0502020204030204" pitchFamily="34" charset="0"/>
              </a:rPr>
              <a:t> 2007;25:1960; 4.Conroy T, et al. N </a:t>
            </a:r>
            <a:r>
              <a:rPr lang="en-GB" sz="900" dirty="0" err="1">
                <a:latin typeface="Calibri" panose="020F0502020204030204" pitchFamily="34" charset="0"/>
                <a:cs typeface="Calibri" panose="020F0502020204030204" pitchFamily="34" charset="0"/>
              </a:rPr>
              <a:t>Engl</a:t>
            </a:r>
            <a:r>
              <a:rPr lang="en-GB" sz="900" dirty="0">
                <a:latin typeface="Calibri" panose="020F0502020204030204" pitchFamily="34" charset="0"/>
                <a:cs typeface="Calibri" panose="020F0502020204030204" pitchFamily="34" charset="0"/>
              </a:rPr>
              <a:t> J Med 2011;364:1817; </a:t>
            </a:r>
            <a:br>
              <a:rPr lang="en-GB" sz="900" dirty="0">
                <a:latin typeface="Calibri" panose="020F0502020204030204" pitchFamily="34" charset="0"/>
                <a:cs typeface="Calibri" panose="020F0502020204030204" pitchFamily="34" charset="0"/>
              </a:rPr>
            </a:br>
            <a:r>
              <a:rPr lang="en-GB" sz="900" dirty="0">
                <a:latin typeface="Calibri" panose="020F0502020204030204" pitchFamily="34" charset="0"/>
                <a:cs typeface="Calibri" panose="020F0502020204030204" pitchFamily="34" charset="0"/>
              </a:rPr>
              <a:t>5. Ueno H, et al. J </a:t>
            </a:r>
            <a:r>
              <a:rPr lang="en-GB" sz="900" dirty="0" err="1">
                <a:latin typeface="Calibri" panose="020F0502020204030204" pitchFamily="34" charset="0"/>
                <a:cs typeface="Calibri" panose="020F0502020204030204" pitchFamily="34" charset="0"/>
              </a:rPr>
              <a:t>Clin</a:t>
            </a:r>
            <a:r>
              <a:rPr lang="en-GB" sz="900" dirty="0">
                <a:latin typeface="Calibri" panose="020F0502020204030204" pitchFamily="34" charset="0"/>
                <a:cs typeface="Calibri" panose="020F0502020204030204" pitchFamily="34" charset="0"/>
              </a:rPr>
              <a:t> </a:t>
            </a:r>
            <a:r>
              <a:rPr lang="en-GB" sz="900" dirty="0" err="1">
                <a:latin typeface="Calibri" panose="020F0502020204030204" pitchFamily="34" charset="0"/>
                <a:cs typeface="Calibri" panose="020F0502020204030204" pitchFamily="34" charset="0"/>
              </a:rPr>
              <a:t>Oncol</a:t>
            </a:r>
            <a:r>
              <a:rPr lang="en-GB" sz="900" dirty="0">
                <a:latin typeface="Calibri" panose="020F0502020204030204" pitchFamily="34" charset="0"/>
                <a:cs typeface="Calibri" panose="020F0502020204030204" pitchFamily="34" charset="0"/>
              </a:rPr>
              <a:t> 2013;31:1640; </a:t>
            </a:r>
            <a:br>
              <a:rPr lang="en-GB" sz="900" dirty="0">
                <a:latin typeface="Calibri" panose="020F0502020204030204" pitchFamily="34" charset="0"/>
                <a:cs typeface="Calibri" panose="020F0502020204030204" pitchFamily="34" charset="0"/>
              </a:rPr>
            </a:br>
            <a:r>
              <a:rPr lang="en-GB" sz="900" dirty="0">
                <a:latin typeface="Calibri" panose="020F0502020204030204" pitchFamily="34" charset="0"/>
                <a:cs typeface="Calibri" panose="020F0502020204030204" pitchFamily="34" charset="0"/>
              </a:rPr>
              <a:t>6. Von Hoff DD, et al. N </a:t>
            </a:r>
            <a:r>
              <a:rPr lang="en-GB" sz="900" dirty="0" err="1">
                <a:latin typeface="Calibri" panose="020F0502020204030204" pitchFamily="34" charset="0"/>
                <a:cs typeface="Calibri" panose="020F0502020204030204" pitchFamily="34" charset="0"/>
              </a:rPr>
              <a:t>Engl</a:t>
            </a:r>
            <a:r>
              <a:rPr lang="en-GB" sz="900" dirty="0">
                <a:latin typeface="Calibri" panose="020F0502020204030204" pitchFamily="34" charset="0"/>
                <a:cs typeface="Calibri" panose="020F0502020204030204" pitchFamily="34" charset="0"/>
              </a:rPr>
              <a:t> J Med 2013;369:1691.</a:t>
            </a:r>
          </a:p>
        </p:txBody>
      </p:sp>
      <p:graphicFrame>
        <p:nvGraphicFramePr>
          <p:cNvPr id="8" name="Content Placeholder 2"/>
          <p:cNvGraphicFramePr>
            <a:graphicFrameLocks/>
          </p:cNvGraphicFramePr>
          <p:nvPr>
            <p:extLst/>
          </p:nvPr>
        </p:nvGraphicFramePr>
        <p:xfrm>
          <a:off x="517675" y="1375702"/>
          <a:ext cx="10856685" cy="4546800"/>
        </p:xfrm>
        <a:graphic>
          <a:graphicData uri="http://schemas.openxmlformats.org/drawingml/2006/table">
            <a:tbl>
              <a:tblPr firstRow="1" bandRow="1"/>
              <a:tblGrid>
                <a:gridCol w="1085470">
                  <a:extLst>
                    <a:ext uri="{9D8B030D-6E8A-4147-A177-3AD203B41FA5}">
                      <a16:colId xmlns:a16="http://schemas.microsoft.com/office/drawing/2014/main" val="20000"/>
                    </a:ext>
                  </a:extLst>
                </a:gridCol>
                <a:gridCol w="676781">
                  <a:extLst>
                    <a:ext uri="{9D8B030D-6E8A-4147-A177-3AD203B41FA5}">
                      <a16:colId xmlns:a16="http://schemas.microsoft.com/office/drawing/2014/main" val="20001"/>
                    </a:ext>
                  </a:extLst>
                </a:gridCol>
                <a:gridCol w="2544193">
                  <a:extLst>
                    <a:ext uri="{9D8B030D-6E8A-4147-A177-3AD203B41FA5}">
                      <a16:colId xmlns:a16="http://schemas.microsoft.com/office/drawing/2014/main" val="20002"/>
                    </a:ext>
                  </a:extLst>
                </a:gridCol>
                <a:gridCol w="1453824">
                  <a:extLst>
                    <a:ext uri="{9D8B030D-6E8A-4147-A177-3AD203B41FA5}">
                      <a16:colId xmlns:a16="http://schemas.microsoft.com/office/drawing/2014/main" val="20003"/>
                    </a:ext>
                  </a:extLst>
                </a:gridCol>
                <a:gridCol w="1228231">
                  <a:extLst>
                    <a:ext uri="{9D8B030D-6E8A-4147-A177-3AD203B41FA5}">
                      <a16:colId xmlns:a16="http://schemas.microsoft.com/office/drawing/2014/main" val="20004"/>
                    </a:ext>
                  </a:extLst>
                </a:gridCol>
                <a:gridCol w="3868186">
                  <a:extLst>
                    <a:ext uri="{9D8B030D-6E8A-4147-A177-3AD203B41FA5}">
                      <a16:colId xmlns:a16="http://schemas.microsoft.com/office/drawing/2014/main" val="20005"/>
                    </a:ext>
                  </a:extLst>
                </a:gridCol>
              </a:tblGrid>
              <a:tr h="399142">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r>
                        <a:rPr lang="en-US" sz="1600" baseline="0" dirty="0">
                          <a:solidFill>
                            <a:schemeClr val="bg2"/>
                          </a:solidFill>
                          <a:latin typeface="Calibri" panose="020F0502020204030204" pitchFamily="34" charset="0"/>
                          <a:cs typeface="Calibri" panose="020F0502020204030204" pitchFamily="34" charset="0"/>
                        </a:rPr>
                        <a:t>Trial</a:t>
                      </a:r>
                      <a:r>
                        <a:rPr lang="en-US" sz="1600" baseline="30000" dirty="0">
                          <a:solidFill>
                            <a:schemeClr val="bg2"/>
                          </a:solidFill>
                          <a:latin typeface="Calibri" panose="020F0502020204030204" pitchFamily="34" charset="0"/>
                          <a:cs typeface="Calibri" panose="020F0502020204030204" pitchFamily="34" charset="0"/>
                        </a:rPr>
                        <a:t>1</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p>
                      <a:pPr algn="ctr"/>
                      <a:r>
                        <a:rPr lang="en-US" sz="1600" b="1" baseline="0" dirty="0">
                          <a:solidFill>
                            <a:schemeClr val="bg2"/>
                          </a:solidFill>
                          <a:latin typeface="Calibri" panose="020F0502020204030204" pitchFamily="34" charset="0"/>
                          <a:cs typeface="Calibri" panose="020F0502020204030204" pitchFamily="34" charset="0"/>
                        </a:rPr>
                        <a:t>Date</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1600" dirty="0">
                          <a:solidFill>
                            <a:schemeClr val="bg2"/>
                          </a:solidFill>
                          <a:latin typeface="Calibri" panose="020F0502020204030204" pitchFamily="34" charset="0"/>
                          <a:cs typeface="Calibri" panose="020F0502020204030204" pitchFamily="34" charset="0"/>
                        </a:rPr>
                        <a:t>Patients (n)</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1600" dirty="0">
                          <a:solidFill>
                            <a:schemeClr val="bg2"/>
                          </a:solidFill>
                          <a:latin typeface="Calibri" panose="020F0502020204030204" pitchFamily="34" charset="0"/>
                          <a:cs typeface="Calibri" panose="020F0502020204030204" pitchFamily="34" charset="0"/>
                        </a:rPr>
                        <a:t>Treatment</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1600" dirty="0">
                          <a:solidFill>
                            <a:schemeClr val="bg2"/>
                          </a:solidFill>
                          <a:latin typeface="Calibri" panose="020F0502020204030204" pitchFamily="34" charset="0"/>
                          <a:cs typeface="Calibri" panose="020F0502020204030204" pitchFamily="34" charset="0"/>
                        </a:rPr>
                        <a:t>Median survival</a:t>
                      </a:r>
                      <a:r>
                        <a:rPr lang="en-US" sz="1600" baseline="0" dirty="0">
                          <a:solidFill>
                            <a:schemeClr val="bg2"/>
                          </a:solidFill>
                          <a:latin typeface="Calibri" panose="020F0502020204030204" pitchFamily="34" charset="0"/>
                          <a:cs typeface="Calibri" panose="020F0502020204030204" pitchFamily="34" charset="0"/>
                        </a:rPr>
                        <a:t> </a:t>
                      </a:r>
                      <a:r>
                        <a:rPr lang="en-US" sz="1600" dirty="0">
                          <a:solidFill>
                            <a:schemeClr val="bg2"/>
                          </a:solidFill>
                          <a:latin typeface="Calibri" panose="020F0502020204030204" pitchFamily="34" charset="0"/>
                          <a:cs typeface="Calibri" panose="020F0502020204030204" pitchFamily="34" charset="0"/>
                        </a:rPr>
                        <a:t>(</a:t>
                      </a:r>
                      <a:r>
                        <a:rPr lang="en-US" sz="1600" dirty="0" err="1">
                          <a:solidFill>
                            <a:schemeClr val="bg2"/>
                          </a:solidFill>
                          <a:latin typeface="Calibri" panose="020F0502020204030204" pitchFamily="34" charset="0"/>
                          <a:cs typeface="Calibri" panose="020F0502020204030204" pitchFamily="34" charset="0"/>
                        </a:rPr>
                        <a:t>mo</a:t>
                      </a:r>
                      <a:r>
                        <a:rPr lang="en-US" sz="1600" dirty="0">
                          <a:solidFill>
                            <a:schemeClr val="bg2"/>
                          </a:solidFill>
                          <a:latin typeface="Calibri" panose="020F0502020204030204" pitchFamily="34" charset="0"/>
                          <a:cs typeface="Calibri" panose="020F0502020204030204" pitchFamily="34" charset="0"/>
                        </a:rPr>
                        <a:t>)</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US" sz="1600" dirty="0">
                          <a:solidFill>
                            <a:schemeClr val="bg2"/>
                          </a:solidFill>
                          <a:latin typeface="Calibri" panose="020F0502020204030204" pitchFamily="34" charset="0"/>
                          <a:cs typeface="Calibri" panose="020F0502020204030204" pitchFamily="34" charset="0"/>
                        </a:rPr>
                        <a:t>P value</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extLst>
                  <a:ext uri="{0D108BD9-81ED-4DB2-BD59-A6C34878D82A}">
                    <a16:rowId xmlns:a16="http://schemas.microsoft.com/office/drawing/2014/main" val="10000"/>
                  </a:ext>
                </a:extLst>
              </a:tr>
              <a:tr h="303914">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1400" dirty="0">
                          <a:solidFill>
                            <a:schemeClr val="tx1"/>
                          </a:solidFill>
                          <a:latin typeface="Calibri" panose="020F0502020204030204" pitchFamily="34" charset="0"/>
                          <a:cs typeface="Calibri" panose="020F0502020204030204" pitchFamily="34" charset="0"/>
                        </a:rPr>
                        <a:t>Burris et al</a:t>
                      </a:r>
                      <a:r>
                        <a:rPr lang="en-US" sz="1400" baseline="30000" dirty="0">
                          <a:solidFill>
                            <a:schemeClr val="tx1"/>
                          </a:solidFill>
                          <a:latin typeface="Calibri" panose="020F0502020204030204" pitchFamily="34" charset="0"/>
                          <a:cs typeface="Calibri" panose="020F0502020204030204" pitchFamily="34" charset="0"/>
                        </a:rPr>
                        <a:t>2</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400" baseline="0" dirty="0">
                          <a:solidFill>
                            <a:schemeClr val="tx1"/>
                          </a:solidFill>
                          <a:latin typeface="Calibri" panose="020F0502020204030204" pitchFamily="34" charset="0"/>
                          <a:cs typeface="Calibri" panose="020F0502020204030204" pitchFamily="34" charset="0"/>
                        </a:rPr>
                        <a:t>1997</a:t>
                      </a:r>
                      <a:endParaRPr lang="en-US" sz="1400" baseline="30000" dirty="0">
                        <a:solidFill>
                          <a:schemeClr val="tx1"/>
                        </a:solidFill>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126</a:t>
                      </a:r>
                    </a:p>
                    <a:p>
                      <a:pPr algn="ctr"/>
                      <a:r>
                        <a:rPr lang="en-US" sz="1400" dirty="0">
                          <a:solidFill>
                            <a:schemeClr val="tx1"/>
                          </a:solidFill>
                          <a:latin typeface="Calibri" panose="020F0502020204030204" pitchFamily="34" charset="0"/>
                          <a:cs typeface="Calibri" panose="020F0502020204030204" pitchFamily="34" charset="0"/>
                        </a:rPr>
                        <a:t>(</a:t>
                      </a:r>
                      <a:r>
                        <a:rPr lang="en-US" sz="1400" dirty="0" err="1">
                          <a:solidFill>
                            <a:schemeClr val="tx1"/>
                          </a:solidFill>
                          <a:latin typeface="Calibri" panose="020F0502020204030204" pitchFamily="34" charset="0"/>
                          <a:cs typeface="Calibri" panose="020F0502020204030204" pitchFamily="34" charset="0"/>
                        </a:rPr>
                        <a:t>unresectable</a:t>
                      </a:r>
                      <a:r>
                        <a:rPr lang="en-US" sz="1400" dirty="0">
                          <a:solidFill>
                            <a:schemeClr val="tx1"/>
                          </a:solidFill>
                          <a:latin typeface="Calibri" panose="020F0502020204030204" pitchFamily="34" charset="0"/>
                          <a:cs typeface="Calibri" panose="020F0502020204030204" pitchFamily="34" charset="0"/>
                        </a:rPr>
                        <a:t>,</a:t>
                      </a:r>
                      <a:r>
                        <a:rPr lang="en-US" sz="1400" baseline="0" dirty="0">
                          <a:solidFill>
                            <a:schemeClr val="tx1"/>
                          </a:solidFill>
                          <a:latin typeface="Calibri" panose="020F0502020204030204" pitchFamily="34" charset="0"/>
                          <a:cs typeface="Calibri" panose="020F0502020204030204" pitchFamily="34" charset="0"/>
                        </a:rPr>
                        <a:t> </a:t>
                      </a:r>
                      <a:r>
                        <a:rPr lang="en-US" sz="1400" dirty="0">
                          <a:solidFill>
                            <a:schemeClr val="tx1"/>
                          </a:solidFill>
                          <a:latin typeface="Calibri" panose="020F0502020204030204" pitchFamily="34" charset="0"/>
                          <a:cs typeface="Calibri" panose="020F0502020204030204" pitchFamily="34" charset="0"/>
                        </a:rPr>
                        <a:t>LA </a:t>
                      </a:r>
                      <a:r>
                        <a:rPr lang="en-US" sz="1400" baseline="0" dirty="0">
                          <a:solidFill>
                            <a:schemeClr val="tx1"/>
                          </a:solidFill>
                          <a:latin typeface="Calibri" panose="020F0502020204030204" pitchFamily="34" charset="0"/>
                          <a:cs typeface="Calibri" panose="020F0502020204030204" pitchFamily="34" charset="0"/>
                        </a:rPr>
                        <a:t>or metastatic </a:t>
                      </a:r>
                      <a:r>
                        <a:rPr lang="en-US" sz="1400" dirty="0">
                          <a:solidFill>
                            <a:schemeClr val="tx1"/>
                          </a:solidFill>
                          <a:latin typeface="Calibri" panose="020F0502020204030204" pitchFamily="34" charset="0"/>
                          <a:cs typeface="Calibri" panose="020F0502020204030204" pitchFamily="34" charset="0"/>
                        </a:rPr>
                        <a:t>pancreatic cancer)</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5-FU </a:t>
                      </a:r>
                      <a:br>
                        <a:rPr lang="en-US" sz="1400" dirty="0">
                          <a:solidFill>
                            <a:schemeClr val="tx1"/>
                          </a:solidFill>
                          <a:latin typeface="Calibri" panose="020F0502020204030204" pitchFamily="34" charset="0"/>
                          <a:cs typeface="Calibri" panose="020F0502020204030204" pitchFamily="34" charset="0"/>
                        </a:rPr>
                      </a:br>
                      <a:r>
                        <a:rPr lang="en-US" sz="1400" dirty="0">
                          <a:solidFill>
                            <a:schemeClr val="tx1"/>
                          </a:solidFill>
                          <a:latin typeface="Calibri" panose="020F0502020204030204" pitchFamily="34" charset="0"/>
                          <a:cs typeface="Calibri" panose="020F0502020204030204" pitchFamily="34" charset="0"/>
                        </a:rPr>
                        <a:t>vs.</a:t>
                      </a:r>
                      <a:r>
                        <a:rPr lang="en-US" sz="1400" baseline="0" dirty="0">
                          <a:solidFill>
                            <a:schemeClr val="tx1"/>
                          </a:solidFill>
                          <a:latin typeface="Calibri" panose="020F0502020204030204" pitchFamily="34" charset="0"/>
                          <a:cs typeface="Calibri" panose="020F0502020204030204" pitchFamily="34" charset="0"/>
                        </a:rPr>
                        <a:t> </a:t>
                      </a:r>
                      <a:r>
                        <a:rPr lang="en-US" sz="1400" dirty="0">
                          <a:solidFill>
                            <a:srgbClr val="FFFF00"/>
                          </a:solidFill>
                          <a:latin typeface="Calibri" panose="020F0502020204030204" pitchFamily="34" charset="0"/>
                          <a:cs typeface="Calibri" panose="020F0502020204030204" pitchFamily="34" charset="0"/>
                        </a:rPr>
                        <a:t>gemcitabine</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4.41</a:t>
                      </a:r>
                    </a:p>
                    <a:p>
                      <a:pPr algn="ctr"/>
                      <a:r>
                        <a:rPr lang="en-US" sz="1400" dirty="0">
                          <a:solidFill>
                            <a:srgbClr val="FFFF00"/>
                          </a:solidFill>
                          <a:latin typeface="Calibri" panose="020F0502020204030204" pitchFamily="34" charset="0"/>
                          <a:cs typeface="Calibri" panose="020F0502020204030204" pitchFamily="34" charset="0"/>
                        </a:rPr>
                        <a:t>5.65*</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Log-Rank Test </a:t>
                      </a:r>
                      <a:br>
                        <a:rPr lang="en-US" sz="1400" dirty="0">
                          <a:solidFill>
                            <a:schemeClr val="tx1"/>
                          </a:solidFill>
                          <a:latin typeface="Calibri" panose="020F0502020204030204" pitchFamily="34" charset="0"/>
                          <a:cs typeface="Calibri" panose="020F0502020204030204" pitchFamily="34" charset="0"/>
                        </a:rPr>
                      </a:br>
                      <a:r>
                        <a:rPr lang="en-US" sz="1400" dirty="0">
                          <a:solidFill>
                            <a:schemeClr val="tx1"/>
                          </a:solidFill>
                          <a:latin typeface="Calibri" panose="020F0502020204030204" pitchFamily="34" charset="0"/>
                          <a:cs typeface="Calibri" panose="020F0502020204030204" pitchFamily="34" charset="0"/>
                        </a:rPr>
                        <a:t>0.0025</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429069">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1400" dirty="0">
                          <a:solidFill>
                            <a:schemeClr val="tx1"/>
                          </a:solidFill>
                          <a:latin typeface="Calibri" panose="020F0502020204030204" pitchFamily="34" charset="0"/>
                          <a:cs typeface="Calibri" panose="020F0502020204030204" pitchFamily="34" charset="0"/>
                        </a:rPr>
                        <a:t>NCIC</a:t>
                      </a:r>
                      <a:r>
                        <a:rPr lang="en-US" sz="1400" baseline="30000" dirty="0">
                          <a:solidFill>
                            <a:schemeClr val="tx1"/>
                          </a:solidFill>
                          <a:latin typeface="Calibri" panose="020F0502020204030204" pitchFamily="34" charset="0"/>
                          <a:cs typeface="Calibri" panose="020F0502020204030204" pitchFamily="34" charset="0"/>
                        </a:rPr>
                        <a:t>3</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400" dirty="0">
                          <a:solidFill>
                            <a:schemeClr val="tx1"/>
                          </a:solidFill>
                          <a:latin typeface="Calibri" panose="020F0502020204030204" pitchFamily="34" charset="0"/>
                          <a:cs typeface="Calibri" panose="020F0502020204030204" pitchFamily="34" charset="0"/>
                        </a:rPr>
                        <a:t>2007</a:t>
                      </a:r>
                      <a:endParaRPr lang="en-US" sz="1400" baseline="30000" dirty="0">
                        <a:solidFill>
                          <a:schemeClr val="tx1"/>
                        </a:solidFill>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569</a:t>
                      </a:r>
                      <a:r>
                        <a:rPr lang="en-US" sz="1400" baseline="0" dirty="0">
                          <a:solidFill>
                            <a:schemeClr val="tx1"/>
                          </a:solidFill>
                          <a:latin typeface="Calibri" panose="020F0502020204030204" pitchFamily="34" charset="0"/>
                          <a:cs typeface="Calibri" panose="020F0502020204030204" pitchFamily="34" charset="0"/>
                        </a:rPr>
                        <a:t> </a:t>
                      </a:r>
                      <a:br>
                        <a:rPr lang="en-US" sz="1400" baseline="0" dirty="0">
                          <a:solidFill>
                            <a:schemeClr val="tx1"/>
                          </a:solidFill>
                          <a:latin typeface="Calibri" panose="020F0502020204030204" pitchFamily="34" charset="0"/>
                          <a:cs typeface="Calibri" panose="020F0502020204030204" pitchFamily="34" charset="0"/>
                        </a:rPr>
                      </a:br>
                      <a:r>
                        <a:rPr lang="en-US" sz="1400" baseline="0" dirty="0">
                          <a:solidFill>
                            <a:schemeClr val="tx1"/>
                          </a:solidFill>
                          <a:latin typeface="Calibri" panose="020F0502020204030204" pitchFamily="34" charset="0"/>
                          <a:cs typeface="Calibri" panose="020F0502020204030204" pitchFamily="34" charset="0"/>
                        </a:rPr>
                        <a:t>(</a:t>
                      </a:r>
                      <a:r>
                        <a:rPr lang="en-US" sz="1400" baseline="0" dirty="0" err="1">
                          <a:solidFill>
                            <a:schemeClr val="tx1"/>
                          </a:solidFill>
                          <a:latin typeface="Calibri" panose="020F0502020204030204" pitchFamily="34" charset="0"/>
                          <a:cs typeface="Calibri" panose="020F0502020204030204" pitchFamily="34" charset="0"/>
                        </a:rPr>
                        <a:t>unresectable</a:t>
                      </a:r>
                      <a:r>
                        <a:rPr lang="en-US" sz="1400" baseline="0" dirty="0">
                          <a:solidFill>
                            <a:schemeClr val="tx1"/>
                          </a:solidFill>
                          <a:latin typeface="Calibri" panose="020F0502020204030204" pitchFamily="34" charset="0"/>
                          <a:cs typeface="Calibri" panose="020F0502020204030204" pitchFamily="34" charset="0"/>
                        </a:rPr>
                        <a:t>, LA or metastatic pancreatic cancer)</a:t>
                      </a:r>
                      <a:endParaRPr lang="en-US" sz="1400" dirty="0">
                        <a:solidFill>
                          <a:schemeClr val="tx1"/>
                        </a:solidFill>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gemcitabine </a:t>
                      </a:r>
                    </a:p>
                    <a:p>
                      <a:pPr algn="ctr"/>
                      <a:r>
                        <a:rPr lang="en-US" sz="1400" dirty="0">
                          <a:solidFill>
                            <a:schemeClr val="tx1"/>
                          </a:solidFill>
                          <a:latin typeface="Calibri" panose="020F0502020204030204" pitchFamily="34" charset="0"/>
                          <a:cs typeface="Calibri" panose="020F0502020204030204" pitchFamily="34" charset="0"/>
                        </a:rPr>
                        <a:t>vs. gemcitabine </a:t>
                      </a:r>
                      <a:br>
                        <a:rPr lang="en-US" sz="1400" dirty="0">
                          <a:solidFill>
                            <a:schemeClr val="tx1"/>
                          </a:solidFill>
                          <a:latin typeface="Calibri" panose="020F0502020204030204" pitchFamily="34" charset="0"/>
                          <a:cs typeface="Calibri" panose="020F0502020204030204" pitchFamily="34" charset="0"/>
                        </a:rPr>
                      </a:br>
                      <a:r>
                        <a:rPr lang="en-US" sz="1400" dirty="0">
                          <a:solidFill>
                            <a:schemeClr val="tx1"/>
                          </a:solidFill>
                          <a:latin typeface="Calibri" panose="020F0502020204030204" pitchFamily="34" charset="0"/>
                          <a:cs typeface="Calibri" panose="020F0502020204030204" pitchFamily="34" charset="0"/>
                        </a:rPr>
                        <a:t>+</a:t>
                      </a:r>
                      <a:r>
                        <a:rPr lang="en-US" sz="1400" baseline="0" dirty="0">
                          <a:solidFill>
                            <a:schemeClr val="tx1"/>
                          </a:solidFill>
                          <a:latin typeface="Calibri" panose="020F0502020204030204" pitchFamily="34" charset="0"/>
                          <a:cs typeface="Calibri" panose="020F0502020204030204" pitchFamily="34" charset="0"/>
                        </a:rPr>
                        <a:t> </a:t>
                      </a:r>
                      <a:r>
                        <a:rPr lang="en-US" sz="1400" dirty="0" err="1">
                          <a:solidFill>
                            <a:schemeClr val="tx1"/>
                          </a:solidFill>
                          <a:latin typeface="Calibri" panose="020F0502020204030204" pitchFamily="34" charset="0"/>
                          <a:cs typeface="Calibri" panose="020F0502020204030204" pitchFamily="34" charset="0"/>
                        </a:rPr>
                        <a:t>erlotinib</a:t>
                      </a:r>
                      <a:endParaRPr lang="en-US" sz="1400" dirty="0">
                        <a:solidFill>
                          <a:schemeClr val="tx1"/>
                        </a:solidFill>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5.91</a:t>
                      </a:r>
                    </a:p>
                    <a:p>
                      <a:pPr algn="ctr"/>
                      <a:r>
                        <a:rPr lang="en-US" sz="1400" dirty="0">
                          <a:solidFill>
                            <a:schemeClr val="tx1"/>
                          </a:solidFill>
                          <a:latin typeface="Calibri" panose="020F0502020204030204" pitchFamily="34" charset="0"/>
                          <a:cs typeface="Calibri" panose="020F0502020204030204" pitchFamily="34" charset="0"/>
                        </a:rPr>
                        <a:t>6.24</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0.038</a:t>
                      </a:r>
                    </a:p>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(HR = 0.82 [95% CI, </a:t>
                      </a:r>
                      <a:br>
                        <a:rPr kumimoji="0" lang="en-GB" sz="1400" b="0" i="0" u="none" strike="noStrike" kern="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br>
                      <a:r>
                        <a:rPr kumimoji="0" lang="en-GB" sz="1400" b="0" i="0" u="none" strike="noStrike" kern="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0.69–0.99])</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572749">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1400" dirty="0">
                          <a:solidFill>
                            <a:schemeClr val="tx1"/>
                          </a:solidFill>
                          <a:latin typeface="Calibri" panose="020F0502020204030204" pitchFamily="34" charset="0"/>
                          <a:cs typeface="Calibri" panose="020F0502020204030204" pitchFamily="34" charset="0"/>
                        </a:rPr>
                        <a:t>PRODIGE</a:t>
                      </a:r>
                      <a:r>
                        <a:rPr lang="en-US" sz="1400" baseline="30000" dirty="0">
                          <a:solidFill>
                            <a:schemeClr val="tx1"/>
                          </a:solidFill>
                          <a:latin typeface="Calibri" panose="020F0502020204030204" pitchFamily="34" charset="0"/>
                          <a:cs typeface="Calibri" panose="020F0502020204030204" pitchFamily="34" charset="0"/>
                        </a:rPr>
                        <a:t>4</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400" dirty="0">
                          <a:solidFill>
                            <a:schemeClr val="tx1"/>
                          </a:solidFill>
                          <a:latin typeface="Calibri" panose="020F0502020204030204" pitchFamily="34" charset="0"/>
                          <a:cs typeface="Calibri" panose="020F0502020204030204" pitchFamily="34" charset="0"/>
                        </a:rPr>
                        <a:t>2011</a:t>
                      </a:r>
                      <a:endParaRPr lang="en-US" sz="1400" baseline="30000" dirty="0">
                        <a:solidFill>
                          <a:schemeClr val="tx1"/>
                        </a:solidFill>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342</a:t>
                      </a:r>
                    </a:p>
                    <a:p>
                      <a:pPr algn="ctr"/>
                      <a:r>
                        <a:rPr lang="en-US" sz="1400" dirty="0">
                          <a:solidFill>
                            <a:schemeClr val="tx1"/>
                          </a:solidFill>
                          <a:latin typeface="Calibri" panose="020F0502020204030204" pitchFamily="34" charset="0"/>
                          <a:cs typeface="Calibri" panose="020F0502020204030204" pitchFamily="34" charset="0"/>
                        </a:rPr>
                        <a:t>(</a:t>
                      </a:r>
                      <a:r>
                        <a:rPr lang="en-US" sz="1400" baseline="0" dirty="0">
                          <a:solidFill>
                            <a:schemeClr val="tx1"/>
                          </a:solidFill>
                          <a:latin typeface="Calibri" panose="020F0502020204030204" pitchFamily="34" charset="0"/>
                          <a:cs typeface="Calibri" panose="020F0502020204030204" pitchFamily="34" charset="0"/>
                        </a:rPr>
                        <a:t>metastatic)</a:t>
                      </a:r>
                      <a:endParaRPr lang="en-US" sz="1400" dirty="0">
                        <a:solidFill>
                          <a:schemeClr val="tx1"/>
                        </a:solidFill>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gemcitabine</a:t>
                      </a:r>
                    </a:p>
                    <a:p>
                      <a:pPr algn="ctr"/>
                      <a:r>
                        <a:rPr lang="en-US" sz="1400" dirty="0">
                          <a:solidFill>
                            <a:schemeClr val="tx1"/>
                          </a:solidFill>
                          <a:latin typeface="Calibri" panose="020F0502020204030204" pitchFamily="34" charset="0"/>
                          <a:cs typeface="Calibri" panose="020F0502020204030204" pitchFamily="34" charset="0"/>
                        </a:rPr>
                        <a:t>vs.</a:t>
                      </a:r>
                      <a:r>
                        <a:rPr lang="en-US" sz="1400" baseline="0" dirty="0">
                          <a:solidFill>
                            <a:schemeClr val="bg2"/>
                          </a:solidFill>
                          <a:latin typeface="Calibri" panose="020F0502020204030204" pitchFamily="34" charset="0"/>
                          <a:cs typeface="Calibri" panose="020F0502020204030204" pitchFamily="34" charset="0"/>
                        </a:rPr>
                        <a:t> </a:t>
                      </a:r>
                      <a:r>
                        <a:rPr lang="en-US" sz="1400" b="0" i="0" dirty="0">
                          <a:solidFill>
                            <a:srgbClr val="FFFF00"/>
                          </a:solidFill>
                          <a:latin typeface="Calibri" panose="020F0502020204030204" pitchFamily="34" charset="0"/>
                          <a:cs typeface="Calibri" panose="020F0502020204030204" pitchFamily="34" charset="0"/>
                        </a:rPr>
                        <a:t>FOLFIRINOX</a:t>
                      </a:r>
                      <a:endParaRPr lang="en-GB" sz="1400" b="0" i="0" kern="1200" noProof="0" dirty="0">
                        <a:solidFill>
                          <a:srgbClr val="FFFF00"/>
                        </a:solidFill>
                        <a:latin typeface="Calibri" panose="020F0502020204030204" pitchFamily="34" charset="0"/>
                        <a:ea typeface="+mn-ea"/>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6.8</a:t>
                      </a:r>
                    </a:p>
                    <a:p>
                      <a:pPr algn="ctr"/>
                      <a:r>
                        <a:rPr lang="en-US" sz="1400" dirty="0">
                          <a:solidFill>
                            <a:srgbClr val="FFFF00"/>
                          </a:solidFill>
                          <a:latin typeface="Calibri" panose="020F0502020204030204" pitchFamily="34" charset="0"/>
                          <a:cs typeface="Calibri" panose="020F0502020204030204" pitchFamily="34" charset="0"/>
                        </a:rPr>
                        <a:t>11.1</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&lt;0.001 </a:t>
                      </a:r>
                      <a:br>
                        <a:rPr lang="en-US" sz="1400" dirty="0">
                          <a:solidFill>
                            <a:schemeClr val="tx1"/>
                          </a:solidFill>
                          <a:latin typeface="Calibri" panose="020F0502020204030204" pitchFamily="34" charset="0"/>
                          <a:cs typeface="Calibri" panose="020F0502020204030204" pitchFamily="34" charset="0"/>
                        </a:rPr>
                      </a:br>
                      <a:r>
                        <a:rPr lang="en-US" sz="1400" dirty="0">
                          <a:solidFill>
                            <a:schemeClr val="tx1"/>
                          </a:solidFill>
                          <a:latin typeface="Calibri" panose="020F0502020204030204" pitchFamily="34" charset="0"/>
                          <a:cs typeface="Calibri" panose="020F0502020204030204" pitchFamily="34" charset="0"/>
                        </a:rPr>
                        <a:t>(HR = 0.57 [95% CI, </a:t>
                      </a:r>
                      <a:br>
                        <a:rPr lang="en-US" sz="1400" dirty="0">
                          <a:solidFill>
                            <a:schemeClr val="tx1"/>
                          </a:solidFill>
                          <a:latin typeface="Calibri" panose="020F0502020204030204" pitchFamily="34" charset="0"/>
                          <a:cs typeface="Calibri" panose="020F0502020204030204" pitchFamily="34" charset="0"/>
                        </a:rPr>
                      </a:br>
                      <a:r>
                        <a:rPr lang="en-US" sz="1400" dirty="0">
                          <a:solidFill>
                            <a:schemeClr val="tx1"/>
                          </a:solidFill>
                          <a:latin typeface="Calibri" panose="020F0502020204030204" pitchFamily="34" charset="0"/>
                          <a:cs typeface="Calibri" panose="020F0502020204030204" pitchFamily="34" charset="0"/>
                        </a:rPr>
                        <a:t>0.45–0.73])</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572749">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1400" dirty="0">
                          <a:solidFill>
                            <a:schemeClr val="tx1"/>
                          </a:solidFill>
                          <a:latin typeface="Calibri" panose="020F0502020204030204" pitchFamily="34" charset="0"/>
                          <a:cs typeface="Calibri" panose="020F0502020204030204" pitchFamily="34" charset="0"/>
                        </a:rPr>
                        <a:t>Ueno, et al</a:t>
                      </a:r>
                      <a:r>
                        <a:rPr lang="en-US" sz="1400" baseline="30000" dirty="0">
                          <a:solidFill>
                            <a:schemeClr val="tx1"/>
                          </a:solidFill>
                          <a:latin typeface="Calibri" panose="020F0502020204030204" pitchFamily="34" charset="0"/>
                          <a:cs typeface="Calibri" panose="020F0502020204030204" pitchFamily="34" charset="0"/>
                        </a:rPr>
                        <a:t>5</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400" baseline="0" dirty="0">
                          <a:solidFill>
                            <a:schemeClr val="tx1"/>
                          </a:solidFill>
                          <a:latin typeface="Calibri" panose="020F0502020204030204" pitchFamily="34" charset="0"/>
                          <a:cs typeface="Calibri" panose="020F0502020204030204" pitchFamily="34" charset="0"/>
                        </a:rPr>
                        <a:t>2013</a:t>
                      </a:r>
                      <a:endParaRPr lang="en-US" sz="1400" baseline="30000" dirty="0">
                        <a:solidFill>
                          <a:schemeClr val="tx1"/>
                        </a:solidFill>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834</a:t>
                      </a:r>
                      <a:br>
                        <a:rPr lang="en-US" sz="1400" dirty="0">
                          <a:solidFill>
                            <a:schemeClr val="tx1"/>
                          </a:solidFill>
                          <a:latin typeface="Calibri" panose="020F0502020204030204" pitchFamily="34" charset="0"/>
                          <a:cs typeface="Calibri" panose="020F0502020204030204" pitchFamily="34" charset="0"/>
                        </a:rPr>
                      </a:br>
                      <a:r>
                        <a:rPr lang="en-US" sz="1400" dirty="0">
                          <a:solidFill>
                            <a:schemeClr val="tx1"/>
                          </a:solidFill>
                          <a:latin typeface="Calibri" panose="020F0502020204030204" pitchFamily="34" charset="0"/>
                          <a:cs typeface="Calibri" panose="020F0502020204030204" pitchFamily="34" charset="0"/>
                        </a:rPr>
                        <a:t>(LA, </a:t>
                      </a:r>
                      <a:r>
                        <a:rPr lang="en-US" sz="1400" baseline="0" dirty="0">
                          <a:solidFill>
                            <a:schemeClr val="tx1"/>
                          </a:solidFill>
                          <a:latin typeface="Calibri" panose="020F0502020204030204" pitchFamily="34" charset="0"/>
                          <a:cs typeface="Calibri" panose="020F0502020204030204" pitchFamily="34" charset="0"/>
                        </a:rPr>
                        <a:t>or metastatic pancreatic cancer)</a:t>
                      </a:r>
                      <a:endParaRPr lang="en-US" sz="1400" dirty="0">
                        <a:solidFill>
                          <a:schemeClr val="tx1"/>
                        </a:solidFill>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gemcitabine</a:t>
                      </a:r>
                    </a:p>
                    <a:p>
                      <a:pPr algn="ctr"/>
                      <a:r>
                        <a:rPr lang="en-US" sz="1400" dirty="0">
                          <a:solidFill>
                            <a:schemeClr val="tx1"/>
                          </a:solidFill>
                          <a:latin typeface="Calibri" panose="020F0502020204030204" pitchFamily="34" charset="0"/>
                          <a:cs typeface="Calibri" panose="020F0502020204030204" pitchFamily="34" charset="0"/>
                        </a:rPr>
                        <a:t>vs. S-1 </a:t>
                      </a:r>
                      <a:br>
                        <a:rPr lang="en-US" sz="1400" dirty="0">
                          <a:solidFill>
                            <a:schemeClr val="tx1"/>
                          </a:solidFill>
                          <a:latin typeface="Calibri" panose="020F0502020204030204" pitchFamily="34" charset="0"/>
                          <a:cs typeface="Calibri" panose="020F0502020204030204" pitchFamily="34" charset="0"/>
                        </a:rPr>
                      </a:br>
                      <a:r>
                        <a:rPr lang="en-US" sz="1400" dirty="0">
                          <a:solidFill>
                            <a:schemeClr val="tx1"/>
                          </a:solidFill>
                          <a:latin typeface="Calibri" panose="020F0502020204030204" pitchFamily="34" charset="0"/>
                          <a:cs typeface="Calibri" panose="020F0502020204030204" pitchFamily="34" charset="0"/>
                        </a:rPr>
                        <a:t>vs. gemcitabine + S-1</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8.8</a:t>
                      </a:r>
                    </a:p>
                    <a:p>
                      <a:pPr algn="ctr"/>
                      <a:r>
                        <a:rPr lang="en-US" sz="1400" dirty="0">
                          <a:solidFill>
                            <a:schemeClr val="tx1"/>
                          </a:solidFill>
                          <a:latin typeface="Calibri" panose="020F0502020204030204" pitchFamily="34" charset="0"/>
                          <a:cs typeface="Calibri" panose="020F0502020204030204" pitchFamily="34" charset="0"/>
                        </a:rPr>
                        <a:t>9.7</a:t>
                      </a:r>
                    </a:p>
                    <a:p>
                      <a:pPr algn="ctr"/>
                      <a:r>
                        <a:rPr lang="en-US" sz="1400" dirty="0">
                          <a:solidFill>
                            <a:schemeClr val="tx1"/>
                          </a:solidFill>
                          <a:latin typeface="Calibri" panose="020F0502020204030204" pitchFamily="34" charset="0"/>
                          <a:cs typeface="Calibri" panose="020F0502020204030204" pitchFamily="34" charset="0"/>
                        </a:rPr>
                        <a:t>10.1</a:t>
                      </a:r>
                    </a:p>
                    <a:p>
                      <a:pPr algn="ctr"/>
                      <a:endParaRPr lang="en-US" sz="1400" dirty="0">
                        <a:solidFill>
                          <a:schemeClr val="tx1"/>
                        </a:solidFill>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b="1" kern="1200" dirty="0">
                          <a:solidFill>
                            <a:schemeClr val="tx1"/>
                          </a:solidFill>
                          <a:latin typeface="Calibri" panose="020F0502020204030204" pitchFamily="34" charset="0"/>
                          <a:ea typeface="+mn-ea"/>
                          <a:cs typeface="Calibri" panose="020F0502020204030204" pitchFamily="34" charset="0"/>
                        </a:rPr>
                        <a:t>gemcitabine</a:t>
                      </a:r>
                      <a:r>
                        <a:rPr lang="en-US" sz="1400" b="1" kern="1200" baseline="0" dirty="0">
                          <a:solidFill>
                            <a:schemeClr val="tx1"/>
                          </a:solidFill>
                          <a:latin typeface="Calibri" panose="020F0502020204030204" pitchFamily="34" charset="0"/>
                          <a:ea typeface="+mn-ea"/>
                          <a:cs typeface="Calibri" panose="020F0502020204030204" pitchFamily="34" charset="0"/>
                        </a:rPr>
                        <a:t> </a:t>
                      </a:r>
                      <a:r>
                        <a:rPr lang="en-US" sz="1400" b="1" kern="1200" dirty="0">
                          <a:solidFill>
                            <a:schemeClr val="tx1"/>
                          </a:solidFill>
                          <a:latin typeface="Calibri" panose="020F0502020204030204" pitchFamily="34" charset="0"/>
                          <a:ea typeface="+mn-ea"/>
                          <a:cs typeface="Calibri" panose="020F0502020204030204" pitchFamily="34" charset="0"/>
                        </a:rPr>
                        <a:t>vs. S-1: </a:t>
                      </a:r>
                      <a:r>
                        <a:rPr lang="en-US" sz="1400" dirty="0">
                          <a:solidFill>
                            <a:schemeClr val="tx1"/>
                          </a:solidFill>
                          <a:latin typeface="Calibri" panose="020F0502020204030204" pitchFamily="34" charset="0"/>
                          <a:cs typeface="Calibri" panose="020F0502020204030204" pitchFamily="34" charset="0"/>
                        </a:rPr>
                        <a:t>&lt;0.001 </a:t>
                      </a:r>
                      <a:br>
                        <a:rPr lang="en-US" sz="1400" dirty="0">
                          <a:solidFill>
                            <a:schemeClr val="tx1"/>
                          </a:solidFill>
                          <a:latin typeface="Calibri" panose="020F0502020204030204" pitchFamily="34" charset="0"/>
                          <a:cs typeface="Calibri" panose="020F0502020204030204" pitchFamily="34" charset="0"/>
                        </a:rPr>
                      </a:br>
                      <a:r>
                        <a:rPr lang="en-US" sz="1400" dirty="0">
                          <a:solidFill>
                            <a:schemeClr val="tx1"/>
                          </a:solidFill>
                          <a:latin typeface="Calibri" panose="020F0502020204030204" pitchFamily="34" charset="0"/>
                          <a:cs typeface="Calibri" panose="020F0502020204030204" pitchFamily="34" charset="0"/>
                        </a:rPr>
                        <a:t>(non-inferiority;</a:t>
                      </a:r>
                      <a:r>
                        <a:rPr lang="en-US" sz="1400" baseline="0" dirty="0">
                          <a:solidFill>
                            <a:schemeClr val="tx1"/>
                          </a:solidFill>
                          <a:latin typeface="Calibri" panose="020F0502020204030204" pitchFamily="34" charset="0"/>
                          <a:cs typeface="Calibri" panose="020F0502020204030204" pitchFamily="34" charset="0"/>
                        </a:rPr>
                        <a:t> HR = </a:t>
                      </a:r>
                      <a:r>
                        <a:rPr lang="pl-PL" sz="1400" kern="1200" dirty="0">
                          <a:solidFill>
                            <a:schemeClr val="tx1"/>
                          </a:solidFill>
                          <a:latin typeface="Calibri" panose="020F0502020204030204" pitchFamily="34" charset="0"/>
                          <a:ea typeface="+mn-ea"/>
                          <a:cs typeface="Calibri" panose="020F0502020204030204" pitchFamily="34" charset="0"/>
                        </a:rPr>
                        <a:t>0.96 </a:t>
                      </a:r>
                      <a:br>
                        <a:rPr lang="en-GB" sz="1400" kern="1200" dirty="0">
                          <a:solidFill>
                            <a:schemeClr val="tx1"/>
                          </a:solidFill>
                          <a:latin typeface="Calibri" panose="020F0502020204030204" pitchFamily="34" charset="0"/>
                          <a:ea typeface="+mn-ea"/>
                          <a:cs typeface="Calibri" panose="020F0502020204030204" pitchFamily="34" charset="0"/>
                        </a:rPr>
                      </a:br>
                      <a:r>
                        <a:rPr lang="en-GB" sz="1400" kern="1200" dirty="0">
                          <a:solidFill>
                            <a:schemeClr val="tx1"/>
                          </a:solidFill>
                          <a:latin typeface="Calibri" panose="020F0502020204030204" pitchFamily="34" charset="0"/>
                          <a:ea typeface="+mn-ea"/>
                          <a:cs typeface="Calibri" panose="020F0502020204030204" pitchFamily="34" charset="0"/>
                        </a:rPr>
                        <a:t>[</a:t>
                      </a:r>
                      <a:r>
                        <a:rPr lang="pl-PL" sz="1400" kern="1200" dirty="0">
                          <a:solidFill>
                            <a:schemeClr val="tx1"/>
                          </a:solidFill>
                          <a:latin typeface="Calibri" panose="020F0502020204030204" pitchFamily="34" charset="0"/>
                          <a:ea typeface="+mn-ea"/>
                          <a:cs typeface="Calibri" panose="020F0502020204030204" pitchFamily="34" charset="0"/>
                        </a:rPr>
                        <a:t>97.5% CI, 0.78–1.18</a:t>
                      </a:r>
                      <a:r>
                        <a:rPr lang="en-GB" sz="1400" kern="1200" dirty="0">
                          <a:solidFill>
                            <a:schemeClr val="tx1"/>
                          </a:solidFill>
                          <a:latin typeface="Calibri" panose="020F0502020204030204" pitchFamily="34" charset="0"/>
                          <a:ea typeface="+mn-ea"/>
                          <a:cs typeface="Calibri" panose="020F0502020204030204" pitchFamily="34" charset="0"/>
                        </a:rPr>
                        <a:t>]</a:t>
                      </a:r>
                      <a:r>
                        <a:rPr lang="pl-PL" sz="1400" kern="1200" dirty="0">
                          <a:solidFill>
                            <a:schemeClr val="tx1"/>
                          </a:solidFill>
                          <a:latin typeface="Calibri" panose="020F0502020204030204" pitchFamily="34" charset="0"/>
                          <a:ea typeface="+mn-ea"/>
                          <a:cs typeface="Calibri" panose="020F0502020204030204" pitchFamily="34" charset="0"/>
                        </a:rPr>
                        <a:t>)</a:t>
                      </a:r>
                      <a:endParaRPr lang="en-GB" sz="1400" kern="1200" dirty="0">
                        <a:solidFill>
                          <a:schemeClr val="tx1"/>
                        </a:solidFill>
                        <a:latin typeface="Calibri" panose="020F0502020204030204" pitchFamily="34" charset="0"/>
                        <a:ea typeface="+mn-ea"/>
                        <a:cs typeface="Calibri" panose="020F0502020204030204" pitchFamily="34" charset="0"/>
                      </a:endParaRPr>
                    </a:p>
                    <a:p>
                      <a:pPr algn="ctr"/>
                      <a:r>
                        <a:rPr lang="en-GB" sz="1400" b="1" kern="1200" dirty="0">
                          <a:solidFill>
                            <a:schemeClr val="tx1"/>
                          </a:solidFill>
                          <a:latin typeface="Calibri" panose="020F0502020204030204" pitchFamily="34" charset="0"/>
                          <a:ea typeface="+mn-ea"/>
                          <a:cs typeface="Calibri" panose="020F0502020204030204" pitchFamily="34" charset="0"/>
                        </a:rPr>
                        <a:t>gemcitabine</a:t>
                      </a:r>
                      <a:r>
                        <a:rPr lang="en-GB" sz="1400" b="1" kern="1200" baseline="0" dirty="0">
                          <a:solidFill>
                            <a:schemeClr val="tx1"/>
                          </a:solidFill>
                          <a:latin typeface="Calibri" panose="020F0502020204030204" pitchFamily="34" charset="0"/>
                          <a:ea typeface="+mn-ea"/>
                          <a:cs typeface="Calibri" panose="020F0502020204030204" pitchFamily="34" charset="0"/>
                        </a:rPr>
                        <a:t> vs. gemcitabine + S-1: </a:t>
                      </a:r>
                      <a:r>
                        <a:rPr lang="en-GB" sz="1400" kern="1200" baseline="0" dirty="0">
                          <a:solidFill>
                            <a:schemeClr val="tx1"/>
                          </a:solidFill>
                          <a:latin typeface="Calibri" panose="020F0502020204030204" pitchFamily="34" charset="0"/>
                          <a:ea typeface="+mn-ea"/>
                          <a:cs typeface="Calibri" panose="020F0502020204030204" pitchFamily="34" charset="0"/>
                        </a:rPr>
                        <a:t>0.15</a:t>
                      </a:r>
                      <a:br>
                        <a:rPr lang="en-GB" sz="1400" kern="1200" baseline="0" dirty="0">
                          <a:solidFill>
                            <a:schemeClr val="tx1"/>
                          </a:solidFill>
                          <a:latin typeface="Calibri" panose="020F0502020204030204" pitchFamily="34" charset="0"/>
                          <a:ea typeface="+mn-ea"/>
                          <a:cs typeface="Calibri" panose="020F0502020204030204" pitchFamily="34" charset="0"/>
                        </a:rPr>
                      </a:br>
                      <a:r>
                        <a:rPr lang="en-GB" sz="1400" kern="1200" baseline="0" dirty="0">
                          <a:solidFill>
                            <a:schemeClr val="tx1"/>
                          </a:solidFill>
                          <a:latin typeface="Calibri" panose="020F0502020204030204" pitchFamily="34" charset="0"/>
                          <a:ea typeface="+mn-ea"/>
                          <a:cs typeface="Calibri" panose="020F0502020204030204" pitchFamily="34" charset="0"/>
                        </a:rPr>
                        <a:t>(superiority; HR = 0.88 [97.5% CI, 0.71–1.08])</a:t>
                      </a:r>
                      <a:endParaRPr lang="en-US" sz="1400" kern="1200" dirty="0">
                        <a:solidFill>
                          <a:schemeClr val="tx1"/>
                        </a:solidFill>
                        <a:latin typeface="Calibri" panose="020F0502020204030204" pitchFamily="34" charset="0"/>
                        <a:ea typeface="+mn-ea"/>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429069">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US" sz="1400" dirty="0">
                          <a:solidFill>
                            <a:schemeClr val="tx1"/>
                          </a:solidFill>
                          <a:latin typeface="Calibri" panose="020F0502020204030204" pitchFamily="34" charset="0"/>
                          <a:cs typeface="Calibri" panose="020F0502020204030204" pitchFamily="34" charset="0"/>
                        </a:rPr>
                        <a:t>MPACT</a:t>
                      </a:r>
                      <a:r>
                        <a:rPr lang="en-US" sz="1400" baseline="30000" dirty="0">
                          <a:solidFill>
                            <a:schemeClr val="tx1"/>
                          </a:solidFill>
                          <a:latin typeface="Calibri" panose="020F0502020204030204" pitchFamily="34" charset="0"/>
                          <a:cs typeface="Calibri" panose="020F0502020204030204" pitchFamily="34" charset="0"/>
                        </a:rPr>
                        <a:t>6</a:t>
                      </a:r>
                    </a:p>
                  </a:txBody>
                  <a:tcPr marL="36000" marR="36000" marT="36000" marB="36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US" sz="1400" dirty="0">
                          <a:solidFill>
                            <a:schemeClr val="tx1"/>
                          </a:solidFill>
                          <a:latin typeface="Calibri" panose="020F0502020204030204" pitchFamily="34" charset="0"/>
                          <a:cs typeface="Calibri" panose="020F0502020204030204" pitchFamily="34" charset="0"/>
                        </a:rPr>
                        <a:t>2013</a:t>
                      </a:r>
                      <a:endParaRPr lang="en-US" sz="1400" baseline="30000" dirty="0">
                        <a:solidFill>
                          <a:schemeClr val="tx1"/>
                        </a:solidFill>
                        <a:latin typeface="Calibri" panose="020F0502020204030204" pitchFamily="34" charset="0"/>
                        <a:cs typeface="Calibri" panose="020F0502020204030204" pitchFamily="34" charset="0"/>
                      </a:endParaRP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861</a:t>
                      </a:r>
                    </a:p>
                    <a:p>
                      <a:pPr algn="ctr"/>
                      <a:r>
                        <a:rPr lang="en-US" sz="1400" dirty="0">
                          <a:solidFill>
                            <a:schemeClr val="tx1"/>
                          </a:solidFill>
                          <a:latin typeface="Calibri" panose="020F0502020204030204" pitchFamily="34" charset="0"/>
                          <a:cs typeface="Calibri" panose="020F0502020204030204" pitchFamily="34" charset="0"/>
                        </a:rPr>
                        <a:t>(metastatic)</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Calibri" panose="020F0502020204030204" pitchFamily="34" charset="0"/>
                          <a:cs typeface="Calibri" panose="020F0502020204030204" pitchFamily="34" charset="0"/>
                        </a:rPr>
                        <a:t>gemcitabine</a:t>
                      </a:r>
                    </a:p>
                    <a:p>
                      <a:pPr algn="ctr"/>
                      <a:r>
                        <a:rPr lang="en-US" sz="1400" dirty="0">
                          <a:solidFill>
                            <a:schemeClr val="tx1"/>
                          </a:solidFill>
                          <a:latin typeface="Calibri" panose="020F0502020204030204" pitchFamily="34" charset="0"/>
                          <a:cs typeface="Calibri" panose="020F0502020204030204" pitchFamily="34" charset="0"/>
                        </a:rPr>
                        <a:t>vs.</a:t>
                      </a:r>
                      <a:r>
                        <a:rPr lang="en-US" sz="1400" baseline="0" dirty="0">
                          <a:solidFill>
                            <a:schemeClr val="tx1"/>
                          </a:solidFill>
                          <a:latin typeface="Calibri" panose="020F0502020204030204" pitchFamily="34" charset="0"/>
                          <a:cs typeface="Calibri" panose="020F0502020204030204" pitchFamily="34" charset="0"/>
                        </a:rPr>
                        <a:t> </a:t>
                      </a:r>
                      <a:r>
                        <a:rPr lang="en-US" sz="1400" b="0" i="0" dirty="0">
                          <a:solidFill>
                            <a:srgbClr val="FFFF00"/>
                          </a:solidFill>
                          <a:latin typeface="Calibri" panose="020F0502020204030204" pitchFamily="34" charset="0"/>
                          <a:cs typeface="Calibri" panose="020F0502020204030204" pitchFamily="34" charset="0"/>
                        </a:rPr>
                        <a:t>gemcitabine </a:t>
                      </a:r>
                      <a:br>
                        <a:rPr lang="en-US" sz="1400" b="0" i="0" dirty="0">
                          <a:solidFill>
                            <a:srgbClr val="FFFF00"/>
                          </a:solidFill>
                          <a:latin typeface="Calibri" panose="020F0502020204030204" pitchFamily="34" charset="0"/>
                          <a:cs typeface="Calibri" panose="020F0502020204030204" pitchFamily="34" charset="0"/>
                        </a:rPr>
                      </a:br>
                      <a:r>
                        <a:rPr lang="en-US" sz="1400" b="0" i="0" dirty="0">
                          <a:solidFill>
                            <a:srgbClr val="FFFF00"/>
                          </a:solidFill>
                          <a:latin typeface="Calibri" panose="020F0502020204030204" pitchFamily="34" charset="0"/>
                          <a:cs typeface="Calibri" panose="020F0502020204030204" pitchFamily="34" charset="0"/>
                        </a:rPr>
                        <a:t>+</a:t>
                      </a:r>
                      <a:r>
                        <a:rPr lang="en-US" sz="1400" b="0" i="0" baseline="0" dirty="0">
                          <a:solidFill>
                            <a:srgbClr val="FFFF00"/>
                          </a:solidFill>
                          <a:latin typeface="Calibri" panose="020F0502020204030204" pitchFamily="34" charset="0"/>
                          <a:cs typeface="Calibri" panose="020F0502020204030204" pitchFamily="34" charset="0"/>
                        </a:rPr>
                        <a:t> </a:t>
                      </a:r>
                      <a:r>
                        <a:rPr lang="en-US" sz="1400" b="0" i="0" dirty="0">
                          <a:solidFill>
                            <a:srgbClr val="FFFF00"/>
                          </a:solidFill>
                          <a:latin typeface="Calibri" panose="020F0502020204030204" pitchFamily="34" charset="0"/>
                          <a:cs typeface="Calibri" panose="020F0502020204030204" pitchFamily="34" charset="0"/>
                        </a:rPr>
                        <a:t>nab-paclitaxel</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US" sz="1400" dirty="0">
                          <a:solidFill>
                            <a:schemeClr val="tx1"/>
                          </a:solidFill>
                          <a:latin typeface="Calibri" panose="020F0502020204030204" pitchFamily="34" charset="0"/>
                          <a:cs typeface="Calibri" panose="020F0502020204030204" pitchFamily="34" charset="0"/>
                        </a:rPr>
                        <a:t>6.7</a:t>
                      </a:r>
                    </a:p>
                    <a:p>
                      <a:pPr algn="ctr"/>
                      <a:r>
                        <a:rPr lang="en-US" sz="1400" dirty="0">
                          <a:solidFill>
                            <a:srgbClr val="FFFF00"/>
                          </a:solidFill>
                          <a:latin typeface="Calibri" panose="020F0502020204030204" pitchFamily="34" charset="0"/>
                          <a:cs typeface="Calibri" panose="020F0502020204030204" pitchFamily="34" charset="0"/>
                        </a:rPr>
                        <a:t>8.5</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US" sz="1400" dirty="0">
                          <a:solidFill>
                            <a:schemeClr val="tx1"/>
                          </a:solidFill>
                          <a:latin typeface="Calibri" panose="020F0502020204030204" pitchFamily="34" charset="0"/>
                          <a:cs typeface="Calibri" panose="020F0502020204030204" pitchFamily="34" charset="0"/>
                        </a:rPr>
                        <a:t>&lt;0.001 </a:t>
                      </a:r>
                      <a:br>
                        <a:rPr lang="en-US" sz="1400" dirty="0">
                          <a:solidFill>
                            <a:schemeClr val="tx1"/>
                          </a:solidFill>
                          <a:latin typeface="Calibri" panose="020F0502020204030204" pitchFamily="34" charset="0"/>
                          <a:cs typeface="Calibri" panose="020F0502020204030204" pitchFamily="34" charset="0"/>
                        </a:rPr>
                      </a:br>
                      <a:r>
                        <a:rPr kumimoji="0" lang="en-GB" sz="1400" b="0" i="0" u="none" strike="noStrike" kern="0" cap="none" spc="0" normalizeH="0" baseline="0" noProof="0" dirty="0">
                          <a:ln>
                            <a:noFill/>
                          </a:ln>
                          <a:solidFill>
                            <a:schemeClr val="tx1"/>
                          </a:solidFill>
                          <a:effectLst/>
                          <a:uLnTx/>
                          <a:uFillTx/>
                          <a:latin typeface="Calibri" panose="020F0502020204030204" pitchFamily="34" charset="0"/>
                          <a:ea typeface="+mn-ea"/>
                          <a:cs typeface="Calibri" panose="020F0502020204030204" pitchFamily="34" charset="0"/>
                        </a:rPr>
                        <a:t>(HR = 0.72 [95% CI, 0.62–0.83])</a:t>
                      </a:r>
                    </a:p>
                  </a:txBody>
                  <a:tcPr marL="36000" marR="36000" marT="36000" marB="36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bl>
          </a:graphicData>
        </a:graphic>
      </p:graphicFrame>
      <p:sp>
        <p:nvSpPr>
          <p:cNvPr id="15" name="TextBox 14"/>
          <p:cNvSpPr txBox="1"/>
          <p:nvPr/>
        </p:nvSpPr>
        <p:spPr>
          <a:xfrm>
            <a:off x="3822095" y="6142609"/>
            <a:ext cx="5472189" cy="619299"/>
          </a:xfrm>
          <a:prstGeom prst="rect">
            <a:avLst/>
          </a:prstGeom>
          <a:no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120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Cross-trial comparisons should be interpreted with caution due to differences in study design and patient populations</a:t>
            </a:r>
          </a:p>
        </p:txBody>
      </p:sp>
    </p:spTree>
    <p:extLst>
      <p:ext uri="{BB962C8B-B14F-4D97-AF65-F5344CB8AC3E}">
        <p14:creationId xmlns:p14="http://schemas.microsoft.com/office/powerpoint/2010/main" val="37451371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183B59B-0384-4D00-A29F-38F5F30228F0}"/>
              </a:ext>
            </a:extLst>
          </p:cNvPr>
          <p:cNvSpPr>
            <a:spLocks noChangeArrowheads="1"/>
          </p:cNvSpPr>
          <p:nvPr/>
        </p:nvSpPr>
        <p:spPr bwMode="auto">
          <a:xfrm rot="10800000" flipH="1">
            <a:off x="1" y="0"/>
            <a:ext cx="12192000" cy="6858000"/>
          </a:xfrm>
          <a:prstGeom prst="rect">
            <a:avLst/>
          </a:prstGeom>
          <a:blipFill dpi="0" rotWithShape="1">
            <a:blip r:embed="rId3"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srgbClr val="FFFF99"/>
              </a:solidFill>
              <a:effectLst/>
              <a:uLnTx/>
              <a:uFillTx/>
              <a:latin typeface="Arial" pitchFamily="34" charset="0"/>
              <a:ea typeface="MS PGothic" pitchFamily="34" charset="-128"/>
              <a:cs typeface="Tahoma"/>
            </a:endParaRPr>
          </a:p>
        </p:txBody>
      </p:sp>
      <p:sp>
        <p:nvSpPr>
          <p:cNvPr id="5" name="Rectangle 4">
            <a:extLst>
              <a:ext uri="{FF2B5EF4-FFF2-40B4-BE49-F238E27FC236}">
                <a16:creationId xmlns:a16="http://schemas.microsoft.com/office/drawing/2014/main" id="{0408109A-E288-4F15-897D-F65AFC03495C}"/>
              </a:ext>
            </a:extLst>
          </p:cNvPr>
          <p:cNvSpPr/>
          <p:nvPr/>
        </p:nvSpPr>
        <p:spPr bwMode="auto">
          <a:xfrm>
            <a:off x="3464611" y="2617710"/>
            <a:ext cx="4943875" cy="3168725"/>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pic>
        <p:nvPicPr>
          <p:cNvPr id="8" name="Picture 7">
            <a:extLst>
              <a:ext uri="{FF2B5EF4-FFF2-40B4-BE49-F238E27FC236}">
                <a16:creationId xmlns:a16="http://schemas.microsoft.com/office/drawing/2014/main" id="{FF6D52F3-066C-4BCF-83C1-183AB58D946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88675" y="2737058"/>
            <a:ext cx="4679506" cy="2924691"/>
          </a:xfrm>
          <a:prstGeom prst="rect">
            <a:avLst/>
          </a:prstGeom>
        </p:spPr>
      </p:pic>
      <p:sp>
        <p:nvSpPr>
          <p:cNvPr id="6" name="Title 5"/>
          <p:cNvSpPr>
            <a:spLocks noGrp="1"/>
          </p:cNvSpPr>
          <p:nvPr>
            <p:ph type="title"/>
          </p:nvPr>
        </p:nvSpPr>
        <p:spPr>
          <a:xfrm>
            <a:off x="929823" y="1236539"/>
            <a:ext cx="10680700" cy="1375833"/>
          </a:xfrm>
        </p:spPr>
        <p:txBody>
          <a:bodyPr/>
          <a:lstStyle/>
          <a:p>
            <a:pPr algn="ctr"/>
            <a:r>
              <a:rPr lang="en-GB" sz="4200" b="0" cap="none" dirty="0">
                <a:solidFill>
                  <a:srgbClr val="FFFF99"/>
                </a:solidFill>
                <a:latin typeface="Calibri" panose="020F0502020204030204" pitchFamily="34" charset="0"/>
                <a:cs typeface="Calibri" panose="020F0502020204030204" pitchFamily="34" charset="0"/>
              </a:rPr>
              <a:t>What Are Second-Line Options In Advanced Pancreatic Cancer?</a:t>
            </a:r>
          </a:p>
        </p:txBody>
      </p:sp>
    </p:spTree>
    <p:extLst>
      <p:ext uri="{BB962C8B-B14F-4D97-AF65-F5344CB8AC3E}">
        <p14:creationId xmlns:p14="http://schemas.microsoft.com/office/powerpoint/2010/main" val="30074338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20093AA-C4CE-4052-9A6A-5DBB7ABD591A}"/>
              </a:ext>
            </a:extLst>
          </p:cNvPr>
          <p:cNvSpPr/>
          <p:nvPr/>
        </p:nvSpPr>
        <p:spPr bwMode="auto">
          <a:xfrm>
            <a:off x="1286934" y="1221557"/>
            <a:ext cx="9661676" cy="4110024"/>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Tahoma"/>
              <a:ea typeface="Tahoma"/>
              <a:cs typeface="Tahoma"/>
            </a:endParaRPr>
          </a:p>
        </p:txBody>
      </p:sp>
      <p:sp>
        <p:nvSpPr>
          <p:cNvPr id="78850" name="Title 2"/>
          <p:cNvSpPr>
            <a:spLocks noGrp="1"/>
          </p:cNvSpPr>
          <p:nvPr>
            <p:ph type="title"/>
          </p:nvPr>
        </p:nvSpPr>
        <p:spPr>
          <a:xfrm>
            <a:off x="1533676" y="468695"/>
            <a:ext cx="10561561" cy="499533"/>
          </a:xfrm>
        </p:spPr>
        <p:txBody>
          <a:bodyPr>
            <a:noAutofit/>
          </a:bodyPr>
          <a:lstStyle/>
          <a:p>
            <a:r>
              <a:rPr lang="en-GB" altLang="en-US" sz="3200" dirty="0" err="1">
                <a:solidFill>
                  <a:srgbClr val="FFFF99"/>
                </a:solidFill>
                <a:latin typeface="Calibri" panose="020F0502020204030204" pitchFamily="34" charset="0"/>
                <a:cs typeface="Calibri" panose="020F0502020204030204" pitchFamily="34" charset="0"/>
              </a:rPr>
              <a:t>Oxaliplatin</a:t>
            </a:r>
            <a:r>
              <a:rPr lang="en-GB" altLang="en-US" sz="3200" dirty="0">
                <a:solidFill>
                  <a:srgbClr val="FFFF99"/>
                </a:solidFill>
                <a:latin typeface="Calibri" panose="020F0502020204030204" pitchFamily="34" charset="0"/>
                <a:cs typeface="Calibri" panose="020F0502020204030204" pitchFamily="34" charset="0"/>
              </a:rPr>
              <a:t> in the 2</a:t>
            </a:r>
            <a:r>
              <a:rPr lang="en-GB" altLang="en-US" sz="3200" baseline="30000" dirty="0">
                <a:solidFill>
                  <a:srgbClr val="FFFF99"/>
                </a:solidFill>
                <a:latin typeface="Calibri" panose="020F0502020204030204" pitchFamily="34" charset="0"/>
                <a:cs typeface="Calibri" panose="020F0502020204030204" pitchFamily="34" charset="0"/>
              </a:rPr>
              <a:t>nd</a:t>
            </a:r>
            <a:r>
              <a:rPr lang="en-GB" altLang="en-US" sz="3200" dirty="0">
                <a:solidFill>
                  <a:srgbClr val="FFFF99"/>
                </a:solidFill>
                <a:latin typeface="Calibri" panose="020F0502020204030204" pitchFamily="34" charset="0"/>
                <a:cs typeface="Calibri" panose="020F0502020204030204" pitchFamily="34" charset="0"/>
              </a:rPr>
              <a:t>-line Setting in </a:t>
            </a:r>
            <a:br>
              <a:rPr lang="en-GB" altLang="en-US" sz="3200" dirty="0">
                <a:solidFill>
                  <a:srgbClr val="FFFF99"/>
                </a:solidFill>
                <a:latin typeface="Calibri" panose="020F0502020204030204" pitchFamily="34" charset="0"/>
                <a:cs typeface="Calibri" panose="020F0502020204030204" pitchFamily="34" charset="0"/>
              </a:rPr>
            </a:br>
            <a:r>
              <a:rPr lang="en-GB" altLang="en-US" sz="3200" dirty="0">
                <a:solidFill>
                  <a:srgbClr val="FFFF99"/>
                </a:solidFill>
                <a:latin typeface="Calibri" panose="020F0502020204030204" pitchFamily="34" charset="0"/>
                <a:cs typeface="Calibri" panose="020F0502020204030204" pitchFamily="34" charset="0"/>
              </a:rPr>
              <a:t>Patients with Gemcitabine-Refractory Pancreatic Cancer </a:t>
            </a:r>
          </a:p>
        </p:txBody>
      </p:sp>
      <p:sp>
        <p:nvSpPr>
          <p:cNvPr id="22" name="Text Placeholder 1"/>
          <p:cNvSpPr>
            <a:spLocks noGrp="1"/>
          </p:cNvSpPr>
          <p:nvPr>
            <p:ph type="body" sz="quarter" idx="10"/>
          </p:nvPr>
        </p:nvSpPr>
        <p:spPr>
          <a:xfrm>
            <a:off x="261788" y="6268388"/>
            <a:ext cx="3262920" cy="409170"/>
          </a:xfrm>
        </p:spPr>
        <p:txBody>
          <a:bodyPr/>
          <a:lstStyle/>
          <a:p>
            <a:r>
              <a:rPr lang="en-GB" altLang="en-US" dirty="0"/>
              <a:t>CI, confidence interval; HR, hazard ratio; </a:t>
            </a:r>
            <a:r>
              <a:rPr lang="en-GB" altLang="en-US" dirty="0" err="1"/>
              <a:t>mo</a:t>
            </a:r>
            <a:r>
              <a:rPr lang="en-GB" altLang="en-US" dirty="0"/>
              <a:t>, months; </a:t>
            </a:r>
            <a:br>
              <a:rPr lang="en-GB" altLang="en-US" dirty="0"/>
            </a:br>
            <a:r>
              <a:rPr lang="en-GB" altLang="en-US" dirty="0"/>
              <a:t>OS, overall survival; PFS, progression-free survival</a:t>
            </a:r>
          </a:p>
        </p:txBody>
      </p:sp>
      <p:sp>
        <p:nvSpPr>
          <p:cNvPr id="2" name="Text Placeholder 1"/>
          <p:cNvSpPr>
            <a:spLocks noGrp="1"/>
          </p:cNvSpPr>
          <p:nvPr>
            <p:ph type="body" sz="quarter" idx="11"/>
          </p:nvPr>
        </p:nvSpPr>
        <p:spPr>
          <a:xfrm>
            <a:off x="6009065" y="6323494"/>
            <a:ext cx="5722905" cy="409170"/>
          </a:xfrm>
        </p:spPr>
        <p:txBody>
          <a:bodyPr>
            <a:normAutofit fontScale="92500" lnSpcReduction="20000"/>
          </a:bodyPr>
          <a:lstStyle/>
          <a:p>
            <a:r>
              <a:rPr lang="fr-FR" dirty="0"/>
              <a:t>1. </a:t>
            </a:r>
            <a:r>
              <a:rPr lang="fr-FR" dirty="0" err="1"/>
              <a:t>Ohkawa</a:t>
            </a:r>
            <a:r>
              <a:rPr lang="fr-FR" dirty="0"/>
              <a:t> S, et al. Br J Cancer 2015;112:1428</a:t>
            </a:r>
          </a:p>
          <a:p>
            <a:r>
              <a:rPr lang="fr-FR" dirty="0"/>
              <a:t>2. </a:t>
            </a:r>
            <a:r>
              <a:rPr lang="fr-FR" dirty="0" err="1"/>
              <a:t>Oettle</a:t>
            </a:r>
            <a:r>
              <a:rPr lang="fr-FR" dirty="0"/>
              <a:t> H, et al. J Clin </a:t>
            </a:r>
            <a:r>
              <a:rPr lang="fr-FR" dirty="0" err="1"/>
              <a:t>Oncol</a:t>
            </a:r>
            <a:r>
              <a:rPr lang="fr-FR" dirty="0"/>
              <a:t> 2014;32:2423 </a:t>
            </a:r>
            <a:br>
              <a:rPr lang="fr-FR" dirty="0"/>
            </a:br>
            <a:r>
              <a:rPr lang="fr-FR" dirty="0"/>
              <a:t>3. </a:t>
            </a:r>
            <a:r>
              <a:rPr lang="en-GB" dirty="0"/>
              <a:t>Gill S, et al. J </a:t>
            </a:r>
            <a:r>
              <a:rPr lang="en-GB" dirty="0" err="1"/>
              <a:t>Clin</a:t>
            </a:r>
            <a:r>
              <a:rPr lang="en-GB" dirty="0"/>
              <a:t> </a:t>
            </a:r>
            <a:r>
              <a:rPr lang="en-GB" dirty="0" err="1"/>
              <a:t>Oncol</a:t>
            </a:r>
            <a:r>
              <a:rPr lang="en-GB" dirty="0"/>
              <a:t> 2016 [</a:t>
            </a:r>
            <a:r>
              <a:rPr lang="en-GB" dirty="0" err="1"/>
              <a:t>Epub</a:t>
            </a:r>
            <a:r>
              <a:rPr lang="en-GB" dirty="0"/>
              <a:t> ahead of print]</a:t>
            </a:r>
          </a:p>
        </p:txBody>
      </p:sp>
      <p:graphicFrame>
        <p:nvGraphicFramePr>
          <p:cNvPr id="10" name="Content Placeholder 2"/>
          <p:cNvGraphicFramePr>
            <a:graphicFrameLocks noGrp="1"/>
          </p:cNvGraphicFramePr>
          <p:nvPr>
            <p:ph idx="4294967295"/>
            <p:extLst/>
          </p:nvPr>
        </p:nvGraphicFramePr>
        <p:xfrm>
          <a:off x="1417562" y="1337807"/>
          <a:ext cx="9347200" cy="3872822"/>
        </p:xfrm>
        <a:graphic>
          <a:graphicData uri="http://schemas.openxmlformats.org/drawingml/2006/table">
            <a:tbl>
              <a:tblPr firstRow="1" bandRow="1"/>
              <a:tblGrid>
                <a:gridCol w="1241008">
                  <a:extLst>
                    <a:ext uri="{9D8B030D-6E8A-4147-A177-3AD203B41FA5}">
                      <a16:colId xmlns:a16="http://schemas.microsoft.com/office/drawing/2014/main" val="20000"/>
                    </a:ext>
                  </a:extLst>
                </a:gridCol>
                <a:gridCol w="1025480">
                  <a:extLst>
                    <a:ext uri="{9D8B030D-6E8A-4147-A177-3AD203B41FA5}">
                      <a16:colId xmlns:a16="http://schemas.microsoft.com/office/drawing/2014/main" val="20001"/>
                    </a:ext>
                  </a:extLst>
                </a:gridCol>
                <a:gridCol w="1007239">
                  <a:extLst>
                    <a:ext uri="{9D8B030D-6E8A-4147-A177-3AD203B41FA5}">
                      <a16:colId xmlns:a16="http://schemas.microsoft.com/office/drawing/2014/main" val="20002"/>
                    </a:ext>
                  </a:extLst>
                </a:gridCol>
                <a:gridCol w="1401868">
                  <a:extLst>
                    <a:ext uri="{9D8B030D-6E8A-4147-A177-3AD203B41FA5}">
                      <a16:colId xmlns:a16="http://schemas.microsoft.com/office/drawing/2014/main" val="20003"/>
                    </a:ext>
                  </a:extLst>
                </a:gridCol>
                <a:gridCol w="1661322">
                  <a:extLst>
                    <a:ext uri="{9D8B030D-6E8A-4147-A177-3AD203B41FA5}">
                      <a16:colId xmlns:a16="http://schemas.microsoft.com/office/drawing/2014/main" val="20004"/>
                    </a:ext>
                  </a:extLst>
                </a:gridCol>
                <a:gridCol w="1419226">
                  <a:extLst>
                    <a:ext uri="{9D8B030D-6E8A-4147-A177-3AD203B41FA5}">
                      <a16:colId xmlns:a16="http://schemas.microsoft.com/office/drawing/2014/main" val="20005"/>
                    </a:ext>
                  </a:extLst>
                </a:gridCol>
                <a:gridCol w="1591057">
                  <a:extLst>
                    <a:ext uri="{9D8B030D-6E8A-4147-A177-3AD203B41FA5}">
                      <a16:colId xmlns:a16="http://schemas.microsoft.com/office/drawing/2014/main" val="20006"/>
                    </a:ext>
                  </a:extLst>
                </a:gridCol>
              </a:tblGrid>
              <a:tr h="655882">
                <a:tc rowSpan="2">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r>
                        <a:rPr lang="en-GB" sz="1800" b="1" noProof="0" dirty="0">
                          <a:solidFill>
                            <a:schemeClr val="bg2"/>
                          </a:solidFill>
                          <a:latin typeface="Calibri" panose="020F0502020204030204" pitchFamily="34" charset="0"/>
                          <a:cs typeface="Calibri" panose="020F0502020204030204" pitchFamily="34" charset="0"/>
                        </a:rPr>
                        <a:t>Survival</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gridSpan="2">
                  <a:txBody>
                    <a:bodyPr/>
                    <a:lstStyle/>
                    <a:p>
                      <a:pPr algn="ctr"/>
                      <a:r>
                        <a:rPr lang="en-GB" sz="1800" b="1" noProof="0" dirty="0">
                          <a:solidFill>
                            <a:srgbClr val="800000"/>
                          </a:solidFill>
                          <a:latin typeface="Calibri" panose="020F0502020204030204" pitchFamily="34" charset="0"/>
                          <a:cs typeface="Calibri" panose="020F0502020204030204" pitchFamily="34" charset="0"/>
                        </a:rPr>
                        <a:t>Japanese</a:t>
                      </a:r>
                      <a:r>
                        <a:rPr lang="en-GB" sz="1800" b="1" baseline="0" noProof="0" dirty="0">
                          <a:solidFill>
                            <a:srgbClr val="800000"/>
                          </a:solidFill>
                          <a:latin typeface="Calibri" panose="020F0502020204030204" pitchFamily="34" charset="0"/>
                          <a:cs typeface="Calibri" panose="020F0502020204030204" pitchFamily="34" charset="0"/>
                        </a:rPr>
                        <a:t> phase II study</a:t>
                      </a:r>
                      <a:r>
                        <a:rPr lang="en-GB" sz="1800" b="1" baseline="30000" noProof="0" dirty="0">
                          <a:solidFill>
                            <a:srgbClr val="800000"/>
                          </a:solidFill>
                          <a:latin typeface="Calibri" panose="020F0502020204030204" pitchFamily="34" charset="0"/>
                          <a:cs typeface="Calibri" panose="020F0502020204030204" pitchFamily="34" charset="0"/>
                        </a:rPr>
                        <a:t>1</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hMerge="1">
                  <a:txBody>
                    <a:bodyPr/>
                    <a:lstStyle/>
                    <a:p>
                      <a:endParaRPr lang="en-GB"/>
                    </a:p>
                  </a:txBody>
                  <a:tcPr/>
                </a:tc>
                <a:tc gridSpan="2">
                  <a:txBody>
                    <a:bodyPr/>
                    <a:lstStyle/>
                    <a:p>
                      <a:pPr algn="ctr"/>
                      <a:r>
                        <a:rPr lang="en-GB" sz="1800" b="1" noProof="0" dirty="0">
                          <a:solidFill>
                            <a:srgbClr val="800000"/>
                          </a:solidFill>
                          <a:latin typeface="Calibri" panose="020F0502020204030204" pitchFamily="34" charset="0"/>
                          <a:cs typeface="Calibri" panose="020F0502020204030204" pitchFamily="34" charset="0"/>
                        </a:rPr>
                        <a:t>CONKO-003</a:t>
                      </a:r>
                      <a:r>
                        <a:rPr lang="en-GB" sz="1800" b="1" baseline="0" noProof="0" dirty="0">
                          <a:solidFill>
                            <a:srgbClr val="800000"/>
                          </a:solidFill>
                          <a:latin typeface="Calibri" panose="020F0502020204030204" pitchFamily="34" charset="0"/>
                          <a:cs typeface="Calibri" panose="020F0502020204030204" pitchFamily="34" charset="0"/>
                        </a:rPr>
                        <a:t> phase III trial</a:t>
                      </a:r>
                      <a:r>
                        <a:rPr lang="en-GB" sz="1800" b="1" baseline="30000" noProof="0" dirty="0">
                          <a:solidFill>
                            <a:srgbClr val="800000"/>
                          </a:solidFill>
                          <a:latin typeface="Calibri" panose="020F0502020204030204" pitchFamily="34" charset="0"/>
                          <a:cs typeface="Calibri" panose="020F0502020204030204" pitchFamily="34" charset="0"/>
                        </a:rPr>
                        <a:t>2</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hMerge="1">
                  <a:txBody>
                    <a:bodyPr/>
                    <a:lstStyle/>
                    <a:p>
                      <a:endParaRPr lang="en-GB"/>
                    </a:p>
                  </a:txBody>
                  <a:tcPr/>
                </a:tc>
                <a:tc gridSpan="2">
                  <a:txBody>
                    <a:bodyPr/>
                    <a:lstStyle/>
                    <a:p>
                      <a:pPr algn="ctr"/>
                      <a:r>
                        <a:rPr lang="en-GB" sz="1800" b="1" noProof="0" dirty="0">
                          <a:solidFill>
                            <a:srgbClr val="800000"/>
                          </a:solidFill>
                          <a:latin typeface="Calibri" panose="020F0502020204030204" pitchFamily="34" charset="0"/>
                          <a:cs typeface="Calibri" panose="020F0502020204030204" pitchFamily="34" charset="0"/>
                        </a:rPr>
                        <a:t>PANCREOX</a:t>
                      </a:r>
                    </a:p>
                    <a:p>
                      <a:pPr algn="ctr"/>
                      <a:r>
                        <a:rPr lang="en-GB" sz="1800" b="1" noProof="0" dirty="0">
                          <a:solidFill>
                            <a:srgbClr val="800000"/>
                          </a:solidFill>
                          <a:latin typeface="Calibri" panose="020F0502020204030204" pitchFamily="34" charset="0"/>
                          <a:cs typeface="Calibri" panose="020F0502020204030204" pitchFamily="34" charset="0"/>
                        </a:rPr>
                        <a:t>phase</a:t>
                      </a:r>
                      <a:r>
                        <a:rPr lang="en-GB" sz="1800" b="1" baseline="0" noProof="0" dirty="0">
                          <a:solidFill>
                            <a:srgbClr val="800000"/>
                          </a:solidFill>
                          <a:latin typeface="Calibri" panose="020F0502020204030204" pitchFamily="34" charset="0"/>
                          <a:cs typeface="Calibri" panose="020F0502020204030204" pitchFamily="34" charset="0"/>
                        </a:rPr>
                        <a:t> III trial</a:t>
                      </a:r>
                      <a:r>
                        <a:rPr lang="en-GB" sz="1800" b="1" baseline="30000" noProof="0" dirty="0">
                          <a:solidFill>
                            <a:srgbClr val="800000"/>
                          </a:solidFill>
                          <a:latin typeface="Calibri" panose="020F0502020204030204" pitchFamily="34" charset="0"/>
                          <a:cs typeface="Calibri" panose="020F0502020204030204" pitchFamily="34" charset="0"/>
                        </a:rPr>
                        <a:t>3</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hMerge="1">
                  <a:txBody>
                    <a:bodyPr/>
                    <a:lstStyle/>
                    <a:p>
                      <a:endParaRPr lang="en-GB"/>
                    </a:p>
                  </a:txBody>
                  <a:tcPr/>
                </a:tc>
                <a:extLst>
                  <a:ext uri="{0D108BD9-81ED-4DB2-BD59-A6C34878D82A}">
                    <a16:rowId xmlns:a16="http://schemas.microsoft.com/office/drawing/2014/main" val="10000"/>
                  </a:ext>
                </a:extLst>
              </a:tr>
              <a:tr h="843288">
                <a:tc vMerge="1">
                  <a:txBody>
                    <a:bodyPr/>
                    <a:lstStyle/>
                    <a:p>
                      <a:endParaRPr lang="en-GB" sz="1100" noProof="0" dirty="0">
                        <a:solidFill>
                          <a:schemeClr val="bg1"/>
                        </a:solidFill>
                        <a:latin typeface="Arial" panose="020B0604020202020204" pitchFamily="34" charset="0"/>
                        <a:cs typeface="Arial" panose="020B0604020202020204" pitchFamily="34" charset="0"/>
                      </a:endParaRPr>
                    </a:p>
                  </a:txBody>
                  <a:tcPr marL="91949" marR="91949" marT="45711" marB="45711">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GB" sz="1600" b="1" noProof="0" dirty="0">
                          <a:solidFill>
                            <a:schemeClr val="bg2"/>
                          </a:solidFill>
                          <a:latin typeface="Calibri" panose="020F0502020204030204" pitchFamily="34" charset="0"/>
                          <a:cs typeface="Calibri" panose="020F0502020204030204" pitchFamily="34" charset="0"/>
                        </a:rPr>
                        <a:t>SOX</a:t>
                      </a:r>
                    </a:p>
                    <a:p>
                      <a:pPr algn="ctr"/>
                      <a:r>
                        <a:rPr lang="en-GB" sz="1600" b="1" noProof="0" dirty="0">
                          <a:solidFill>
                            <a:schemeClr val="bg2"/>
                          </a:solidFill>
                          <a:latin typeface="Calibri" panose="020F0502020204030204" pitchFamily="34" charset="0"/>
                          <a:cs typeface="Calibri" panose="020F0502020204030204" pitchFamily="34" charset="0"/>
                        </a:rPr>
                        <a:t>n = 136</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p>
                      <a:pPr algn="ctr"/>
                      <a:r>
                        <a:rPr lang="en-GB" sz="1600" b="1" noProof="0" dirty="0">
                          <a:solidFill>
                            <a:schemeClr val="bg2"/>
                          </a:solidFill>
                          <a:latin typeface="Calibri" panose="020F0502020204030204" pitchFamily="34" charset="0"/>
                          <a:cs typeface="Calibri" panose="020F0502020204030204" pitchFamily="34" charset="0"/>
                        </a:rPr>
                        <a:t>S-1</a:t>
                      </a:r>
                    </a:p>
                    <a:p>
                      <a:pPr algn="ctr"/>
                      <a:r>
                        <a:rPr lang="en-GB" sz="1600" b="1" noProof="0" dirty="0">
                          <a:solidFill>
                            <a:schemeClr val="bg2"/>
                          </a:solidFill>
                          <a:latin typeface="Calibri" panose="020F0502020204030204" pitchFamily="34" charset="0"/>
                          <a:cs typeface="Calibri" panose="020F0502020204030204" pitchFamily="34" charset="0"/>
                        </a:rPr>
                        <a:t>n = 135</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p>
                      <a:pPr algn="ctr"/>
                      <a:r>
                        <a:rPr lang="en-GB" sz="1600" b="1" noProof="0" dirty="0">
                          <a:solidFill>
                            <a:schemeClr val="bg2"/>
                          </a:solidFill>
                          <a:latin typeface="Calibri" panose="020F0502020204030204" pitchFamily="34" charset="0"/>
                          <a:cs typeface="Calibri" panose="020F0502020204030204" pitchFamily="34" charset="0"/>
                        </a:rPr>
                        <a:t>OFF</a:t>
                      </a:r>
                    </a:p>
                    <a:p>
                      <a:pPr algn="ctr"/>
                      <a:r>
                        <a:rPr lang="en-GB" sz="1600" b="1" noProof="0" dirty="0">
                          <a:solidFill>
                            <a:schemeClr val="bg2"/>
                          </a:solidFill>
                          <a:latin typeface="Calibri" panose="020F0502020204030204" pitchFamily="34" charset="0"/>
                          <a:cs typeface="Calibri" panose="020F0502020204030204" pitchFamily="34" charset="0"/>
                        </a:rPr>
                        <a:t>n = 76</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p>
                      <a:pPr algn="ctr"/>
                      <a:r>
                        <a:rPr lang="en-GB" sz="1600" b="1" noProof="0" dirty="0">
                          <a:solidFill>
                            <a:schemeClr val="bg2"/>
                          </a:solidFill>
                          <a:latin typeface="Calibri" panose="020F0502020204030204" pitchFamily="34" charset="0"/>
                          <a:cs typeface="Calibri" panose="020F0502020204030204" pitchFamily="34" charset="0"/>
                        </a:rPr>
                        <a:t>FF</a:t>
                      </a:r>
                    </a:p>
                    <a:p>
                      <a:pPr algn="ctr"/>
                      <a:r>
                        <a:rPr lang="en-GB" sz="1600" b="1" noProof="0" dirty="0">
                          <a:solidFill>
                            <a:schemeClr val="bg2"/>
                          </a:solidFill>
                          <a:latin typeface="Calibri" panose="020F0502020204030204" pitchFamily="34" charset="0"/>
                          <a:cs typeface="Calibri" panose="020F0502020204030204" pitchFamily="34" charset="0"/>
                        </a:rPr>
                        <a:t>n = 84</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p>
                      <a:pPr algn="ctr"/>
                      <a:r>
                        <a:rPr lang="en-GB" sz="1600" b="1" noProof="0" dirty="0">
                          <a:solidFill>
                            <a:schemeClr val="bg2"/>
                          </a:solidFill>
                          <a:latin typeface="Calibri" panose="020F0502020204030204" pitchFamily="34" charset="0"/>
                          <a:cs typeface="Calibri" panose="020F0502020204030204" pitchFamily="34" charset="0"/>
                        </a:rPr>
                        <a:t>mFOLFOX-6</a:t>
                      </a:r>
                    </a:p>
                    <a:p>
                      <a:pPr algn="ctr"/>
                      <a:r>
                        <a:rPr lang="en-GB" sz="1600" b="1" noProof="0" dirty="0">
                          <a:solidFill>
                            <a:schemeClr val="bg2"/>
                          </a:solidFill>
                          <a:latin typeface="Calibri" panose="020F0502020204030204" pitchFamily="34" charset="0"/>
                          <a:cs typeface="Calibri" panose="020F0502020204030204" pitchFamily="34" charset="0"/>
                        </a:rPr>
                        <a:t>n = 54</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p>
                      <a:pPr algn="ctr"/>
                      <a:r>
                        <a:rPr lang="en-GB" sz="1600" b="1" noProof="0" dirty="0" err="1">
                          <a:solidFill>
                            <a:schemeClr val="bg2"/>
                          </a:solidFill>
                          <a:latin typeface="Calibri" panose="020F0502020204030204" pitchFamily="34" charset="0"/>
                          <a:cs typeface="Calibri" panose="020F0502020204030204" pitchFamily="34" charset="0"/>
                        </a:rPr>
                        <a:t>Infusional</a:t>
                      </a:r>
                      <a:r>
                        <a:rPr lang="en-GB" sz="1600" b="1" baseline="0" noProof="0" dirty="0">
                          <a:solidFill>
                            <a:schemeClr val="bg2"/>
                          </a:solidFill>
                          <a:latin typeface="Calibri" panose="020F0502020204030204" pitchFamily="34" charset="0"/>
                          <a:cs typeface="Calibri" panose="020F0502020204030204" pitchFamily="34" charset="0"/>
                        </a:rPr>
                        <a:t> </a:t>
                      </a:r>
                      <a:br>
                        <a:rPr lang="en-GB" sz="1600" b="1" baseline="0" noProof="0" dirty="0">
                          <a:solidFill>
                            <a:schemeClr val="bg2"/>
                          </a:solidFill>
                          <a:latin typeface="Calibri" panose="020F0502020204030204" pitchFamily="34" charset="0"/>
                          <a:cs typeface="Calibri" panose="020F0502020204030204" pitchFamily="34" charset="0"/>
                        </a:rPr>
                      </a:br>
                      <a:r>
                        <a:rPr lang="en-GB" sz="1600" b="1" baseline="0" noProof="0" dirty="0">
                          <a:solidFill>
                            <a:schemeClr val="bg2"/>
                          </a:solidFill>
                          <a:latin typeface="Calibri" panose="020F0502020204030204" pitchFamily="34" charset="0"/>
                          <a:cs typeface="Calibri" panose="020F0502020204030204" pitchFamily="34" charset="0"/>
                        </a:rPr>
                        <a:t>5-FU/LV</a:t>
                      </a:r>
                    </a:p>
                    <a:p>
                      <a:pPr algn="ctr"/>
                      <a:r>
                        <a:rPr lang="en-GB" sz="1600" b="1" baseline="0" noProof="0" dirty="0">
                          <a:solidFill>
                            <a:schemeClr val="bg2"/>
                          </a:solidFill>
                          <a:latin typeface="Calibri" panose="020F0502020204030204" pitchFamily="34" charset="0"/>
                          <a:cs typeface="Calibri" panose="020F0502020204030204" pitchFamily="34" charset="0"/>
                        </a:rPr>
                        <a:t>n = 54</a:t>
                      </a:r>
                      <a:endParaRPr lang="en-GB" sz="1600" b="1" noProof="0" dirty="0">
                        <a:solidFill>
                          <a:schemeClr val="bg2"/>
                        </a:solidFill>
                        <a:latin typeface="Calibri" panose="020F0502020204030204" pitchFamily="34" charset="0"/>
                        <a:cs typeface="Calibri" panose="020F0502020204030204" pitchFamily="34" charset="0"/>
                      </a:endParaRP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extLst>
                  <a:ext uri="{0D108BD9-81ED-4DB2-BD59-A6C34878D82A}">
                    <a16:rowId xmlns:a16="http://schemas.microsoft.com/office/drawing/2014/main" val="10001"/>
                  </a:ext>
                </a:extLst>
              </a:tr>
              <a:tr h="343538">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Median</a:t>
                      </a: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OS</a:t>
                      </a:r>
                    </a:p>
                  </a:txBody>
                  <a:tcPr marL="90044" marR="90044" marT="45700" marB="4570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7.4 </a:t>
                      </a:r>
                      <a:r>
                        <a:rPr lang="en-GB" sz="1600" b="1" noProof="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6.9 </a:t>
                      </a:r>
                      <a:r>
                        <a:rPr lang="en-GB" sz="1600" b="1" noProof="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5.9 </a:t>
                      </a:r>
                      <a:r>
                        <a:rPr lang="en-GB" sz="1600" b="1" noProof="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3.3 </a:t>
                      </a:r>
                      <a:r>
                        <a:rPr lang="en-GB" sz="1600" b="1" noProof="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6.1 </a:t>
                      </a:r>
                      <a:r>
                        <a:rPr lang="en-GB" sz="1600" b="1" noProof="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a:t>
                      </a: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9.9 </a:t>
                      </a:r>
                      <a:r>
                        <a:rPr lang="en-GB" sz="1600" b="1" noProof="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843288">
                <a:tc>
                  <a:txBody>
                    <a:bodyPr/>
                    <a:lstStyle/>
                    <a:p>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gridSpan="2">
                  <a:txBody>
                    <a:body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 = 0.82</a:t>
                      </a:r>
                      <a:b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(HR</a:t>
                      </a: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1.03; </a:t>
                      </a:r>
                      <a:b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95% CI, 0.79–1.34)</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p>
                      <a:endParaRPr lang="en-GB" sz="1050" dirty="0">
                        <a:latin typeface="+mn-lt"/>
                      </a:endParaRPr>
                    </a:p>
                  </a:txBody>
                  <a:tcPr marL="90044" marR="90044" marT="45700" marB="45700">
                    <a:lnL w="12700" cap="flat" cmpd="sng" algn="ctr">
                      <a:solidFill>
                        <a:srgbClr val="213069"/>
                      </a:solidFill>
                      <a:prstDash val="solid"/>
                      <a:round/>
                      <a:headEnd type="none" w="med" len="med"/>
                      <a:tailEnd type="none" w="med" len="med"/>
                    </a:lnL>
                    <a:lnR w="12700" cap="flat" cmpd="sng" algn="ctr">
                      <a:solidFill>
                        <a:srgbClr val="213069"/>
                      </a:solidFill>
                      <a:prstDash val="solid"/>
                      <a:round/>
                      <a:headEnd type="none" w="med" len="med"/>
                      <a:tailEnd type="none" w="med" len="med"/>
                    </a:lnR>
                    <a:lnT w="12700" cap="flat" cmpd="sng" algn="ctr">
                      <a:solidFill>
                        <a:srgbClr val="213069"/>
                      </a:solidFill>
                      <a:prstDash val="solid"/>
                      <a:round/>
                      <a:headEnd type="none" w="med" len="med"/>
                      <a:tailEnd type="none" w="med" len="med"/>
                    </a:lnT>
                    <a:lnB w="12700" cap="flat" cmpd="sng" algn="ctr">
                      <a:solidFill>
                        <a:srgbClr val="213069"/>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 = 0.010</a:t>
                      </a:r>
                      <a:b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(HR</a:t>
                      </a: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0.66; </a:t>
                      </a:r>
                      <a:b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95% CI, 0.48–0.91)</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p>
                      <a:endParaRPr lang="en-GB"/>
                    </a:p>
                  </a:txBody>
                  <a:tcPr/>
                </a:tc>
                <a:tc gridSpan="2">
                  <a:txBody>
                    <a:body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 = 0.024</a:t>
                      </a:r>
                      <a:b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(HR =</a:t>
                      </a: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1.78; </a:t>
                      </a:r>
                      <a:b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95% CI, 1.08–2.93)</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p>
                      <a:endParaRPr lang="en-GB"/>
                    </a:p>
                  </a:txBody>
                  <a:tcPr/>
                </a:tc>
                <a:extLst>
                  <a:ext uri="{0D108BD9-81ED-4DB2-BD59-A6C34878D82A}">
                    <a16:rowId xmlns:a16="http://schemas.microsoft.com/office/drawing/2014/main" val="10003"/>
                  </a:ext>
                </a:extLst>
              </a:tr>
              <a:tr h="343538">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Median PFS</a:t>
                      </a:r>
                    </a:p>
                  </a:txBody>
                  <a:tcPr marL="90044" marR="90044" marT="45700" marB="4570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3.0 </a:t>
                      </a:r>
                      <a:r>
                        <a:rPr lang="en-GB" sz="1600" b="1" noProof="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2.8 </a:t>
                      </a:r>
                      <a:r>
                        <a:rPr lang="en-GB" sz="1600" b="1" noProof="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2.9 </a:t>
                      </a:r>
                      <a:r>
                        <a:rPr lang="en-GB" sz="1600" b="1" noProof="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2.0 </a:t>
                      </a:r>
                      <a:r>
                        <a:rPr lang="en-GB" sz="1600" b="1" noProof="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3.1 </a:t>
                      </a:r>
                      <a:r>
                        <a:rPr lang="en-GB" sz="1600" b="1" noProof="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2.9 </a:t>
                      </a:r>
                      <a:r>
                        <a:rPr lang="en-GB" sz="1600" b="1" noProof="0" dirty="0" err="1">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mo</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843288">
                <a:tc>
                  <a:txBody>
                    <a:bodyPr/>
                    <a:lstStyle/>
                    <a:p>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gridSpan="2">
                  <a:txBody>
                    <a:body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 = 0.18</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(HR</a:t>
                      </a: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0.84; 95% CI, 0.65–1.08)</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p>
                      <a:endParaRPr lang="en-GB" sz="1050" dirty="0">
                        <a:latin typeface="+mn-lt"/>
                      </a:endParaRPr>
                    </a:p>
                  </a:txBody>
                  <a:tcPr marL="90044" marR="90044" marT="45700" marB="45700">
                    <a:lnL w="12700" cap="flat" cmpd="sng" algn="ctr">
                      <a:solidFill>
                        <a:srgbClr val="213069"/>
                      </a:solidFill>
                      <a:prstDash val="solid"/>
                      <a:round/>
                      <a:headEnd type="none" w="med" len="med"/>
                      <a:tailEnd type="none" w="med" len="med"/>
                    </a:lnL>
                    <a:lnR w="12700" cap="flat" cmpd="sng" algn="ctr">
                      <a:solidFill>
                        <a:srgbClr val="213069"/>
                      </a:solidFill>
                      <a:prstDash val="solid"/>
                      <a:round/>
                      <a:headEnd type="none" w="med" len="med"/>
                      <a:tailEnd type="none" w="med" len="med"/>
                    </a:lnR>
                    <a:lnT w="12700" cap="flat" cmpd="sng" algn="ctr">
                      <a:solidFill>
                        <a:srgbClr val="213069"/>
                      </a:solidFill>
                      <a:prstDash val="solid"/>
                      <a:round/>
                      <a:headEnd type="none" w="med" len="med"/>
                      <a:tailEnd type="none" w="med" len="med"/>
                    </a:lnT>
                    <a:lnB w="12700" cap="flat" cmpd="sng" algn="ctr">
                      <a:solidFill>
                        <a:srgbClr val="213069"/>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 = 0.019</a:t>
                      </a:r>
                      <a:b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(HR</a:t>
                      </a: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0.68; </a:t>
                      </a:r>
                      <a:b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95% CI, 0.50–0.94)</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p>
                      <a:endParaRPr lang="en-GB"/>
                    </a:p>
                  </a:txBody>
                  <a:tcPr/>
                </a:tc>
                <a:tc gridSpan="2">
                  <a:txBody>
                    <a:body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 = 0.99</a:t>
                      </a:r>
                      <a:b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(HR</a:t>
                      </a: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 1.00;</a:t>
                      </a:r>
                      <a:b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95% CI, 0.66–1.53)</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p>
                      <a:endParaRPr lang="en-GB"/>
                    </a:p>
                  </a:txBody>
                  <a:tcPr/>
                </a:tc>
                <a:extLst>
                  <a:ext uri="{0D108BD9-81ED-4DB2-BD59-A6C34878D82A}">
                    <a16:rowId xmlns:a16="http://schemas.microsoft.com/office/drawing/2014/main" val="10005"/>
                  </a:ext>
                </a:extLst>
              </a:tr>
            </a:tbl>
          </a:graphicData>
        </a:graphic>
      </p:graphicFrame>
      <p:sp>
        <p:nvSpPr>
          <p:cNvPr id="25" name="TextBox 24"/>
          <p:cNvSpPr txBox="1"/>
          <p:nvPr/>
        </p:nvSpPr>
        <p:spPr>
          <a:xfrm>
            <a:off x="2107330" y="5496156"/>
            <a:ext cx="7967664" cy="619299"/>
          </a:xfrm>
          <a:prstGeom prst="rect">
            <a:avLst/>
          </a:prstGeom>
          <a:solidFill>
            <a:srgbClr val="CCFF99"/>
          </a:solidFill>
          <a:scene3d>
            <a:camera prst="orthographicFront"/>
            <a:lightRig rig="threePt" dir="t"/>
          </a:scene3d>
          <a:sp3d>
            <a:bevelT/>
          </a:sp3d>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Cross-trial comparisons should be interpreted with caution due to differences in study design and patient populations</a:t>
            </a:r>
          </a:p>
        </p:txBody>
      </p:sp>
    </p:spTree>
    <p:extLst>
      <p:ext uri="{BB962C8B-B14F-4D97-AF65-F5344CB8AC3E}">
        <p14:creationId xmlns:p14="http://schemas.microsoft.com/office/powerpoint/2010/main" val="29901047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E02F74-1850-4569-9245-34033F4C97F6}"/>
              </a:ext>
            </a:extLst>
          </p:cNvPr>
          <p:cNvSpPr/>
          <p:nvPr/>
        </p:nvSpPr>
        <p:spPr bwMode="auto">
          <a:xfrm>
            <a:off x="1282095" y="1156305"/>
            <a:ext cx="9061754" cy="4160762"/>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Tahoma"/>
              <a:ea typeface="Tahoma"/>
              <a:cs typeface="Tahoma"/>
            </a:endParaRPr>
          </a:p>
        </p:txBody>
      </p:sp>
      <p:sp>
        <p:nvSpPr>
          <p:cNvPr id="78850" name="Title 2"/>
          <p:cNvSpPr>
            <a:spLocks noGrp="1"/>
          </p:cNvSpPr>
          <p:nvPr>
            <p:ph type="title"/>
          </p:nvPr>
        </p:nvSpPr>
        <p:spPr>
          <a:xfrm>
            <a:off x="1712685" y="470066"/>
            <a:ext cx="9863970" cy="499533"/>
          </a:xfrm>
        </p:spPr>
        <p:txBody>
          <a:bodyPr>
            <a:noAutofit/>
          </a:bodyPr>
          <a:lstStyle/>
          <a:p>
            <a:r>
              <a:rPr lang="en-GB" altLang="en-US" sz="3200" dirty="0">
                <a:solidFill>
                  <a:srgbClr val="FFFF99"/>
                </a:solidFill>
                <a:latin typeface="Calibri" panose="020F0502020204030204" pitchFamily="34" charset="0"/>
                <a:cs typeface="Calibri" panose="020F0502020204030204" pitchFamily="34" charset="0"/>
              </a:rPr>
              <a:t>for Irinotecan in the 2</a:t>
            </a:r>
            <a:r>
              <a:rPr lang="en-GB" altLang="en-US" sz="3200" baseline="30000" dirty="0">
                <a:solidFill>
                  <a:srgbClr val="FFFF99"/>
                </a:solidFill>
                <a:latin typeface="Calibri" panose="020F0502020204030204" pitchFamily="34" charset="0"/>
                <a:cs typeface="Calibri" panose="020F0502020204030204" pitchFamily="34" charset="0"/>
              </a:rPr>
              <a:t>nd</a:t>
            </a:r>
            <a:r>
              <a:rPr lang="en-GB" altLang="en-US" sz="3200" dirty="0">
                <a:solidFill>
                  <a:srgbClr val="FFFF99"/>
                </a:solidFill>
                <a:latin typeface="Calibri" panose="020F0502020204030204" pitchFamily="34" charset="0"/>
                <a:cs typeface="Calibri" panose="020F0502020204030204" pitchFamily="34" charset="0"/>
              </a:rPr>
              <a:t>-line Setting </a:t>
            </a:r>
            <a:br>
              <a:rPr lang="en-GB" altLang="en-US" sz="3200" dirty="0">
                <a:solidFill>
                  <a:srgbClr val="FFFF99"/>
                </a:solidFill>
                <a:latin typeface="Calibri" panose="020F0502020204030204" pitchFamily="34" charset="0"/>
                <a:cs typeface="Calibri" panose="020F0502020204030204" pitchFamily="34" charset="0"/>
              </a:rPr>
            </a:br>
            <a:r>
              <a:rPr lang="en-GB" altLang="en-US" sz="3200" dirty="0">
                <a:solidFill>
                  <a:srgbClr val="FFFF99"/>
                </a:solidFill>
                <a:latin typeface="Calibri" panose="020F0502020204030204" pitchFamily="34" charset="0"/>
                <a:cs typeface="Calibri" panose="020F0502020204030204" pitchFamily="34" charset="0"/>
              </a:rPr>
              <a:t>in Pancreatic Cancer Patients</a:t>
            </a:r>
          </a:p>
        </p:txBody>
      </p:sp>
      <p:sp>
        <p:nvSpPr>
          <p:cNvPr id="7" name="Text Placeholder 1"/>
          <p:cNvSpPr>
            <a:spLocks noGrp="1"/>
          </p:cNvSpPr>
          <p:nvPr>
            <p:ph type="body" sz="quarter" idx="10"/>
          </p:nvPr>
        </p:nvSpPr>
        <p:spPr>
          <a:xfrm>
            <a:off x="178105" y="6279950"/>
            <a:ext cx="4350560" cy="409170"/>
          </a:xfrm>
        </p:spPr>
        <p:txBody>
          <a:bodyPr>
            <a:normAutofit fontScale="92500" lnSpcReduction="20000"/>
          </a:bodyPr>
          <a:lstStyle/>
          <a:p>
            <a:r>
              <a:rPr lang="en-GB" dirty="0">
                <a:latin typeface="Calibri" panose="020F0502020204030204" pitchFamily="34" charset="0"/>
                <a:cs typeface="Calibri" panose="020F0502020204030204" pitchFamily="34" charset="0"/>
              </a:rPr>
              <a:t>5-FU, fluorouracil; IRI, irinotecan; LV, folinic acid /leucovorin; FOLFOX, 5-FU, LV and oxaliplatin; FOLFIRI, 5-FU, LV and irinotecan; NA, not applicable; NR, not reported; OS, overall survival; PFS, progression-free survival</a:t>
            </a:r>
          </a:p>
        </p:txBody>
      </p:sp>
      <p:sp>
        <p:nvSpPr>
          <p:cNvPr id="2" name="Text Placeholder 1"/>
          <p:cNvSpPr>
            <a:spLocks noGrp="1"/>
          </p:cNvSpPr>
          <p:nvPr>
            <p:ph type="body" sz="quarter" idx="11"/>
          </p:nvPr>
        </p:nvSpPr>
        <p:spPr>
          <a:xfrm>
            <a:off x="7524803" y="6279950"/>
            <a:ext cx="4350560" cy="409170"/>
          </a:xfrm>
        </p:spPr>
        <p:txBody>
          <a:bodyPr>
            <a:normAutofit fontScale="70000" lnSpcReduction="20000"/>
          </a:bodyPr>
          <a:lstStyle/>
          <a:p>
            <a:r>
              <a:rPr lang="en-GB" dirty="0">
                <a:latin typeface="Calibri" panose="020F0502020204030204" pitchFamily="34" charset="0"/>
                <a:cs typeface="Calibri" panose="020F0502020204030204" pitchFamily="34" charset="0"/>
              </a:rPr>
              <a:t>1. Ulrich-</a:t>
            </a:r>
            <a:r>
              <a:rPr lang="en-GB" dirty="0" err="1">
                <a:latin typeface="Calibri" panose="020F0502020204030204" pitchFamily="34" charset="0"/>
                <a:cs typeface="Calibri" panose="020F0502020204030204" pitchFamily="34" charset="0"/>
              </a:rPr>
              <a:t>Pur</a:t>
            </a:r>
            <a:r>
              <a:rPr lang="en-GB" dirty="0">
                <a:latin typeface="Calibri" panose="020F0502020204030204" pitchFamily="34" charset="0"/>
                <a:cs typeface="Calibri" panose="020F0502020204030204" pitchFamily="34" charset="0"/>
              </a:rPr>
              <a:t> H, et al. Br J Cancer 2003;88:1180; </a:t>
            </a:r>
            <a:r>
              <a:rPr lang="en-GB" altLang="en-US" dirty="0">
                <a:latin typeface="Calibri" panose="020F0502020204030204" pitchFamily="34" charset="0"/>
                <a:cs typeface="Calibri" panose="020F0502020204030204" pitchFamily="34" charset="0"/>
              </a:rPr>
              <a:t>2. </a:t>
            </a:r>
            <a:r>
              <a:rPr lang="en-GB" dirty="0">
                <a:latin typeface="Calibri" panose="020F0502020204030204" pitchFamily="34" charset="0"/>
                <a:cs typeface="Calibri" panose="020F0502020204030204" pitchFamily="34" charset="0"/>
              </a:rPr>
              <a:t>Yoo C, et al. Br J Cancer 2009;101:1658; 3. Yi SS, et al. Cancer </a:t>
            </a:r>
            <a:r>
              <a:rPr lang="en-GB" dirty="0" err="1">
                <a:latin typeface="Calibri" panose="020F0502020204030204" pitchFamily="34" charset="0"/>
                <a:cs typeface="Calibri" panose="020F0502020204030204" pitchFamily="34" charset="0"/>
              </a:rPr>
              <a:t>Chemother</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Pharmacol</a:t>
            </a:r>
            <a:r>
              <a:rPr lang="en-GB" dirty="0">
                <a:latin typeface="Calibri" panose="020F0502020204030204" pitchFamily="34" charset="0"/>
                <a:cs typeface="Calibri" panose="020F0502020204030204" pitchFamily="34" charset="0"/>
              </a:rPr>
              <a:t> 2009;63:1141; 4. </a:t>
            </a:r>
            <a:r>
              <a:rPr lang="en-GB" dirty="0" err="1">
                <a:latin typeface="Calibri" panose="020F0502020204030204" pitchFamily="34" charset="0"/>
                <a:cs typeface="Calibri" panose="020F0502020204030204" pitchFamily="34" charset="0"/>
              </a:rPr>
              <a:t>Zaniboni</a:t>
            </a:r>
            <a:r>
              <a:rPr lang="en-GB" dirty="0">
                <a:latin typeface="Calibri" panose="020F0502020204030204" pitchFamily="34" charset="0"/>
                <a:cs typeface="Calibri" panose="020F0502020204030204" pitchFamily="34" charset="0"/>
              </a:rPr>
              <a:t> A, et al. Cancer </a:t>
            </a:r>
            <a:r>
              <a:rPr lang="en-GB" dirty="0" err="1">
                <a:latin typeface="Calibri" panose="020F0502020204030204" pitchFamily="34" charset="0"/>
                <a:cs typeface="Calibri" panose="020F0502020204030204" pitchFamily="34" charset="0"/>
              </a:rPr>
              <a:t>Chemother</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Pharmacol</a:t>
            </a:r>
            <a:r>
              <a:rPr lang="en-GB" dirty="0">
                <a:latin typeface="Calibri" panose="020F0502020204030204" pitchFamily="34" charset="0"/>
                <a:cs typeface="Calibri" panose="020F0502020204030204" pitchFamily="34" charset="0"/>
              </a:rPr>
              <a:t> 2012;69:1641; </a:t>
            </a:r>
            <a:br>
              <a:rPr lang="en-GB" dirty="0">
                <a:latin typeface="Calibri" panose="020F0502020204030204" pitchFamily="34" charset="0"/>
                <a:cs typeface="Calibri" panose="020F0502020204030204" pitchFamily="34" charset="0"/>
              </a:rPr>
            </a:br>
            <a:r>
              <a:rPr lang="en-GB" dirty="0">
                <a:latin typeface="Calibri" panose="020F0502020204030204" pitchFamily="34" charset="0"/>
                <a:cs typeface="Calibri" panose="020F0502020204030204" pitchFamily="34" charset="0"/>
              </a:rPr>
              <a:t>5. Mizuno N, et al. J </a:t>
            </a:r>
            <a:r>
              <a:rPr lang="en-GB" dirty="0" err="1">
                <a:latin typeface="Calibri" panose="020F0502020204030204" pitchFamily="34" charset="0"/>
                <a:cs typeface="Calibri" panose="020F0502020204030204" pitchFamily="34" charset="0"/>
              </a:rPr>
              <a:t>Clin</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Oncol</a:t>
            </a:r>
            <a:r>
              <a:rPr lang="en-GB" dirty="0">
                <a:latin typeface="Calibri" panose="020F0502020204030204" pitchFamily="34" charset="0"/>
                <a:cs typeface="Calibri" panose="020F0502020204030204" pitchFamily="34" charset="0"/>
              </a:rPr>
              <a:t> 2013;31(S4);abstract 263</a:t>
            </a:r>
            <a:r>
              <a:rPr lang="en-GB" altLang="en-US" dirty="0">
                <a:latin typeface="Calibri" panose="020F0502020204030204" pitchFamily="34" charset="0"/>
                <a:cs typeface="Calibri" panose="020F0502020204030204" pitchFamily="34" charset="0"/>
              </a:rPr>
              <a:t> </a:t>
            </a:r>
            <a:endParaRPr lang="en-GB" dirty="0">
              <a:latin typeface="Calibri" panose="020F0502020204030204" pitchFamily="34" charset="0"/>
              <a:cs typeface="Calibri" panose="020F0502020204030204" pitchFamily="34" charset="0"/>
            </a:endParaRPr>
          </a:p>
        </p:txBody>
      </p:sp>
      <p:graphicFrame>
        <p:nvGraphicFramePr>
          <p:cNvPr id="10" name="Content Placeholder 2"/>
          <p:cNvGraphicFramePr>
            <a:graphicFrameLocks noGrp="1"/>
          </p:cNvGraphicFramePr>
          <p:nvPr>
            <p:ph idx="4294967295"/>
            <p:extLst/>
          </p:nvPr>
        </p:nvGraphicFramePr>
        <p:xfrm>
          <a:off x="1441752" y="1287314"/>
          <a:ext cx="8781575" cy="3941598"/>
        </p:xfrm>
        <a:graphic>
          <a:graphicData uri="http://schemas.openxmlformats.org/drawingml/2006/table">
            <a:tbl>
              <a:tblPr firstRow="1" bandRow="1">
                <a:tableStyleId>{69012ECD-51FC-41F1-AA8D-1B2483CD663E}</a:tableStyleId>
              </a:tblPr>
              <a:tblGrid>
                <a:gridCol w="891690">
                  <a:extLst>
                    <a:ext uri="{9D8B030D-6E8A-4147-A177-3AD203B41FA5}">
                      <a16:colId xmlns:a16="http://schemas.microsoft.com/office/drawing/2014/main" val="20000"/>
                    </a:ext>
                  </a:extLst>
                </a:gridCol>
                <a:gridCol w="1174125">
                  <a:extLst>
                    <a:ext uri="{9D8B030D-6E8A-4147-A177-3AD203B41FA5}">
                      <a16:colId xmlns:a16="http://schemas.microsoft.com/office/drawing/2014/main" val="20001"/>
                    </a:ext>
                  </a:extLst>
                </a:gridCol>
                <a:gridCol w="1087153">
                  <a:extLst>
                    <a:ext uri="{9D8B030D-6E8A-4147-A177-3AD203B41FA5}">
                      <a16:colId xmlns:a16="http://schemas.microsoft.com/office/drawing/2014/main" val="20002"/>
                    </a:ext>
                  </a:extLst>
                </a:gridCol>
                <a:gridCol w="1087153">
                  <a:extLst>
                    <a:ext uri="{9D8B030D-6E8A-4147-A177-3AD203B41FA5}">
                      <a16:colId xmlns:a16="http://schemas.microsoft.com/office/drawing/2014/main" val="20003"/>
                    </a:ext>
                  </a:extLst>
                </a:gridCol>
                <a:gridCol w="1228483">
                  <a:extLst>
                    <a:ext uri="{9D8B030D-6E8A-4147-A177-3AD203B41FA5}">
                      <a16:colId xmlns:a16="http://schemas.microsoft.com/office/drawing/2014/main" val="20004"/>
                    </a:ext>
                  </a:extLst>
                </a:gridCol>
                <a:gridCol w="793622">
                  <a:extLst>
                    <a:ext uri="{9D8B030D-6E8A-4147-A177-3AD203B41FA5}">
                      <a16:colId xmlns:a16="http://schemas.microsoft.com/office/drawing/2014/main" val="20005"/>
                    </a:ext>
                  </a:extLst>
                </a:gridCol>
                <a:gridCol w="945823">
                  <a:extLst>
                    <a:ext uri="{9D8B030D-6E8A-4147-A177-3AD203B41FA5}">
                      <a16:colId xmlns:a16="http://schemas.microsoft.com/office/drawing/2014/main" val="20006"/>
                    </a:ext>
                  </a:extLst>
                </a:gridCol>
                <a:gridCol w="747271">
                  <a:extLst>
                    <a:ext uri="{9D8B030D-6E8A-4147-A177-3AD203B41FA5}">
                      <a16:colId xmlns:a16="http://schemas.microsoft.com/office/drawing/2014/main" val="20007"/>
                    </a:ext>
                  </a:extLst>
                </a:gridCol>
                <a:gridCol w="826255">
                  <a:extLst>
                    <a:ext uri="{9D8B030D-6E8A-4147-A177-3AD203B41FA5}">
                      <a16:colId xmlns:a16="http://schemas.microsoft.com/office/drawing/2014/main" val="20008"/>
                    </a:ext>
                  </a:extLst>
                </a:gridCol>
              </a:tblGrid>
              <a:tr h="519073">
                <a:tc rowSpan="2">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r>
                        <a:rPr lang="en-GB" sz="1500" b="1" noProof="0" dirty="0">
                          <a:solidFill>
                            <a:schemeClr val="bg2"/>
                          </a:solidFill>
                          <a:latin typeface="Calibri" panose="020F0502020204030204" pitchFamily="34" charset="0"/>
                          <a:cs typeface="Calibri" panose="020F0502020204030204" pitchFamily="34" charset="0"/>
                        </a:rPr>
                        <a:t>Survival</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gridSpan="2">
                  <a:txBody>
                    <a:bodyPr/>
                    <a:lstStyle/>
                    <a:p>
                      <a:pPr algn="ctr"/>
                      <a:r>
                        <a:rPr lang="en-GB" sz="1500" b="1" baseline="0" noProof="0" dirty="0">
                          <a:solidFill>
                            <a:schemeClr val="bg2"/>
                          </a:solidFill>
                          <a:latin typeface="Calibri" panose="020F0502020204030204" pitchFamily="34" charset="0"/>
                          <a:cs typeface="Calibri" panose="020F0502020204030204" pitchFamily="34" charset="0"/>
                        </a:rPr>
                        <a:t>Ulrich-</a:t>
                      </a:r>
                      <a:r>
                        <a:rPr lang="en-GB" sz="1500" b="1" baseline="0" noProof="0" dirty="0" err="1">
                          <a:solidFill>
                            <a:schemeClr val="bg2"/>
                          </a:solidFill>
                          <a:latin typeface="Calibri" panose="020F0502020204030204" pitchFamily="34" charset="0"/>
                          <a:cs typeface="Calibri" panose="020F0502020204030204" pitchFamily="34" charset="0"/>
                        </a:rPr>
                        <a:t>Pur</a:t>
                      </a:r>
                      <a:r>
                        <a:rPr lang="en-GB" sz="1500" b="1" baseline="0" noProof="0" dirty="0">
                          <a:solidFill>
                            <a:schemeClr val="bg2"/>
                          </a:solidFill>
                          <a:latin typeface="Calibri" panose="020F0502020204030204" pitchFamily="34" charset="0"/>
                          <a:cs typeface="Calibri" panose="020F0502020204030204" pitchFamily="34" charset="0"/>
                        </a:rPr>
                        <a:t> et al.</a:t>
                      </a:r>
                      <a:r>
                        <a:rPr lang="en-GB" sz="1500" b="1" baseline="30000" noProof="0" dirty="0">
                          <a:solidFill>
                            <a:schemeClr val="bg2"/>
                          </a:solidFill>
                          <a:latin typeface="Calibri" panose="020F0502020204030204" pitchFamily="34" charset="0"/>
                          <a:cs typeface="Calibri" panose="020F0502020204030204" pitchFamily="34" charset="0"/>
                        </a:rPr>
                        <a:t>1</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hMerge="1">
                  <a:txBody>
                    <a:bodyPr/>
                    <a:lstStyle/>
                    <a:p>
                      <a:endParaRPr lang="en-GB"/>
                    </a:p>
                  </a:txBody>
                  <a:tcPr/>
                </a:tc>
                <a:tc gridSpan="2">
                  <a:txBody>
                    <a:bodyPr/>
                    <a:lstStyle/>
                    <a:p>
                      <a:pPr algn="ctr"/>
                      <a:r>
                        <a:rPr lang="en-GB" sz="1500" b="1" baseline="0" noProof="0" dirty="0">
                          <a:solidFill>
                            <a:schemeClr val="bg2"/>
                          </a:solidFill>
                          <a:latin typeface="Calibri" panose="020F0502020204030204" pitchFamily="34" charset="0"/>
                          <a:cs typeface="Calibri" panose="020F0502020204030204" pitchFamily="34" charset="0"/>
                        </a:rPr>
                        <a:t>Yoo et al.</a:t>
                      </a:r>
                      <a:r>
                        <a:rPr lang="en-GB" sz="1500" b="1" baseline="30000" noProof="0" dirty="0">
                          <a:solidFill>
                            <a:schemeClr val="bg2"/>
                          </a:solidFill>
                          <a:latin typeface="Calibri" panose="020F0502020204030204" pitchFamily="34" charset="0"/>
                          <a:cs typeface="Calibri" panose="020F0502020204030204" pitchFamily="34" charset="0"/>
                        </a:rPr>
                        <a:t>2</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hMerge="1">
                  <a:txBody>
                    <a:bodyPr/>
                    <a:lstStyle/>
                    <a:p>
                      <a:endParaRPr lang="en-GB"/>
                    </a:p>
                  </a:txBody>
                  <a:tcPr/>
                </a:tc>
                <a:tc>
                  <a:txBody>
                    <a:bodyPr/>
                    <a:lstStyle/>
                    <a:p>
                      <a:pPr algn="ctr"/>
                      <a:r>
                        <a:rPr lang="en-GB" sz="1500" b="1" baseline="0" noProof="0" dirty="0">
                          <a:solidFill>
                            <a:schemeClr val="bg2"/>
                          </a:solidFill>
                          <a:latin typeface="Calibri" panose="020F0502020204030204" pitchFamily="34" charset="0"/>
                          <a:cs typeface="Calibri" panose="020F0502020204030204" pitchFamily="34" charset="0"/>
                        </a:rPr>
                        <a:t>Yi et al.</a:t>
                      </a:r>
                      <a:r>
                        <a:rPr lang="en-GB" sz="1500" b="1" baseline="30000" noProof="0" dirty="0">
                          <a:solidFill>
                            <a:schemeClr val="bg2"/>
                          </a:solidFill>
                          <a:latin typeface="Calibri" panose="020F0502020204030204" pitchFamily="34" charset="0"/>
                          <a:cs typeface="Calibri" panose="020F0502020204030204" pitchFamily="34" charset="0"/>
                        </a:rPr>
                        <a:t>3</a:t>
                      </a:r>
                    </a:p>
                  </a:txBody>
                  <a:tcPr marL="36000" marR="36000"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500" b="1" baseline="0" noProof="0" dirty="0" err="1">
                          <a:solidFill>
                            <a:schemeClr val="bg2"/>
                          </a:solidFill>
                          <a:latin typeface="Calibri" panose="020F0502020204030204" pitchFamily="34" charset="0"/>
                          <a:cs typeface="Calibri" panose="020F0502020204030204" pitchFamily="34" charset="0"/>
                        </a:rPr>
                        <a:t>Zaniboni</a:t>
                      </a:r>
                      <a:r>
                        <a:rPr lang="en-GB" sz="1500" b="1" baseline="0" noProof="0" dirty="0">
                          <a:solidFill>
                            <a:schemeClr val="bg2"/>
                          </a:solidFill>
                          <a:latin typeface="Calibri" panose="020F0502020204030204" pitchFamily="34" charset="0"/>
                          <a:cs typeface="Calibri" panose="020F0502020204030204" pitchFamily="34" charset="0"/>
                        </a:rPr>
                        <a:t> et al.</a:t>
                      </a:r>
                      <a:r>
                        <a:rPr lang="en-GB" sz="1500" b="1" baseline="30000" noProof="0" dirty="0">
                          <a:solidFill>
                            <a:schemeClr val="bg2"/>
                          </a:solidFill>
                          <a:latin typeface="Calibri" panose="020F0502020204030204" pitchFamily="34" charset="0"/>
                          <a:cs typeface="Calibri" panose="020F0502020204030204" pitchFamily="34" charset="0"/>
                        </a:rPr>
                        <a:t>4</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gridSpan="2">
                  <a:txBody>
                    <a:bodyPr/>
                    <a:lstStyle/>
                    <a:p>
                      <a:pPr algn="ctr"/>
                      <a:r>
                        <a:rPr lang="en-GB" sz="1500" b="1" baseline="0" noProof="0" dirty="0">
                          <a:solidFill>
                            <a:schemeClr val="bg2"/>
                          </a:solidFill>
                          <a:latin typeface="Calibri" panose="020F0502020204030204" pitchFamily="34" charset="0"/>
                          <a:cs typeface="Calibri" panose="020F0502020204030204" pitchFamily="34" charset="0"/>
                        </a:rPr>
                        <a:t>Mizuno et al.</a:t>
                      </a:r>
                      <a:r>
                        <a:rPr lang="en-GB" sz="1500" b="1" baseline="30000" noProof="0" dirty="0">
                          <a:solidFill>
                            <a:schemeClr val="bg2"/>
                          </a:solidFill>
                          <a:latin typeface="Calibri" panose="020F0502020204030204" pitchFamily="34" charset="0"/>
                          <a:cs typeface="Calibri" panose="020F0502020204030204" pitchFamily="34" charset="0"/>
                        </a:rPr>
                        <a:t>5</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hMerge="1">
                  <a:txBody>
                    <a:bodyPr/>
                    <a:lstStyle/>
                    <a:p>
                      <a:endParaRPr lang="en-GB"/>
                    </a:p>
                  </a:txBody>
                  <a:tcPr/>
                </a:tc>
                <a:extLst>
                  <a:ext uri="{0D108BD9-81ED-4DB2-BD59-A6C34878D82A}">
                    <a16:rowId xmlns:a16="http://schemas.microsoft.com/office/drawing/2014/main" val="10000"/>
                  </a:ext>
                </a:extLst>
              </a:tr>
              <a:tr h="618870">
                <a:tc vMerge="1">
                  <a:txBody>
                    <a:bodyPr/>
                    <a:lstStyle/>
                    <a:p>
                      <a:endParaRPr lang="en-GB" sz="1100" noProof="0" dirty="0">
                        <a:solidFill>
                          <a:schemeClr val="bg1"/>
                        </a:solidFill>
                        <a:latin typeface="Arial" panose="020B0604020202020204" pitchFamily="34" charset="0"/>
                        <a:cs typeface="Arial" panose="020B0604020202020204" pitchFamily="34" charset="0"/>
                      </a:endParaRPr>
                    </a:p>
                  </a:txBody>
                  <a:tcPr marL="91949" marR="91949" marT="45711" marB="45711">
                    <a:lnL w="12700" cap="flat" cmpd="sng" algn="ctr">
                      <a:solidFill>
                        <a:schemeClr val="tx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algn="ctr"/>
                      <a:r>
                        <a:rPr lang="en-GB" sz="1500" b="0" noProof="0" dirty="0">
                          <a:solidFill>
                            <a:schemeClr val="bg2"/>
                          </a:solidFill>
                          <a:latin typeface="Calibri" panose="020F0502020204030204" pitchFamily="34" charset="0"/>
                          <a:cs typeface="Calibri" panose="020F0502020204030204" pitchFamily="34" charset="0"/>
                        </a:rPr>
                        <a:t>Raltitrexed</a:t>
                      </a:r>
                    </a:p>
                    <a:p>
                      <a:pPr algn="ctr"/>
                      <a:r>
                        <a:rPr lang="en-GB" sz="1500" b="0" noProof="0" dirty="0">
                          <a:solidFill>
                            <a:schemeClr val="bg2"/>
                          </a:solidFill>
                          <a:latin typeface="Calibri" panose="020F0502020204030204" pitchFamily="34" charset="0"/>
                          <a:cs typeface="Calibri" panose="020F0502020204030204" pitchFamily="34" charset="0"/>
                        </a:rPr>
                        <a:t>n = 19</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a:txBody>
                    <a:bodyPr/>
                    <a:lstStyle/>
                    <a:p>
                      <a:pPr algn="ctr"/>
                      <a:r>
                        <a:rPr lang="en-GB" sz="1500" b="0" noProof="0" dirty="0">
                          <a:solidFill>
                            <a:schemeClr val="bg2"/>
                          </a:solidFill>
                          <a:latin typeface="Calibri" panose="020F0502020204030204" pitchFamily="34" charset="0"/>
                          <a:cs typeface="Calibri" panose="020F0502020204030204" pitchFamily="34" charset="0"/>
                        </a:rPr>
                        <a:t>IRI + </a:t>
                      </a:r>
                      <a:r>
                        <a:rPr lang="en-GB" sz="1500" b="0" noProof="0" dirty="0" err="1">
                          <a:solidFill>
                            <a:schemeClr val="bg2"/>
                          </a:solidFill>
                          <a:latin typeface="Calibri" panose="020F0502020204030204" pitchFamily="34" charset="0"/>
                          <a:cs typeface="Calibri" panose="020F0502020204030204" pitchFamily="34" charset="0"/>
                        </a:rPr>
                        <a:t>raltitrexed</a:t>
                      </a:r>
                      <a:endParaRPr lang="en-GB" sz="1500" b="0" noProof="0" dirty="0">
                        <a:solidFill>
                          <a:schemeClr val="bg2"/>
                        </a:solidFill>
                        <a:latin typeface="Calibri" panose="020F0502020204030204" pitchFamily="34" charset="0"/>
                        <a:cs typeface="Calibri" panose="020F0502020204030204" pitchFamily="34" charset="0"/>
                      </a:endParaRPr>
                    </a:p>
                    <a:p>
                      <a:pPr algn="ctr"/>
                      <a:r>
                        <a:rPr lang="en-GB" sz="1500" b="0" noProof="0" dirty="0">
                          <a:solidFill>
                            <a:schemeClr val="bg2"/>
                          </a:solidFill>
                          <a:latin typeface="Calibri" panose="020F0502020204030204" pitchFamily="34" charset="0"/>
                          <a:cs typeface="Calibri" panose="020F0502020204030204" pitchFamily="34" charset="0"/>
                        </a:rPr>
                        <a:t>n = 19</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a:txBody>
                    <a:bodyPr/>
                    <a:lstStyle/>
                    <a:p>
                      <a:pPr algn="ctr"/>
                      <a:r>
                        <a:rPr lang="en-GB" sz="1500" b="0" noProof="0" dirty="0" err="1">
                          <a:solidFill>
                            <a:schemeClr val="bg2"/>
                          </a:solidFill>
                          <a:latin typeface="Calibri" panose="020F0502020204030204" pitchFamily="34" charset="0"/>
                          <a:cs typeface="Calibri" panose="020F0502020204030204" pitchFamily="34" charset="0"/>
                        </a:rPr>
                        <a:t>mFOLFOX</a:t>
                      </a:r>
                      <a:endParaRPr lang="en-GB" sz="1500" b="0" noProof="0" dirty="0">
                        <a:solidFill>
                          <a:schemeClr val="bg2"/>
                        </a:solidFill>
                        <a:latin typeface="Calibri" panose="020F0502020204030204" pitchFamily="34" charset="0"/>
                        <a:cs typeface="Calibri" panose="020F0502020204030204" pitchFamily="34" charset="0"/>
                      </a:endParaRPr>
                    </a:p>
                    <a:p>
                      <a:pPr algn="ctr"/>
                      <a:r>
                        <a:rPr lang="en-GB" sz="1500" b="0" noProof="0" dirty="0">
                          <a:solidFill>
                            <a:schemeClr val="bg2"/>
                          </a:solidFill>
                          <a:latin typeface="Calibri" panose="020F0502020204030204" pitchFamily="34" charset="0"/>
                          <a:cs typeface="Calibri" panose="020F0502020204030204" pitchFamily="34" charset="0"/>
                        </a:rPr>
                        <a:t>n = 30</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a:txBody>
                    <a:bodyPr/>
                    <a:lstStyle/>
                    <a:p>
                      <a:pPr algn="ctr"/>
                      <a:r>
                        <a:rPr lang="en-GB" sz="1500" b="0" noProof="0" dirty="0">
                          <a:solidFill>
                            <a:schemeClr val="bg2"/>
                          </a:solidFill>
                          <a:latin typeface="Calibri" panose="020F0502020204030204" pitchFamily="34" charset="0"/>
                          <a:cs typeface="Calibri" panose="020F0502020204030204" pitchFamily="34" charset="0"/>
                        </a:rPr>
                        <a:t>mFOLFIRI.3</a:t>
                      </a:r>
                    </a:p>
                    <a:p>
                      <a:pPr algn="ctr"/>
                      <a:r>
                        <a:rPr lang="en-GB" sz="1500" b="0" noProof="0" dirty="0">
                          <a:solidFill>
                            <a:schemeClr val="bg2"/>
                          </a:solidFill>
                          <a:latin typeface="Calibri" panose="020F0502020204030204" pitchFamily="34" charset="0"/>
                          <a:cs typeface="Calibri" panose="020F0502020204030204" pitchFamily="34" charset="0"/>
                        </a:rPr>
                        <a:t>n = 31</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a:txBody>
                    <a:bodyPr/>
                    <a:lstStyle/>
                    <a:p>
                      <a:pPr algn="ctr"/>
                      <a:r>
                        <a:rPr lang="en-GB" sz="1500" b="0" noProof="0" dirty="0">
                          <a:solidFill>
                            <a:schemeClr val="bg2"/>
                          </a:solidFill>
                          <a:latin typeface="Calibri" panose="020F0502020204030204" pitchFamily="34" charset="0"/>
                          <a:cs typeface="Calibri" panose="020F0502020204030204" pitchFamily="34" charset="0"/>
                        </a:rPr>
                        <a:t>IRI</a:t>
                      </a:r>
                    </a:p>
                    <a:p>
                      <a:pPr algn="ctr"/>
                      <a:r>
                        <a:rPr lang="en-GB" sz="1500" b="0" noProof="0" dirty="0">
                          <a:solidFill>
                            <a:schemeClr val="bg2"/>
                          </a:solidFill>
                          <a:latin typeface="Calibri" panose="020F0502020204030204" pitchFamily="34" charset="0"/>
                          <a:cs typeface="Calibri" panose="020F0502020204030204" pitchFamily="34" charset="0"/>
                        </a:rPr>
                        <a:t>n = 33</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a:txBody>
                    <a:bodyPr/>
                    <a:lstStyle/>
                    <a:p>
                      <a:pPr algn="ctr"/>
                      <a:r>
                        <a:rPr lang="en-GB" sz="1500" b="0" noProof="0" dirty="0">
                          <a:solidFill>
                            <a:schemeClr val="bg2"/>
                          </a:solidFill>
                          <a:latin typeface="Calibri" panose="020F0502020204030204" pitchFamily="34" charset="0"/>
                          <a:cs typeface="Calibri" panose="020F0502020204030204" pitchFamily="34" charset="0"/>
                        </a:rPr>
                        <a:t>FOLFIRI</a:t>
                      </a:r>
                    </a:p>
                    <a:p>
                      <a:pPr algn="ctr"/>
                      <a:r>
                        <a:rPr lang="en-GB" sz="1500" b="0" noProof="0" dirty="0">
                          <a:solidFill>
                            <a:schemeClr val="bg2"/>
                          </a:solidFill>
                          <a:latin typeface="Calibri" panose="020F0502020204030204" pitchFamily="34" charset="0"/>
                          <a:cs typeface="Calibri" panose="020F0502020204030204" pitchFamily="34" charset="0"/>
                        </a:rPr>
                        <a:t>n = 50</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a:txBody>
                    <a:bodyPr/>
                    <a:lstStyle/>
                    <a:p>
                      <a:pPr algn="ctr"/>
                      <a:r>
                        <a:rPr lang="en-GB" sz="1500" b="0" noProof="0" dirty="0">
                          <a:solidFill>
                            <a:schemeClr val="bg2"/>
                          </a:solidFill>
                          <a:latin typeface="Calibri" panose="020F0502020204030204" pitchFamily="34" charset="0"/>
                          <a:cs typeface="Calibri" panose="020F0502020204030204" pitchFamily="34" charset="0"/>
                        </a:rPr>
                        <a:t>S-1 + IRI</a:t>
                      </a:r>
                    </a:p>
                    <a:p>
                      <a:pPr algn="ctr"/>
                      <a:r>
                        <a:rPr lang="en-GB" sz="1500" b="0" noProof="0" dirty="0">
                          <a:solidFill>
                            <a:schemeClr val="bg2"/>
                          </a:solidFill>
                          <a:latin typeface="Calibri" panose="020F0502020204030204" pitchFamily="34" charset="0"/>
                          <a:cs typeface="Calibri" panose="020F0502020204030204" pitchFamily="34" charset="0"/>
                        </a:rPr>
                        <a:t>n = 60</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a:txBody>
                    <a:bodyPr/>
                    <a:lstStyle/>
                    <a:p>
                      <a:pPr algn="ctr"/>
                      <a:r>
                        <a:rPr lang="en-GB" sz="1500" b="0" noProof="0" dirty="0">
                          <a:solidFill>
                            <a:schemeClr val="bg2"/>
                          </a:solidFill>
                          <a:latin typeface="Calibri" panose="020F0502020204030204" pitchFamily="34" charset="0"/>
                          <a:cs typeface="Calibri" panose="020F0502020204030204" pitchFamily="34" charset="0"/>
                        </a:rPr>
                        <a:t>S-1</a:t>
                      </a:r>
                    </a:p>
                    <a:p>
                      <a:pPr algn="ctr"/>
                      <a:r>
                        <a:rPr lang="en-GB" sz="1500" b="0" noProof="0" dirty="0">
                          <a:solidFill>
                            <a:schemeClr val="bg2"/>
                          </a:solidFill>
                          <a:latin typeface="Calibri" panose="020F0502020204030204" pitchFamily="34" charset="0"/>
                          <a:cs typeface="Calibri" panose="020F0502020204030204" pitchFamily="34" charset="0"/>
                        </a:rPr>
                        <a:t>n = 67</a:t>
                      </a:r>
                    </a:p>
                  </a:txBody>
                  <a:tcPr marL="90044" marR="90044" marT="45700" marB="457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extLst>
                  <a:ext uri="{0D108BD9-81ED-4DB2-BD59-A6C34878D82A}">
                    <a16:rowId xmlns:a16="http://schemas.microsoft.com/office/drawing/2014/main" val="10001"/>
                  </a:ext>
                </a:extLst>
              </a:tr>
              <a:tr h="140437">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GB" sz="1200" b="1" noProof="0" dirty="0">
                          <a:solidFill>
                            <a:schemeClr val="tx1"/>
                          </a:solidFill>
                          <a:effectLst>
                            <a:outerShdw blurRad="38100" dist="38100" dir="2700000" algn="tl">
                              <a:srgbClr val="000000">
                                <a:alpha val="43137"/>
                              </a:srgbClr>
                            </a:outerShdw>
                          </a:effectLst>
                        </a:rPr>
                        <a:t>Median OS</a:t>
                      </a:r>
                      <a:endParaRPr lang="en-GB" sz="1200" b="1" noProof="0" dirty="0">
                        <a:solidFill>
                          <a:schemeClr val="tx1"/>
                        </a:solidFill>
                        <a:effectLst>
                          <a:outerShdw blurRad="38100" dist="38100" dir="2700000" algn="tl">
                            <a:srgbClr val="000000">
                              <a:alpha val="43137"/>
                            </a:srgbClr>
                          </a:outerShdw>
                        </a:effectLst>
                        <a:latin typeface="+mn-lt"/>
                        <a:cs typeface="Arial" panose="020B0604020202020204" pitchFamily="34" charset="0"/>
                      </a:endParaRPr>
                    </a:p>
                  </a:txBody>
                  <a:tcPr marL="90044" marR="90044" marT="45700" marB="4570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4.3 </a:t>
                      </a:r>
                      <a:br>
                        <a:rPr lang="en-GB" sz="1200" b="1" noProof="0" dirty="0">
                          <a:solidFill>
                            <a:schemeClr val="tx1"/>
                          </a:solidFill>
                          <a:effectLst>
                            <a:outerShdw blurRad="38100" dist="38100" dir="2700000" algn="tl">
                              <a:srgbClr val="000000">
                                <a:alpha val="43137"/>
                              </a:srgbClr>
                            </a:outerShdw>
                          </a:effectLst>
                        </a:rPr>
                      </a:br>
                      <a:r>
                        <a:rPr lang="en-GB" sz="1200" b="1" noProof="0" dirty="0">
                          <a:solidFill>
                            <a:schemeClr val="tx1"/>
                          </a:solidFill>
                          <a:effectLst>
                            <a:outerShdw blurRad="38100" dist="38100" dir="2700000" algn="tl">
                              <a:srgbClr val="000000">
                                <a:alpha val="43137"/>
                              </a:srgbClr>
                            </a:outerShdw>
                          </a:effectLst>
                        </a:rPr>
                        <a:t>months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6.5</a:t>
                      </a:r>
                      <a:br>
                        <a:rPr lang="en-GB" sz="1200" b="1" noProof="0" dirty="0">
                          <a:solidFill>
                            <a:schemeClr val="tx1"/>
                          </a:solidFill>
                          <a:effectLst>
                            <a:outerShdw blurRad="38100" dist="38100" dir="2700000" algn="tl">
                              <a:srgbClr val="000000">
                                <a:alpha val="43137"/>
                              </a:srgbClr>
                            </a:outerShdw>
                          </a:effectLst>
                        </a:rPr>
                      </a:br>
                      <a:r>
                        <a:rPr lang="en-GB" sz="1200" b="1" noProof="0" dirty="0">
                          <a:solidFill>
                            <a:schemeClr val="tx1"/>
                          </a:solidFill>
                          <a:effectLst>
                            <a:outerShdw blurRad="38100" dist="38100" dir="2700000" algn="tl">
                              <a:srgbClr val="000000">
                                <a:alpha val="43137"/>
                              </a:srgbClr>
                            </a:outerShdw>
                          </a:effectLst>
                        </a:rPr>
                        <a:t>months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14.9</a:t>
                      </a:r>
                      <a:br>
                        <a:rPr lang="en-GB" sz="1200" b="1" baseline="0" noProof="0" dirty="0">
                          <a:solidFill>
                            <a:schemeClr val="tx1"/>
                          </a:solidFill>
                          <a:effectLst>
                            <a:outerShdw blurRad="38100" dist="38100" dir="2700000" algn="tl">
                              <a:srgbClr val="000000">
                                <a:alpha val="43137"/>
                              </a:srgbClr>
                            </a:outerShdw>
                          </a:effectLst>
                        </a:rPr>
                      </a:br>
                      <a:r>
                        <a:rPr lang="en-GB" sz="1200" b="1" baseline="0" noProof="0" dirty="0">
                          <a:solidFill>
                            <a:schemeClr val="tx1"/>
                          </a:solidFill>
                          <a:effectLst>
                            <a:outerShdw blurRad="38100" dist="38100" dir="2700000" algn="tl">
                              <a:srgbClr val="000000">
                                <a:alpha val="43137"/>
                              </a:srgbClr>
                            </a:outerShdw>
                          </a:effectLst>
                        </a:rPr>
                        <a:t>weeks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16.6</a:t>
                      </a:r>
                      <a:br>
                        <a:rPr lang="en-GB" sz="1200" b="1" noProof="0" dirty="0">
                          <a:solidFill>
                            <a:schemeClr val="tx1"/>
                          </a:solidFill>
                          <a:effectLst>
                            <a:outerShdw blurRad="38100" dist="38100" dir="2700000" algn="tl">
                              <a:srgbClr val="000000">
                                <a:alpha val="43137"/>
                              </a:srgbClr>
                            </a:outerShdw>
                          </a:effectLst>
                        </a:rPr>
                      </a:br>
                      <a:r>
                        <a:rPr lang="en-GB" sz="1200" b="1" noProof="0" dirty="0">
                          <a:solidFill>
                            <a:schemeClr val="tx1"/>
                          </a:solidFill>
                          <a:effectLst>
                            <a:outerShdw blurRad="38100" dist="38100" dir="2700000" algn="tl">
                              <a:srgbClr val="000000">
                                <a:alpha val="43137"/>
                              </a:srgbClr>
                            </a:outerShdw>
                          </a:effectLst>
                        </a:rPr>
                        <a:t>weeks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6.6 months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5.0 months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208</a:t>
                      </a:r>
                      <a:br>
                        <a:rPr lang="en-GB" sz="1200" b="1" noProof="0" dirty="0">
                          <a:solidFill>
                            <a:schemeClr val="tx1"/>
                          </a:solidFill>
                          <a:effectLst>
                            <a:outerShdw blurRad="38100" dist="38100" dir="2700000" algn="tl">
                              <a:srgbClr val="000000">
                                <a:alpha val="43137"/>
                              </a:srgbClr>
                            </a:outerShdw>
                          </a:effectLst>
                        </a:rPr>
                      </a:br>
                      <a:r>
                        <a:rPr lang="en-GB" sz="1200" b="1" noProof="0" dirty="0">
                          <a:solidFill>
                            <a:schemeClr val="tx1"/>
                          </a:solidFill>
                          <a:effectLst>
                            <a:outerShdw blurRad="38100" dist="38100" dir="2700000" algn="tl">
                              <a:srgbClr val="000000">
                                <a:alpha val="43137"/>
                              </a:srgbClr>
                            </a:outerShdw>
                          </a:effectLst>
                        </a:rPr>
                        <a:t>days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algn="ctr" defTabSz="914400" rtl="0" eaLnBrk="1" latinLnBrk="0" hangingPunct="1"/>
                      <a:r>
                        <a:rPr lang="en-GB" sz="1200" b="1" kern="1200" dirty="0">
                          <a:solidFill>
                            <a:schemeClr val="tx1"/>
                          </a:solidFill>
                          <a:effectLst>
                            <a:outerShdw blurRad="38100" dist="38100" dir="2700000" algn="tl">
                              <a:srgbClr val="000000">
                                <a:alpha val="43137"/>
                              </a:srgbClr>
                            </a:outerShdw>
                          </a:effectLst>
                        </a:rPr>
                        <a:t>176</a:t>
                      </a:r>
                      <a:br>
                        <a:rPr lang="en-GB" sz="1200" b="1" kern="1200" dirty="0">
                          <a:solidFill>
                            <a:schemeClr val="tx1"/>
                          </a:solidFill>
                          <a:effectLst>
                            <a:outerShdw blurRad="38100" dist="38100" dir="2700000" algn="tl">
                              <a:srgbClr val="000000">
                                <a:alpha val="43137"/>
                              </a:srgbClr>
                            </a:outerShdw>
                          </a:effectLst>
                        </a:rPr>
                      </a:br>
                      <a:r>
                        <a:rPr lang="en-GB" sz="1200" b="1" kern="1200" dirty="0">
                          <a:solidFill>
                            <a:schemeClr val="tx1"/>
                          </a:solidFill>
                          <a:effectLst>
                            <a:outerShdw blurRad="38100" dist="38100" dir="2700000" algn="tl">
                              <a:srgbClr val="000000">
                                <a:alpha val="43137"/>
                              </a:srgbClr>
                            </a:outerShdw>
                          </a:effectLst>
                        </a:rPr>
                        <a:t>days</a:t>
                      </a:r>
                      <a:endParaRPr lang="en-GB" sz="1200" b="1" kern="1200" dirty="0">
                        <a:solidFill>
                          <a:schemeClr val="tx1"/>
                        </a:solidFill>
                        <a:effectLst>
                          <a:outerShdw blurRad="38100" dist="38100" dir="2700000" algn="tl">
                            <a:srgbClr val="000000">
                              <a:alpha val="43137"/>
                            </a:srgbClr>
                          </a:outerShdw>
                        </a:effectLst>
                        <a:latin typeface="+mn-lt"/>
                        <a:ea typeface="+mn-ea"/>
                        <a:cs typeface="+mn-cs"/>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140437">
                <a:tc>
                  <a:txBody>
                    <a:bodyPr/>
                    <a:lstStyle/>
                    <a:p>
                      <a:endParaRPr lang="en-GB" sz="1200" b="1" noProof="0" dirty="0">
                        <a:solidFill>
                          <a:schemeClr val="tx1"/>
                        </a:solidFill>
                        <a:effectLst>
                          <a:outerShdw blurRad="38100" dist="38100" dir="2700000" algn="tl">
                            <a:srgbClr val="000000">
                              <a:alpha val="43137"/>
                            </a:srgbClr>
                          </a:outerShdw>
                        </a:effectLst>
                        <a:latin typeface="+mn-lt"/>
                        <a:cs typeface="Arial" panose="020B0604020202020204" pitchFamily="34" charset="0"/>
                      </a:endParaRPr>
                    </a:p>
                  </a:txBody>
                  <a:tcPr marL="90044" marR="90044" marT="45700" marB="4570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gridSpan="2">
                  <a:txBody>
                    <a:bodyPr/>
                    <a:lstStyle/>
                    <a:p>
                      <a:pPr algn="ctr"/>
                      <a:r>
                        <a:rPr lang="en-GB" sz="1200" b="1" noProof="0" dirty="0">
                          <a:solidFill>
                            <a:schemeClr val="tx1"/>
                          </a:solidFill>
                          <a:effectLst>
                            <a:outerShdw blurRad="38100" dist="38100" dir="2700000" algn="tl">
                              <a:srgbClr val="000000">
                                <a:alpha val="43137"/>
                              </a:srgbClr>
                            </a:outerShdw>
                          </a:effectLst>
                        </a:rPr>
                        <a:t>P = NR </a:t>
                      </a:r>
                      <a:br>
                        <a:rPr lang="en-GB" sz="1200" b="1" noProof="0" dirty="0">
                          <a:solidFill>
                            <a:schemeClr val="tx1"/>
                          </a:solidFill>
                          <a:effectLst>
                            <a:outerShdw blurRad="38100" dist="38100" dir="2700000" algn="tl">
                              <a:srgbClr val="000000">
                                <a:alpha val="43137"/>
                              </a:srgbClr>
                            </a:outerShdw>
                          </a:effectLst>
                        </a:rPr>
                      </a:br>
                      <a:r>
                        <a:rPr lang="en-GB" sz="1200" b="1" noProof="0" dirty="0">
                          <a:solidFill>
                            <a:schemeClr val="tx1"/>
                          </a:solidFill>
                          <a:effectLst>
                            <a:outerShdw blurRad="38100" dist="38100" dir="2700000" algn="tl">
                              <a:srgbClr val="000000">
                                <a:alpha val="43137"/>
                              </a:srgbClr>
                            </a:outerShdw>
                          </a:effectLst>
                        </a:rPr>
                        <a:t>(secondary endpoint)</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hMerge="1">
                  <a:txBody>
                    <a:bodyPr/>
                    <a:lstStyle/>
                    <a:p>
                      <a:endParaRPr lang="en-GB"/>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noProof="0" dirty="0">
                          <a:solidFill>
                            <a:schemeClr val="tx1"/>
                          </a:solidFill>
                          <a:effectLst>
                            <a:outerShdw blurRad="38100" dist="38100" dir="2700000" algn="tl">
                              <a:srgbClr val="000000">
                                <a:alpha val="43137"/>
                              </a:srgbClr>
                            </a:outerShdw>
                          </a:effectLst>
                        </a:rPr>
                        <a:t>P = NR </a:t>
                      </a:r>
                      <a:br>
                        <a:rPr lang="en-GB" sz="1200" b="1" noProof="0" dirty="0">
                          <a:solidFill>
                            <a:schemeClr val="tx1"/>
                          </a:solidFill>
                          <a:effectLst>
                            <a:outerShdw blurRad="38100" dist="38100" dir="2700000" algn="tl">
                              <a:srgbClr val="000000">
                                <a:alpha val="43137"/>
                              </a:srgbClr>
                            </a:outerShdw>
                          </a:effectLst>
                        </a:rPr>
                      </a:br>
                      <a:r>
                        <a:rPr lang="en-GB" sz="1200" b="1" noProof="0" dirty="0">
                          <a:solidFill>
                            <a:schemeClr val="tx1"/>
                          </a:solidFill>
                          <a:effectLst>
                            <a:outerShdw blurRad="38100" dist="38100" dir="2700000" algn="tl">
                              <a:srgbClr val="000000">
                                <a:alpha val="43137"/>
                              </a:srgbClr>
                            </a:outerShdw>
                          </a:effectLst>
                        </a:rPr>
                        <a:t>(secondary endpoint)</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hMerge="1">
                  <a:txBody>
                    <a:bodyPr/>
                    <a:lstStyle/>
                    <a:p>
                      <a:endParaRPr lang="en-GB"/>
                    </a:p>
                  </a:txBody>
                  <a:tcPr/>
                </a:tc>
                <a:tc>
                  <a:txBody>
                    <a:bodyPr/>
                    <a:lstStyle/>
                    <a:p>
                      <a:pPr algn="ctr"/>
                      <a:r>
                        <a:rPr lang="en-GB" sz="1200" b="1" baseline="0" noProof="0" dirty="0">
                          <a:solidFill>
                            <a:schemeClr val="tx1"/>
                          </a:solidFill>
                          <a:effectLst>
                            <a:outerShdw blurRad="38100" dist="38100" dir="2700000" algn="tl">
                              <a:srgbClr val="000000">
                                <a:alpha val="43137"/>
                              </a:srgbClr>
                            </a:outerShdw>
                          </a:effectLst>
                        </a:rPr>
                        <a:t>NA</a:t>
                      </a: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algn="ctr"/>
                      <a:r>
                        <a:rPr lang="en-GB" sz="1200" b="1" baseline="0" noProof="0" dirty="0">
                          <a:solidFill>
                            <a:schemeClr val="tx1"/>
                          </a:solidFill>
                          <a:effectLst>
                            <a:outerShdw blurRad="38100" dist="38100" dir="2700000" algn="tl">
                              <a:srgbClr val="000000">
                                <a:alpha val="43137"/>
                              </a:srgbClr>
                            </a:outerShdw>
                          </a:effectLst>
                        </a:rPr>
                        <a:t>NA</a:t>
                      </a: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gridSpan="2">
                  <a:txBody>
                    <a:bodyPr/>
                    <a:lstStyle/>
                    <a:p>
                      <a:pPr algn="ctr"/>
                      <a:r>
                        <a:rPr lang="en-GB" sz="1200" b="1" baseline="0" noProof="0" dirty="0">
                          <a:solidFill>
                            <a:schemeClr val="tx1"/>
                          </a:solidFill>
                          <a:effectLst>
                            <a:outerShdw blurRad="38100" dist="38100" dir="2700000" algn="tl">
                              <a:srgbClr val="000000">
                                <a:alpha val="43137"/>
                              </a:srgbClr>
                            </a:outerShdw>
                          </a:effectLst>
                        </a:rPr>
                        <a:t>P = 0.1338 </a:t>
                      </a:r>
                      <a:br>
                        <a:rPr lang="en-GB" sz="1200" b="1" baseline="0" noProof="0" dirty="0">
                          <a:solidFill>
                            <a:schemeClr val="tx1"/>
                          </a:solidFill>
                          <a:effectLst>
                            <a:outerShdw blurRad="38100" dist="38100" dir="2700000" algn="tl">
                              <a:srgbClr val="000000">
                                <a:alpha val="43137"/>
                              </a:srgbClr>
                            </a:outerShdw>
                          </a:effectLst>
                        </a:rPr>
                      </a:br>
                      <a:r>
                        <a:rPr lang="en-GB" sz="1200" b="1" baseline="0" noProof="0" dirty="0">
                          <a:solidFill>
                            <a:schemeClr val="tx1"/>
                          </a:solidFill>
                          <a:effectLst>
                            <a:outerShdw blurRad="38100" dist="38100" dir="2700000" algn="tl">
                              <a:srgbClr val="000000">
                                <a:alpha val="43137"/>
                              </a:srgbClr>
                            </a:outerShdw>
                          </a:effectLst>
                        </a:rPr>
                        <a:t>(HR = 0.749; 95% CI, 0.512–1.093)</a:t>
                      </a: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hMerge="1">
                  <a:txBody>
                    <a:bodyPr/>
                    <a:lstStyle/>
                    <a:p>
                      <a:endParaRPr lang="en-GB"/>
                    </a:p>
                  </a:txBody>
                  <a:tcPr/>
                </a:tc>
                <a:extLst>
                  <a:ext uri="{0D108BD9-81ED-4DB2-BD59-A6C34878D82A}">
                    <a16:rowId xmlns:a16="http://schemas.microsoft.com/office/drawing/2014/main" val="10003"/>
                  </a:ext>
                </a:extLst>
              </a:tr>
              <a:tr h="512798">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GB" sz="1200" b="1" noProof="0" dirty="0">
                          <a:solidFill>
                            <a:schemeClr val="tx1"/>
                          </a:solidFill>
                          <a:effectLst>
                            <a:outerShdw blurRad="38100" dist="38100" dir="2700000" algn="tl">
                              <a:srgbClr val="000000">
                                <a:alpha val="43137"/>
                              </a:srgbClr>
                            </a:outerShdw>
                          </a:effectLst>
                        </a:rPr>
                        <a:t>Median PFS</a:t>
                      </a:r>
                      <a:endParaRPr lang="en-GB" sz="1200" b="1" noProof="0" dirty="0">
                        <a:solidFill>
                          <a:schemeClr val="tx1"/>
                        </a:solidFill>
                        <a:effectLst>
                          <a:outerShdw blurRad="38100" dist="38100" dir="2700000" algn="tl">
                            <a:srgbClr val="000000">
                              <a:alpha val="43137"/>
                            </a:srgbClr>
                          </a:outerShdw>
                        </a:effectLst>
                        <a:latin typeface="+mn-lt"/>
                        <a:cs typeface="Arial" panose="020B0604020202020204" pitchFamily="34" charset="0"/>
                      </a:endParaRPr>
                    </a:p>
                  </a:txBody>
                  <a:tcPr marL="90044" marR="90044" marT="45700" marB="4570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2.5</a:t>
                      </a:r>
                      <a:br>
                        <a:rPr lang="en-GB" sz="1200" b="1" noProof="0" dirty="0">
                          <a:solidFill>
                            <a:schemeClr val="tx1"/>
                          </a:solidFill>
                          <a:effectLst>
                            <a:outerShdw blurRad="38100" dist="38100" dir="2700000" algn="tl">
                              <a:srgbClr val="000000">
                                <a:alpha val="43137"/>
                              </a:srgbClr>
                            </a:outerShdw>
                          </a:effectLst>
                        </a:rPr>
                      </a:br>
                      <a:r>
                        <a:rPr lang="en-GB" sz="1200" b="1" noProof="0" dirty="0">
                          <a:solidFill>
                            <a:schemeClr val="tx1"/>
                          </a:solidFill>
                          <a:effectLst>
                            <a:outerShdw blurRad="38100" dist="38100" dir="2700000" algn="tl">
                              <a:srgbClr val="000000">
                                <a:alpha val="43137"/>
                              </a:srgbClr>
                            </a:outerShdw>
                          </a:effectLst>
                        </a:rPr>
                        <a:t>months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4.0</a:t>
                      </a:r>
                      <a:br>
                        <a:rPr lang="en-GB" sz="1200" b="1" noProof="0" dirty="0">
                          <a:solidFill>
                            <a:schemeClr val="tx1"/>
                          </a:solidFill>
                          <a:effectLst>
                            <a:outerShdw blurRad="38100" dist="38100" dir="2700000" algn="tl">
                              <a:srgbClr val="000000">
                                <a:alpha val="43137"/>
                              </a:srgbClr>
                            </a:outerShdw>
                          </a:effectLst>
                        </a:rPr>
                      </a:br>
                      <a:r>
                        <a:rPr lang="en-GB" sz="1200" b="1" noProof="0" dirty="0">
                          <a:solidFill>
                            <a:schemeClr val="tx1"/>
                          </a:solidFill>
                          <a:effectLst>
                            <a:outerShdw blurRad="38100" dist="38100" dir="2700000" algn="tl">
                              <a:srgbClr val="000000">
                                <a:alpha val="43137"/>
                              </a:srgbClr>
                            </a:outerShdw>
                          </a:effectLst>
                        </a:rPr>
                        <a:t>months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6.0</a:t>
                      </a:r>
                      <a:br>
                        <a:rPr lang="en-GB" sz="1200" b="1" noProof="0" dirty="0">
                          <a:solidFill>
                            <a:schemeClr val="tx1"/>
                          </a:solidFill>
                          <a:effectLst>
                            <a:outerShdw blurRad="38100" dist="38100" dir="2700000" algn="tl">
                              <a:srgbClr val="000000">
                                <a:alpha val="43137"/>
                              </a:srgbClr>
                            </a:outerShdw>
                          </a:effectLst>
                        </a:rPr>
                      </a:br>
                      <a:r>
                        <a:rPr lang="en-GB" sz="1200" b="1" noProof="0" dirty="0">
                          <a:solidFill>
                            <a:schemeClr val="tx1"/>
                          </a:solidFill>
                          <a:effectLst>
                            <a:outerShdw blurRad="38100" dist="38100" dir="2700000" algn="tl">
                              <a:srgbClr val="000000">
                                <a:alpha val="43137"/>
                              </a:srgbClr>
                            </a:outerShdw>
                          </a:effectLst>
                        </a:rPr>
                        <a:t>weeks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8.3</a:t>
                      </a:r>
                      <a:br>
                        <a:rPr lang="en-GB" sz="1200" b="1" noProof="0" dirty="0">
                          <a:solidFill>
                            <a:schemeClr val="tx1"/>
                          </a:solidFill>
                          <a:effectLst>
                            <a:outerShdw blurRad="38100" dist="38100" dir="2700000" algn="tl">
                              <a:srgbClr val="000000">
                                <a:alpha val="43137"/>
                              </a:srgbClr>
                            </a:outerShdw>
                          </a:effectLst>
                        </a:rPr>
                      </a:br>
                      <a:r>
                        <a:rPr lang="en-GB" sz="1200" b="1" noProof="0" dirty="0">
                          <a:solidFill>
                            <a:schemeClr val="tx1"/>
                          </a:solidFill>
                          <a:effectLst>
                            <a:outerShdw blurRad="38100" dist="38100" dir="2700000" algn="tl">
                              <a:srgbClr val="000000">
                                <a:alpha val="43137"/>
                              </a:srgbClr>
                            </a:outerShdw>
                          </a:effectLst>
                        </a:rPr>
                        <a:t>weeks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2.0 months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3.2 months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algn="ctr"/>
                      <a:r>
                        <a:rPr lang="en-GB" sz="1200" b="1" noProof="0" dirty="0">
                          <a:solidFill>
                            <a:schemeClr val="tx1"/>
                          </a:solidFill>
                          <a:effectLst>
                            <a:outerShdw blurRad="38100" dist="38100" dir="2700000" algn="tl">
                              <a:srgbClr val="000000">
                                <a:alpha val="43137"/>
                              </a:srgbClr>
                            </a:outerShdw>
                          </a:effectLst>
                        </a:rPr>
                        <a:t>107</a:t>
                      </a:r>
                      <a:br>
                        <a:rPr lang="en-GB" sz="1200" b="1" noProof="0" dirty="0">
                          <a:solidFill>
                            <a:schemeClr val="tx1"/>
                          </a:solidFill>
                          <a:effectLst>
                            <a:outerShdw blurRad="38100" dist="38100" dir="2700000" algn="tl">
                              <a:srgbClr val="000000">
                                <a:alpha val="43137"/>
                              </a:srgbClr>
                            </a:outerShdw>
                          </a:effectLst>
                        </a:rPr>
                      </a:br>
                      <a:r>
                        <a:rPr lang="en-GB" sz="1200" b="1" noProof="0" dirty="0">
                          <a:solidFill>
                            <a:schemeClr val="tx1"/>
                          </a:solidFill>
                          <a:effectLst>
                            <a:outerShdw blurRad="38100" dist="38100" dir="2700000" algn="tl">
                              <a:srgbClr val="000000">
                                <a:alpha val="43137"/>
                              </a:srgbClr>
                            </a:outerShdw>
                          </a:effectLst>
                        </a:rPr>
                        <a:t>days</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algn="ctr" defTabSz="914400" rtl="0" eaLnBrk="1" latinLnBrk="0" hangingPunct="1"/>
                      <a:r>
                        <a:rPr lang="en-GB" sz="1200" b="1" kern="1200" dirty="0">
                          <a:solidFill>
                            <a:schemeClr val="tx1"/>
                          </a:solidFill>
                          <a:effectLst>
                            <a:outerShdw blurRad="38100" dist="38100" dir="2700000" algn="tl">
                              <a:srgbClr val="000000">
                                <a:alpha val="43137"/>
                              </a:srgbClr>
                            </a:outerShdw>
                          </a:effectLst>
                        </a:rPr>
                        <a:t>58</a:t>
                      </a:r>
                      <a:br>
                        <a:rPr lang="en-GB" sz="1200" b="1" kern="1200" dirty="0">
                          <a:solidFill>
                            <a:schemeClr val="tx1"/>
                          </a:solidFill>
                          <a:effectLst>
                            <a:outerShdw blurRad="38100" dist="38100" dir="2700000" algn="tl">
                              <a:srgbClr val="000000">
                                <a:alpha val="43137"/>
                              </a:srgbClr>
                            </a:outerShdw>
                          </a:effectLst>
                        </a:rPr>
                      </a:br>
                      <a:r>
                        <a:rPr lang="en-GB" sz="1200" b="1" kern="1200" dirty="0">
                          <a:solidFill>
                            <a:schemeClr val="tx1"/>
                          </a:solidFill>
                          <a:effectLst>
                            <a:outerShdw blurRad="38100" dist="38100" dir="2700000" algn="tl">
                              <a:srgbClr val="000000">
                                <a:alpha val="43137"/>
                              </a:srgbClr>
                            </a:outerShdw>
                          </a:effectLst>
                        </a:rPr>
                        <a:t>days</a:t>
                      </a:r>
                      <a:endParaRPr lang="en-GB" sz="1200" b="1" kern="1200" dirty="0">
                        <a:solidFill>
                          <a:schemeClr val="tx1"/>
                        </a:solidFill>
                        <a:effectLst>
                          <a:outerShdw blurRad="38100" dist="38100" dir="2700000" algn="tl">
                            <a:srgbClr val="000000">
                              <a:alpha val="43137"/>
                            </a:srgbClr>
                          </a:outerShdw>
                        </a:effectLst>
                        <a:latin typeface="+mn-lt"/>
                        <a:ea typeface="+mn-ea"/>
                        <a:cs typeface="+mn-cs"/>
                      </a:endParaRPr>
                    </a:p>
                  </a:txBody>
                  <a:tcPr marL="90044" marR="90044" marT="45700" marB="45700">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140437">
                <a:tc>
                  <a:txBody>
                    <a:bodyPr/>
                    <a:lstStyle/>
                    <a:p>
                      <a:endParaRPr lang="en-GB" sz="1200" b="1" noProof="0" dirty="0">
                        <a:solidFill>
                          <a:schemeClr val="tx1"/>
                        </a:solidFill>
                        <a:effectLst>
                          <a:outerShdw blurRad="38100" dist="38100" dir="2700000" algn="tl">
                            <a:srgbClr val="000000">
                              <a:alpha val="43137"/>
                            </a:srgbClr>
                          </a:outerShdw>
                        </a:effectLst>
                        <a:latin typeface="+mn-lt"/>
                        <a:cs typeface="Arial" panose="020B0604020202020204" pitchFamily="34" charset="0"/>
                      </a:endParaRPr>
                    </a:p>
                  </a:txBody>
                  <a:tcPr marL="90044" marR="90044" marT="45700" marB="45700">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004D68"/>
                        </a:gs>
                        <a:gs pos="50000">
                          <a:srgbClr val="006082"/>
                        </a:gs>
                        <a:gs pos="100000">
                          <a:srgbClr val="004D68"/>
                        </a:gs>
                      </a:gsLst>
                      <a:lin ang="0" scaled="0"/>
                    </a:gradFill>
                  </a:tcPr>
                </a:tc>
                <a:tc gridSpan="2">
                  <a:txBody>
                    <a:bodyPr/>
                    <a:lstStyle/>
                    <a:p>
                      <a:pPr algn="ctr"/>
                      <a:r>
                        <a:rPr lang="en-GB" sz="1200" b="1" noProof="0" dirty="0">
                          <a:solidFill>
                            <a:schemeClr val="tx1"/>
                          </a:solidFill>
                          <a:effectLst>
                            <a:outerShdw blurRad="38100" dist="38100" dir="2700000" algn="tl">
                              <a:srgbClr val="000000">
                                <a:alpha val="43137"/>
                              </a:srgbClr>
                            </a:outerShdw>
                          </a:effectLst>
                        </a:rPr>
                        <a:t>P = NR </a:t>
                      </a:r>
                      <a:br>
                        <a:rPr lang="en-GB" sz="1200" b="1" noProof="0" dirty="0">
                          <a:solidFill>
                            <a:schemeClr val="tx1"/>
                          </a:solidFill>
                          <a:effectLst>
                            <a:outerShdw blurRad="38100" dist="38100" dir="2700000" algn="tl">
                              <a:srgbClr val="000000">
                                <a:alpha val="43137"/>
                              </a:srgbClr>
                            </a:outerShdw>
                          </a:effectLst>
                        </a:rPr>
                      </a:br>
                      <a:r>
                        <a:rPr lang="en-GB" sz="1200" b="1" noProof="0" dirty="0">
                          <a:solidFill>
                            <a:schemeClr val="tx1"/>
                          </a:solidFill>
                          <a:effectLst>
                            <a:outerShdw blurRad="38100" dist="38100" dir="2700000" algn="tl">
                              <a:srgbClr val="000000">
                                <a:alpha val="43137"/>
                              </a:srgbClr>
                            </a:outerShdw>
                          </a:effectLst>
                        </a:rPr>
                        <a:t>(secondary</a:t>
                      </a:r>
                      <a:r>
                        <a:rPr lang="en-GB" sz="1200" b="1" baseline="0" noProof="0" dirty="0">
                          <a:solidFill>
                            <a:schemeClr val="tx1"/>
                          </a:solidFill>
                          <a:effectLst>
                            <a:outerShdw blurRad="38100" dist="38100" dir="2700000" algn="tl">
                              <a:srgbClr val="000000">
                                <a:alpha val="43137"/>
                              </a:srgbClr>
                            </a:outerShdw>
                          </a:effectLst>
                        </a:rPr>
                        <a:t> endpoint)</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tc hMerge="1">
                  <a:txBody>
                    <a:bodyPr/>
                    <a:lstStyle/>
                    <a:p>
                      <a:endParaRPr lang="en-GB"/>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noProof="0" dirty="0">
                          <a:solidFill>
                            <a:schemeClr val="tx1"/>
                          </a:solidFill>
                          <a:effectLst>
                            <a:outerShdw blurRad="38100" dist="38100" dir="2700000" algn="tl">
                              <a:srgbClr val="000000">
                                <a:alpha val="43137"/>
                              </a:srgbClr>
                            </a:outerShdw>
                          </a:effectLst>
                        </a:rPr>
                        <a:t>P = NR </a:t>
                      </a:r>
                      <a:br>
                        <a:rPr lang="en-GB" sz="1200" b="1" noProof="0" dirty="0">
                          <a:solidFill>
                            <a:schemeClr val="tx1"/>
                          </a:solidFill>
                          <a:effectLst>
                            <a:outerShdw blurRad="38100" dist="38100" dir="2700000" algn="tl">
                              <a:srgbClr val="000000">
                                <a:alpha val="43137"/>
                              </a:srgbClr>
                            </a:outerShdw>
                          </a:effectLst>
                        </a:rPr>
                      </a:br>
                      <a:r>
                        <a:rPr lang="en-GB" sz="1200" b="1" noProof="0" dirty="0">
                          <a:solidFill>
                            <a:schemeClr val="tx1"/>
                          </a:solidFill>
                          <a:effectLst>
                            <a:outerShdw blurRad="38100" dist="38100" dir="2700000" algn="tl">
                              <a:srgbClr val="000000">
                                <a:alpha val="43137"/>
                              </a:srgbClr>
                            </a:outerShdw>
                          </a:effectLst>
                        </a:rPr>
                        <a:t>(secondary endpoint)</a:t>
                      </a:r>
                      <a:endParaRPr lang="en-GB" sz="1200" b="1" noProof="0" dirty="0">
                        <a:solidFill>
                          <a:schemeClr val="tx1"/>
                        </a:solidFill>
                        <a:effectLst>
                          <a:outerShdw blurRad="38100" dist="38100" dir="2700000" algn="tl">
                            <a:srgbClr val="000000">
                              <a:alpha val="43137"/>
                            </a:srgbClr>
                          </a:outerShdw>
                        </a:effectLst>
                        <a:latin typeface="+mn-lt"/>
                      </a:endParaRPr>
                    </a:p>
                  </a:txBody>
                  <a:tcPr marL="90044" marR="90044" marT="45700" marB="457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tc hMerge="1">
                  <a:txBody>
                    <a:bodyPr/>
                    <a:lstStyle/>
                    <a:p>
                      <a:endParaRPr lang="en-GB"/>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noProof="0" dirty="0">
                          <a:solidFill>
                            <a:schemeClr val="tx1"/>
                          </a:solidFill>
                          <a:effectLst>
                            <a:outerShdw blurRad="38100" dist="38100" dir="2700000" algn="tl">
                              <a:srgbClr val="000000">
                                <a:alpha val="43137"/>
                              </a:srgbClr>
                            </a:outerShdw>
                          </a:effectLst>
                        </a:rPr>
                        <a:t>NA</a:t>
                      </a:r>
                    </a:p>
                  </a:txBody>
                  <a:tcPr marL="90044" marR="90044" marT="45700" marB="457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200" b="1" noProof="0" dirty="0">
                          <a:solidFill>
                            <a:schemeClr val="tx1"/>
                          </a:solidFill>
                          <a:effectLst>
                            <a:outerShdw blurRad="38100" dist="38100" dir="2700000" algn="tl">
                              <a:srgbClr val="000000">
                                <a:alpha val="43137"/>
                              </a:srgbClr>
                            </a:outerShdw>
                          </a:effectLst>
                        </a:rPr>
                        <a:t>NA</a:t>
                      </a:r>
                    </a:p>
                  </a:txBody>
                  <a:tcPr marL="90044" marR="90044" marT="45700" marB="457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noProof="0" dirty="0">
                          <a:solidFill>
                            <a:schemeClr val="tx1"/>
                          </a:solidFill>
                          <a:effectLst>
                            <a:outerShdw blurRad="38100" dist="38100" dir="2700000" algn="tl">
                              <a:srgbClr val="000000">
                                <a:alpha val="43137"/>
                              </a:srgbClr>
                            </a:outerShdw>
                          </a:effectLst>
                        </a:rPr>
                        <a:t>P = 0.1750</a:t>
                      </a:r>
                      <a:br>
                        <a:rPr lang="en-GB" sz="1200" b="1" noProof="0" dirty="0">
                          <a:solidFill>
                            <a:schemeClr val="tx1"/>
                          </a:solidFill>
                          <a:effectLst>
                            <a:outerShdw blurRad="38100" dist="38100" dir="2700000" algn="tl">
                              <a:srgbClr val="000000">
                                <a:alpha val="43137"/>
                              </a:srgbClr>
                            </a:outerShdw>
                          </a:effectLst>
                        </a:rPr>
                      </a:br>
                      <a:r>
                        <a:rPr lang="en-GB" sz="1200" b="1" baseline="0" noProof="0" dirty="0">
                          <a:solidFill>
                            <a:schemeClr val="tx1"/>
                          </a:solidFill>
                          <a:effectLst>
                            <a:outerShdw blurRad="38100" dist="38100" dir="2700000" algn="tl">
                              <a:srgbClr val="000000">
                                <a:alpha val="43137"/>
                              </a:srgbClr>
                            </a:outerShdw>
                          </a:effectLst>
                        </a:rPr>
                        <a:t>(HR = 0.767; 95% CI, 0.527–1.114)</a:t>
                      </a:r>
                    </a:p>
                  </a:txBody>
                  <a:tcPr marL="90044" marR="90044" marT="45700" marB="457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tc hMerge="1">
                  <a:txBody>
                    <a:bodyPr/>
                    <a:lstStyle/>
                    <a:p>
                      <a:endParaRPr lang="en-GB"/>
                    </a:p>
                  </a:txBody>
                  <a:tcPr/>
                </a:tc>
                <a:extLst>
                  <a:ext uri="{0D108BD9-81ED-4DB2-BD59-A6C34878D82A}">
                    <a16:rowId xmlns:a16="http://schemas.microsoft.com/office/drawing/2014/main" val="10005"/>
                  </a:ext>
                </a:extLst>
              </a:tr>
            </a:tbl>
          </a:graphicData>
        </a:graphic>
      </p:graphicFrame>
      <p:sp>
        <p:nvSpPr>
          <p:cNvPr id="9" name="TextBox 8"/>
          <p:cNvSpPr txBox="1"/>
          <p:nvPr/>
        </p:nvSpPr>
        <p:spPr>
          <a:xfrm>
            <a:off x="1894605" y="5448076"/>
            <a:ext cx="7967664" cy="619299"/>
          </a:xfrm>
          <a:prstGeom prst="rect">
            <a:avLst/>
          </a:prstGeom>
          <a:solidFill>
            <a:srgbClr val="CCFF99"/>
          </a:solidFill>
          <a:scene3d>
            <a:camera prst="orthographicFront"/>
            <a:lightRig rig="threePt" dir="t"/>
          </a:scene3d>
          <a:sp3d>
            <a:bevelT/>
          </a:sp3d>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6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Cross-trial comparisons should be interpreted with caution due to differences in study design and patient populations</a:t>
            </a:r>
          </a:p>
        </p:txBody>
      </p:sp>
    </p:spTree>
    <p:extLst>
      <p:ext uri="{BB962C8B-B14F-4D97-AF65-F5344CB8AC3E}">
        <p14:creationId xmlns:p14="http://schemas.microsoft.com/office/powerpoint/2010/main" val="13044594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183B59B-0384-4D00-A29F-38F5F30228F0}"/>
              </a:ext>
            </a:extLst>
          </p:cNvPr>
          <p:cNvSpPr>
            <a:spLocks noChangeArrowheads="1"/>
          </p:cNvSpPr>
          <p:nvPr/>
        </p:nvSpPr>
        <p:spPr bwMode="auto">
          <a:xfrm rot="10800000" flipH="1">
            <a:off x="1" y="0"/>
            <a:ext cx="12192000" cy="6858000"/>
          </a:xfrm>
          <a:prstGeom prst="rect">
            <a:avLst/>
          </a:prstGeom>
          <a:blipFill dpi="0" rotWithShape="1">
            <a:blip r:embed="rId3"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srgbClr val="FFFF99"/>
              </a:solidFill>
              <a:effectLst/>
              <a:uLnTx/>
              <a:uFillTx/>
              <a:latin typeface="Arial" pitchFamily="34" charset="0"/>
              <a:ea typeface="MS PGothic" pitchFamily="34" charset="-128"/>
              <a:cs typeface="Tahoma"/>
            </a:endParaRPr>
          </a:p>
        </p:txBody>
      </p:sp>
      <p:sp>
        <p:nvSpPr>
          <p:cNvPr id="5" name="Rectangle 4">
            <a:extLst>
              <a:ext uri="{FF2B5EF4-FFF2-40B4-BE49-F238E27FC236}">
                <a16:creationId xmlns:a16="http://schemas.microsoft.com/office/drawing/2014/main" id="{0408109A-E288-4F15-897D-F65AFC03495C}"/>
              </a:ext>
            </a:extLst>
          </p:cNvPr>
          <p:cNvSpPr/>
          <p:nvPr/>
        </p:nvSpPr>
        <p:spPr bwMode="auto">
          <a:xfrm>
            <a:off x="3464611" y="2617710"/>
            <a:ext cx="4943875" cy="3168725"/>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pic>
        <p:nvPicPr>
          <p:cNvPr id="8" name="Picture 7">
            <a:extLst>
              <a:ext uri="{FF2B5EF4-FFF2-40B4-BE49-F238E27FC236}">
                <a16:creationId xmlns:a16="http://schemas.microsoft.com/office/drawing/2014/main" id="{FF6D52F3-066C-4BCF-83C1-183AB58D946F}"/>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88675" y="2737058"/>
            <a:ext cx="4679506" cy="2924691"/>
          </a:xfrm>
          <a:prstGeom prst="rect">
            <a:avLst/>
          </a:prstGeom>
        </p:spPr>
      </p:pic>
      <p:sp>
        <p:nvSpPr>
          <p:cNvPr id="6" name="Title 5"/>
          <p:cNvSpPr>
            <a:spLocks noGrp="1"/>
          </p:cNvSpPr>
          <p:nvPr>
            <p:ph type="title"/>
          </p:nvPr>
        </p:nvSpPr>
        <p:spPr>
          <a:xfrm>
            <a:off x="929823" y="1236539"/>
            <a:ext cx="10680700" cy="1375833"/>
          </a:xfrm>
        </p:spPr>
        <p:txBody>
          <a:bodyPr/>
          <a:lstStyle/>
          <a:p>
            <a:pPr algn="ctr"/>
            <a:r>
              <a:rPr lang="en-GB" sz="4200" b="0" cap="none" dirty="0" err="1">
                <a:solidFill>
                  <a:srgbClr val="FFFF99"/>
                </a:solidFill>
                <a:latin typeface="Calibri" panose="020F0502020204030204" pitchFamily="34" charset="0"/>
                <a:cs typeface="Calibri" panose="020F0502020204030204" pitchFamily="34" charset="0"/>
              </a:rPr>
              <a:t>Nal</a:t>
            </a:r>
            <a:r>
              <a:rPr lang="en-GB" sz="4200" b="0" cap="none" dirty="0">
                <a:solidFill>
                  <a:srgbClr val="FFFF99"/>
                </a:solidFill>
                <a:latin typeface="Calibri" panose="020F0502020204030204" pitchFamily="34" charset="0"/>
                <a:cs typeface="Calibri" panose="020F0502020204030204" pitchFamily="34" charset="0"/>
              </a:rPr>
              <a:t>-IRI: Mode of Delivery, Pharmacokinetics </a:t>
            </a:r>
            <a:br>
              <a:rPr lang="en-GB" sz="4200" b="0" cap="none" dirty="0">
                <a:solidFill>
                  <a:srgbClr val="FFFF99"/>
                </a:solidFill>
                <a:latin typeface="Calibri" panose="020F0502020204030204" pitchFamily="34" charset="0"/>
                <a:cs typeface="Calibri" panose="020F0502020204030204" pitchFamily="34" charset="0"/>
              </a:rPr>
            </a:br>
            <a:r>
              <a:rPr lang="en-GB" sz="4200" b="0" cap="none" dirty="0">
                <a:solidFill>
                  <a:srgbClr val="FFFF99"/>
                </a:solidFill>
                <a:latin typeface="Calibri" panose="020F0502020204030204" pitchFamily="34" charset="0"/>
                <a:cs typeface="Calibri" panose="020F0502020204030204" pitchFamily="34" charset="0"/>
              </a:rPr>
              <a:t>and Pharmacodynamics</a:t>
            </a:r>
          </a:p>
        </p:txBody>
      </p:sp>
    </p:spTree>
    <p:extLst>
      <p:ext uri="{BB962C8B-B14F-4D97-AF65-F5344CB8AC3E}">
        <p14:creationId xmlns:p14="http://schemas.microsoft.com/office/powerpoint/2010/main" val="28276693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ChangeArrowheads="1"/>
          </p:cNvSpPr>
          <p:nvPr/>
        </p:nvSpPr>
        <p:spPr bwMode="auto">
          <a:xfrm>
            <a:off x="5583238" y="2625725"/>
            <a:ext cx="9144000" cy="400110"/>
          </a:xfrm>
          <a:prstGeom prst="rect">
            <a:avLst/>
          </a:prstGeom>
          <a:noFill/>
          <a:ln>
            <a:noFill/>
          </a:ln>
          <a:effectLst>
            <a:outerShdw blurRad="63500" dist="17961" dir="2700000" algn="ctr" rotWithShape="0">
              <a:schemeClr val="bg2">
                <a:alpha val="74998"/>
              </a:schemeClr>
            </a:outerShdw>
          </a:effectLst>
          <a:extLst/>
        </p:spPr>
        <p:txBody>
          <a:bodyP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Arial" charset="0"/>
              <a:ea typeface="MS PGothic" charset="0"/>
              <a:cs typeface="MS PGothic" charset="0"/>
            </a:endParaRPr>
          </a:p>
        </p:txBody>
      </p:sp>
      <p:sp>
        <p:nvSpPr>
          <p:cNvPr id="3992580" name="Text Box 4"/>
          <p:cNvSpPr txBox="1">
            <a:spLocks noChangeArrowheads="1"/>
          </p:cNvSpPr>
          <p:nvPr/>
        </p:nvSpPr>
        <p:spPr bwMode="auto">
          <a:xfrm>
            <a:off x="3200400" y="0"/>
            <a:ext cx="7467600" cy="984250"/>
          </a:xfrm>
          <a:prstGeom prst="rect">
            <a:avLst/>
          </a:prstGeom>
          <a:noFill/>
          <a:ln w="50800">
            <a:noFill/>
            <a:miter lim="800000"/>
            <a:headEnd/>
            <a:tailEnd/>
          </a:ln>
          <a:effectLst/>
        </p:spPr>
        <p:txBody>
          <a:bodyPr>
            <a:spAutoFit/>
          </a:bodyPr>
          <a:lstStyle>
            <a:lvl1pPr defTabSz="457200">
              <a:defRPr sz="2400">
                <a:solidFill>
                  <a:schemeClr val="tx1"/>
                </a:solidFill>
                <a:latin typeface="Verdana" pitchFamily="34" charset="0"/>
                <a:ea typeface="MS PGothic" pitchFamily="34" charset="-128"/>
              </a:defRPr>
            </a:lvl1pPr>
            <a:lvl2pPr marL="742950" indent="-285750" defTabSz="457200">
              <a:defRPr sz="2400">
                <a:solidFill>
                  <a:schemeClr val="tx1"/>
                </a:solidFill>
                <a:latin typeface="Verdana" pitchFamily="34" charset="0"/>
                <a:ea typeface="MS PGothic" pitchFamily="34" charset="-128"/>
              </a:defRPr>
            </a:lvl2pPr>
            <a:lvl3pPr marL="1143000" indent="-228600" defTabSz="457200">
              <a:defRPr sz="2400">
                <a:solidFill>
                  <a:schemeClr val="tx1"/>
                </a:solidFill>
                <a:latin typeface="Verdana" pitchFamily="34" charset="0"/>
                <a:ea typeface="MS PGothic" pitchFamily="34" charset="-128"/>
              </a:defRPr>
            </a:lvl3pPr>
            <a:lvl4pPr marL="1600200" indent="-228600" defTabSz="457200">
              <a:defRPr sz="2400">
                <a:solidFill>
                  <a:schemeClr val="tx1"/>
                </a:solidFill>
                <a:latin typeface="Verdana" pitchFamily="34" charset="0"/>
                <a:ea typeface="MS PGothic" pitchFamily="34" charset="-128"/>
              </a:defRPr>
            </a:lvl4pPr>
            <a:lvl5pPr marL="2057400" indent="-228600" defTabSz="457200">
              <a:defRPr sz="2400">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457200" rtl="0" eaLnBrk="1" fontAlgn="auto" latinLnBrk="0" hangingPunct="1">
              <a:lnSpc>
                <a:spcPct val="100000"/>
              </a:lnSpc>
              <a:spcBef>
                <a:spcPts val="0"/>
              </a:spcBef>
              <a:spcAft>
                <a:spcPts val="0"/>
              </a:spcAft>
              <a:buClrTx/>
              <a:buSzTx/>
              <a:buFont typeface="Monotype Sorts" charset="2"/>
              <a:buNone/>
              <a:tabLst/>
              <a:defRPr/>
            </a:pPr>
            <a:r>
              <a:rPr kumimoji="0" lang="en-US" altLang="en-US" sz="3200" b="0" i="0" u="none" strike="noStrike" kern="1200" cap="none" spc="0" normalizeH="0" baseline="0" noProof="0">
                <a:ln>
                  <a:noFill/>
                </a:ln>
                <a:solidFill>
                  <a:srgbClr val="FFF88C"/>
                </a:solidFill>
                <a:effectLst>
                  <a:outerShdw blurRad="38100" dist="38100" dir="2700000" algn="tl">
                    <a:srgbClr val="000000"/>
                  </a:outerShdw>
                </a:effectLst>
                <a:uLnTx/>
                <a:uFillTx/>
                <a:latin typeface="Calibri" pitchFamily="34" charset="0"/>
                <a:ea typeface="MS PGothic" pitchFamily="34" charset="-128"/>
                <a:cs typeface="Tahoma"/>
              </a:rPr>
              <a:t>Continue Learning With Us</a:t>
            </a:r>
          </a:p>
          <a:p>
            <a:pPr marL="0" marR="0" lvl="0" indent="0" algn="ctr" defTabSz="457200" rtl="0" eaLnBrk="1" fontAlgn="auto" latinLnBrk="0" hangingPunct="1">
              <a:lnSpc>
                <a:spcPct val="100000"/>
              </a:lnSpc>
              <a:spcBef>
                <a:spcPts val="0"/>
              </a:spcBef>
              <a:spcAft>
                <a:spcPts val="0"/>
              </a:spcAft>
              <a:buClrTx/>
              <a:buSzTx/>
              <a:buFont typeface="Monotype Sorts" charset="2"/>
              <a:buNone/>
              <a:tabLst/>
              <a:defRPr/>
            </a:pPr>
            <a:r>
              <a:rPr kumimoji="0" lang="en-US" altLang="en-US" sz="2600" b="0" i="0" u="none" strike="noStrike" kern="1200" cap="none" spc="0" normalizeH="0" baseline="0" noProof="0">
                <a:ln>
                  <a:noFill/>
                </a:ln>
                <a:solidFill>
                  <a:srgbClr val="FFF88C"/>
                </a:solidFill>
                <a:effectLst>
                  <a:outerShdw blurRad="38100" dist="38100" dir="2700000" algn="tl">
                    <a:srgbClr val="000000"/>
                  </a:outerShdw>
                </a:effectLst>
                <a:uLnTx/>
                <a:uFillTx/>
                <a:latin typeface="Calibri" pitchFamily="34" charset="0"/>
                <a:ea typeface="MS PGothic" pitchFamily="34" charset="-128"/>
                <a:cs typeface="Tahoma"/>
              </a:rPr>
              <a:t>Enduring Materials from This Symposium</a:t>
            </a:r>
          </a:p>
        </p:txBody>
      </p:sp>
      <p:sp>
        <p:nvSpPr>
          <p:cNvPr id="5" name="TextBox 4"/>
          <p:cNvSpPr txBox="1"/>
          <p:nvPr/>
        </p:nvSpPr>
        <p:spPr>
          <a:xfrm>
            <a:off x="6359525" y="1131888"/>
            <a:ext cx="4230688" cy="707886"/>
          </a:xfrm>
          <a:prstGeom prst="rect">
            <a:avLst/>
          </a:prstGeom>
          <a:noFill/>
        </p:spPr>
        <p:txBody>
          <a:bodyPr>
            <a:spAutoFit/>
          </a:bodyPr>
          <a:lstStyle>
            <a:lvl1pPr defTabSz="457200">
              <a:defRPr sz="2400">
                <a:solidFill>
                  <a:schemeClr val="tx1"/>
                </a:solidFill>
                <a:latin typeface="Verdana" pitchFamily="34" charset="0"/>
                <a:ea typeface="MS PGothic" pitchFamily="34" charset="-128"/>
              </a:defRPr>
            </a:lvl1pPr>
            <a:lvl2pPr marL="742950" indent="-285750" defTabSz="457200">
              <a:defRPr sz="2400">
                <a:solidFill>
                  <a:schemeClr val="tx1"/>
                </a:solidFill>
                <a:latin typeface="Verdana" pitchFamily="34" charset="0"/>
                <a:ea typeface="MS PGothic" pitchFamily="34" charset="-128"/>
              </a:defRPr>
            </a:lvl2pPr>
            <a:lvl3pPr marL="1143000" indent="-228600" defTabSz="457200">
              <a:defRPr sz="2400">
                <a:solidFill>
                  <a:schemeClr val="tx1"/>
                </a:solidFill>
                <a:latin typeface="Verdana" pitchFamily="34" charset="0"/>
                <a:ea typeface="MS PGothic" pitchFamily="34" charset="-128"/>
              </a:defRPr>
            </a:lvl3pPr>
            <a:lvl4pPr marL="1600200" indent="-228600" defTabSz="457200">
              <a:defRPr sz="2400">
                <a:solidFill>
                  <a:schemeClr val="tx1"/>
                </a:solidFill>
                <a:latin typeface="Verdana" pitchFamily="34" charset="0"/>
                <a:ea typeface="MS PGothic" pitchFamily="34" charset="-128"/>
              </a:defRPr>
            </a:lvl4pPr>
            <a:lvl5pPr marL="2057400" indent="-228600" defTabSz="457200">
              <a:defRPr sz="2400">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br>
              <a:rPr kumimoji="0" lang="en-US" altLang="en-US" sz="2000" b="0" i="0" u="none" strike="noStrike" kern="1200" cap="none" spc="0" normalizeH="0" baseline="0" noProof="0">
                <a:ln>
                  <a:noFill/>
                </a:ln>
                <a:solidFill>
                  <a:srgbClr val="FFFFFF"/>
                </a:solidFill>
                <a:effectLst>
                  <a:outerShdw blurRad="38100" dist="38100" dir="2700000" algn="tl">
                    <a:srgbClr val="000000"/>
                  </a:outerShdw>
                </a:effectLst>
                <a:uLnTx/>
                <a:uFillTx/>
                <a:latin typeface="Tahoma" pitchFamily="34" charset="0"/>
                <a:ea typeface="MS PGothic" pitchFamily="34" charset="-128"/>
                <a:cs typeface="Tahoma"/>
              </a:rPr>
            </a:br>
            <a:endParaRPr kumimoji="0" lang="en-US" altLang="en-US" sz="2000" b="0" i="0" u="none" strike="noStrike" kern="1200" cap="none" spc="0" normalizeH="0" baseline="0" noProof="0">
              <a:ln>
                <a:noFill/>
              </a:ln>
              <a:solidFill>
                <a:srgbClr val="FFFFFF"/>
              </a:solidFill>
              <a:effectLst>
                <a:outerShdw blurRad="38100" dist="38100" dir="2700000" algn="tl">
                  <a:srgbClr val="000000"/>
                </a:outerShdw>
              </a:effectLst>
              <a:uLnTx/>
              <a:uFillTx/>
              <a:latin typeface="Tahoma" pitchFamily="34" charset="0"/>
              <a:ea typeface="MS PGothic" pitchFamily="34" charset="-128"/>
              <a:cs typeface="Tahoma"/>
            </a:endParaRPr>
          </a:p>
        </p:txBody>
      </p:sp>
      <p:sp>
        <p:nvSpPr>
          <p:cNvPr id="6" name="TextBox 5"/>
          <p:cNvSpPr txBox="1"/>
          <p:nvPr/>
        </p:nvSpPr>
        <p:spPr>
          <a:xfrm>
            <a:off x="360218" y="1460501"/>
            <a:ext cx="5729432" cy="4893647"/>
          </a:xfrm>
          <a:prstGeom prst="rect">
            <a:avLst/>
          </a:prstGeom>
          <a:noFill/>
        </p:spPr>
        <p:txBody>
          <a:bodyPr wrap="square">
            <a:spAutoFit/>
          </a:bodyPr>
          <a:lstStyle>
            <a:lvl1pPr marL="285750" indent="-285750" defTabSz="457200">
              <a:defRPr sz="2400">
                <a:solidFill>
                  <a:schemeClr val="tx1"/>
                </a:solidFill>
                <a:latin typeface="Verdana" pitchFamily="34" charset="0"/>
                <a:ea typeface="MS PGothic" pitchFamily="34" charset="-128"/>
              </a:defRPr>
            </a:lvl1pPr>
            <a:lvl2pPr marL="742950" indent="-285750" defTabSz="457200">
              <a:defRPr sz="2400">
                <a:solidFill>
                  <a:schemeClr val="tx1"/>
                </a:solidFill>
                <a:latin typeface="Verdana" pitchFamily="34" charset="0"/>
                <a:ea typeface="MS PGothic" pitchFamily="34" charset="-128"/>
              </a:defRPr>
            </a:lvl2pPr>
            <a:lvl3pPr marL="1143000" indent="-228600" defTabSz="457200">
              <a:defRPr sz="2400">
                <a:solidFill>
                  <a:schemeClr val="tx1"/>
                </a:solidFill>
                <a:latin typeface="Verdana" pitchFamily="34" charset="0"/>
                <a:ea typeface="MS PGothic" pitchFamily="34" charset="-128"/>
              </a:defRPr>
            </a:lvl3pPr>
            <a:lvl4pPr marL="1600200" indent="-228600" defTabSz="457200">
              <a:defRPr sz="2400">
                <a:solidFill>
                  <a:schemeClr val="tx1"/>
                </a:solidFill>
                <a:latin typeface="Verdana" pitchFamily="34" charset="0"/>
                <a:ea typeface="MS PGothic" pitchFamily="34" charset="-128"/>
              </a:defRPr>
            </a:lvl4pPr>
            <a:lvl5pPr marL="2057400" indent="-228600" defTabSz="457200">
              <a:defRPr sz="2400">
                <a:solidFill>
                  <a:schemeClr val="tx1"/>
                </a:solidFill>
                <a:latin typeface="Verdana" pitchFamily="34" charset="0"/>
                <a:ea typeface="MS PGothic" pitchFamily="34" charset="-128"/>
              </a:defRPr>
            </a:lvl5pPr>
            <a:lvl6pPr marL="25146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defTabSz="457200"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285750" marR="0" lvl="0" indent="-285750" algn="l" defTabSz="457200" rtl="0" eaLnBrk="1" fontAlgn="auto" latinLnBrk="0" hangingPunct="1">
              <a:lnSpc>
                <a:spcPct val="100000"/>
              </a:lnSpc>
              <a:spcBef>
                <a:spcPts val="0"/>
              </a:spcBef>
              <a:spcAft>
                <a:spcPts val="0"/>
              </a:spcAft>
              <a:buClr>
                <a:srgbClr val="00FFFF"/>
              </a:buClr>
              <a:buSzTx/>
              <a:buFont typeface="Arial" pitchFamily="34" charset="0"/>
              <a:buChar cha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This entire program will be available as a CME Clinical Excellence </a:t>
            </a:r>
            <a:r>
              <a:rPr kumimoji="0" lang="en-US" altLang="en-US" sz="2400" b="0" i="0" u="none" strike="noStrike" kern="1200" cap="none" spc="0" normalizeH="0" baseline="0" noProof="0" dirty="0" err="1">
                <a:ln>
                  <a:noFill/>
                </a:ln>
                <a:solidFill>
                  <a:srgbClr val="FFFFFF"/>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WebCAST</a:t>
            </a:r>
            <a:r>
              <a:rPr kumimoji="0" lang="en-US" altLang="en-US" sz="24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 on multiple clinical websites, including </a:t>
            </a:r>
            <a:r>
              <a:rPr kumimoji="0" lang="en-US" altLang="en-US" sz="2400" b="0" i="0" u="none" strike="noStrike" kern="1200" cap="none" spc="0" normalizeH="0" baseline="0" noProof="0" dirty="0">
                <a:ln>
                  <a:noFill/>
                </a:ln>
                <a:solidFill>
                  <a:srgbClr val="FFFF00"/>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www.OncologyCAST.net  </a:t>
            </a:r>
          </a:p>
          <a:p>
            <a:pPr marL="285750" marR="0" lvl="0" indent="-285750" algn="l" defTabSz="457200" rtl="0" eaLnBrk="1" fontAlgn="auto" latinLnBrk="0" hangingPunct="1">
              <a:lnSpc>
                <a:spcPct val="100000"/>
              </a:lnSpc>
              <a:spcBef>
                <a:spcPts val="0"/>
              </a:spcBef>
              <a:spcAft>
                <a:spcPts val="0"/>
              </a:spcAft>
              <a:buClr>
                <a:srgbClr val="00FFFF"/>
              </a:buClr>
              <a:buSzTx/>
              <a:buFont typeface="Arial" pitchFamily="34" charset="0"/>
              <a:buChar char="•"/>
              <a:tabLst/>
              <a:defRPr/>
            </a:pPr>
            <a:endParaRPr kumimoji="0" lang="en-US" altLang="en-US" sz="24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endParaRPr>
          </a:p>
          <a:p>
            <a:pPr marL="285750" marR="0" lvl="0" indent="-285750" algn="l" defTabSz="457200" rtl="0" eaLnBrk="1" fontAlgn="auto" latinLnBrk="0" hangingPunct="1">
              <a:lnSpc>
                <a:spcPct val="100000"/>
              </a:lnSpc>
              <a:spcBef>
                <a:spcPts val="0"/>
              </a:spcBef>
              <a:spcAft>
                <a:spcPts val="0"/>
              </a:spcAft>
              <a:buClr>
                <a:srgbClr val="00FFFF"/>
              </a:buClr>
              <a:buSzTx/>
              <a:buFont typeface="Arial" pitchFamily="34" charset="0"/>
              <a:buChar cha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PowerPoint slides from today’</a:t>
            </a:r>
            <a:r>
              <a:rPr kumimoji="0" lang="en-US" altLang="ja-JP" sz="24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s program will be available for download</a:t>
            </a:r>
          </a:p>
          <a:p>
            <a:pPr marL="285750" marR="0" lvl="0" indent="-285750" algn="l" defTabSz="457200" rtl="0" eaLnBrk="1" fontAlgn="auto" latinLnBrk="0" hangingPunct="1">
              <a:lnSpc>
                <a:spcPct val="100000"/>
              </a:lnSpc>
              <a:spcBef>
                <a:spcPts val="0"/>
              </a:spcBef>
              <a:spcAft>
                <a:spcPts val="0"/>
              </a:spcAft>
              <a:buClr>
                <a:srgbClr val="00FFFF"/>
              </a:buClr>
              <a:buSzTx/>
              <a:buFont typeface="Arial" pitchFamily="34" charset="0"/>
              <a:buChar char="•"/>
              <a:tabLst/>
              <a:defRPr/>
            </a:pPr>
            <a:endParaRPr kumimoji="0" lang="en-US" altLang="en-US" sz="24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endParaRPr>
          </a:p>
          <a:p>
            <a:pPr marL="285750" marR="0" lvl="0" indent="-285750" algn="l" defTabSz="457200" rtl="0" eaLnBrk="1" fontAlgn="auto" latinLnBrk="0" hangingPunct="1">
              <a:lnSpc>
                <a:spcPct val="100000"/>
              </a:lnSpc>
              <a:spcBef>
                <a:spcPts val="0"/>
              </a:spcBef>
              <a:spcAft>
                <a:spcPts val="0"/>
              </a:spcAft>
              <a:buClr>
                <a:srgbClr val="00FFFF"/>
              </a:buClr>
              <a:buSzTx/>
              <a:buFont typeface="Arial" pitchFamily="34" charset="0"/>
              <a:buChar char="•"/>
              <a:tabLst/>
              <a:defRPr/>
            </a:pPr>
            <a:r>
              <a:rPr kumimoji="0" lang="en-US" altLang="en-US" sz="2400" b="0" i="0" u="none" strike="noStrike" kern="1200" cap="none" spc="0" normalizeH="0" baseline="0" noProof="0" dirty="0">
                <a:ln>
                  <a:noFill/>
                </a:ln>
                <a:solidFill>
                  <a:srgbClr val="FFFFFF"/>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Clinical questions about pancreatic cancer management may be submitted to </a:t>
            </a:r>
            <a:r>
              <a:rPr kumimoji="0" lang="en-US" altLang="en-US" sz="2400" b="0" i="0" u="none" strike="noStrike" kern="1200" cap="none" spc="0" normalizeH="0" baseline="0" noProof="0" dirty="0">
                <a:ln>
                  <a:noFill/>
                </a:ln>
                <a:solidFill>
                  <a:srgbClr val="FFFF00"/>
                </a:solidFill>
                <a:effectLst>
                  <a:outerShdw blurRad="38100" dist="38100" dir="2700000" algn="tl">
                    <a:srgbClr val="000000"/>
                  </a:outerShdw>
                </a:effectLst>
                <a:uLnTx/>
                <a:uFillTx/>
                <a:latin typeface="Calibri" panose="020F0502020204030204" pitchFamily="34" charset="0"/>
                <a:ea typeface="MS PGothic" pitchFamily="34" charset="-128"/>
                <a:cs typeface="Calibri" panose="020F0502020204030204" pitchFamily="34" charset="0"/>
              </a:rPr>
              <a:t>www.iQandA-CME.com</a:t>
            </a:r>
          </a:p>
          <a:p>
            <a:pPr marL="285750" marR="0" lvl="0" indent="-285750" algn="l" defTabSz="457200" rtl="0" eaLnBrk="1" fontAlgn="auto" latinLnBrk="0" hangingPunct="1">
              <a:lnSpc>
                <a:spcPct val="100000"/>
              </a:lnSpc>
              <a:spcBef>
                <a:spcPts val="0"/>
              </a:spcBef>
              <a:spcAft>
                <a:spcPts val="0"/>
              </a:spcAft>
              <a:buClr>
                <a:srgbClr val="00FFFF"/>
              </a:buClr>
              <a:buSzTx/>
              <a:buFont typeface="Arial" pitchFamily="34" charset="0"/>
              <a:buChar char="•"/>
              <a:tabLst/>
              <a:defRPr/>
            </a:pPr>
            <a:endParaRPr kumimoji="0" lang="en-US" altLang="en-US" sz="2400" b="0" i="0" u="none" strike="noStrike" kern="1200" cap="none" spc="0" normalizeH="0" baseline="0" noProof="0" dirty="0">
              <a:ln>
                <a:noFill/>
              </a:ln>
              <a:solidFill>
                <a:srgbClr val="FFFFFF"/>
              </a:solidFill>
              <a:effectLst/>
              <a:uLnTx/>
              <a:uFillTx/>
              <a:latin typeface="Calibri" panose="020F0502020204030204" pitchFamily="34" charset="0"/>
              <a:ea typeface="MS PGothic" pitchFamily="34" charset="-128"/>
              <a:cs typeface="Calibri" panose="020F0502020204030204" pitchFamily="34" charset="0"/>
            </a:endParaRPr>
          </a:p>
          <a:p>
            <a:pPr marL="285750" marR="0" lvl="0" indent="-285750" algn="l" defTabSz="457200" rtl="0" eaLnBrk="1" fontAlgn="auto" latinLnBrk="0" hangingPunct="1">
              <a:lnSpc>
                <a:spcPct val="100000"/>
              </a:lnSpc>
              <a:spcBef>
                <a:spcPts val="0"/>
              </a:spcBef>
              <a:spcAft>
                <a:spcPts val="0"/>
              </a:spcAft>
              <a:buClr>
                <a:srgbClr val="00FFFF"/>
              </a:buClr>
              <a:buSzTx/>
              <a:buFont typeface="Arial" pitchFamily="34" charset="0"/>
              <a:buChar char="•"/>
              <a:tabLst/>
              <a:defRPr/>
            </a:pPr>
            <a:endParaRPr kumimoji="0" lang="en-US" altLang="en-US" sz="2400" b="0" i="0" u="none" strike="noStrike" kern="1200" cap="none" spc="0" normalizeH="0" baseline="0" noProof="0" dirty="0">
              <a:ln>
                <a:noFill/>
              </a:ln>
              <a:solidFill>
                <a:srgbClr val="FFFFFF"/>
              </a:solidFill>
              <a:effectLst/>
              <a:uLnTx/>
              <a:uFillTx/>
              <a:latin typeface="Calibri" panose="020F0502020204030204" pitchFamily="34" charset="0"/>
              <a:ea typeface="MS PGothic" pitchFamily="34" charset="-128"/>
              <a:cs typeface="Calibri" panose="020F0502020204030204" pitchFamily="34" charset="0"/>
            </a:endParaRPr>
          </a:p>
        </p:txBody>
      </p:sp>
      <p:pic>
        <p:nvPicPr>
          <p:cNvPr id="307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95448" y="1761230"/>
            <a:ext cx="5104072" cy="3974853"/>
          </a:xfrm>
          <a:prstGeom prst="rect">
            <a:avLst/>
          </a:prstGeom>
          <a:noFill/>
          <a:ln>
            <a:noFill/>
          </a:ln>
          <a:scene3d>
            <a:camera prst="orthographicFront"/>
            <a:lightRig rig="threePt" dir="t"/>
          </a:scene3d>
          <a:sp3d>
            <a:bevelT/>
          </a:sp3d>
          <a:extLst/>
        </p:spPr>
      </p:pic>
    </p:spTree>
    <p:extLst>
      <p:ext uri="{BB962C8B-B14F-4D97-AF65-F5344CB8AC3E}">
        <p14:creationId xmlns:p14="http://schemas.microsoft.com/office/powerpoint/2010/main" val="1975467584"/>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1F67BFAD-4113-4C92-87EF-DE487BA6852F}"/>
              </a:ext>
            </a:extLst>
          </p:cNvPr>
          <p:cNvSpPr/>
          <p:nvPr/>
        </p:nvSpPr>
        <p:spPr bwMode="auto">
          <a:xfrm>
            <a:off x="2049359" y="1318758"/>
            <a:ext cx="8156080" cy="4231972"/>
          </a:xfrm>
          <a:prstGeom prst="rect">
            <a:avLst/>
          </a:prstGeom>
          <a:solidFill>
            <a:schemeClr val="tx1">
              <a:lumMod val="8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4" name="Title 3"/>
          <p:cNvSpPr>
            <a:spLocks noGrp="1"/>
          </p:cNvSpPr>
          <p:nvPr>
            <p:ph type="title"/>
          </p:nvPr>
        </p:nvSpPr>
        <p:spPr>
          <a:xfrm>
            <a:off x="1530126" y="328305"/>
            <a:ext cx="9359423" cy="651030"/>
          </a:xfrm>
        </p:spPr>
        <p:txBody>
          <a:bodyPr>
            <a:noAutofit/>
          </a:bodyPr>
          <a:lstStyle/>
          <a:p>
            <a:r>
              <a:rPr lang="en-GB" sz="3200" dirty="0" err="1">
                <a:solidFill>
                  <a:srgbClr val="FFFF99"/>
                </a:solidFill>
                <a:latin typeface="Calibri" panose="020F0502020204030204" pitchFamily="34" charset="0"/>
                <a:cs typeface="Calibri" panose="020F0502020204030204" pitchFamily="34" charset="0"/>
              </a:rPr>
              <a:t>nal</a:t>
            </a:r>
            <a:r>
              <a:rPr lang="en-GB" sz="3200" dirty="0">
                <a:solidFill>
                  <a:srgbClr val="FFFF99"/>
                </a:solidFill>
                <a:latin typeface="Calibri" panose="020F0502020204030204" pitchFamily="34" charset="0"/>
                <a:cs typeface="Calibri" panose="020F0502020204030204" pitchFamily="34" charset="0"/>
              </a:rPr>
              <a:t>-IRI Delivers Irinotecan to the Tumour Microenvironment Protected Within Liposomes</a:t>
            </a:r>
          </a:p>
        </p:txBody>
      </p:sp>
      <p:sp>
        <p:nvSpPr>
          <p:cNvPr id="3" name="Text Placeholder 2"/>
          <p:cNvSpPr>
            <a:spLocks noGrp="1"/>
          </p:cNvSpPr>
          <p:nvPr>
            <p:ph type="body" sz="quarter" idx="11"/>
          </p:nvPr>
        </p:nvSpPr>
        <p:spPr>
          <a:xfrm>
            <a:off x="7417562" y="6405361"/>
            <a:ext cx="4350560" cy="238527"/>
          </a:xfrm>
          <a:prstGeom prst="rect">
            <a:avLst/>
          </a:prstGeom>
        </p:spPr>
        <p:txBody>
          <a:bodyPr/>
          <a:lstStyle/>
          <a:p>
            <a:r>
              <a:rPr lang="en-GB" dirty="0">
                <a:latin typeface="Calibri" panose="020F0502020204030204" pitchFamily="34" charset="0"/>
                <a:cs typeface="Calibri" panose="020F0502020204030204" pitchFamily="34" charset="0"/>
              </a:rPr>
              <a:t>Drummond DC, et al. Cancer Res 2006;66:3271</a:t>
            </a:r>
          </a:p>
        </p:txBody>
      </p:sp>
      <p:pic>
        <p:nvPicPr>
          <p:cNvPr id="3074" name="Picture 2" descr="C:\Users\FSzardenings\Desktop\160422 - Composite MOA - resized.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100262" y="1386768"/>
            <a:ext cx="7991476" cy="408446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896968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655143F-E4C6-4D5B-880D-61E77C59043D}"/>
              </a:ext>
            </a:extLst>
          </p:cNvPr>
          <p:cNvSpPr/>
          <p:nvPr/>
        </p:nvSpPr>
        <p:spPr bwMode="auto">
          <a:xfrm>
            <a:off x="2049359" y="1318758"/>
            <a:ext cx="8156080" cy="4231972"/>
          </a:xfrm>
          <a:prstGeom prst="rect">
            <a:avLst/>
          </a:prstGeom>
          <a:solidFill>
            <a:schemeClr val="tx1">
              <a:lumMod val="8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2" name="Title 1"/>
          <p:cNvSpPr>
            <a:spLocks noGrp="1"/>
          </p:cNvSpPr>
          <p:nvPr>
            <p:ph type="title"/>
          </p:nvPr>
        </p:nvSpPr>
        <p:spPr>
          <a:xfrm>
            <a:off x="1553101" y="450171"/>
            <a:ext cx="10435188" cy="499533"/>
          </a:xfrm>
        </p:spPr>
        <p:txBody>
          <a:bodyPr/>
          <a:lstStyle/>
          <a:p>
            <a:r>
              <a:rPr lang="en-GB" sz="3200" dirty="0">
                <a:solidFill>
                  <a:srgbClr val="FFFF99"/>
                </a:solidFill>
                <a:latin typeface="Calibri" panose="020F0502020204030204" pitchFamily="34" charset="0"/>
                <a:cs typeface="Calibri" panose="020F0502020204030204" pitchFamily="34" charset="0"/>
              </a:rPr>
              <a:t>nal-IRI is Preferentially Taken Up by </a:t>
            </a:r>
            <a:br>
              <a:rPr lang="en-GB" sz="3200" dirty="0">
                <a:solidFill>
                  <a:srgbClr val="FFFF99"/>
                </a:solidFill>
                <a:latin typeface="Calibri" panose="020F0502020204030204" pitchFamily="34" charset="0"/>
                <a:cs typeface="Calibri" panose="020F0502020204030204" pitchFamily="34" charset="0"/>
              </a:rPr>
            </a:br>
            <a:r>
              <a:rPr lang="en-GB" sz="3200" dirty="0">
                <a:solidFill>
                  <a:srgbClr val="FFFF99"/>
                </a:solidFill>
                <a:latin typeface="Calibri" panose="020F0502020204030204" pitchFamily="34" charset="0"/>
                <a:cs typeface="Calibri" panose="020F0502020204030204" pitchFamily="34" charset="0"/>
              </a:rPr>
              <a:t>Tumour-Associated Macrophages</a:t>
            </a:r>
          </a:p>
        </p:txBody>
      </p:sp>
      <p:sp>
        <p:nvSpPr>
          <p:cNvPr id="4" name="Text Placeholder 3"/>
          <p:cNvSpPr>
            <a:spLocks noGrp="1"/>
          </p:cNvSpPr>
          <p:nvPr>
            <p:ph type="body" sz="quarter" idx="11"/>
          </p:nvPr>
        </p:nvSpPr>
        <p:spPr>
          <a:xfrm>
            <a:off x="7541627" y="6234925"/>
            <a:ext cx="4350560" cy="409170"/>
          </a:xfrm>
          <a:prstGeom prst="rect">
            <a:avLst/>
          </a:prstGeom>
        </p:spPr>
        <p:txBody>
          <a:bodyPr/>
          <a:lstStyle/>
          <a:p>
            <a:r>
              <a:rPr lang="en-GB" dirty="0"/>
              <a:t>Drummond DC, et al. Cancer Res 2006;66:3271</a:t>
            </a:r>
          </a:p>
        </p:txBody>
      </p:sp>
      <p:pic>
        <p:nvPicPr>
          <p:cNvPr id="4098" name="Picture 2" descr="C:\Users\FSzardenings\Desktop\160422 - New Macrophage MOA - resized.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101550" y="1386683"/>
            <a:ext cx="7988903" cy="408463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373688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4DC9947-3165-48EF-9BD1-F051E4223190}"/>
              </a:ext>
            </a:extLst>
          </p:cNvPr>
          <p:cNvSpPr/>
          <p:nvPr/>
        </p:nvSpPr>
        <p:spPr bwMode="auto">
          <a:xfrm>
            <a:off x="2049359" y="1318758"/>
            <a:ext cx="8156080" cy="4231972"/>
          </a:xfrm>
          <a:prstGeom prst="rect">
            <a:avLst/>
          </a:prstGeom>
          <a:solidFill>
            <a:schemeClr val="tx1">
              <a:lumMod val="8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7" name="Title 6"/>
          <p:cNvSpPr>
            <a:spLocks noGrp="1"/>
          </p:cNvSpPr>
          <p:nvPr>
            <p:ph type="title"/>
          </p:nvPr>
        </p:nvSpPr>
        <p:spPr>
          <a:xfrm>
            <a:off x="1493366" y="474830"/>
            <a:ext cx="9975149" cy="499533"/>
          </a:xfrm>
        </p:spPr>
        <p:txBody>
          <a:bodyPr>
            <a:noAutofit/>
          </a:bodyPr>
          <a:lstStyle/>
          <a:p>
            <a:r>
              <a:rPr lang="en-GB" sz="3200" dirty="0">
                <a:solidFill>
                  <a:srgbClr val="FFFF99"/>
                </a:solidFill>
                <a:latin typeface="Calibri" panose="020F0502020204030204" pitchFamily="34" charset="0"/>
                <a:cs typeface="Calibri" panose="020F0502020204030204" pitchFamily="34" charset="0"/>
              </a:rPr>
              <a:t>Degradation of </a:t>
            </a:r>
            <a:r>
              <a:rPr lang="en-GB" sz="3200" dirty="0" err="1">
                <a:solidFill>
                  <a:srgbClr val="FFFF99"/>
                </a:solidFill>
                <a:latin typeface="Calibri" panose="020F0502020204030204" pitchFamily="34" charset="0"/>
                <a:cs typeface="Calibri" panose="020F0502020204030204" pitchFamily="34" charset="0"/>
              </a:rPr>
              <a:t>nal</a:t>
            </a:r>
            <a:r>
              <a:rPr lang="en-GB" sz="3200" dirty="0">
                <a:solidFill>
                  <a:srgbClr val="FFFF99"/>
                </a:solidFill>
                <a:latin typeface="Calibri" panose="020F0502020204030204" pitchFamily="34" charset="0"/>
                <a:cs typeface="Calibri" panose="020F0502020204030204" pitchFamily="34" charset="0"/>
              </a:rPr>
              <a:t>-IRI Releases Irinotecan, Which is Activated by CES Present in the Macrophage</a:t>
            </a:r>
          </a:p>
        </p:txBody>
      </p:sp>
      <p:sp>
        <p:nvSpPr>
          <p:cNvPr id="9" name="Text Placeholder 8"/>
          <p:cNvSpPr>
            <a:spLocks noGrp="1"/>
          </p:cNvSpPr>
          <p:nvPr>
            <p:ph type="body" sz="quarter" idx="11"/>
          </p:nvPr>
        </p:nvSpPr>
        <p:spPr>
          <a:xfrm>
            <a:off x="7527842" y="6239519"/>
            <a:ext cx="4350560" cy="409170"/>
          </a:xfrm>
          <a:prstGeom prst="rect">
            <a:avLst/>
          </a:prstGeom>
        </p:spPr>
        <p:txBody>
          <a:bodyPr>
            <a:normAutofit fontScale="92500" lnSpcReduction="20000"/>
          </a:bodyPr>
          <a:lstStyle/>
          <a:p>
            <a:r>
              <a:rPr lang="en-GB" dirty="0"/>
              <a:t>van der </a:t>
            </a:r>
            <a:r>
              <a:rPr lang="en-GB" dirty="0" err="1"/>
              <a:t>Bol</a:t>
            </a:r>
            <a:r>
              <a:rPr lang="en-GB" dirty="0"/>
              <a:t> JM, et al. J </a:t>
            </a:r>
            <a:r>
              <a:rPr lang="en-GB" dirty="0" err="1"/>
              <a:t>Clin</a:t>
            </a:r>
            <a:r>
              <a:rPr lang="en-GB" dirty="0"/>
              <a:t> </a:t>
            </a:r>
            <a:r>
              <a:rPr lang="en-GB" dirty="0" err="1"/>
              <a:t>Oncol</a:t>
            </a:r>
            <a:r>
              <a:rPr lang="en-GB" dirty="0"/>
              <a:t> 2007;25:2719; </a:t>
            </a:r>
            <a:br>
              <a:rPr lang="en-GB" dirty="0"/>
            </a:br>
            <a:r>
              <a:rPr lang="en-GB" dirty="0" err="1"/>
              <a:t>Kalra</a:t>
            </a:r>
            <a:r>
              <a:rPr lang="en-GB" dirty="0"/>
              <a:t> AV, et al. Cancer Res 2014;74:7003;74:7003; </a:t>
            </a:r>
            <a:r>
              <a:rPr lang="en-GB" dirty="0" err="1"/>
              <a:t>Kawato</a:t>
            </a:r>
            <a:r>
              <a:rPr lang="en-GB" dirty="0"/>
              <a:t> Y, et al. Cancer Res 1991,51:4187</a:t>
            </a:r>
          </a:p>
        </p:txBody>
      </p:sp>
      <p:pic>
        <p:nvPicPr>
          <p:cNvPr id="5122" name="Picture 2" descr="C:\Users\FSzardenings\Desktop\160422 - New Macrophage cross section - resized.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097904" y="1384819"/>
            <a:ext cx="7996195" cy="408836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21960555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0AE0F65-2A96-4602-ABC7-AC799172B1C0}"/>
              </a:ext>
            </a:extLst>
          </p:cNvPr>
          <p:cNvSpPr/>
          <p:nvPr/>
        </p:nvSpPr>
        <p:spPr bwMode="auto">
          <a:xfrm>
            <a:off x="2049359" y="1318758"/>
            <a:ext cx="8156080" cy="4231972"/>
          </a:xfrm>
          <a:prstGeom prst="rect">
            <a:avLst/>
          </a:prstGeom>
          <a:solidFill>
            <a:schemeClr val="tx1">
              <a:lumMod val="8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2" name="Title 1"/>
          <p:cNvSpPr>
            <a:spLocks noGrp="1"/>
          </p:cNvSpPr>
          <p:nvPr>
            <p:ph type="title"/>
          </p:nvPr>
        </p:nvSpPr>
        <p:spPr>
          <a:xfrm>
            <a:off x="1683657" y="442519"/>
            <a:ext cx="9854294" cy="499533"/>
          </a:xfrm>
        </p:spPr>
        <p:txBody>
          <a:bodyPr>
            <a:noAutofit/>
          </a:bodyPr>
          <a:lstStyle/>
          <a:p>
            <a:r>
              <a:rPr lang="en-GB" sz="3000" dirty="0">
                <a:solidFill>
                  <a:srgbClr val="FFFF99"/>
                </a:solidFill>
                <a:latin typeface="Calibri" panose="020F0502020204030204" pitchFamily="34" charset="0"/>
                <a:cs typeface="Calibri" panose="020F0502020204030204" pitchFamily="34" charset="0"/>
              </a:rPr>
              <a:t>SN-38 is Released From Tumour-Associated </a:t>
            </a:r>
            <a:br>
              <a:rPr lang="en-GB" sz="3000" dirty="0">
                <a:solidFill>
                  <a:srgbClr val="FFFF99"/>
                </a:solidFill>
                <a:latin typeface="Calibri" panose="020F0502020204030204" pitchFamily="34" charset="0"/>
                <a:cs typeface="Calibri" panose="020F0502020204030204" pitchFamily="34" charset="0"/>
              </a:rPr>
            </a:br>
            <a:r>
              <a:rPr lang="en-GB" sz="3000" dirty="0">
                <a:solidFill>
                  <a:srgbClr val="FFFF99"/>
                </a:solidFill>
                <a:latin typeface="Calibri" panose="020F0502020204030204" pitchFamily="34" charset="0"/>
                <a:cs typeface="Calibri" panose="020F0502020204030204" pitchFamily="34" charset="0"/>
              </a:rPr>
              <a:t>Macrophages and Taken Up by Tumour Cells</a:t>
            </a:r>
          </a:p>
        </p:txBody>
      </p:sp>
      <p:sp>
        <p:nvSpPr>
          <p:cNvPr id="3" name="Text Placeholder 2"/>
          <p:cNvSpPr>
            <a:spLocks noGrp="1"/>
          </p:cNvSpPr>
          <p:nvPr>
            <p:ph type="body" sz="quarter" idx="10"/>
          </p:nvPr>
        </p:nvSpPr>
        <p:spPr>
          <a:xfrm>
            <a:off x="207133" y="6304141"/>
            <a:ext cx="4350560" cy="409170"/>
          </a:xfrm>
          <a:prstGeom prst="rect">
            <a:avLst/>
          </a:prstGeom>
        </p:spPr>
        <p:txBody>
          <a:bodyPr/>
          <a:lstStyle/>
          <a:p>
            <a:r>
              <a:rPr lang="en-GB" dirty="0"/>
              <a:t>Image not to scale</a:t>
            </a:r>
          </a:p>
        </p:txBody>
      </p:sp>
      <p:sp>
        <p:nvSpPr>
          <p:cNvPr id="4" name="Text Placeholder 3"/>
          <p:cNvSpPr>
            <a:spLocks noGrp="1"/>
          </p:cNvSpPr>
          <p:nvPr>
            <p:ph type="body" sz="quarter" idx="11"/>
          </p:nvPr>
        </p:nvSpPr>
        <p:spPr>
          <a:xfrm>
            <a:off x="7432879" y="6250922"/>
            <a:ext cx="4350560" cy="409170"/>
          </a:xfrm>
          <a:prstGeom prst="rect">
            <a:avLst/>
          </a:prstGeom>
        </p:spPr>
        <p:txBody>
          <a:bodyPr/>
          <a:lstStyle/>
          <a:p>
            <a:r>
              <a:rPr lang="en-GB" dirty="0"/>
              <a:t>Drummond DC, et al. Cancer Res 2006;66:3271</a:t>
            </a:r>
          </a:p>
        </p:txBody>
      </p:sp>
      <p:pic>
        <p:nvPicPr>
          <p:cNvPr id="6146" name="Picture 2" descr="C:\Users\FSzardenings\Desktop\160422 - New Macrophage and tumour cell - resized.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100263" y="1386024"/>
            <a:ext cx="7991475" cy="408595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1038109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90A494C-2628-4AA0-97FE-B1264829EEBB}"/>
              </a:ext>
            </a:extLst>
          </p:cNvPr>
          <p:cNvSpPr/>
          <p:nvPr/>
        </p:nvSpPr>
        <p:spPr bwMode="auto">
          <a:xfrm>
            <a:off x="1103086" y="1398210"/>
            <a:ext cx="9148838" cy="4871962"/>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Tahoma"/>
              <a:ea typeface="Tahoma"/>
              <a:cs typeface="Tahoma"/>
            </a:endParaRPr>
          </a:p>
        </p:txBody>
      </p:sp>
      <p:sp>
        <p:nvSpPr>
          <p:cNvPr id="2" name="Title 1"/>
          <p:cNvSpPr>
            <a:spLocks noGrp="1"/>
          </p:cNvSpPr>
          <p:nvPr>
            <p:ph type="title"/>
          </p:nvPr>
        </p:nvSpPr>
        <p:spPr>
          <a:xfrm>
            <a:off x="1524000" y="283412"/>
            <a:ext cx="10668000" cy="499533"/>
          </a:xfrm>
        </p:spPr>
        <p:txBody>
          <a:bodyPr/>
          <a:lstStyle/>
          <a:p>
            <a:r>
              <a:rPr lang="en-GB" sz="3600" dirty="0">
                <a:solidFill>
                  <a:srgbClr val="FFFF99"/>
                </a:solidFill>
                <a:latin typeface="Calibri" panose="020F0502020204030204" pitchFamily="34" charset="0"/>
                <a:cs typeface="Calibri" panose="020F0502020204030204" pitchFamily="34" charset="0"/>
              </a:rPr>
              <a:t>Liposomal-Encapsulated Irinotecan has Benefits</a:t>
            </a:r>
          </a:p>
        </p:txBody>
      </p:sp>
      <p:sp>
        <p:nvSpPr>
          <p:cNvPr id="3" name="Text Placeholder 2"/>
          <p:cNvSpPr>
            <a:spLocks noGrp="1"/>
          </p:cNvSpPr>
          <p:nvPr>
            <p:ph type="body" sz="quarter" idx="10"/>
          </p:nvPr>
        </p:nvSpPr>
        <p:spPr>
          <a:xfrm>
            <a:off x="241000" y="6411611"/>
            <a:ext cx="4350560" cy="238527"/>
          </a:xfrm>
          <a:prstGeom prst="rect">
            <a:avLst/>
          </a:prstGeom>
        </p:spPr>
        <p:txBody>
          <a:bodyPr/>
          <a:lstStyle/>
          <a:p>
            <a:r>
              <a:rPr lang="sv-SE" dirty="0">
                <a:latin typeface="Calibri" panose="020F0502020204030204" pitchFamily="34" charset="0"/>
                <a:cs typeface="Calibri" panose="020F0502020204030204" pitchFamily="34" charset="0"/>
              </a:rPr>
              <a:t>h, hours</a:t>
            </a:r>
          </a:p>
        </p:txBody>
      </p:sp>
      <p:sp>
        <p:nvSpPr>
          <p:cNvPr id="5" name="Text Placeholder 4"/>
          <p:cNvSpPr>
            <a:spLocks noGrp="1"/>
          </p:cNvSpPr>
          <p:nvPr>
            <p:ph type="body" sz="quarter" idx="11"/>
          </p:nvPr>
        </p:nvSpPr>
        <p:spPr>
          <a:xfrm>
            <a:off x="7365146" y="6455432"/>
            <a:ext cx="4350560" cy="238527"/>
          </a:xfrm>
        </p:spPr>
        <p:txBody>
          <a:bodyPr/>
          <a:lstStyle/>
          <a:p>
            <a:r>
              <a:rPr lang="sv-SE" dirty="0">
                <a:latin typeface="Calibri" panose="020F0502020204030204" pitchFamily="34" charset="0"/>
                <a:cs typeface="Calibri" panose="020F0502020204030204" pitchFamily="34" charset="0"/>
              </a:rPr>
              <a:t>Kalra AV, et al. Cancer Res 2014;74:7003</a:t>
            </a:r>
          </a:p>
        </p:txBody>
      </p:sp>
      <p:graphicFrame>
        <p:nvGraphicFramePr>
          <p:cNvPr id="7" name="Table 6"/>
          <p:cNvGraphicFramePr>
            <a:graphicFrameLocks noGrp="1"/>
          </p:cNvGraphicFramePr>
          <p:nvPr>
            <p:extLst/>
          </p:nvPr>
        </p:nvGraphicFramePr>
        <p:xfrm>
          <a:off x="1214362" y="1493520"/>
          <a:ext cx="8877377" cy="4693920"/>
        </p:xfrm>
        <a:graphic>
          <a:graphicData uri="http://schemas.openxmlformats.org/drawingml/2006/table">
            <a:tbl>
              <a:tblPr firstRow="1" bandRow="1">
                <a:tableStyleId>{912C8C85-51F0-491E-9774-3900AFEF0FD7}</a:tableStyleId>
              </a:tblPr>
              <a:tblGrid>
                <a:gridCol w="3507594">
                  <a:extLst>
                    <a:ext uri="{9D8B030D-6E8A-4147-A177-3AD203B41FA5}">
                      <a16:colId xmlns:a16="http://schemas.microsoft.com/office/drawing/2014/main" val="20000"/>
                    </a:ext>
                  </a:extLst>
                </a:gridCol>
                <a:gridCol w="2557835">
                  <a:extLst>
                    <a:ext uri="{9D8B030D-6E8A-4147-A177-3AD203B41FA5}">
                      <a16:colId xmlns:a16="http://schemas.microsoft.com/office/drawing/2014/main" val="20001"/>
                    </a:ext>
                  </a:extLst>
                </a:gridCol>
                <a:gridCol w="2811948">
                  <a:extLst>
                    <a:ext uri="{9D8B030D-6E8A-4147-A177-3AD203B41FA5}">
                      <a16:colId xmlns:a16="http://schemas.microsoft.com/office/drawing/2014/main" val="20002"/>
                    </a:ext>
                  </a:extLst>
                </a:gridCol>
              </a:tblGrid>
              <a:tr h="295385">
                <a:tc>
                  <a:txBody>
                    <a:bodyPr/>
                    <a:lstStyle/>
                    <a:p>
                      <a:pPr algn="ctr"/>
                      <a:r>
                        <a:rPr lang="en-GB" sz="1900" noProof="0" dirty="0">
                          <a:solidFill>
                            <a:schemeClr val="bg2"/>
                          </a:solidFill>
                          <a:latin typeface="Calibri" panose="020F0502020204030204" pitchFamily="34" charset="0"/>
                          <a:cs typeface="Calibri" panose="020F0502020204030204" pitchFamily="34" charset="0"/>
                        </a:rPr>
                        <a:t>Advantage</a:t>
                      </a:r>
                      <a:r>
                        <a:rPr lang="en-GB" sz="1900" baseline="0" noProof="0" dirty="0">
                          <a:solidFill>
                            <a:schemeClr val="bg2"/>
                          </a:solidFill>
                          <a:latin typeface="Calibri" panose="020F0502020204030204" pitchFamily="34" charset="0"/>
                          <a:cs typeface="Calibri" panose="020F0502020204030204" pitchFamily="34" charset="0"/>
                        </a:rPr>
                        <a:t> of nal-IRI encapsulation</a:t>
                      </a:r>
                      <a:endParaRPr lang="en-GB" sz="1900" noProof="0" dirty="0">
                        <a:solidFill>
                          <a:schemeClr val="bg2"/>
                        </a:solidFill>
                        <a:latin typeface="Calibri" panose="020F0502020204030204" pitchFamily="34" charset="0"/>
                        <a:cs typeface="Calibri" panose="020F050202020403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p>
                      <a:pPr algn="ctr"/>
                      <a:r>
                        <a:rPr lang="en-GB" sz="1900" noProof="0" dirty="0">
                          <a:solidFill>
                            <a:schemeClr val="bg2"/>
                          </a:solidFill>
                          <a:latin typeface="Calibri" panose="020F0502020204030204" pitchFamily="34" charset="0"/>
                          <a:cs typeface="Calibri" panose="020F0502020204030204" pitchFamily="34" charset="0"/>
                        </a:rPr>
                        <a:t>Conventional irinotecan</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p>
                      <a:pPr algn="ctr"/>
                      <a:r>
                        <a:rPr lang="en-GB" sz="1900" noProof="0" dirty="0" err="1">
                          <a:solidFill>
                            <a:schemeClr val="bg2"/>
                          </a:solidFill>
                          <a:latin typeface="Calibri" panose="020F0502020204030204" pitchFamily="34" charset="0"/>
                          <a:cs typeface="Calibri" panose="020F0502020204030204" pitchFamily="34" charset="0"/>
                        </a:rPr>
                        <a:t>nal</a:t>
                      </a:r>
                      <a:r>
                        <a:rPr lang="en-GB" sz="1900" noProof="0" dirty="0">
                          <a:solidFill>
                            <a:schemeClr val="bg2"/>
                          </a:solidFill>
                          <a:latin typeface="Calibri" panose="020F0502020204030204" pitchFamily="34" charset="0"/>
                          <a:cs typeface="Calibri" panose="020F0502020204030204" pitchFamily="34" charset="0"/>
                        </a:rPr>
                        <a:t>-IRI</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extLst>
                  <a:ext uri="{0D108BD9-81ED-4DB2-BD59-A6C34878D82A}">
                    <a16:rowId xmlns:a16="http://schemas.microsoft.com/office/drawing/2014/main" val="10000"/>
                  </a:ext>
                </a:extLst>
              </a:tr>
              <a:tr h="584835">
                <a:tc>
                  <a:txBody>
                    <a:bodyPr/>
                    <a:lstStyle/>
                    <a:p>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Prolonged exposure</a:t>
                      </a:r>
                      <a:r>
                        <a:rPr lang="en-GB" sz="1600" b="1" baseline="0"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in plasma</a:t>
                      </a:r>
                    </a:p>
                  </a:txBody>
                  <a:tcP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Irinotecan and SN-38 plasma levels cleared from circulation within 8 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Irinotecan</a:t>
                      </a:r>
                      <a:r>
                        <a:rPr lang="en-GB" sz="1600" b="1" baseline="0"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and SN-38 remained in circulation </a:t>
                      </a:r>
                      <a:br>
                        <a:rPr lang="en-GB" sz="1600" b="1" baseline="0"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baseline="0"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for &gt;50 h</a:t>
                      </a:r>
                      <a:endPar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970915">
                <a:tc>
                  <a:txBody>
                    <a:bodyPr/>
                    <a:lstStyle/>
                    <a:p>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Prolonged exposure</a:t>
                      </a:r>
                      <a:r>
                        <a:rPr lang="en-GB" sz="1600" b="1" baseline="0"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in tumours</a:t>
                      </a:r>
                    </a:p>
                  </a:txBody>
                  <a:tcP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&gt;90% irinotecan was cleared from tumours within 24 h</a:t>
                      </a:r>
                    </a:p>
                    <a:p>
                      <a:pPr algn="ctr"/>
                      <a:endPar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SN-38 exposure in tumours </a:t>
                      </a:r>
                      <a:r>
                        <a:rPr lang="en-GB" sz="1600" b="1" baseline="0"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&lt;48 h</a:t>
                      </a:r>
                      <a:endPar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Irinotecan levels persisted above 10,000 </a:t>
                      </a:r>
                      <a:r>
                        <a:rPr lang="en-GB" sz="1600" b="1" noProof="0" dirty="0" err="1">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nmol</a:t>
                      </a: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/l for 168 h in tumours</a:t>
                      </a:r>
                    </a:p>
                    <a:p>
                      <a:pPr algn="ctr"/>
                      <a:endPar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Prolonged</a:t>
                      </a:r>
                      <a:r>
                        <a:rPr lang="en-GB" sz="1600" b="1" baseline="0"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SN-38 exposure above activity threshold for </a:t>
                      </a: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up to168 h</a:t>
                      </a: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295385">
                <a:tc>
                  <a:txBody>
                    <a:bodyPr/>
                    <a:lstStyle/>
                    <a:p>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Dose</a:t>
                      </a: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needed to achieve similar </a:t>
                      </a:r>
                      <a:b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SN-38 exposure in plasma </a:t>
                      </a:r>
                      <a:b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and tumours</a:t>
                      </a:r>
                    </a:p>
                  </a:txBody>
                  <a:tcP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u="none" strike="noStrike" kern="0" cap="none" spc="0" normalizeH="0" baseline="0" noProof="0" dirty="0">
                          <a:ln>
                            <a:noFill/>
                          </a:ln>
                          <a:effectLst>
                            <a:outerShdw blurRad="38100" dist="38100" dir="2700000" algn="tl">
                              <a:srgbClr val="000000">
                                <a:alpha val="43137"/>
                              </a:srgbClr>
                            </a:outerShdw>
                          </a:effectLst>
                          <a:uLnTx/>
                          <a:uFillTx/>
                          <a:latin typeface="Calibri" panose="020F0502020204030204" pitchFamily="34" charset="0"/>
                          <a:cs typeface="Calibri" panose="020F0502020204030204" pitchFamily="34" charset="0"/>
                        </a:rPr>
                        <a:t>50 mg/kg</a:t>
                      </a:r>
                      <a:endParaRPr kumimoji="0" lang="en-GB" sz="16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600" b="1" u="none" strike="noStrike" kern="0" cap="none" spc="0" normalizeH="0" baseline="0" noProof="0" dirty="0">
                          <a:ln>
                            <a:noFill/>
                          </a:ln>
                          <a:effectLst>
                            <a:outerShdw blurRad="38100" dist="38100" dir="2700000" algn="tl">
                              <a:srgbClr val="000000">
                                <a:alpha val="43137"/>
                              </a:srgbClr>
                            </a:outerShdw>
                          </a:effectLst>
                          <a:uLnTx/>
                          <a:uFillTx/>
                          <a:latin typeface="Calibri" panose="020F0502020204030204" pitchFamily="34" charset="0"/>
                          <a:cs typeface="Calibri" panose="020F0502020204030204" pitchFamily="34" charset="0"/>
                        </a:rPr>
                        <a:t>10 mg/kg</a:t>
                      </a:r>
                      <a:endParaRPr kumimoji="0" lang="en-GB" sz="1600" b="1" i="0" u="none" strike="noStrike" kern="0" cap="none" spc="0" normalizeH="0" baseline="0" noProof="0" dirty="0">
                        <a:ln>
                          <a:noFill/>
                        </a:ln>
                        <a:solidFill>
                          <a:srgbClr val="333333"/>
                        </a:solidFill>
                        <a:effectLst>
                          <a:outerShdw blurRad="38100" dist="38100" dir="2700000" algn="tl">
                            <a:srgbClr val="000000">
                              <a:alpha val="43137"/>
                            </a:srgbClr>
                          </a:outerShdw>
                        </a:effectLst>
                        <a:uLnTx/>
                        <a:uFillTx/>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295385">
                <a:tc>
                  <a:txBody>
                    <a:bodyPr/>
                    <a:lstStyle/>
                    <a:p>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Enhanced tumour</a:t>
                      </a:r>
                      <a:r>
                        <a:rPr lang="en-GB" sz="1600" b="1" baseline="0"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growth inhibition </a:t>
                      </a:r>
                      <a:b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b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in animal models</a:t>
                      </a:r>
                    </a:p>
                  </a:txBody>
                  <a:tcP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p>
                      <a:pPr algn="ct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~40%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algn="ctr"/>
                      <a:r>
                        <a:rPr lang="en-GB" sz="1600" b="1" noProof="0" dirty="0">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~110%</a:t>
                      </a: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6155766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2281133-AD7B-4D84-AB16-55D1343E1CF4}"/>
              </a:ext>
            </a:extLst>
          </p:cNvPr>
          <p:cNvSpPr>
            <a:spLocks noChangeArrowheads="1"/>
          </p:cNvSpPr>
          <p:nvPr/>
        </p:nvSpPr>
        <p:spPr bwMode="auto">
          <a:xfrm rot="10800000" flipH="1">
            <a:off x="1" y="0"/>
            <a:ext cx="12192000" cy="6858000"/>
          </a:xfrm>
          <a:prstGeom prst="rect">
            <a:avLst/>
          </a:prstGeom>
          <a:blipFill dpi="0" rotWithShape="1">
            <a:blip r:embed="rId3"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srgbClr val="FFFF99"/>
              </a:solidFill>
              <a:effectLst/>
              <a:uLnTx/>
              <a:uFillTx/>
              <a:latin typeface="Arial" pitchFamily="34" charset="0"/>
              <a:ea typeface="MS PGothic" pitchFamily="34" charset="-128"/>
              <a:cs typeface="Tahoma"/>
            </a:endParaRPr>
          </a:p>
        </p:txBody>
      </p:sp>
      <p:sp>
        <p:nvSpPr>
          <p:cNvPr id="7" name="Rectangle 6">
            <a:extLst>
              <a:ext uri="{FF2B5EF4-FFF2-40B4-BE49-F238E27FC236}">
                <a16:creationId xmlns:a16="http://schemas.microsoft.com/office/drawing/2014/main" id="{43977ED1-3EEB-4E86-B87C-5F37C23E47FE}"/>
              </a:ext>
            </a:extLst>
          </p:cNvPr>
          <p:cNvSpPr/>
          <p:nvPr/>
        </p:nvSpPr>
        <p:spPr bwMode="auto">
          <a:xfrm>
            <a:off x="3464611" y="2617710"/>
            <a:ext cx="4943875" cy="3168725"/>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pic>
        <p:nvPicPr>
          <p:cNvPr id="8" name="Picture 7">
            <a:extLst>
              <a:ext uri="{FF2B5EF4-FFF2-40B4-BE49-F238E27FC236}">
                <a16:creationId xmlns:a16="http://schemas.microsoft.com/office/drawing/2014/main" id="{2BD67248-33E1-4A9A-B9EF-12899DB9FBBB}"/>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88675" y="2737058"/>
            <a:ext cx="4679506" cy="2924691"/>
          </a:xfrm>
          <a:prstGeom prst="rect">
            <a:avLst/>
          </a:prstGeom>
        </p:spPr>
      </p:pic>
      <p:sp>
        <p:nvSpPr>
          <p:cNvPr id="5" name="Title 4"/>
          <p:cNvSpPr>
            <a:spLocks noGrp="1"/>
          </p:cNvSpPr>
          <p:nvPr>
            <p:ph type="title"/>
          </p:nvPr>
        </p:nvSpPr>
        <p:spPr>
          <a:xfrm>
            <a:off x="939498" y="1236539"/>
            <a:ext cx="10680700" cy="1375833"/>
          </a:xfrm>
        </p:spPr>
        <p:txBody>
          <a:bodyPr/>
          <a:lstStyle/>
          <a:p>
            <a:pPr algn="ctr"/>
            <a:r>
              <a:rPr lang="en-GB" sz="4200" b="0" cap="none" dirty="0" err="1">
                <a:solidFill>
                  <a:srgbClr val="FFFF99"/>
                </a:solidFill>
                <a:latin typeface="Calibri" panose="020F0502020204030204" pitchFamily="34" charset="0"/>
                <a:cs typeface="Calibri" panose="020F0502020204030204" pitchFamily="34" charset="0"/>
              </a:rPr>
              <a:t>nal</a:t>
            </a:r>
            <a:r>
              <a:rPr lang="en-GB" sz="4200" b="0" cap="none" dirty="0">
                <a:solidFill>
                  <a:srgbClr val="FFFF99"/>
                </a:solidFill>
                <a:latin typeface="Calibri" panose="020F0502020204030204" pitchFamily="34" charset="0"/>
                <a:cs typeface="Calibri" panose="020F0502020204030204" pitchFamily="34" charset="0"/>
              </a:rPr>
              <a:t>-IRI Clinical Experience</a:t>
            </a:r>
            <a:r>
              <a:rPr lang="en-GB" sz="4200" b="0" dirty="0">
                <a:solidFill>
                  <a:srgbClr val="FFFF99"/>
                </a:solidFill>
                <a:latin typeface="Calibri" panose="020F0502020204030204" pitchFamily="34" charset="0"/>
                <a:cs typeface="Calibri" panose="020F0502020204030204" pitchFamily="34" charset="0"/>
              </a:rPr>
              <a:t>: </a:t>
            </a:r>
            <a:br>
              <a:rPr lang="en-GB" sz="4200" b="0" dirty="0">
                <a:solidFill>
                  <a:srgbClr val="FFFF99"/>
                </a:solidFill>
                <a:latin typeface="Calibri" panose="020F0502020204030204" pitchFamily="34" charset="0"/>
                <a:cs typeface="Calibri" panose="020F0502020204030204" pitchFamily="34" charset="0"/>
              </a:rPr>
            </a:br>
            <a:r>
              <a:rPr lang="en-GB" sz="4200" b="0" cap="none" dirty="0">
                <a:solidFill>
                  <a:srgbClr val="FFFF99"/>
                </a:solidFill>
                <a:latin typeface="Calibri" panose="020F0502020204030204" pitchFamily="34" charset="0"/>
                <a:cs typeface="Calibri" panose="020F0502020204030204" pitchFamily="34" charset="0"/>
              </a:rPr>
              <a:t>Phase I and II Studies</a:t>
            </a:r>
            <a:endParaRPr lang="en-GB" sz="4200" b="0" dirty="0">
              <a:solidFill>
                <a:srgbClr val="FFFF9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646419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60564" y="477451"/>
            <a:ext cx="10464801" cy="499533"/>
          </a:xfrm>
        </p:spPr>
        <p:txBody>
          <a:bodyPr>
            <a:noAutofit/>
          </a:bodyPr>
          <a:lstStyle/>
          <a:p>
            <a:r>
              <a:rPr lang="en-GB" sz="3200" dirty="0">
                <a:solidFill>
                  <a:srgbClr val="FFFF99"/>
                </a:solidFill>
                <a:latin typeface="Calibri" panose="020F0502020204030204" pitchFamily="34" charset="0"/>
                <a:cs typeface="Calibri" panose="020F0502020204030204" pitchFamily="34" charset="0"/>
              </a:rPr>
              <a:t>Various Trials Show the </a:t>
            </a:r>
            <a:br>
              <a:rPr lang="en-GB" sz="3200" dirty="0">
                <a:solidFill>
                  <a:srgbClr val="FFFF99"/>
                </a:solidFill>
                <a:latin typeface="Calibri" panose="020F0502020204030204" pitchFamily="34" charset="0"/>
                <a:cs typeface="Calibri" panose="020F0502020204030204" pitchFamily="34" charset="0"/>
              </a:rPr>
            </a:br>
            <a:r>
              <a:rPr lang="en-GB" sz="3200" dirty="0">
                <a:solidFill>
                  <a:srgbClr val="FFFF99"/>
                </a:solidFill>
                <a:latin typeface="Calibri" panose="020F0502020204030204" pitchFamily="34" charset="0"/>
                <a:cs typeface="Calibri" panose="020F0502020204030204" pitchFamily="34" charset="0"/>
              </a:rPr>
              <a:t>Clinical Development History of nal-IRI</a:t>
            </a:r>
          </a:p>
        </p:txBody>
      </p:sp>
      <p:sp>
        <p:nvSpPr>
          <p:cNvPr id="27" name="Text Placeholder 9"/>
          <p:cNvSpPr>
            <a:spLocks noGrp="1"/>
          </p:cNvSpPr>
          <p:nvPr>
            <p:ph type="body" sz="quarter" idx="10"/>
          </p:nvPr>
        </p:nvSpPr>
        <p:spPr>
          <a:xfrm>
            <a:off x="303516" y="6313521"/>
            <a:ext cx="2519361" cy="409170"/>
          </a:xfrm>
        </p:spPr>
        <p:txBody>
          <a:bodyPr>
            <a:normAutofit fontScale="77500" lnSpcReduction="20000"/>
          </a:bodyPr>
          <a:lstStyle/>
          <a:p>
            <a:r>
              <a:rPr lang="en-GB" sz="800" dirty="0">
                <a:latin typeface="Calibri" panose="020F0502020204030204" pitchFamily="34" charset="0"/>
                <a:cs typeface="Calibri" panose="020F0502020204030204" pitchFamily="34" charset="0"/>
              </a:rPr>
              <a:t>CRC, colorectal cancer; D, day; GC, gastric cancer; MTD, maximum tolerated dose; PDAC, pancreatic ductal adenocarcinoma; </a:t>
            </a:r>
            <a:r>
              <a:rPr lang="en-GB" sz="800" dirty="0" err="1">
                <a:latin typeface="Calibri" panose="020F0502020204030204" pitchFamily="34" charset="0"/>
                <a:cs typeface="Calibri" panose="020F0502020204030204" pitchFamily="34" charset="0"/>
              </a:rPr>
              <a:t>PGx</a:t>
            </a:r>
            <a:r>
              <a:rPr lang="en-GB" sz="800" dirty="0">
                <a:latin typeface="Calibri" panose="020F0502020204030204" pitchFamily="34" charset="0"/>
                <a:cs typeface="Calibri" panose="020F0502020204030204" pitchFamily="34" charset="0"/>
              </a:rPr>
              <a:t>, pharmacogenetics; </a:t>
            </a:r>
            <a:br>
              <a:rPr lang="en-GB" sz="800" dirty="0">
                <a:latin typeface="Calibri" panose="020F0502020204030204" pitchFamily="34" charset="0"/>
                <a:cs typeface="Calibri" panose="020F0502020204030204" pitchFamily="34" charset="0"/>
              </a:rPr>
            </a:br>
            <a:r>
              <a:rPr lang="en-GB" sz="800" dirty="0">
                <a:latin typeface="Calibri" panose="020F0502020204030204" pitchFamily="34" charset="0"/>
                <a:cs typeface="Calibri" panose="020F0502020204030204" pitchFamily="34" charset="0"/>
              </a:rPr>
              <a:t>PK, pharmacokinetics</a:t>
            </a:r>
          </a:p>
        </p:txBody>
      </p:sp>
      <p:sp>
        <p:nvSpPr>
          <p:cNvPr id="4" name="Text Placeholder 3"/>
          <p:cNvSpPr>
            <a:spLocks noGrp="1"/>
          </p:cNvSpPr>
          <p:nvPr>
            <p:ph type="body" sz="quarter" idx="11"/>
          </p:nvPr>
        </p:nvSpPr>
        <p:spPr>
          <a:xfrm>
            <a:off x="7763928" y="6191395"/>
            <a:ext cx="4002567" cy="409170"/>
          </a:xfrm>
        </p:spPr>
        <p:txBody>
          <a:bodyPr>
            <a:normAutofit fontScale="62500" lnSpcReduction="20000"/>
          </a:bodyPr>
          <a:lstStyle/>
          <a:p>
            <a:r>
              <a:rPr lang="en-US" sz="800" dirty="0">
                <a:latin typeface="Calibri" panose="020F0502020204030204" pitchFamily="34" charset="0"/>
                <a:cs typeface="Calibri" panose="020F0502020204030204" pitchFamily="34" charset="0"/>
              </a:rPr>
              <a:t>1. Chang TC, et al. Cancer </a:t>
            </a:r>
            <a:r>
              <a:rPr lang="en-US" sz="800" dirty="0" err="1">
                <a:latin typeface="Calibri" panose="020F0502020204030204" pitchFamily="34" charset="0"/>
                <a:cs typeface="Calibri" panose="020F0502020204030204" pitchFamily="34" charset="0"/>
              </a:rPr>
              <a:t>Chemother</a:t>
            </a:r>
            <a:r>
              <a:rPr lang="en-US" sz="800" dirty="0">
                <a:latin typeface="Calibri" panose="020F0502020204030204" pitchFamily="34" charset="0"/>
                <a:cs typeface="Calibri" panose="020F0502020204030204" pitchFamily="34" charset="0"/>
              </a:rPr>
              <a:t> </a:t>
            </a:r>
            <a:r>
              <a:rPr lang="en-US" sz="800" dirty="0" err="1">
                <a:latin typeface="Calibri" panose="020F0502020204030204" pitchFamily="34" charset="0"/>
                <a:cs typeface="Calibri" panose="020F0502020204030204" pitchFamily="34" charset="0"/>
              </a:rPr>
              <a:t>Pharmacol</a:t>
            </a:r>
            <a:r>
              <a:rPr lang="en-US" sz="800" dirty="0">
                <a:latin typeface="Calibri" panose="020F0502020204030204" pitchFamily="34" charset="0"/>
                <a:cs typeface="Calibri" panose="020F0502020204030204" pitchFamily="34" charset="0"/>
              </a:rPr>
              <a:t> 2015;75:579;</a:t>
            </a:r>
            <a:br>
              <a:rPr lang="en-US" sz="800" dirty="0">
                <a:latin typeface="Calibri" panose="020F0502020204030204" pitchFamily="34" charset="0"/>
                <a:cs typeface="Calibri" panose="020F0502020204030204" pitchFamily="34" charset="0"/>
              </a:rPr>
            </a:br>
            <a:r>
              <a:rPr lang="en-US" sz="800" dirty="0">
                <a:latin typeface="Calibri" panose="020F0502020204030204" pitchFamily="34" charset="0"/>
                <a:cs typeface="Calibri" panose="020F0502020204030204" pitchFamily="34" charset="0"/>
              </a:rPr>
              <a:t>2. NCT02884128.</a:t>
            </a:r>
            <a:r>
              <a:rPr lang="en-GB" sz="800" dirty="0">
                <a:latin typeface="Calibri" panose="020F0502020204030204" pitchFamily="34" charset="0"/>
                <a:cs typeface="Calibri" panose="020F0502020204030204" pitchFamily="34" charset="0"/>
              </a:rPr>
              <a:t> Available at: https://clinicaltrials.gov/ct2/show/NCT02884128</a:t>
            </a:r>
          </a:p>
          <a:p>
            <a:pPr lvl="0"/>
            <a:r>
              <a:rPr lang="en-US" sz="800" dirty="0">
                <a:latin typeface="Calibri" panose="020F0502020204030204" pitchFamily="34" charset="0"/>
                <a:cs typeface="Calibri" panose="020F0502020204030204" pitchFamily="34" charset="0"/>
              </a:rPr>
              <a:t>(Accessed 14/11/16); 3. NCT00940758. Available at: https://clinicaltrials.gov/ct2/show/NCT00940758 (Accessed 14/11/16); 4. Roy AC, et al. Ann </a:t>
            </a:r>
            <a:r>
              <a:rPr lang="en-US" sz="800" dirty="0" err="1">
                <a:latin typeface="Calibri" panose="020F0502020204030204" pitchFamily="34" charset="0"/>
                <a:cs typeface="Calibri" panose="020F0502020204030204" pitchFamily="34" charset="0"/>
              </a:rPr>
              <a:t>Oncol</a:t>
            </a:r>
            <a:r>
              <a:rPr lang="en-US" sz="800" dirty="0">
                <a:latin typeface="Calibri" panose="020F0502020204030204" pitchFamily="34" charset="0"/>
                <a:cs typeface="Calibri" panose="020F0502020204030204" pitchFamily="34" charset="0"/>
              </a:rPr>
              <a:t> 2013;24:1567; 5. </a:t>
            </a:r>
            <a:r>
              <a:rPr lang="en-US" sz="800" dirty="0" err="1">
                <a:latin typeface="Calibri" panose="020F0502020204030204" pitchFamily="34" charset="0"/>
                <a:cs typeface="Calibri" panose="020F0502020204030204" pitchFamily="34" charset="0"/>
              </a:rPr>
              <a:t>Ko</a:t>
            </a:r>
            <a:r>
              <a:rPr lang="en-US" sz="800" dirty="0">
                <a:latin typeface="Calibri" panose="020F0502020204030204" pitchFamily="34" charset="0"/>
                <a:cs typeface="Calibri" panose="020F0502020204030204" pitchFamily="34" charset="0"/>
              </a:rPr>
              <a:t> AH, et al. Br J Cancer 2013;109:920; 6. </a:t>
            </a:r>
            <a:r>
              <a:rPr lang="en-GB" sz="800" dirty="0" err="1">
                <a:latin typeface="Calibri" panose="020F0502020204030204" pitchFamily="34" charset="0"/>
                <a:cs typeface="Calibri" panose="020F0502020204030204" pitchFamily="34" charset="0"/>
              </a:rPr>
              <a:t>Chibaudel</a:t>
            </a:r>
            <a:r>
              <a:rPr lang="en-GB" sz="800" dirty="0">
                <a:latin typeface="Calibri" panose="020F0502020204030204" pitchFamily="34" charset="0"/>
                <a:cs typeface="Calibri" panose="020F0502020204030204" pitchFamily="34" charset="0"/>
              </a:rPr>
              <a:t> B, et al. Cancer Med 2016;5:676; </a:t>
            </a:r>
            <a:r>
              <a:rPr lang="en-US" sz="800" dirty="0">
                <a:latin typeface="Calibri" panose="020F0502020204030204" pitchFamily="34" charset="0"/>
                <a:cs typeface="Calibri" panose="020F0502020204030204" pitchFamily="34" charset="0"/>
              </a:rPr>
              <a:t>7. </a:t>
            </a:r>
            <a:r>
              <a:rPr lang="en-GB" sz="800" dirty="0">
                <a:latin typeface="Calibri" panose="020F0502020204030204" pitchFamily="34" charset="0"/>
                <a:cs typeface="Calibri" panose="020F0502020204030204" pitchFamily="34" charset="0"/>
              </a:rPr>
              <a:t>Wang-Gillam A, et al. Lancet 2016;387:545</a:t>
            </a:r>
          </a:p>
        </p:txBody>
      </p:sp>
      <p:cxnSp>
        <p:nvCxnSpPr>
          <p:cNvPr id="7" name="Elbow Connector 6"/>
          <p:cNvCxnSpPr>
            <a:stCxn id="5" idx="2"/>
            <a:endCxn id="12" idx="0"/>
          </p:cNvCxnSpPr>
          <p:nvPr/>
        </p:nvCxnSpPr>
        <p:spPr>
          <a:xfrm rot="5400000">
            <a:off x="2354430" y="3482136"/>
            <a:ext cx="999916" cy="818416"/>
          </a:xfrm>
          <a:prstGeom prst="bentConnector3">
            <a:avLst/>
          </a:prstGeom>
          <a:ln w="285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9" name="Elbow Connector 8"/>
          <p:cNvCxnSpPr>
            <a:stCxn id="5" idx="3"/>
            <a:endCxn id="15" idx="1"/>
          </p:cNvCxnSpPr>
          <p:nvPr/>
        </p:nvCxnSpPr>
        <p:spPr>
          <a:xfrm>
            <a:off x="4263431" y="2960499"/>
            <a:ext cx="1475534" cy="535320"/>
          </a:xfrm>
          <a:prstGeom prst="bentConnector3">
            <a:avLst/>
          </a:prstGeom>
          <a:ln w="285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4837068" y="4793733"/>
            <a:ext cx="905788" cy="0"/>
          </a:xfrm>
          <a:prstGeom prst="straightConnector1">
            <a:avLst/>
          </a:prstGeom>
          <a:ln w="22225">
            <a:solidFill>
              <a:schemeClr val="tx1"/>
            </a:solidFill>
            <a:prstDash val="dash"/>
            <a:miter lim="800000"/>
            <a:tailEnd type="triangle" w="lg" len="lg"/>
          </a:ln>
        </p:spPr>
        <p:style>
          <a:lnRef idx="1">
            <a:schemeClr val="accent1"/>
          </a:lnRef>
          <a:fillRef idx="0">
            <a:schemeClr val="accent1"/>
          </a:fillRef>
          <a:effectRef idx="0">
            <a:schemeClr val="accent1"/>
          </a:effectRef>
          <a:fontRef idx="minor">
            <a:schemeClr val="tx1"/>
          </a:fontRef>
        </p:style>
      </p:cxnSp>
      <p:cxnSp>
        <p:nvCxnSpPr>
          <p:cNvPr id="18" name="Elbow Connector 17"/>
          <p:cNvCxnSpPr>
            <a:stCxn id="5" idx="2"/>
            <a:endCxn id="13" idx="0"/>
          </p:cNvCxnSpPr>
          <p:nvPr/>
        </p:nvCxnSpPr>
        <p:spPr>
          <a:xfrm rot="16200000" flipH="1">
            <a:off x="3208308" y="3446674"/>
            <a:ext cx="999916" cy="889341"/>
          </a:xfrm>
          <a:prstGeom prst="bentConnector3">
            <a:avLst>
              <a:gd name="adj1" fmla="val 50000"/>
            </a:avLst>
          </a:prstGeom>
          <a:ln w="285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Elbow Connector 18"/>
          <p:cNvCxnSpPr>
            <a:stCxn id="16" idx="1"/>
            <a:endCxn id="5" idx="3"/>
          </p:cNvCxnSpPr>
          <p:nvPr/>
        </p:nvCxnSpPr>
        <p:spPr>
          <a:xfrm rot="10800000" flipV="1">
            <a:off x="4263431" y="2052761"/>
            <a:ext cx="1475534" cy="907738"/>
          </a:xfrm>
          <a:prstGeom prst="bentConnector3">
            <a:avLst>
              <a:gd name="adj1" fmla="val 50000"/>
            </a:avLst>
          </a:prstGeom>
          <a:ln w="285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5" name="Elbow Connector 34"/>
          <p:cNvCxnSpPr>
            <a:stCxn id="15" idx="3"/>
            <a:endCxn id="41" idx="1"/>
          </p:cNvCxnSpPr>
          <p:nvPr/>
        </p:nvCxnSpPr>
        <p:spPr>
          <a:xfrm>
            <a:off x="7646965" y="3495820"/>
            <a:ext cx="844748" cy="621999"/>
          </a:xfrm>
          <a:prstGeom prst="bentConnector3">
            <a:avLst>
              <a:gd name="adj1" fmla="val 50000"/>
            </a:avLst>
          </a:prstGeom>
          <a:ln w="28575">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6" name="Elbow Connector 35"/>
          <p:cNvCxnSpPr>
            <a:stCxn id="20" idx="3"/>
            <a:endCxn id="41" idx="1"/>
          </p:cNvCxnSpPr>
          <p:nvPr/>
        </p:nvCxnSpPr>
        <p:spPr>
          <a:xfrm flipV="1">
            <a:off x="7646965" y="4117818"/>
            <a:ext cx="844748" cy="675916"/>
          </a:xfrm>
          <a:prstGeom prst="bentConnector3">
            <a:avLst>
              <a:gd name="adj1" fmla="val 50000"/>
            </a:avLst>
          </a:prstGeom>
          <a:ln w="28575">
            <a:solidFill>
              <a:schemeClr val="tx1"/>
            </a:solidFill>
            <a:miter lim="800000"/>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a:off x="9118600" y="1576608"/>
            <a:ext cx="399934" cy="261610"/>
          </a:xfrm>
          <a:prstGeom prst="rect">
            <a:avLst/>
          </a:prstGeom>
          <a:solidFill>
            <a:schemeClr val="accent1">
              <a:lumMod val="40000"/>
              <a:lumOff val="60000"/>
            </a:schemeClr>
          </a:solidFill>
        </p:spPr>
        <p:txBody>
          <a:bodyPr wrap="square" anchor="ctr" anchorCtr="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45" name="TextBox 44"/>
          <p:cNvSpPr txBox="1"/>
          <p:nvPr/>
        </p:nvSpPr>
        <p:spPr>
          <a:xfrm>
            <a:off x="9517871" y="1576221"/>
            <a:ext cx="881842" cy="261610"/>
          </a:xfrm>
          <a:prstGeom prst="rect">
            <a:avLst/>
          </a:prstGeom>
          <a:noFill/>
        </p:spPr>
        <p:txBody>
          <a:bodyPr wrap="square" rtlCol="0" anchor="ctr" anchorCtr="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Phase 1</a:t>
            </a:r>
          </a:p>
        </p:txBody>
      </p:sp>
      <p:sp>
        <p:nvSpPr>
          <p:cNvPr id="46" name="Rectangle 45"/>
          <p:cNvSpPr/>
          <p:nvPr/>
        </p:nvSpPr>
        <p:spPr>
          <a:xfrm>
            <a:off x="9118600" y="1782632"/>
            <a:ext cx="399934" cy="261610"/>
          </a:xfrm>
          <a:prstGeom prst="rect">
            <a:avLst/>
          </a:prstGeom>
          <a:solidFill>
            <a:schemeClr val="tx2"/>
          </a:solidFill>
        </p:spPr>
        <p:txBody>
          <a:bodyPr wrap="square" anchor="ctr" anchorCtr="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47" name="TextBox 46"/>
          <p:cNvSpPr txBox="1"/>
          <p:nvPr/>
        </p:nvSpPr>
        <p:spPr>
          <a:xfrm>
            <a:off x="9517871" y="1782246"/>
            <a:ext cx="881842" cy="261610"/>
          </a:xfrm>
          <a:prstGeom prst="rect">
            <a:avLst/>
          </a:prstGeom>
          <a:noFill/>
        </p:spPr>
        <p:txBody>
          <a:bodyPr wrap="square" rtlCol="0" anchor="ctr" anchorCtr="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Phase 2</a:t>
            </a:r>
          </a:p>
        </p:txBody>
      </p:sp>
      <p:sp>
        <p:nvSpPr>
          <p:cNvPr id="48" name="Rectangle 47"/>
          <p:cNvSpPr/>
          <p:nvPr/>
        </p:nvSpPr>
        <p:spPr>
          <a:xfrm>
            <a:off x="9118600" y="1995354"/>
            <a:ext cx="399934" cy="261610"/>
          </a:xfrm>
          <a:prstGeom prst="rect">
            <a:avLst/>
          </a:prstGeom>
          <a:solidFill>
            <a:schemeClr val="accent3"/>
          </a:solidFill>
        </p:spPr>
        <p:txBody>
          <a:bodyPr wrap="square" anchor="ctr" anchorCtr="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US" sz="11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49" name="TextBox 48"/>
          <p:cNvSpPr txBox="1"/>
          <p:nvPr/>
        </p:nvSpPr>
        <p:spPr>
          <a:xfrm>
            <a:off x="9517871" y="1994967"/>
            <a:ext cx="881842" cy="261610"/>
          </a:xfrm>
          <a:prstGeom prst="rect">
            <a:avLst/>
          </a:prstGeom>
          <a:noFill/>
        </p:spPr>
        <p:txBody>
          <a:bodyPr wrap="square" rtlCol="0" anchor="ctr" anchorCtr="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100" b="1"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Phase 3</a:t>
            </a:r>
          </a:p>
        </p:txBody>
      </p:sp>
      <p:cxnSp>
        <p:nvCxnSpPr>
          <p:cNvPr id="21" name="Connector: Elbow 20"/>
          <p:cNvCxnSpPr>
            <a:stCxn id="12" idx="2"/>
            <a:endCxn id="20" idx="2"/>
          </p:cNvCxnSpPr>
          <p:nvPr/>
        </p:nvCxnSpPr>
        <p:spPr>
          <a:xfrm rot="5400000" flipH="1" flipV="1">
            <a:off x="4467282" y="3346758"/>
            <a:ext cx="203581" cy="4247785"/>
          </a:xfrm>
          <a:prstGeom prst="bentConnector3">
            <a:avLst>
              <a:gd name="adj1" fmla="val -44674"/>
            </a:avLst>
          </a:prstGeom>
          <a:ln w="22225">
            <a:solidFill>
              <a:schemeClr val="tx1"/>
            </a:solidFill>
            <a:prstDash val="dash"/>
            <a:miter lim="800000"/>
            <a:tailEnd type="triangle" w="lg" len="lg"/>
          </a:ln>
        </p:spPr>
        <p:style>
          <a:lnRef idx="1">
            <a:schemeClr val="accent1"/>
          </a:lnRef>
          <a:fillRef idx="0">
            <a:schemeClr val="accent1"/>
          </a:fillRef>
          <a:effectRef idx="0">
            <a:schemeClr val="accent1"/>
          </a:effectRef>
          <a:fontRef idx="minor">
            <a:schemeClr val="tx1"/>
          </a:fontRef>
        </p:style>
      </p:cxnSp>
      <p:cxnSp>
        <p:nvCxnSpPr>
          <p:cNvPr id="28" name="Connector: Elbow 27"/>
          <p:cNvCxnSpPr/>
          <p:nvPr/>
        </p:nvCxnSpPr>
        <p:spPr>
          <a:xfrm rot="5400000" flipH="1" flipV="1">
            <a:off x="4752855" y="3401302"/>
            <a:ext cx="684000" cy="1296000"/>
          </a:xfrm>
          <a:prstGeom prst="bentConnector2">
            <a:avLst/>
          </a:prstGeom>
          <a:ln w="22225">
            <a:solidFill>
              <a:schemeClr val="tx1"/>
            </a:solidFill>
            <a:prstDash val="dash"/>
            <a:miter lim="800000"/>
            <a:tailEnd type="triangle" w="lg" len="lg"/>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a:xfrm>
            <a:off x="1774825" y="4391302"/>
            <a:ext cx="1340710" cy="1181138"/>
          </a:xfrm>
          <a:prstGeom prst="rect">
            <a:avLst/>
          </a:prstGeom>
          <a:solidFill>
            <a:schemeClr val="accent1">
              <a:lumMod val="40000"/>
              <a:lumOff val="60000"/>
            </a:schemeClr>
          </a:solidFill>
          <a:scene3d>
            <a:camera prst="orthographicFront"/>
            <a:lightRig rig="threePt" dir="t"/>
          </a:scene3d>
          <a:sp3d>
            <a:bevelT/>
          </a:sp3d>
        </p:spPr>
        <p:txBody>
          <a:bodyPr wrap="square" anchor="ctr" anchorCtr="0">
            <a:no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PIST-CRC-01</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a:t>
            </a: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Phase 1, dose escalation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IV, Q2W</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MTD, PK, </a:t>
            </a:r>
            <a:r>
              <a:rPr kumimoji="0" lang="en-US" sz="1200" b="0" i="0" u="none" strike="noStrike" kern="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PGx</a:t>
            </a:r>
            <a:endPar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13" name="Rectangle 12"/>
          <p:cNvSpPr/>
          <p:nvPr/>
        </p:nvSpPr>
        <p:spPr>
          <a:xfrm>
            <a:off x="3411656" y="4391303"/>
            <a:ext cx="1482562" cy="1181137"/>
          </a:xfrm>
          <a:prstGeom prst="rect">
            <a:avLst/>
          </a:prstGeom>
          <a:solidFill>
            <a:schemeClr val="accent1">
              <a:lumMod val="40000"/>
              <a:lumOff val="60000"/>
            </a:schemeClr>
          </a:solidFill>
          <a:scene3d>
            <a:camera prst="orthographicFront"/>
            <a:lightRig rig="threePt" dir="t"/>
          </a:scene3d>
          <a:sp3d>
            <a:bevelT/>
          </a:sp3d>
        </p:spPr>
        <p:txBody>
          <a:bodyPr wrap="square" anchor="ctr" anchorCtr="0">
            <a:no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PEP0203</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Phase 1, dose escalation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IV, Q3W + </a:t>
            </a:r>
            <a:b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5-FU/LV (D1, D8) MTD, ORR</a:t>
            </a:r>
          </a:p>
        </p:txBody>
      </p:sp>
      <p:sp>
        <p:nvSpPr>
          <p:cNvPr id="15" name="Rectangle 14"/>
          <p:cNvSpPr/>
          <p:nvPr/>
        </p:nvSpPr>
        <p:spPr>
          <a:xfrm>
            <a:off x="5738965" y="2974611"/>
            <a:ext cx="1908000" cy="1042416"/>
          </a:xfrm>
          <a:prstGeom prst="rect">
            <a:avLst/>
          </a:prstGeom>
          <a:solidFill>
            <a:schemeClr val="tx2"/>
          </a:solidFill>
          <a:scene3d>
            <a:camera prst="orthographicFront"/>
            <a:lightRig rig="threePt" dir="t"/>
          </a:scene3d>
          <a:sp3d>
            <a:bevelT/>
          </a:sp3d>
        </p:spPr>
        <p:txBody>
          <a:bodyPr wrap="square" anchor="ctr" anchorCtr="0">
            <a:no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PEP0208</a:t>
            </a:r>
            <a:r>
              <a:rPr kumimoji="0" lang="en-US" sz="1400" b="1"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5</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Phase 2, PDAC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IV, Q3W</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3-month OS, </a:t>
            </a:r>
            <a:r>
              <a:rPr kumimoji="0" lang="en-US" sz="1200" b="0" i="0" u="none" strike="noStrike" kern="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PGx</a:t>
            </a: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a:t>
            </a:r>
          </a:p>
        </p:txBody>
      </p:sp>
      <p:sp>
        <p:nvSpPr>
          <p:cNvPr id="5" name="Rectangle 4"/>
          <p:cNvSpPr/>
          <p:nvPr/>
        </p:nvSpPr>
        <p:spPr>
          <a:xfrm>
            <a:off x="2263761" y="2529612"/>
            <a:ext cx="1999671" cy="861774"/>
          </a:xfrm>
          <a:prstGeom prst="rect">
            <a:avLst/>
          </a:prstGeom>
          <a:solidFill>
            <a:schemeClr val="accent1">
              <a:lumMod val="40000"/>
              <a:lumOff val="60000"/>
            </a:schemeClr>
          </a:solidFill>
          <a:scene3d>
            <a:camera prst="orthographicFront"/>
            <a:lightRig rig="threePt" dir="t"/>
          </a:scene3d>
          <a:sp3d>
            <a:bevelT/>
          </a:sp3d>
        </p:spPr>
        <p:txBody>
          <a:bodyPr wrap="square" anchor="ctr" anchorCtr="0">
            <a:no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PEP0201</a:t>
            </a:r>
            <a:r>
              <a:rPr kumimoji="0" lang="en-US" sz="1400" b="1"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1</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Phase 1, dose escalation</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IV, Q3W</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MTD, PK</a:t>
            </a:r>
          </a:p>
        </p:txBody>
      </p:sp>
      <p:sp>
        <p:nvSpPr>
          <p:cNvPr id="16" name="Rectangle 15"/>
          <p:cNvSpPr/>
          <p:nvPr/>
        </p:nvSpPr>
        <p:spPr>
          <a:xfrm>
            <a:off x="5738965" y="1332492"/>
            <a:ext cx="1908000" cy="1440539"/>
          </a:xfrm>
          <a:prstGeom prst="rect">
            <a:avLst/>
          </a:prstGeom>
          <a:solidFill>
            <a:schemeClr val="tx2"/>
          </a:solidFill>
          <a:scene3d>
            <a:camera prst="orthographicFront"/>
            <a:lightRig rig="threePt" dir="t"/>
          </a:scene3d>
          <a:sp3d>
            <a:bevelT/>
          </a:sp3d>
        </p:spPr>
        <p:txBody>
          <a:bodyPr wrap="square" anchor="ctr" anchorCtr="0">
            <a:no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PEP0206</a:t>
            </a:r>
            <a:r>
              <a:rPr kumimoji="0" lang="en-US" sz="1400" b="1"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4</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Phase 2, randomized, advanced GC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MM-398 vs. irinotecan vs. docetaxel</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IV, Q3W</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ORR, PK, </a:t>
            </a:r>
            <a:r>
              <a:rPr kumimoji="0" lang="en-US" sz="1200" b="0" i="0" u="none" strike="noStrike" kern="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PGx</a:t>
            </a:r>
            <a:endPar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20" name="Rectangle 19"/>
          <p:cNvSpPr/>
          <p:nvPr/>
        </p:nvSpPr>
        <p:spPr>
          <a:xfrm>
            <a:off x="5738965" y="4218609"/>
            <a:ext cx="1908000" cy="1150251"/>
          </a:xfrm>
          <a:prstGeom prst="rect">
            <a:avLst/>
          </a:prstGeom>
          <a:solidFill>
            <a:schemeClr val="tx2"/>
          </a:solidFill>
          <a:scene3d>
            <a:camera prst="orthographicFront"/>
            <a:lightRig rig="threePt" dir="t"/>
          </a:scene3d>
          <a:sp3d>
            <a:bevelT/>
          </a:sp3d>
        </p:spPr>
        <p:txBody>
          <a:bodyPr wrap="square" anchor="ctr" anchorCtr="0">
            <a:no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PEPCOL</a:t>
            </a:r>
            <a:r>
              <a:rPr kumimoji="0" lang="en-US" sz="1400" b="1"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6</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a:t>
            </a: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Phase 2, </a:t>
            </a:r>
            <a:r>
              <a:rPr kumimoji="0" lang="en-US" sz="1200" b="0" i="0" u="none" strike="noStrike" kern="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randomised</a:t>
            </a: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mCRC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FUPEP vs. FOLFIRI </a:t>
            </a:r>
            <a:b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(IV, Q2W) </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ORR</a:t>
            </a:r>
          </a:p>
        </p:txBody>
      </p:sp>
      <p:sp>
        <p:nvSpPr>
          <p:cNvPr id="41" name="Rectangle 40"/>
          <p:cNvSpPr/>
          <p:nvPr/>
        </p:nvSpPr>
        <p:spPr>
          <a:xfrm>
            <a:off x="8491713" y="3206082"/>
            <a:ext cx="1908000" cy="1823473"/>
          </a:xfrm>
          <a:prstGeom prst="rect">
            <a:avLst/>
          </a:prstGeom>
          <a:solidFill>
            <a:schemeClr val="accent3"/>
          </a:solidFill>
          <a:scene3d>
            <a:camera prst="orthographicFront"/>
            <a:lightRig rig="threePt" dir="t"/>
          </a:scene3d>
          <a:sp3d>
            <a:bevelT/>
          </a:sp3d>
        </p:spPr>
        <p:txBody>
          <a:bodyPr wrap="square" anchor="ctr" anchorCtr="0">
            <a:no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NAPOLI-1</a:t>
            </a:r>
            <a:r>
              <a:rPr kumimoji="0" lang="en-US" sz="1400" b="1"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7</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1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a:t>
            </a: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Phase 3, </a:t>
            </a:r>
            <a:r>
              <a:rPr kumimoji="0" lang="en-US" sz="1200" b="0" i="0" u="none" strike="noStrike" kern="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randomised</a:t>
            </a: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global, 2L </a:t>
            </a:r>
            <a:b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(post-gemcitabine) PDAC</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nal</a:t>
            </a: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-IRI vs. 5-FU/LV</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nal-IRI+5-FU/LV vs. </a:t>
            </a:r>
            <a:b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5-FU/LV</a:t>
            </a:r>
          </a:p>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1</a:t>
            </a:r>
            <a:r>
              <a:rPr kumimoji="0" lang="en-US" sz="1200" b="0"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0</a:t>
            </a: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OS, 2</a:t>
            </a:r>
            <a:r>
              <a:rPr kumimoji="0" lang="en-US" sz="1200" b="0" i="0" u="none" strike="noStrike" kern="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0</a:t>
            </a:r>
            <a:r>
              <a:rPr kumimoji="0" lang="en-US" sz="12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PFS, ORR</a:t>
            </a:r>
          </a:p>
        </p:txBody>
      </p:sp>
    </p:spTree>
    <p:extLst>
      <p:ext uri="{BB962C8B-B14F-4D97-AF65-F5344CB8AC3E}">
        <p14:creationId xmlns:p14="http://schemas.microsoft.com/office/powerpoint/2010/main" val="33733361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E1A249-3235-4CDA-96D5-60B78B709AB9}"/>
              </a:ext>
            </a:extLst>
          </p:cNvPr>
          <p:cNvSpPr>
            <a:spLocks noChangeArrowheads="1"/>
          </p:cNvSpPr>
          <p:nvPr/>
        </p:nvSpPr>
        <p:spPr bwMode="auto">
          <a:xfrm rot="10800000" flipH="1">
            <a:off x="16933" y="0"/>
            <a:ext cx="12192000" cy="6858000"/>
          </a:xfrm>
          <a:prstGeom prst="rect">
            <a:avLst/>
          </a:prstGeom>
          <a:blipFill dpi="0" rotWithShape="1">
            <a:blip r:embed="rId3" cstate="print">
              <a:alphaModFix amt="61000"/>
              <a:extLst>
                <a:ext uri="{28A0092B-C50C-407E-A947-70E740481C1C}">
                  <a14:useLocalDpi xmlns:a14="http://schemas.microsoft.com/office/drawing/2010/main" val="0"/>
                </a:ext>
              </a:extLst>
            </a:blip>
            <a:srcRect/>
            <a:stretch>
              <a:fillRect/>
            </a:stretch>
          </a:blipFill>
          <a:ln>
            <a:noFill/>
          </a:ln>
          <a:extLst/>
        </p:spPr>
        <p:txBody>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en-US" sz="1800" b="0" i="0" u="none" strike="noStrike" kern="1200" cap="none" spc="0" normalizeH="0" baseline="0" noProof="0" dirty="0">
              <a:ln>
                <a:noFill/>
              </a:ln>
              <a:solidFill>
                <a:srgbClr val="FFFF99"/>
              </a:solidFill>
              <a:effectLst/>
              <a:uLnTx/>
              <a:uFillTx/>
              <a:latin typeface="Arial" pitchFamily="34" charset="0"/>
              <a:ea typeface="MS PGothic" pitchFamily="34" charset="-128"/>
              <a:cs typeface="Tahoma"/>
            </a:endParaRPr>
          </a:p>
        </p:txBody>
      </p:sp>
      <p:sp>
        <p:nvSpPr>
          <p:cNvPr id="6" name="Title 5"/>
          <p:cNvSpPr>
            <a:spLocks noGrp="1"/>
          </p:cNvSpPr>
          <p:nvPr>
            <p:ph type="title"/>
          </p:nvPr>
        </p:nvSpPr>
        <p:spPr>
          <a:xfrm>
            <a:off x="1012071" y="998367"/>
            <a:ext cx="10680700" cy="1375833"/>
          </a:xfrm>
        </p:spPr>
        <p:txBody>
          <a:bodyPr/>
          <a:lstStyle/>
          <a:p>
            <a:pPr algn="ctr"/>
            <a:r>
              <a:rPr lang="en-GB" sz="4200" b="0" dirty="0">
                <a:solidFill>
                  <a:srgbClr val="FFFF99"/>
                </a:solidFill>
                <a:latin typeface="Calibri" panose="020F0502020204030204" pitchFamily="34" charset="0"/>
                <a:cs typeface="Calibri" panose="020F0502020204030204" pitchFamily="34" charset="0"/>
              </a:rPr>
              <a:t>NAPOLI-1: </a:t>
            </a:r>
            <a:r>
              <a:rPr lang="en-GB" sz="4200" b="0" cap="none" dirty="0">
                <a:solidFill>
                  <a:srgbClr val="FFFF99"/>
                </a:solidFill>
                <a:latin typeface="Calibri" panose="020F0502020204030204" pitchFamily="34" charset="0"/>
                <a:cs typeface="Calibri" panose="020F0502020204030204" pitchFamily="34" charset="0"/>
              </a:rPr>
              <a:t>A Randomised, Open-Label, Global, Multicentre, Phase </a:t>
            </a:r>
            <a:r>
              <a:rPr lang="en-GB" sz="4200" b="0" dirty="0">
                <a:solidFill>
                  <a:srgbClr val="FFFF99"/>
                </a:solidFill>
                <a:latin typeface="Calibri" panose="020F0502020204030204" pitchFamily="34" charset="0"/>
                <a:cs typeface="Calibri" panose="020F0502020204030204" pitchFamily="34" charset="0"/>
              </a:rPr>
              <a:t>III </a:t>
            </a:r>
            <a:r>
              <a:rPr lang="en-GB" sz="4200" b="0" cap="none" dirty="0">
                <a:solidFill>
                  <a:srgbClr val="FFFF99"/>
                </a:solidFill>
                <a:latin typeface="Calibri" panose="020F0502020204030204" pitchFamily="34" charset="0"/>
                <a:cs typeface="Calibri" panose="020F0502020204030204" pitchFamily="34" charset="0"/>
              </a:rPr>
              <a:t>Study of </a:t>
            </a:r>
            <a:r>
              <a:rPr lang="en-GB" sz="4200" b="0" dirty="0">
                <a:solidFill>
                  <a:srgbClr val="FFFF99"/>
                </a:solidFill>
                <a:latin typeface="Calibri" panose="020F0502020204030204" pitchFamily="34" charset="0"/>
                <a:cs typeface="Calibri" panose="020F0502020204030204" pitchFamily="34" charset="0"/>
              </a:rPr>
              <a:t>nal-IRI+5-FU/LV</a:t>
            </a:r>
          </a:p>
        </p:txBody>
      </p:sp>
      <p:sp>
        <p:nvSpPr>
          <p:cNvPr id="9" name="Rectangle 8">
            <a:extLst>
              <a:ext uri="{FF2B5EF4-FFF2-40B4-BE49-F238E27FC236}">
                <a16:creationId xmlns:a16="http://schemas.microsoft.com/office/drawing/2014/main" id="{B07BBA78-D4F3-4F23-8D03-48BB7F7B69A6}"/>
              </a:ext>
            </a:extLst>
          </p:cNvPr>
          <p:cNvSpPr/>
          <p:nvPr/>
        </p:nvSpPr>
        <p:spPr bwMode="auto">
          <a:xfrm>
            <a:off x="3464611" y="2617710"/>
            <a:ext cx="4943875" cy="3168725"/>
          </a:xfrm>
          <a:prstGeom prst="rect">
            <a:avLst/>
          </a:prstGeom>
          <a:solidFill>
            <a:schemeClr val="tx1">
              <a:lumMod val="75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pic>
        <p:nvPicPr>
          <p:cNvPr id="10" name="Picture 9">
            <a:extLst>
              <a:ext uri="{FF2B5EF4-FFF2-40B4-BE49-F238E27FC236}">
                <a16:creationId xmlns:a16="http://schemas.microsoft.com/office/drawing/2014/main" id="{7BB4FE80-8AD4-46E5-BDB8-60E7D4E0987E}"/>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88675" y="2737058"/>
            <a:ext cx="4679506" cy="2924691"/>
          </a:xfrm>
          <a:prstGeom prst="rect">
            <a:avLst/>
          </a:prstGeom>
        </p:spPr>
      </p:pic>
    </p:spTree>
    <p:extLst>
      <p:ext uri="{BB962C8B-B14F-4D97-AF65-F5344CB8AC3E}">
        <p14:creationId xmlns:p14="http://schemas.microsoft.com/office/powerpoint/2010/main" val="38096077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nvPr>
        </p:nvSpPr>
        <p:spPr>
          <a:xfrm>
            <a:off x="2099739" y="4897845"/>
            <a:ext cx="7992000" cy="1045755"/>
          </a:xfrm>
        </p:spPr>
        <p:txBody>
          <a:bodyPr>
            <a:normAutofit fontScale="70000" lnSpcReduction="20000"/>
          </a:bodyPr>
          <a:lstStyle/>
          <a:p>
            <a:r>
              <a:rPr lang="en-GB" altLang="en-US" dirty="0">
                <a:latin typeface="Calibri" panose="020F0502020204030204" pitchFamily="34" charset="0"/>
                <a:cs typeface="Calibri" panose="020F0502020204030204" pitchFamily="34" charset="0"/>
              </a:rPr>
              <a:t>Study endpoints: OS (1°); PFS, time to treatment failure and ORR (2°); other endpoints included CA19-9 (tumour marker) response and safety</a:t>
            </a:r>
          </a:p>
          <a:p>
            <a:r>
              <a:rPr lang="en-GB" altLang="en-US" dirty="0">
                <a:latin typeface="Calibri" panose="020F0502020204030204" pitchFamily="34" charset="0"/>
                <a:cs typeface="Calibri" panose="020F0502020204030204" pitchFamily="34" charset="0"/>
              </a:rPr>
              <a:t>Stratification factors: serum albumin levels, KPS, ethnicity</a:t>
            </a:r>
          </a:p>
          <a:p>
            <a:endParaRPr lang="en-GB" dirty="0">
              <a:latin typeface="Calibri" panose="020F0502020204030204" pitchFamily="34" charset="0"/>
              <a:cs typeface="Calibri" panose="020F0502020204030204" pitchFamily="34" charset="0"/>
            </a:endParaRPr>
          </a:p>
        </p:txBody>
      </p:sp>
      <p:sp>
        <p:nvSpPr>
          <p:cNvPr id="12" name="Title 11"/>
          <p:cNvSpPr>
            <a:spLocks noGrp="1"/>
          </p:cNvSpPr>
          <p:nvPr>
            <p:ph type="title"/>
          </p:nvPr>
        </p:nvSpPr>
        <p:spPr>
          <a:xfrm>
            <a:off x="1586894" y="152139"/>
            <a:ext cx="10493830" cy="801330"/>
          </a:xfrm>
        </p:spPr>
        <p:txBody>
          <a:bodyPr>
            <a:noAutofit/>
          </a:bodyPr>
          <a:lstStyle/>
          <a:p>
            <a:r>
              <a:rPr lang="en-GB" sz="3200" dirty="0">
                <a:solidFill>
                  <a:srgbClr val="FFFF99"/>
                </a:solidFill>
                <a:latin typeface="Calibri" panose="020F0502020204030204" pitchFamily="34" charset="0"/>
                <a:cs typeface="Calibri" panose="020F0502020204030204" pitchFamily="34" charset="0"/>
              </a:rPr>
              <a:t>NAPOLI-1 Was a Randomised, Open-label, Global, Multicentre, Phase III Study of nal-IRI+5-FU/LV</a:t>
            </a:r>
          </a:p>
        </p:txBody>
      </p:sp>
      <p:sp>
        <p:nvSpPr>
          <p:cNvPr id="13" name="Text Placeholder 12"/>
          <p:cNvSpPr>
            <a:spLocks noGrp="1"/>
          </p:cNvSpPr>
          <p:nvPr>
            <p:ph type="body" sz="quarter" idx="10"/>
          </p:nvPr>
        </p:nvSpPr>
        <p:spPr>
          <a:xfrm>
            <a:off x="313571" y="6189965"/>
            <a:ext cx="4350560" cy="409170"/>
          </a:xfrm>
        </p:spPr>
        <p:txBody>
          <a:bodyPr/>
          <a:lstStyle/>
          <a:p>
            <a:r>
              <a:rPr lang="en-GB" dirty="0"/>
              <a:t>KPS, </a:t>
            </a:r>
            <a:r>
              <a:rPr lang="en-GB" dirty="0" err="1"/>
              <a:t>Karnofsky</a:t>
            </a:r>
            <a:r>
              <a:rPr lang="en-GB" dirty="0"/>
              <a:t> performance status; ORR, objective response rate; PFS, progression-free survival</a:t>
            </a:r>
          </a:p>
        </p:txBody>
      </p:sp>
      <p:sp>
        <p:nvSpPr>
          <p:cNvPr id="21" name="Text Placeholder 20"/>
          <p:cNvSpPr>
            <a:spLocks noGrp="1"/>
          </p:cNvSpPr>
          <p:nvPr>
            <p:ph type="body" sz="quarter" idx="11"/>
          </p:nvPr>
        </p:nvSpPr>
        <p:spPr>
          <a:xfrm>
            <a:off x="7413527" y="6228223"/>
            <a:ext cx="4350560" cy="409170"/>
          </a:xfrm>
        </p:spPr>
        <p:txBody>
          <a:bodyPr/>
          <a:lstStyle/>
          <a:p>
            <a:r>
              <a:rPr lang="en-GB" dirty="0"/>
              <a:t>Wang-Gillam A, et al. Lancet 2016;387:545</a:t>
            </a:r>
          </a:p>
        </p:txBody>
      </p:sp>
      <p:sp>
        <p:nvSpPr>
          <p:cNvPr id="48" name="Rounded Rectangle 47"/>
          <p:cNvSpPr/>
          <p:nvPr/>
        </p:nvSpPr>
        <p:spPr>
          <a:xfrm>
            <a:off x="7804409" y="2626546"/>
            <a:ext cx="1008000" cy="1908000"/>
          </a:xfrm>
          <a:prstGeom prst="roundRect">
            <a:avLst>
              <a:gd name="adj" fmla="val 0"/>
            </a:avLst>
          </a:prstGeom>
          <a:solidFill>
            <a:schemeClr val="accent6"/>
          </a:solidFill>
          <a:ln w="9525" cap="flat" cmpd="sng" algn="ctr">
            <a:noFill/>
            <a:prstDash val="solid"/>
          </a:ln>
          <a:effectLst>
            <a:outerShdw blurRad="50800" dist="50800" dir="5400000" algn="ctr" rotWithShape="0">
              <a:srgbClr val="000000">
                <a:alpha val="0"/>
              </a:srgbClr>
            </a:outerShdw>
            <a:reflection endPos="0" dist="50800" dir="5400000" sy="-100000" algn="bl" rotWithShape="0"/>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000" b="0" i="0" u="none" strike="noStrike" kern="0" cap="none" spc="0" normalizeH="0" baseline="0" noProof="0" dirty="0" err="1">
              <a:ln>
                <a:noFill/>
              </a:ln>
              <a:solidFill>
                <a:srgbClr val="000000"/>
              </a:solidFill>
              <a:effectLst/>
              <a:uLnTx/>
              <a:uFillTx/>
              <a:latin typeface="Lucida Sans Unicode"/>
              <a:ea typeface="Tahoma"/>
              <a:cs typeface="Arial" panose="020B0604020202020204" pitchFamily="34" charset="0"/>
            </a:endParaRPr>
          </a:p>
        </p:txBody>
      </p:sp>
      <p:sp>
        <p:nvSpPr>
          <p:cNvPr id="49" name="Rounded Rectangle 48"/>
          <p:cNvSpPr/>
          <p:nvPr/>
        </p:nvSpPr>
        <p:spPr>
          <a:xfrm>
            <a:off x="8985660" y="1684421"/>
            <a:ext cx="1008000" cy="1908000"/>
          </a:xfrm>
          <a:prstGeom prst="roundRect">
            <a:avLst>
              <a:gd name="adj" fmla="val 0"/>
            </a:avLst>
          </a:prstGeom>
          <a:solidFill>
            <a:schemeClr val="accent6"/>
          </a:solidFill>
          <a:ln w="9525" cap="flat" cmpd="sng" algn="ctr">
            <a:no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000" b="0" i="0" u="none" strike="noStrike" kern="0" cap="none" spc="0" normalizeH="0" baseline="0" noProof="0" dirty="0" err="1">
              <a:ln>
                <a:noFill/>
              </a:ln>
              <a:solidFill>
                <a:srgbClr val="000000"/>
              </a:solidFill>
              <a:effectLst/>
              <a:uLnTx/>
              <a:uFillTx/>
              <a:latin typeface="Lucida Sans Unicode"/>
              <a:ea typeface="Tahoma"/>
              <a:cs typeface="Arial" panose="020B0604020202020204" pitchFamily="34" charset="0"/>
            </a:endParaRPr>
          </a:p>
        </p:txBody>
      </p:sp>
      <p:sp>
        <p:nvSpPr>
          <p:cNvPr id="58" name="AutoShape 61"/>
          <p:cNvSpPr>
            <a:spLocks noChangeArrowheads="1"/>
          </p:cNvSpPr>
          <p:nvPr/>
        </p:nvSpPr>
        <p:spPr bwMode="auto">
          <a:xfrm>
            <a:off x="3179774" y="2928278"/>
            <a:ext cx="467954" cy="360000"/>
          </a:xfrm>
          <a:prstGeom prst="rightArrow">
            <a:avLst>
              <a:gd name="adj1" fmla="val 50000"/>
              <a:gd name="adj2" fmla="val 39229"/>
            </a:avLst>
          </a:prstGeom>
          <a:solidFill>
            <a:schemeClr val="accent1"/>
          </a:solidFill>
          <a:ln w="9525">
            <a:noFill/>
            <a:miter lim="800000"/>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0" fontAlgn="auto" latinLnBrk="0" hangingPunct="0">
              <a:lnSpc>
                <a:spcPct val="90000"/>
              </a:lnSpc>
              <a:spcBef>
                <a:spcPct val="50000"/>
              </a:spcBef>
              <a:spcAft>
                <a:spcPts val="0"/>
              </a:spcAft>
              <a:buClrTx/>
              <a:buSzTx/>
              <a:buFontTx/>
              <a:buNone/>
              <a:tabLst/>
              <a:defRPr/>
            </a:pPr>
            <a:endParaRPr kumimoji="0" lang="en-GB" altLang="en-US" sz="4000" b="0" i="0" u="none" strike="noStrike" kern="0" cap="none" spc="0" normalizeH="0" baseline="0" noProof="0" dirty="0">
              <a:ln>
                <a:noFill/>
              </a:ln>
              <a:solidFill>
                <a:srgbClr val="FFFFFF"/>
              </a:solidFill>
              <a:effectLst/>
              <a:uLnTx/>
              <a:uFillTx/>
              <a:latin typeface="Arial" pitchFamily="34" charset="0"/>
              <a:ea typeface="Tahoma"/>
              <a:cs typeface="Arial" pitchFamily="34" charset="0"/>
            </a:endParaRPr>
          </a:p>
        </p:txBody>
      </p:sp>
      <p:sp>
        <p:nvSpPr>
          <p:cNvPr id="59" name="Oval 62"/>
          <p:cNvSpPr>
            <a:spLocks noChangeAspect="1" noChangeArrowheads="1"/>
          </p:cNvSpPr>
          <p:nvPr/>
        </p:nvSpPr>
        <p:spPr bwMode="auto">
          <a:xfrm>
            <a:off x="3695208" y="2843959"/>
            <a:ext cx="528584" cy="528638"/>
          </a:xfrm>
          <a:prstGeom prst="ellipse">
            <a:avLst/>
          </a:prstGeom>
          <a:solidFill>
            <a:schemeClr val="accent1"/>
          </a:solidFill>
          <a:ln w="28575" algn="ctr">
            <a:noFill/>
            <a:round/>
            <a:headEnd/>
            <a:tailEnd/>
          </a:ln>
        </p:spPr>
        <p:txBody>
          <a:bodyPr wrap="none"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0" fontAlgn="auto" latinLnBrk="0" hangingPunct="0">
              <a:lnSpc>
                <a:spcPct val="90000"/>
              </a:lnSpc>
              <a:spcBef>
                <a:spcPts val="0"/>
              </a:spcBef>
              <a:spcAft>
                <a:spcPts val="0"/>
              </a:spcAft>
              <a:buClrTx/>
              <a:buSzTx/>
              <a:buFontTx/>
              <a:buNone/>
              <a:tabLst/>
              <a:defRPr/>
            </a:pPr>
            <a:r>
              <a:rPr kumimoji="0" lang="en-GB" altLang="en-US" sz="1800" b="1" i="0" u="none" strike="noStrike" kern="0" cap="none" spc="0" normalizeH="0" baseline="0" noProof="0" dirty="0">
                <a:ln>
                  <a:noFill/>
                </a:ln>
                <a:solidFill>
                  <a:srgbClr val="FFFFFF"/>
                </a:solidFill>
                <a:effectLst/>
                <a:uLnTx/>
                <a:uFillTx/>
                <a:latin typeface="Arial" pitchFamily="34" charset="0"/>
                <a:ea typeface="Tahoma"/>
                <a:cs typeface="Arial" pitchFamily="34" charset="0"/>
              </a:rPr>
              <a:t>R</a:t>
            </a:r>
          </a:p>
        </p:txBody>
      </p:sp>
      <p:cxnSp>
        <p:nvCxnSpPr>
          <p:cNvPr id="61" name="Straight Connector 60"/>
          <p:cNvCxnSpPr>
            <a:stCxn id="59" idx="6"/>
          </p:cNvCxnSpPr>
          <p:nvPr/>
        </p:nvCxnSpPr>
        <p:spPr>
          <a:xfrm>
            <a:off x="4223792" y="3108278"/>
            <a:ext cx="608558" cy="0"/>
          </a:xfrm>
          <a:prstGeom prst="line">
            <a:avLst/>
          </a:prstGeom>
          <a:noFill/>
          <a:ln w="28575" cap="flat" cmpd="sng" algn="ctr">
            <a:solidFill>
              <a:schemeClr val="tx1"/>
            </a:solidFill>
            <a:prstDash val="solid"/>
          </a:ln>
          <a:effectLst/>
        </p:spPr>
      </p:cxnSp>
      <p:sp>
        <p:nvSpPr>
          <p:cNvPr id="64" name="AutoShape 59"/>
          <p:cNvSpPr>
            <a:spLocks noChangeArrowheads="1"/>
          </p:cNvSpPr>
          <p:nvPr/>
        </p:nvSpPr>
        <p:spPr bwMode="auto">
          <a:xfrm>
            <a:off x="4616459" y="3610298"/>
            <a:ext cx="1764000" cy="893762"/>
          </a:xfrm>
          <a:prstGeom prst="rect">
            <a:avLst/>
          </a:prstGeom>
          <a:solidFill>
            <a:schemeClr val="tx2"/>
          </a:solidFill>
          <a:ln>
            <a:noFill/>
          </a:ln>
          <a:scene3d>
            <a:camera prst="orthographicFront"/>
            <a:lightRig rig="threePt" dir="t"/>
          </a:scene3d>
          <a:sp3d>
            <a:bevelT/>
          </a:sp3d>
          <a:extLst/>
        </p:spPr>
        <p:txBody>
          <a:bodyPr lIns="36000" tIns="45714" rIns="36000" bIns="45714" anchor="ct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NAPOLI: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nal-IRI+5-FU/LV</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1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(80 mg/m</a:t>
            </a:r>
            <a:r>
              <a:rPr kumimoji="0" lang="en-GB" altLang="en-US" sz="1100" b="1" i="0" u="none" strike="noStrike" kern="0" cap="none" spc="0" normalizeH="0" baseline="30000" noProof="0" dirty="0">
                <a:ln>
                  <a:noFill/>
                </a:ln>
                <a:solidFill>
                  <a:srgbClr val="000000"/>
                </a:solidFill>
                <a:effectLst/>
                <a:uLnTx/>
                <a:uFillTx/>
                <a:latin typeface="Arial" pitchFamily="34" charset="0"/>
                <a:ea typeface="Tahoma"/>
                <a:cs typeface="Arial" pitchFamily="34" charset="0"/>
              </a:rPr>
              <a:t>2</a:t>
            </a:r>
            <a:r>
              <a:rPr kumimoji="0" lang="en-GB" altLang="en-US" sz="11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 + 2400/400 mg/m</a:t>
            </a:r>
            <a:r>
              <a:rPr kumimoji="0" lang="en-GB" altLang="en-US" sz="1100" b="1" i="0" u="none" strike="noStrike" kern="0" cap="none" spc="0" normalizeH="0" baseline="30000" noProof="0" dirty="0">
                <a:ln>
                  <a:noFill/>
                </a:ln>
                <a:solidFill>
                  <a:srgbClr val="000000"/>
                </a:solidFill>
                <a:effectLst/>
                <a:uLnTx/>
                <a:uFillTx/>
                <a:latin typeface="Arial" pitchFamily="34" charset="0"/>
                <a:ea typeface="Tahoma"/>
                <a:cs typeface="Arial" pitchFamily="34" charset="0"/>
              </a:rPr>
              <a:t>2</a:t>
            </a:r>
            <a:r>
              <a:rPr kumimoji="0" lang="en-GB" altLang="en-US" sz="11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 Q2W)</a:t>
            </a:r>
            <a:endParaRPr kumimoji="0" lang="en-GB" altLang="en-US" sz="1400" b="1" i="0" u="none" strike="noStrike" kern="0" cap="none" spc="0" normalizeH="0" baseline="0" noProof="0" dirty="0">
              <a:ln>
                <a:noFill/>
              </a:ln>
              <a:solidFill>
                <a:srgbClr val="000000"/>
              </a:solidFill>
              <a:effectLst/>
              <a:uLnTx/>
              <a:uFillTx/>
              <a:latin typeface="Arial" pitchFamily="34" charset="0"/>
              <a:ea typeface="Tahoma"/>
              <a:cs typeface="Arial" pitchFamily="34" charset="0"/>
            </a:endParaRPr>
          </a:p>
        </p:txBody>
      </p:sp>
      <p:sp>
        <p:nvSpPr>
          <p:cNvPr id="65" name="TextBox 64"/>
          <p:cNvSpPr txBox="1"/>
          <p:nvPr/>
        </p:nvSpPr>
        <p:spPr>
          <a:xfrm>
            <a:off x="6556858" y="1433243"/>
            <a:ext cx="1128835" cy="276999"/>
          </a:xfrm>
          <a:prstGeom prst="rect">
            <a:avLst/>
          </a:prstGeom>
          <a:noFill/>
        </p:spPr>
        <p:txBody>
          <a:bodyPr wrap="non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200" b="1" i="0" u="none" strike="noStrike" kern="0" cap="none" spc="0" normalizeH="0" baseline="0" noProof="0" dirty="0">
                <a:ln>
                  <a:noFill/>
                </a:ln>
                <a:solidFill>
                  <a:srgbClr val="FFFF00"/>
                </a:solidFill>
                <a:effectLst/>
                <a:uLnTx/>
                <a:uFillTx/>
                <a:latin typeface="Raleway"/>
                <a:ea typeface="Tahoma"/>
                <a:cs typeface="Arial" panose="020B0604020202020204" pitchFamily="34" charset="0"/>
              </a:rPr>
              <a:t>Initial design</a:t>
            </a:r>
          </a:p>
        </p:txBody>
      </p:sp>
      <p:sp>
        <p:nvSpPr>
          <p:cNvPr id="66" name="AutoShape 59"/>
          <p:cNvSpPr>
            <a:spLocks noChangeArrowheads="1"/>
          </p:cNvSpPr>
          <p:nvPr/>
        </p:nvSpPr>
        <p:spPr bwMode="auto">
          <a:xfrm>
            <a:off x="6674874" y="1711907"/>
            <a:ext cx="892800" cy="894021"/>
          </a:xfrm>
          <a:prstGeom prst="rect">
            <a:avLst/>
          </a:prstGeom>
          <a:solidFill>
            <a:schemeClr val="accent1"/>
          </a:solidFill>
          <a:ln>
            <a:noFill/>
          </a:ln>
          <a:extLst/>
        </p:spPr>
        <p:txBody>
          <a:bodyPr wrap="none" lIns="91429" tIns="45714" rIns="91429" bIns="4571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FFFFFF"/>
                </a:solidFill>
                <a:effectLst/>
                <a:uLnTx/>
                <a:uFillTx/>
                <a:latin typeface="Arial" pitchFamily="34" charset="0"/>
                <a:ea typeface="Tahoma"/>
                <a:cs typeface="Arial" pitchFamily="34" charset="0"/>
              </a:rPr>
              <a:t>n = 33</a:t>
            </a:r>
          </a:p>
        </p:txBody>
      </p:sp>
      <p:sp>
        <p:nvSpPr>
          <p:cNvPr id="67" name="AutoShape 59"/>
          <p:cNvSpPr>
            <a:spLocks noChangeArrowheads="1"/>
          </p:cNvSpPr>
          <p:nvPr/>
        </p:nvSpPr>
        <p:spPr bwMode="auto">
          <a:xfrm>
            <a:off x="6674874" y="2663037"/>
            <a:ext cx="892800" cy="894021"/>
          </a:xfrm>
          <a:prstGeom prst="rect">
            <a:avLst/>
          </a:prstGeom>
          <a:solidFill>
            <a:schemeClr val="accent1"/>
          </a:solidFill>
          <a:ln>
            <a:noFill/>
          </a:ln>
          <a:extLst/>
        </p:spPr>
        <p:txBody>
          <a:bodyPr wrap="none" lIns="91429" tIns="45714" rIns="91429" bIns="4571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FFFFFF"/>
                </a:solidFill>
                <a:effectLst/>
                <a:uLnTx/>
                <a:uFillTx/>
                <a:latin typeface="Arial" pitchFamily="34" charset="0"/>
                <a:ea typeface="Tahoma"/>
                <a:cs typeface="Arial" pitchFamily="34" charset="0"/>
              </a:rPr>
              <a:t>n = 30</a:t>
            </a:r>
          </a:p>
        </p:txBody>
      </p:sp>
      <p:sp>
        <p:nvSpPr>
          <p:cNvPr id="68" name="AutoShape 59"/>
          <p:cNvSpPr>
            <a:spLocks noChangeArrowheads="1"/>
          </p:cNvSpPr>
          <p:nvPr/>
        </p:nvSpPr>
        <p:spPr bwMode="auto">
          <a:xfrm>
            <a:off x="7862009" y="1711907"/>
            <a:ext cx="892800" cy="894021"/>
          </a:xfrm>
          <a:prstGeom prst="rect">
            <a:avLst/>
          </a:prstGeom>
          <a:solidFill>
            <a:schemeClr val="accent1"/>
          </a:solidFill>
          <a:ln>
            <a:noFill/>
          </a:ln>
          <a:scene3d>
            <a:camera prst="orthographicFront"/>
            <a:lightRig rig="threePt" dir="t"/>
          </a:scene3d>
          <a:sp3d>
            <a:bevelT/>
          </a:sp3d>
          <a:extLst/>
        </p:spPr>
        <p:txBody>
          <a:bodyPr wrap="none" lIns="91429" tIns="45714" rIns="91429" bIns="4571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FFFFFF"/>
                </a:solidFill>
                <a:effectLst/>
                <a:uLnTx/>
                <a:uFillTx/>
                <a:latin typeface="Arial" pitchFamily="34" charset="0"/>
                <a:ea typeface="Tahoma"/>
                <a:cs typeface="Arial" pitchFamily="34" charset="0"/>
              </a:rPr>
              <a:t>n = 118</a:t>
            </a:r>
          </a:p>
        </p:txBody>
      </p:sp>
      <p:sp>
        <p:nvSpPr>
          <p:cNvPr id="69" name="AutoShape 59"/>
          <p:cNvSpPr>
            <a:spLocks noChangeArrowheads="1"/>
          </p:cNvSpPr>
          <p:nvPr/>
        </p:nvSpPr>
        <p:spPr bwMode="auto">
          <a:xfrm>
            <a:off x="7858409" y="2663037"/>
            <a:ext cx="900000" cy="894021"/>
          </a:xfrm>
          <a:prstGeom prst="rect">
            <a:avLst/>
          </a:prstGeom>
          <a:solidFill>
            <a:schemeClr val="accent4"/>
          </a:solidFill>
          <a:ln w="28575">
            <a:noFill/>
          </a:ln>
          <a:scene3d>
            <a:camera prst="orthographicFront"/>
            <a:lightRig rig="threePt" dir="t"/>
          </a:scene3d>
          <a:sp3d>
            <a:bevelT/>
          </a:sp3d>
          <a:extLst/>
        </p:spPr>
        <p:txBody>
          <a:bodyPr wrap="none" lIns="91429" tIns="45714" rIns="91429" bIns="4571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n = 119</a:t>
            </a:r>
          </a:p>
        </p:txBody>
      </p:sp>
      <p:sp>
        <p:nvSpPr>
          <p:cNvPr id="70" name="AutoShape 59"/>
          <p:cNvSpPr>
            <a:spLocks noChangeArrowheads="1"/>
          </p:cNvSpPr>
          <p:nvPr/>
        </p:nvSpPr>
        <p:spPr bwMode="auto">
          <a:xfrm>
            <a:off x="7858409" y="3610170"/>
            <a:ext cx="900000" cy="894021"/>
          </a:xfrm>
          <a:prstGeom prst="rect">
            <a:avLst/>
          </a:prstGeom>
          <a:solidFill>
            <a:schemeClr val="accent4"/>
          </a:solidFill>
          <a:ln w="28575">
            <a:noFill/>
          </a:ln>
          <a:scene3d>
            <a:camera prst="orthographicFront"/>
            <a:lightRig rig="threePt" dir="t"/>
          </a:scene3d>
          <a:sp3d>
            <a:bevelT/>
          </a:sp3d>
          <a:extLst/>
        </p:spPr>
        <p:txBody>
          <a:bodyPr wrap="none" lIns="91429" tIns="45714" rIns="91429" bIns="4571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n = 117</a:t>
            </a:r>
          </a:p>
        </p:txBody>
      </p:sp>
      <p:sp>
        <p:nvSpPr>
          <p:cNvPr id="71" name="AutoShape 59"/>
          <p:cNvSpPr>
            <a:spLocks noChangeArrowheads="1"/>
          </p:cNvSpPr>
          <p:nvPr/>
        </p:nvSpPr>
        <p:spPr bwMode="auto">
          <a:xfrm>
            <a:off x="9039660" y="1711907"/>
            <a:ext cx="900000" cy="894021"/>
          </a:xfrm>
          <a:prstGeom prst="rect">
            <a:avLst/>
          </a:prstGeom>
          <a:solidFill>
            <a:schemeClr val="tx2">
              <a:lumMod val="60000"/>
              <a:lumOff val="40000"/>
            </a:schemeClr>
          </a:solidFill>
          <a:ln w="28575">
            <a:noFill/>
          </a:ln>
          <a:scene3d>
            <a:camera prst="orthographicFront"/>
            <a:lightRig rig="threePt" dir="t"/>
          </a:scene3d>
          <a:sp3d>
            <a:bevelT/>
          </a:sp3d>
          <a:extLst/>
        </p:spPr>
        <p:txBody>
          <a:bodyPr wrap="none" lIns="91429" tIns="45714" rIns="91429" bIns="4571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n = 151</a:t>
            </a:r>
          </a:p>
        </p:txBody>
      </p:sp>
      <p:sp>
        <p:nvSpPr>
          <p:cNvPr id="72" name="AutoShape 59"/>
          <p:cNvSpPr>
            <a:spLocks noChangeArrowheads="1"/>
          </p:cNvSpPr>
          <p:nvPr/>
        </p:nvSpPr>
        <p:spPr bwMode="auto">
          <a:xfrm>
            <a:off x="9039660" y="2663037"/>
            <a:ext cx="900000" cy="894021"/>
          </a:xfrm>
          <a:prstGeom prst="rect">
            <a:avLst/>
          </a:prstGeom>
          <a:solidFill>
            <a:schemeClr val="tx2">
              <a:lumMod val="60000"/>
              <a:lumOff val="40000"/>
            </a:schemeClr>
          </a:solidFill>
          <a:ln w="28575">
            <a:noFill/>
          </a:ln>
          <a:scene3d>
            <a:camera prst="orthographicFront"/>
            <a:lightRig rig="threePt" dir="t"/>
          </a:scene3d>
          <a:sp3d>
            <a:bevelT/>
          </a:sp3d>
          <a:extLst/>
        </p:spPr>
        <p:txBody>
          <a:bodyPr wrap="none" lIns="91429" tIns="45714" rIns="91429" bIns="4571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n = 149</a:t>
            </a:r>
          </a:p>
        </p:txBody>
      </p:sp>
      <p:sp>
        <p:nvSpPr>
          <p:cNvPr id="73" name="AutoShape 59"/>
          <p:cNvSpPr>
            <a:spLocks noChangeArrowheads="1"/>
          </p:cNvSpPr>
          <p:nvPr/>
        </p:nvSpPr>
        <p:spPr bwMode="auto">
          <a:xfrm>
            <a:off x="9043260" y="3610170"/>
            <a:ext cx="892800" cy="894021"/>
          </a:xfrm>
          <a:prstGeom prst="rect">
            <a:avLst/>
          </a:prstGeom>
          <a:solidFill>
            <a:schemeClr val="accent1"/>
          </a:solidFill>
          <a:ln>
            <a:noFill/>
          </a:ln>
          <a:scene3d>
            <a:camera prst="orthographicFront"/>
            <a:lightRig rig="threePt" dir="t"/>
          </a:scene3d>
          <a:sp3d>
            <a:bevelT/>
          </a:sp3d>
          <a:extLst/>
        </p:spPr>
        <p:txBody>
          <a:bodyPr wrap="none" lIns="91429" tIns="45714" rIns="91429" bIns="4571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FFFFFF"/>
                </a:solidFill>
                <a:effectLst/>
                <a:uLnTx/>
                <a:uFillTx/>
                <a:latin typeface="Arial" pitchFamily="34" charset="0"/>
                <a:ea typeface="Tahoma"/>
                <a:cs typeface="Arial" pitchFamily="34" charset="0"/>
              </a:rPr>
              <a:t>n = 117</a:t>
            </a:r>
          </a:p>
        </p:txBody>
      </p:sp>
      <p:sp>
        <p:nvSpPr>
          <p:cNvPr id="74" name="TextBox 73"/>
          <p:cNvSpPr txBox="1"/>
          <p:nvPr/>
        </p:nvSpPr>
        <p:spPr>
          <a:xfrm>
            <a:off x="9218690" y="1425226"/>
            <a:ext cx="553357" cy="276999"/>
          </a:xfrm>
          <a:prstGeom prst="rect">
            <a:avLst/>
          </a:prstGeom>
          <a:noFill/>
        </p:spPr>
        <p:txBody>
          <a:bodyPr wrap="none" rtlCol="0">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200" b="1" i="0" u="none" strike="noStrike" kern="0" cap="none" spc="0" normalizeH="0" baseline="0" noProof="0" dirty="0">
                <a:ln>
                  <a:noFill/>
                </a:ln>
                <a:solidFill>
                  <a:srgbClr val="FFFF00"/>
                </a:solidFill>
                <a:effectLst/>
                <a:uLnTx/>
                <a:uFillTx/>
                <a:latin typeface="Raleway"/>
                <a:ea typeface="Tahoma"/>
                <a:cs typeface="Arial" panose="020B0604020202020204" pitchFamily="34" charset="0"/>
              </a:rPr>
              <a:t>Total</a:t>
            </a:r>
          </a:p>
        </p:txBody>
      </p:sp>
      <p:cxnSp>
        <p:nvCxnSpPr>
          <p:cNvPr id="75" name="Straight Connector 74"/>
          <p:cNvCxnSpPr/>
          <p:nvPr/>
        </p:nvCxnSpPr>
        <p:spPr>
          <a:xfrm>
            <a:off x="6380460" y="2158917"/>
            <a:ext cx="294415" cy="0"/>
          </a:xfrm>
          <a:prstGeom prst="line">
            <a:avLst/>
          </a:prstGeom>
          <a:noFill/>
          <a:ln w="28575" cap="flat" cmpd="sng" algn="ctr">
            <a:solidFill>
              <a:schemeClr val="tx1"/>
            </a:solidFill>
            <a:prstDash val="solid"/>
          </a:ln>
          <a:effectLst/>
        </p:spPr>
      </p:cxnSp>
      <p:cxnSp>
        <p:nvCxnSpPr>
          <p:cNvPr id="76" name="Straight Connector 75"/>
          <p:cNvCxnSpPr/>
          <p:nvPr/>
        </p:nvCxnSpPr>
        <p:spPr>
          <a:xfrm>
            <a:off x="7567675" y="2158917"/>
            <a:ext cx="294335" cy="0"/>
          </a:xfrm>
          <a:prstGeom prst="line">
            <a:avLst/>
          </a:prstGeom>
          <a:noFill/>
          <a:ln w="28575" cap="flat" cmpd="sng" algn="ctr">
            <a:solidFill>
              <a:schemeClr val="tx1"/>
            </a:solidFill>
            <a:prstDash val="solid"/>
          </a:ln>
          <a:effectLst/>
        </p:spPr>
      </p:cxnSp>
      <p:cxnSp>
        <p:nvCxnSpPr>
          <p:cNvPr id="77" name="Straight Connector 76"/>
          <p:cNvCxnSpPr/>
          <p:nvPr/>
        </p:nvCxnSpPr>
        <p:spPr>
          <a:xfrm>
            <a:off x="6383344" y="3110047"/>
            <a:ext cx="291530" cy="0"/>
          </a:xfrm>
          <a:prstGeom prst="line">
            <a:avLst/>
          </a:prstGeom>
          <a:noFill/>
          <a:ln w="28575" cap="flat" cmpd="sng" algn="ctr">
            <a:solidFill>
              <a:schemeClr val="tx1"/>
            </a:solidFill>
            <a:prstDash val="solid"/>
          </a:ln>
          <a:effectLst/>
        </p:spPr>
      </p:cxnSp>
      <p:cxnSp>
        <p:nvCxnSpPr>
          <p:cNvPr id="78" name="Straight Connector 77"/>
          <p:cNvCxnSpPr/>
          <p:nvPr/>
        </p:nvCxnSpPr>
        <p:spPr>
          <a:xfrm>
            <a:off x="7567675" y="3110047"/>
            <a:ext cx="294335" cy="0"/>
          </a:xfrm>
          <a:prstGeom prst="line">
            <a:avLst/>
          </a:prstGeom>
          <a:noFill/>
          <a:ln w="28575" cap="flat" cmpd="sng" algn="ctr">
            <a:solidFill>
              <a:schemeClr val="tx1"/>
            </a:solidFill>
            <a:prstDash val="solid"/>
          </a:ln>
          <a:effectLst/>
        </p:spPr>
      </p:cxnSp>
      <p:cxnSp>
        <p:nvCxnSpPr>
          <p:cNvPr id="79" name="Straight Connector 78"/>
          <p:cNvCxnSpPr/>
          <p:nvPr/>
        </p:nvCxnSpPr>
        <p:spPr>
          <a:xfrm>
            <a:off x="8754809" y="2158917"/>
            <a:ext cx="293408" cy="0"/>
          </a:xfrm>
          <a:prstGeom prst="line">
            <a:avLst/>
          </a:prstGeom>
          <a:noFill/>
          <a:ln w="28575" cap="flat" cmpd="sng" algn="ctr">
            <a:solidFill>
              <a:schemeClr val="tx1"/>
            </a:solidFill>
            <a:prstDash val="solid"/>
            <a:tailEnd type="triangle"/>
          </a:ln>
          <a:effectLst/>
        </p:spPr>
      </p:cxnSp>
      <p:cxnSp>
        <p:nvCxnSpPr>
          <p:cNvPr id="80" name="Straight Connector 79"/>
          <p:cNvCxnSpPr/>
          <p:nvPr/>
        </p:nvCxnSpPr>
        <p:spPr>
          <a:xfrm>
            <a:off x="8754809" y="3110047"/>
            <a:ext cx="293408" cy="0"/>
          </a:xfrm>
          <a:prstGeom prst="line">
            <a:avLst/>
          </a:prstGeom>
          <a:noFill/>
          <a:ln w="28575" cap="flat" cmpd="sng" algn="ctr">
            <a:solidFill>
              <a:schemeClr val="tx1"/>
            </a:solidFill>
            <a:prstDash val="solid"/>
            <a:tailEnd type="triangle"/>
          </a:ln>
          <a:effectLst/>
        </p:spPr>
      </p:cxnSp>
      <p:cxnSp>
        <p:nvCxnSpPr>
          <p:cNvPr id="81" name="Straight Connector 80"/>
          <p:cNvCxnSpPr/>
          <p:nvPr/>
        </p:nvCxnSpPr>
        <p:spPr>
          <a:xfrm>
            <a:off x="8754809" y="4057180"/>
            <a:ext cx="293408" cy="0"/>
          </a:xfrm>
          <a:prstGeom prst="line">
            <a:avLst/>
          </a:prstGeom>
          <a:noFill/>
          <a:ln w="28575" cap="flat" cmpd="sng" algn="ctr">
            <a:solidFill>
              <a:schemeClr val="tx1"/>
            </a:solidFill>
            <a:prstDash val="solid"/>
            <a:tailEnd type="triangle"/>
          </a:ln>
          <a:effectLst/>
        </p:spPr>
      </p:cxnSp>
      <p:cxnSp>
        <p:nvCxnSpPr>
          <p:cNvPr id="82" name="Straight Connector 81"/>
          <p:cNvCxnSpPr/>
          <p:nvPr/>
        </p:nvCxnSpPr>
        <p:spPr>
          <a:xfrm>
            <a:off x="6380459" y="4057180"/>
            <a:ext cx="1481550" cy="1"/>
          </a:xfrm>
          <a:prstGeom prst="line">
            <a:avLst/>
          </a:prstGeom>
          <a:noFill/>
          <a:ln w="28575" cap="flat" cmpd="sng" algn="ctr">
            <a:solidFill>
              <a:schemeClr val="tx1"/>
            </a:solidFill>
            <a:prstDash val="solid"/>
          </a:ln>
          <a:effectLst/>
        </p:spPr>
      </p:cxnSp>
      <p:sp>
        <p:nvSpPr>
          <p:cNvPr id="83" name="AutoShape 59"/>
          <p:cNvSpPr>
            <a:spLocks noChangeArrowheads="1"/>
          </p:cNvSpPr>
          <p:nvPr/>
        </p:nvSpPr>
        <p:spPr bwMode="auto">
          <a:xfrm>
            <a:off x="4616459" y="1711907"/>
            <a:ext cx="1764000" cy="894021"/>
          </a:xfrm>
          <a:prstGeom prst="rect">
            <a:avLst/>
          </a:prstGeom>
          <a:solidFill>
            <a:schemeClr val="accent3"/>
          </a:solidFill>
          <a:ln w="9525">
            <a:noFill/>
            <a:miter lim="800000"/>
            <a:headEnd/>
            <a:tailEnd/>
          </a:ln>
          <a:scene3d>
            <a:camera prst="orthographicFront"/>
            <a:lightRig rig="threePt" dir="t"/>
          </a:scene3d>
          <a:sp3d>
            <a:bevelT/>
          </a:sp3d>
          <a:extLst/>
        </p:spPr>
        <p:txBody>
          <a:bodyPr wrap="none" lIns="91429" tIns="45714" rIns="91429" bIns="45714" anchor="ct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err="1">
                <a:ln>
                  <a:noFill/>
                </a:ln>
                <a:solidFill>
                  <a:srgbClr val="000000"/>
                </a:solidFill>
                <a:effectLst/>
                <a:uLnTx/>
                <a:uFillTx/>
                <a:latin typeface="Arial" pitchFamily="34" charset="0"/>
                <a:ea typeface="Tahoma"/>
                <a:cs typeface="Arial" pitchFamily="34" charset="0"/>
              </a:rPr>
              <a:t>nal</a:t>
            </a:r>
            <a:r>
              <a:rPr kumimoji="0" lang="en-GB" altLang="en-US" sz="14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-IRI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1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(120 mg/m² Q3W)</a:t>
            </a:r>
            <a:endParaRPr kumimoji="0" lang="en-GB" altLang="en-US" sz="1400" b="1" i="0" u="none" strike="noStrike" kern="0" cap="none" spc="0" normalizeH="0" baseline="0" noProof="0" dirty="0">
              <a:ln>
                <a:noFill/>
              </a:ln>
              <a:solidFill>
                <a:srgbClr val="000000"/>
              </a:solidFill>
              <a:effectLst/>
              <a:uLnTx/>
              <a:uFillTx/>
              <a:latin typeface="Arial" pitchFamily="34" charset="0"/>
              <a:ea typeface="Tahoma"/>
              <a:cs typeface="Arial" pitchFamily="34" charset="0"/>
            </a:endParaRPr>
          </a:p>
        </p:txBody>
      </p:sp>
      <p:sp>
        <p:nvSpPr>
          <p:cNvPr id="84" name="Rectangle 83"/>
          <p:cNvSpPr/>
          <p:nvPr/>
        </p:nvSpPr>
        <p:spPr>
          <a:xfrm>
            <a:off x="7784868" y="1251498"/>
            <a:ext cx="1047082" cy="461665"/>
          </a:xfrm>
          <a:prstGeom prst="rect">
            <a:avLst/>
          </a:prstGeom>
          <a:noFill/>
        </p:spPr>
        <p:txBody>
          <a:bodyPr wrap="none" rtlCol="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200" b="1" i="0" u="none" strike="noStrike" kern="0" cap="none" spc="0" normalizeH="0" baseline="0" noProof="0" dirty="0">
                <a:ln>
                  <a:noFill/>
                </a:ln>
                <a:solidFill>
                  <a:srgbClr val="FFFF00"/>
                </a:solidFill>
                <a:effectLst/>
                <a:uLnTx/>
                <a:uFillTx/>
                <a:latin typeface="Raleway"/>
                <a:ea typeface="Tahoma"/>
                <a:cs typeface="Arial" panose="020B0604020202020204" pitchFamily="34" charset="0"/>
              </a:rPr>
              <a:t>Post-</a:t>
            </a:r>
            <a:br>
              <a:rPr kumimoji="0" lang="en-GB" sz="1200" b="1" i="0" u="none" strike="noStrike" kern="0" cap="none" spc="0" normalizeH="0" baseline="0" noProof="0" dirty="0">
                <a:ln>
                  <a:noFill/>
                </a:ln>
                <a:solidFill>
                  <a:srgbClr val="FFFF00"/>
                </a:solidFill>
                <a:effectLst/>
                <a:uLnTx/>
                <a:uFillTx/>
                <a:latin typeface="Raleway"/>
                <a:ea typeface="Tahoma"/>
                <a:cs typeface="Arial" panose="020B0604020202020204" pitchFamily="34" charset="0"/>
              </a:rPr>
            </a:br>
            <a:r>
              <a:rPr kumimoji="0" lang="en-GB" sz="1200" b="1" i="0" u="none" strike="noStrike" kern="0" cap="none" spc="0" normalizeH="0" baseline="0" noProof="0" dirty="0">
                <a:ln>
                  <a:noFill/>
                </a:ln>
                <a:solidFill>
                  <a:srgbClr val="FFFF00"/>
                </a:solidFill>
                <a:effectLst/>
                <a:uLnTx/>
                <a:uFillTx/>
                <a:latin typeface="Raleway"/>
                <a:ea typeface="Tahoma"/>
                <a:cs typeface="Arial" panose="020B0604020202020204" pitchFamily="34" charset="0"/>
              </a:rPr>
              <a:t>amendment</a:t>
            </a:r>
          </a:p>
        </p:txBody>
      </p:sp>
      <p:sp>
        <p:nvSpPr>
          <p:cNvPr id="57" name="AutoShape 60"/>
          <p:cNvSpPr>
            <a:spLocks noChangeArrowheads="1"/>
          </p:cNvSpPr>
          <p:nvPr/>
        </p:nvSpPr>
        <p:spPr bwMode="invGray">
          <a:xfrm>
            <a:off x="2100264" y="1716846"/>
            <a:ext cx="1230729" cy="2787214"/>
          </a:xfrm>
          <a:prstGeom prst="rect">
            <a:avLst/>
          </a:prstGeom>
          <a:solidFill>
            <a:schemeClr val="accent1"/>
          </a:solidFill>
          <a:ln w="28575" algn="ctr">
            <a:noFill/>
            <a:round/>
            <a:headEnd/>
            <a:tailEnd/>
          </a:ln>
          <a:scene3d>
            <a:camera prst="orthographicFront"/>
            <a:lightRig rig="threePt" dir="t"/>
          </a:scene3d>
          <a:sp3d>
            <a:bevelT/>
          </a:sp3d>
        </p:spPr>
        <p:txBody>
          <a:bodyPr wrap="square" lIns="0" tIns="0" rIns="0" bIns="0" anchor="ctr">
            <a:no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defTabSz="457200" eaLnBrk="0" fontAlgn="base" hangingPunct="0">
              <a:spcBef>
                <a:spcPct val="0"/>
              </a:spcBef>
              <a:spcAft>
                <a:spcPct val="0"/>
              </a:spcAft>
              <a:defRPr>
                <a:solidFill>
                  <a:schemeClr val="tx1"/>
                </a:solidFill>
                <a:latin typeface="Arial" pitchFamily="34" charset="0"/>
              </a:defRPr>
            </a:lvl6pPr>
            <a:lvl7pPr marL="2971800" indent="-228600" defTabSz="457200" eaLnBrk="0" fontAlgn="base" hangingPunct="0">
              <a:spcBef>
                <a:spcPct val="0"/>
              </a:spcBef>
              <a:spcAft>
                <a:spcPct val="0"/>
              </a:spcAft>
              <a:defRPr>
                <a:solidFill>
                  <a:schemeClr val="tx1"/>
                </a:solidFill>
                <a:latin typeface="Arial" pitchFamily="34" charset="0"/>
              </a:defRPr>
            </a:lvl7pPr>
            <a:lvl8pPr marL="3429000" indent="-228600" defTabSz="457200" eaLnBrk="0" fontAlgn="base" hangingPunct="0">
              <a:spcBef>
                <a:spcPct val="0"/>
              </a:spcBef>
              <a:spcAft>
                <a:spcPct val="0"/>
              </a:spcAft>
              <a:defRPr>
                <a:solidFill>
                  <a:schemeClr val="tx1"/>
                </a:solidFill>
                <a:latin typeface="Arial" pitchFamily="34" charset="0"/>
              </a:defRPr>
            </a:lvl8pPr>
            <a:lvl9pPr marL="3886200" indent="-228600" defTabSz="457200" eaLnBrk="0" fontAlgn="base" hangingPunct="0">
              <a:spcBef>
                <a:spcPct val="0"/>
              </a:spcBef>
              <a:spcAft>
                <a:spcPct val="0"/>
              </a:spcAft>
              <a:defRPr>
                <a:solidFill>
                  <a:schemeClr val="tx1"/>
                </a:solidFill>
                <a:latin typeface="Arial" pitchFamily="34" charset="0"/>
              </a:defRPr>
            </a:lvl9pPr>
          </a:lstStyle>
          <a:p>
            <a:pPr marL="0" marR="0" lvl="0" indent="0" algn="ctr" defTabSz="914400" rtl="0" eaLnBrk="0" fontAlgn="auto" latinLnBrk="0" hangingPunct="0">
              <a:lnSpc>
                <a:spcPct val="90000"/>
              </a:lnSpc>
              <a:spcBef>
                <a:spcPts val="0"/>
              </a:spcBef>
              <a:spcAft>
                <a:spcPts val="600"/>
              </a:spcAft>
              <a:buClrTx/>
              <a:buSzTx/>
              <a:buFontTx/>
              <a:buNone/>
              <a:tabLst/>
              <a:defRPr/>
            </a:pPr>
            <a:r>
              <a:rPr kumimoji="0" lang="en-GB" altLang="en-US" sz="1400" b="0" i="0" u="none" strike="noStrike" kern="0" cap="none" spc="0" normalizeH="0" baseline="0" noProof="0" dirty="0">
                <a:ln>
                  <a:noFill/>
                </a:ln>
                <a:solidFill>
                  <a:prstClr val="white"/>
                </a:solidFill>
                <a:effectLst/>
                <a:uLnTx/>
                <a:uFillTx/>
                <a:latin typeface="Arial" pitchFamily="34" charset="0"/>
                <a:ea typeface="Tahoma"/>
                <a:cs typeface="Arial" pitchFamily="34" charset="0"/>
              </a:rPr>
              <a:t>Patients with metastatic pancreatic cancer that progressed after previous gemcitabine-based treatment</a:t>
            </a:r>
          </a:p>
          <a:p>
            <a:pPr marL="0" marR="0" lvl="0" indent="0" algn="ctr" defTabSz="914400" rtl="0" eaLnBrk="0" fontAlgn="auto" latinLnBrk="0" hangingPunct="0">
              <a:lnSpc>
                <a:spcPct val="90000"/>
              </a:lnSpc>
              <a:spcBef>
                <a:spcPts val="0"/>
              </a:spcBef>
              <a:spcAft>
                <a:spcPts val="0"/>
              </a:spcAft>
              <a:buClrTx/>
              <a:buSzTx/>
              <a:buFontTx/>
              <a:buNone/>
              <a:tabLst/>
              <a:defRPr/>
            </a:pPr>
            <a:r>
              <a:rPr kumimoji="0" lang="en-GB" altLang="en-US" sz="1400" b="0" i="0" u="none" strike="noStrike" kern="0" cap="none" spc="0" normalizeH="0" baseline="0" noProof="0" dirty="0">
                <a:ln>
                  <a:noFill/>
                </a:ln>
                <a:solidFill>
                  <a:prstClr val="white"/>
                </a:solidFill>
                <a:effectLst/>
                <a:uLnTx/>
                <a:uFillTx/>
                <a:latin typeface="Arial" pitchFamily="34" charset="0"/>
                <a:ea typeface="Tahoma"/>
                <a:cs typeface="Arial" pitchFamily="34" charset="0"/>
              </a:rPr>
              <a:t>(n = 417)</a:t>
            </a:r>
            <a:endParaRPr kumimoji="0" lang="en-GB" altLang="en-US" sz="700" b="0" i="0" u="none" strike="noStrike" kern="0" cap="none" spc="0" normalizeH="0" baseline="0" noProof="0" dirty="0">
              <a:ln>
                <a:noFill/>
              </a:ln>
              <a:solidFill>
                <a:prstClr val="white"/>
              </a:solidFill>
              <a:effectLst/>
              <a:uLnTx/>
              <a:uFillTx/>
              <a:latin typeface="Arial" pitchFamily="34" charset="0"/>
              <a:ea typeface="Tahoma"/>
              <a:cs typeface="Arial" pitchFamily="34" charset="0"/>
            </a:endParaRPr>
          </a:p>
        </p:txBody>
      </p:sp>
      <p:cxnSp>
        <p:nvCxnSpPr>
          <p:cNvPr id="4" name="Elbow Connector 3"/>
          <p:cNvCxnSpPr>
            <a:stCxn id="59" idx="6"/>
            <a:endCxn id="83" idx="1"/>
          </p:cNvCxnSpPr>
          <p:nvPr/>
        </p:nvCxnSpPr>
        <p:spPr>
          <a:xfrm flipV="1">
            <a:off x="4223793" y="2158918"/>
            <a:ext cx="392667" cy="949361"/>
          </a:xfrm>
          <a:prstGeom prst="bentConnector3">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Elbow Connector 40"/>
          <p:cNvCxnSpPr>
            <a:stCxn id="59" idx="6"/>
            <a:endCxn id="64" idx="1"/>
          </p:cNvCxnSpPr>
          <p:nvPr/>
        </p:nvCxnSpPr>
        <p:spPr>
          <a:xfrm>
            <a:off x="4223793" y="3108279"/>
            <a:ext cx="392667" cy="948901"/>
          </a:xfrm>
          <a:prstGeom prst="bentConnector3">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60" name="AutoShape 59"/>
          <p:cNvSpPr>
            <a:spLocks noChangeArrowheads="1"/>
          </p:cNvSpPr>
          <p:nvPr/>
        </p:nvSpPr>
        <p:spPr bwMode="auto">
          <a:xfrm>
            <a:off x="4613574" y="2663166"/>
            <a:ext cx="1769770" cy="893763"/>
          </a:xfrm>
          <a:prstGeom prst="rect">
            <a:avLst/>
          </a:prstGeom>
          <a:solidFill>
            <a:schemeClr val="tx2">
              <a:lumMod val="50000"/>
            </a:schemeClr>
          </a:solidFill>
          <a:ln>
            <a:noFill/>
          </a:ln>
          <a:scene3d>
            <a:camera prst="orthographicFront"/>
            <a:lightRig rig="threePt" dir="t"/>
          </a:scene3d>
          <a:sp3d>
            <a:bevelT/>
          </a:sp3d>
          <a:extLst/>
        </p:spPr>
        <p:txBody>
          <a:bodyPr lIns="0" tIns="45714" rIns="0" bIns="45714" anchor="ct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5-FU/LV</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1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(2000/200 mg/m</a:t>
            </a:r>
            <a:r>
              <a:rPr kumimoji="0" lang="en-GB" altLang="en-US" sz="1100" b="1" i="0" u="none" strike="noStrike" kern="0" cap="none" spc="0" normalizeH="0" baseline="30000" noProof="0" dirty="0">
                <a:ln>
                  <a:noFill/>
                </a:ln>
                <a:solidFill>
                  <a:srgbClr val="000000"/>
                </a:solidFill>
                <a:effectLst/>
                <a:uLnTx/>
                <a:uFillTx/>
                <a:latin typeface="Arial" pitchFamily="34" charset="0"/>
                <a:ea typeface="Tahoma"/>
                <a:cs typeface="Arial" pitchFamily="34" charset="0"/>
              </a:rPr>
              <a:t>2</a:t>
            </a:r>
            <a:r>
              <a:rPr kumimoji="0" lang="en-GB" altLang="en-US" sz="11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 </a:t>
            </a:r>
            <a:br>
              <a:rPr kumimoji="0" lang="en-GB" altLang="en-US" sz="11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br>
            <a:r>
              <a:rPr kumimoji="0" lang="en-GB" altLang="en-US" sz="1100" b="1" i="0" u="none" strike="noStrike" kern="0" cap="none" spc="0" normalizeH="0" baseline="0" noProof="0" dirty="0">
                <a:ln>
                  <a:noFill/>
                </a:ln>
                <a:solidFill>
                  <a:srgbClr val="000000"/>
                </a:solidFill>
                <a:effectLst/>
                <a:uLnTx/>
                <a:uFillTx/>
                <a:latin typeface="Arial" pitchFamily="34" charset="0"/>
                <a:ea typeface="Tahoma"/>
                <a:cs typeface="Arial" pitchFamily="34" charset="0"/>
              </a:rPr>
              <a:t>QW x 4, Q6W)</a:t>
            </a:r>
          </a:p>
        </p:txBody>
      </p:sp>
    </p:spTree>
    <p:extLst>
      <p:ext uri="{BB962C8B-B14F-4D97-AF65-F5344CB8AC3E}">
        <p14:creationId xmlns:p14="http://schemas.microsoft.com/office/powerpoint/2010/main" val="35421311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6838C43-B8C6-489D-90C4-CA9C08C70574}"/>
              </a:ext>
            </a:extLst>
          </p:cNvPr>
          <p:cNvSpPr/>
          <p:nvPr/>
        </p:nvSpPr>
        <p:spPr bwMode="auto">
          <a:xfrm>
            <a:off x="2061030" y="1136952"/>
            <a:ext cx="7465180" cy="4925181"/>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Tahoma"/>
              <a:ea typeface="Tahoma"/>
              <a:cs typeface="Tahoma"/>
            </a:endParaRPr>
          </a:p>
        </p:txBody>
      </p:sp>
      <p:sp>
        <p:nvSpPr>
          <p:cNvPr id="2" name="Text Placeholder 1"/>
          <p:cNvSpPr>
            <a:spLocks noGrp="1"/>
          </p:cNvSpPr>
          <p:nvPr>
            <p:ph type="body" sz="quarter" idx="10"/>
          </p:nvPr>
        </p:nvSpPr>
        <p:spPr>
          <a:xfrm>
            <a:off x="281139" y="6367036"/>
            <a:ext cx="3709134" cy="409170"/>
          </a:xfrm>
        </p:spPr>
        <p:txBody>
          <a:bodyPr/>
          <a:lstStyle/>
          <a:p>
            <a:r>
              <a:rPr lang="en-GB" sz="900" dirty="0"/>
              <a:t>*12 patients (10%) were aged &gt;75 years in the combination arm</a:t>
            </a:r>
            <a:r>
              <a:rPr lang="en-GB" sz="900" baseline="30000" dirty="0"/>
              <a:t>2</a:t>
            </a:r>
            <a:r>
              <a:rPr lang="en-GB" sz="900" dirty="0"/>
              <a:t> </a:t>
            </a:r>
          </a:p>
          <a:p>
            <a:r>
              <a:rPr lang="en-GB" sz="900" dirty="0"/>
              <a:t>KPS, </a:t>
            </a:r>
            <a:r>
              <a:rPr lang="en-GB" sz="900" dirty="0" err="1"/>
              <a:t>Karnofsky</a:t>
            </a:r>
            <a:r>
              <a:rPr lang="en-GB" sz="900" dirty="0"/>
              <a:t> performance status; IQR=inter-quartile range</a:t>
            </a:r>
          </a:p>
        </p:txBody>
      </p:sp>
      <p:sp>
        <p:nvSpPr>
          <p:cNvPr id="11" name="Text Placeholder 10"/>
          <p:cNvSpPr>
            <a:spLocks noGrp="1"/>
          </p:cNvSpPr>
          <p:nvPr>
            <p:ph type="body" sz="quarter" idx="11"/>
          </p:nvPr>
        </p:nvSpPr>
        <p:spPr>
          <a:xfrm>
            <a:off x="8915454" y="6318655"/>
            <a:ext cx="2951982" cy="409170"/>
          </a:xfrm>
        </p:spPr>
        <p:txBody>
          <a:bodyPr/>
          <a:lstStyle/>
          <a:p>
            <a:r>
              <a:rPr lang="en-GB" sz="900" dirty="0"/>
              <a:t>1. Wang-Gillam A, et al. Lancet 2016;387:545</a:t>
            </a:r>
          </a:p>
          <a:p>
            <a:r>
              <a:rPr lang="en-GB" sz="900" dirty="0"/>
              <a:t>2. ONIVYDE</a:t>
            </a:r>
            <a:r>
              <a:rPr lang="en-GB" sz="900" baseline="30000" dirty="0"/>
              <a:t>®</a:t>
            </a:r>
            <a:r>
              <a:rPr lang="en-GB" sz="900" dirty="0"/>
              <a:t> Summary of Product Characteristics</a:t>
            </a:r>
          </a:p>
        </p:txBody>
      </p:sp>
      <p:graphicFrame>
        <p:nvGraphicFramePr>
          <p:cNvPr id="12" name="Content Placeholder 6"/>
          <p:cNvGraphicFramePr>
            <a:graphicFrameLocks/>
          </p:cNvGraphicFramePr>
          <p:nvPr>
            <p:extLst/>
          </p:nvPr>
        </p:nvGraphicFramePr>
        <p:xfrm>
          <a:off x="2285325" y="1231903"/>
          <a:ext cx="2152077" cy="4737096"/>
        </p:xfrm>
        <a:graphic>
          <a:graphicData uri="http://schemas.openxmlformats.org/drawingml/2006/table">
            <a:tbl>
              <a:tblPr firstRow="1" bandRow="1"/>
              <a:tblGrid>
                <a:gridCol w="2152077">
                  <a:extLst>
                    <a:ext uri="{9D8B030D-6E8A-4147-A177-3AD203B41FA5}">
                      <a16:colId xmlns:a16="http://schemas.microsoft.com/office/drawing/2014/main" val="20000"/>
                    </a:ext>
                  </a:extLst>
                </a:gridCol>
              </a:tblGrid>
              <a:tr h="684000">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GB" sz="1000" noProof="0" dirty="0">
                          <a:solidFill>
                            <a:schemeClr val="bg2"/>
                          </a:solidFill>
                          <a:latin typeface="Calibri" panose="020F0502020204030204" pitchFamily="34" charset="0"/>
                          <a:cs typeface="Calibri" panose="020F0502020204030204" pitchFamily="34" charset="0"/>
                        </a:rPr>
                        <a:t>Baseline Characteristics</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extLst>
                  <a:ext uri="{0D108BD9-81ED-4DB2-BD59-A6C34878D82A}">
                    <a16:rowId xmlns:a16="http://schemas.microsoft.com/office/drawing/2014/main" val="10000"/>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noProof="0" dirty="0">
                          <a:solidFill>
                            <a:srgbClr val="FFFF00"/>
                          </a:solidFill>
                          <a:latin typeface="Calibri" panose="020F0502020204030204" pitchFamily="34" charset="0"/>
                          <a:cs typeface="Calibri" panose="020F0502020204030204" pitchFamily="34" charset="0"/>
                        </a:rPr>
                        <a:t>Age, y</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1"/>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177800" indent="0" algn="l"/>
                      <a:r>
                        <a:rPr lang="en-GB" sz="1000" noProof="0" dirty="0">
                          <a:solidFill>
                            <a:schemeClr val="tx1"/>
                          </a:solidFill>
                          <a:latin typeface="Calibri" panose="020F0502020204030204" pitchFamily="34" charset="0"/>
                          <a:cs typeface="Calibri" panose="020F0502020204030204" pitchFamily="34" charset="0"/>
                        </a:rPr>
                        <a:t>Median years (IQR)</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2"/>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l"/>
                      <a:r>
                        <a:rPr lang="en-GB" sz="1000" b="1" baseline="0" noProof="0" dirty="0">
                          <a:solidFill>
                            <a:schemeClr val="tx1"/>
                          </a:solidFill>
                          <a:latin typeface="Calibri" panose="020F0502020204030204" pitchFamily="34" charset="0"/>
                          <a:cs typeface="Calibri" panose="020F0502020204030204" pitchFamily="34" charset="0"/>
                        </a:rPr>
                        <a:t>Male, n (%)</a:t>
                      </a:r>
                      <a:endParaRPr lang="en-GB" sz="1000" b="1"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3"/>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l"/>
                      <a:r>
                        <a:rPr lang="en-GB" sz="1000" b="1" noProof="0" dirty="0">
                          <a:solidFill>
                            <a:schemeClr val="tx1"/>
                          </a:solidFill>
                          <a:latin typeface="Calibri" panose="020F0502020204030204" pitchFamily="34" charset="0"/>
                          <a:cs typeface="Calibri" panose="020F0502020204030204" pitchFamily="34" charset="0"/>
                        </a:rPr>
                        <a:t>Female,</a:t>
                      </a:r>
                      <a:r>
                        <a:rPr lang="en-GB" sz="1000" b="1" baseline="0" noProof="0" dirty="0">
                          <a:solidFill>
                            <a:schemeClr val="tx1"/>
                          </a:solidFill>
                          <a:latin typeface="Calibri" panose="020F0502020204030204" pitchFamily="34" charset="0"/>
                          <a:cs typeface="Calibri" panose="020F0502020204030204" pitchFamily="34" charset="0"/>
                        </a:rPr>
                        <a:t> n (%)</a:t>
                      </a:r>
                      <a:endParaRPr lang="en-GB" sz="1000" b="1"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4"/>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l"/>
                      <a:r>
                        <a:rPr lang="en-GB" sz="1000" b="1" noProof="0" dirty="0">
                          <a:solidFill>
                            <a:srgbClr val="FFFF00"/>
                          </a:solidFill>
                          <a:latin typeface="Calibri" panose="020F0502020204030204" pitchFamily="34" charset="0"/>
                          <a:cs typeface="Calibri" panose="020F0502020204030204" pitchFamily="34" charset="0"/>
                        </a:rPr>
                        <a:t>Ethnic origin, n (%)</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5"/>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177800" indent="0"/>
                      <a:r>
                        <a:rPr lang="en-GB" sz="1000" noProof="0" dirty="0">
                          <a:solidFill>
                            <a:schemeClr val="tx1"/>
                          </a:solidFill>
                          <a:latin typeface="Calibri" panose="020F0502020204030204" pitchFamily="34" charset="0"/>
                          <a:cs typeface="Calibri" panose="020F0502020204030204" pitchFamily="34" charset="0"/>
                        </a:rPr>
                        <a:t>East Asian</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6"/>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177800" indent="0"/>
                      <a:r>
                        <a:rPr lang="en-GB" sz="1000" noProof="0" dirty="0">
                          <a:solidFill>
                            <a:schemeClr val="tx1"/>
                          </a:solidFill>
                          <a:latin typeface="Calibri" panose="020F0502020204030204" pitchFamily="34" charset="0"/>
                          <a:cs typeface="Calibri" panose="020F0502020204030204" pitchFamily="34" charset="0"/>
                        </a:rPr>
                        <a:t>Black or African American</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7"/>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177800" indent="0"/>
                      <a:r>
                        <a:rPr lang="en-GB" sz="1000" noProof="0" dirty="0">
                          <a:solidFill>
                            <a:schemeClr val="tx1"/>
                          </a:solidFill>
                          <a:latin typeface="Calibri" panose="020F0502020204030204" pitchFamily="34" charset="0"/>
                          <a:cs typeface="Calibri" panose="020F0502020204030204" pitchFamily="34" charset="0"/>
                        </a:rPr>
                        <a:t>White</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8"/>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177800" indent="0"/>
                      <a:r>
                        <a:rPr lang="en-GB" sz="1000" noProof="0" dirty="0">
                          <a:solidFill>
                            <a:schemeClr val="tx1"/>
                          </a:solidFill>
                          <a:latin typeface="Calibri" panose="020F0502020204030204" pitchFamily="34" charset="0"/>
                          <a:cs typeface="Calibri" panose="020F0502020204030204" pitchFamily="34" charset="0"/>
                        </a:rPr>
                        <a:t>Other</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9"/>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GB" sz="1000" b="1" noProof="0" dirty="0">
                          <a:solidFill>
                            <a:srgbClr val="FFFF00"/>
                          </a:solidFill>
                          <a:latin typeface="Calibri" panose="020F0502020204030204" pitchFamily="34" charset="0"/>
                          <a:cs typeface="Calibri" panose="020F0502020204030204" pitchFamily="34" charset="0"/>
                        </a:rPr>
                        <a:t>KPS, n</a:t>
                      </a:r>
                      <a:r>
                        <a:rPr lang="en-GB" sz="1000" b="1" baseline="0" noProof="0" dirty="0">
                          <a:solidFill>
                            <a:srgbClr val="FFFF00"/>
                          </a:solidFill>
                          <a:latin typeface="Calibri" panose="020F0502020204030204" pitchFamily="34" charset="0"/>
                          <a:cs typeface="Calibri" panose="020F0502020204030204" pitchFamily="34" charset="0"/>
                        </a:rPr>
                        <a:t> (%)</a:t>
                      </a:r>
                      <a:endParaRPr lang="en-GB" sz="1000" b="1" noProof="0" dirty="0">
                        <a:solidFill>
                          <a:srgbClr val="FFFF00"/>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0"/>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177800" indent="0" algn="l"/>
                      <a:r>
                        <a:rPr lang="en-GB" sz="1000" noProof="0" dirty="0">
                          <a:solidFill>
                            <a:schemeClr val="tx1"/>
                          </a:solidFill>
                          <a:latin typeface="Calibri" panose="020F0502020204030204" pitchFamily="34" charset="0"/>
                          <a:cs typeface="Calibri" panose="020F0502020204030204" pitchFamily="34" charset="0"/>
                        </a:rPr>
                        <a:t>90–100</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1"/>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177800" indent="0" algn="l"/>
                      <a:r>
                        <a:rPr lang="en-GB" sz="1000" noProof="0" dirty="0">
                          <a:solidFill>
                            <a:schemeClr val="tx1"/>
                          </a:solidFill>
                          <a:latin typeface="Calibri" panose="020F0502020204030204" pitchFamily="34" charset="0"/>
                          <a:cs typeface="Calibri" panose="020F0502020204030204" pitchFamily="34" charset="0"/>
                        </a:rPr>
                        <a:t>70–80</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2"/>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l"/>
                      <a:r>
                        <a:rPr lang="en-GB" sz="1000" b="1" noProof="0" dirty="0">
                          <a:solidFill>
                            <a:srgbClr val="FFFF00"/>
                          </a:solidFill>
                          <a:latin typeface="Calibri" panose="020F0502020204030204" pitchFamily="34" charset="0"/>
                          <a:cs typeface="Calibri" panose="020F0502020204030204" pitchFamily="34" charset="0"/>
                        </a:rPr>
                        <a:t>Pancreatic</a:t>
                      </a:r>
                      <a:r>
                        <a:rPr lang="en-GB" sz="1000" b="1" baseline="0" noProof="0" dirty="0">
                          <a:solidFill>
                            <a:srgbClr val="FFFF00"/>
                          </a:solidFill>
                          <a:latin typeface="Calibri" panose="020F0502020204030204" pitchFamily="34" charset="0"/>
                          <a:cs typeface="Calibri" panose="020F0502020204030204" pitchFamily="34" charset="0"/>
                        </a:rPr>
                        <a:t> tumour location, n (%)</a:t>
                      </a:r>
                      <a:endParaRPr lang="en-GB" sz="1000" b="1" noProof="0" dirty="0">
                        <a:solidFill>
                          <a:srgbClr val="FFFF00"/>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3"/>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177800" indent="0" algn="l"/>
                      <a:r>
                        <a:rPr lang="en-GB" sz="1000" noProof="0" dirty="0">
                          <a:solidFill>
                            <a:schemeClr val="tx1"/>
                          </a:solidFill>
                          <a:latin typeface="Calibri" panose="020F0502020204030204" pitchFamily="34" charset="0"/>
                          <a:cs typeface="Calibri" panose="020F0502020204030204" pitchFamily="34" charset="0"/>
                        </a:rPr>
                        <a:t>Head</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4"/>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177800" indent="0" algn="l"/>
                      <a:r>
                        <a:rPr lang="en-GB" sz="1000" noProof="0" dirty="0">
                          <a:solidFill>
                            <a:schemeClr val="tx1"/>
                          </a:solidFill>
                          <a:latin typeface="Calibri" panose="020F0502020204030204" pitchFamily="34" charset="0"/>
                          <a:cs typeface="Calibri" panose="020F0502020204030204" pitchFamily="34" charset="0"/>
                        </a:rPr>
                        <a:t>Other</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5"/>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l"/>
                      <a:r>
                        <a:rPr lang="en-GB" sz="1000" b="1" noProof="0" dirty="0">
                          <a:solidFill>
                            <a:srgbClr val="FFFF00"/>
                          </a:solidFill>
                          <a:latin typeface="Calibri" panose="020F0502020204030204" pitchFamily="34" charset="0"/>
                          <a:cs typeface="Calibri" panose="020F0502020204030204" pitchFamily="34" charset="0"/>
                        </a:rPr>
                        <a:t>Amount of CA19-9, n (%)</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6"/>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177800" indent="0"/>
                      <a:r>
                        <a:rPr lang="en-GB" sz="1000" noProof="0" dirty="0">
                          <a:solidFill>
                            <a:schemeClr val="tx1"/>
                          </a:solidFill>
                          <a:latin typeface="Calibri" panose="020F0502020204030204" pitchFamily="34" charset="0"/>
                          <a:cs typeface="Calibri" panose="020F0502020204030204" pitchFamily="34" charset="0"/>
                        </a:rPr>
                        <a:t>≥40 U/ml</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7"/>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177800" indent="0"/>
                      <a:r>
                        <a:rPr lang="en-GB" sz="1000" noProof="0" dirty="0">
                          <a:solidFill>
                            <a:schemeClr val="tx1"/>
                          </a:solidFill>
                          <a:latin typeface="Calibri" panose="020F0502020204030204" pitchFamily="34" charset="0"/>
                          <a:cs typeface="Calibri" panose="020F0502020204030204" pitchFamily="34" charset="0"/>
                        </a:rPr>
                        <a:t>&lt;40 U/ml</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8"/>
                  </a:ext>
                </a:extLst>
              </a:tr>
            </a:tbl>
          </a:graphicData>
        </a:graphic>
      </p:graphicFrame>
      <p:graphicFrame>
        <p:nvGraphicFramePr>
          <p:cNvPr id="13" name="Content Placeholder 6"/>
          <p:cNvGraphicFramePr>
            <a:graphicFrameLocks/>
          </p:cNvGraphicFramePr>
          <p:nvPr>
            <p:extLst/>
          </p:nvPr>
        </p:nvGraphicFramePr>
        <p:xfrm>
          <a:off x="4651482" y="1231903"/>
          <a:ext cx="2275200" cy="4737096"/>
        </p:xfrm>
        <a:graphic>
          <a:graphicData uri="http://schemas.openxmlformats.org/drawingml/2006/table">
            <a:tbl>
              <a:tblPr firstRow="1" bandRow="1"/>
              <a:tblGrid>
                <a:gridCol w="1137600">
                  <a:extLst>
                    <a:ext uri="{9D8B030D-6E8A-4147-A177-3AD203B41FA5}">
                      <a16:colId xmlns:a16="http://schemas.microsoft.com/office/drawing/2014/main" val="20000"/>
                    </a:ext>
                  </a:extLst>
                </a:gridCol>
                <a:gridCol w="1137600">
                  <a:extLst>
                    <a:ext uri="{9D8B030D-6E8A-4147-A177-3AD203B41FA5}">
                      <a16:colId xmlns:a16="http://schemas.microsoft.com/office/drawing/2014/main" val="20001"/>
                    </a:ext>
                  </a:extLst>
                </a:gridCol>
              </a:tblGrid>
              <a:tr h="684000">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GB" sz="1000" b="1" noProof="0" dirty="0">
                          <a:solidFill>
                            <a:schemeClr val="bg2"/>
                          </a:solidFill>
                          <a:latin typeface="Calibri" panose="020F0502020204030204" pitchFamily="34" charset="0"/>
                          <a:cs typeface="Calibri" panose="020F0502020204030204" pitchFamily="34" charset="0"/>
                        </a:rPr>
                        <a:t>Combination</a:t>
                      </a:r>
                      <a:r>
                        <a:rPr lang="en-GB" sz="1000" b="1" baseline="0" noProof="0" dirty="0">
                          <a:solidFill>
                            <a:schemeClr val="bg2"/>
                          </a:solidFill>
                          <a:latin typeface="Calibri" panose="020F0502020204030204" pitchFamily="34" charset="0"/>
                          <a:cs typeface="Calibri" panose="020F0502020204030204" pitchFamily="34" charset="0"/>
                        </a:rPr>
                        <a:t> therapy </a:t>
                      </a:r>
                      <a:br>
                        <a:rPr lang="en-GB" sz="1000" b="1" baseline="0" noProof="0" dirty="0">
                          <a:solidFill>
                            <a:schemeClr val="bg2"/>
                          </a:solidFill>
                          <a:latin typeface="Calibri" panose="020F0502020204030204" pitchFamily="34" charset="0"/>
                          <a:cs typeface="Calibri" panose="020F0502020204030204" pitchFamily="34" charset="0"/>
                        </a:rPr>
                      </a:br>
                      <a:r>
                        <a:rPr lang="en-GB" sz="1000" b="1" noProof="0" dirty="0">
                          <a:solidFill>
                            <a:schemeClr val="bg2"/>
                          </a:solidFill>
                          <a:latin typeface="Calibri" panose="020F0502020204030204" pitchFamily="34" charset="0"/>
                          <a:cs typeface="Calibri" panose="020F0502020204030204" pitchFamily="34" charset="0"/>
                        </a:rPr>
                        <a:t>nal-IRI+5-FU/LV</a:t>
                      </a:r>
                    </a:p>
                    <a:p>
                      <a:pPr algn="ctr"/>
                      <a:r>
                        <a:rPr lang="en-GB" sz="1000" b="1" noProof="0" dirty="0">
                          <a:solidFill>
                            <a:schemeClr val="bg2"/>
                          </a:solidFill>
                          <a:latin typeface="Calibri" panose="020F0502020204030204" pitchFamily="34" charset="0"/>
                          <a:cs typeface="Calibri" panose="020F0502020204030204" pitchFamily="34" charset="0"/>
                        </a:rPr>
                        <a:t>(n = 117)</a:t>
                      </a:r>
                    </a:p>
                  </a:txBody>
                  <a:tcPr marL="36000" marR="36000" marT="18000" marB="36000" anchor="b">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000" b="1" noProof="0" dirty="0">
                          <a:solidFill>
                            <a:schemeClr val="bg2"/>
                          </a:solidFill>
                          <a:latin typeface="Calibri" panose="020F0502020204030204" pitchFamily="34" charset="0"/>
                          <a:cs typeface="Calibri" panose="020F0502020204030204" pitchFamily="34" charset="0"/>
                        </a:rPr>
                        <a:t>Combination therapy control</a:t>
                      </a:r>
                    </a:p>
                    <a:p>
                      <a:pPr marL="0" marR="0" indent="0" algn="ctr" defTabSz="457200" rtl="0" eaLnBrk="1" fontAlgn="auto" latinLnBrk="0" hangingPunct="1">
                        <a:lnSpc>
                          <a:spcPct val="100000"/>
                        </a:lnSpc>
                        <a:spcBef>
                          <a:spcPts val="0"/>
                        </a:spcBef>
                        <a:spcAft>
                          <a:spcPts val="0"/>
                        </a:spcAft>
                        <a:buClrTx/>
                        <a:buSzTx/>
                        <a:buFontTx/>
                        <a:buNone/>
                        <a:tabLst/>
                        <a:defRPr/>
                      </a:pPr>
                      <a:r>
                        <a:rPr lang="en-GB" sz="1000" b="1" noProof="0" dirty="0">
                          <a:solidFill>
                            <a:schemeClr val="bg2"/>
                          </a:solidFill>
                          <a:latin typeface="Calibri" panose="020F0502020204030204" pitchFamily="34" charset="0"/>
                          <a:cs typeface="Calibri" panose="020F0502020204030204" pitchFamily="34" charset="0"/>
                        </a:rPr>
                        <a:t>5-FU/LV</a:t>
                      </a:r>
                    </a:p>
                    <a:p>
                      <a:pPr algn="ctr"/>
                      <a:r>
                        <a:rPr lang="en-GB" sz="1000" b="1" noProof="0" dirty="0">
                          <a:solidFill>
                            <a:schemeClr val="bg2"/>
                          </a:solidFill>
                          <a:latin typeface="Calibri" panose="020F0502020204030204" pitchFamily="34" charset="0"/>
                          <a:cs typeface="Calibri" panose="020F0502020204030204" pitchFamily="34" charset="0"/>
                        </a:rPr>
                        <a:t>(n = 119)</a:t>
                      </a:r>
                    </a:p>
                  </a:txBody>
                  <a:tcPr marL="36000" marR="36000" marT="18000" marB="36000" anchor="b">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extLst>
                  <a:ext uri="{0D108BD9-81ED-4DB2-BD59-A6C34878D82A}">
                    <a16:rowId xmlns:a16="http://schemas.microsoft.com/office/drawing/2014/main" val="10000"/>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1"/>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63 (57–70)*</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62 (55–69)</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2"/>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69 (59%)</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67 (56%)</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3"/>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48 (41%)</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52 (44%)</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4"/>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5"/>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34 (29%)</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36 (30%)</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6"/>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4 (3%)</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3 (3%)</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7"/>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72 (62%)</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76 (64%)</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8"/>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7 (6%)</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4 (3%)</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9"/>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0"/>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69 (59%)</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57 (48%)</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1"/>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45 (38%)</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61 (51%)</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2"/>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3"/>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76 (65%)</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69 (58%)</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4"/>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41 (35%)</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50 (42%)</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5"/>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6"/>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92/114 (81%)</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91/114 (80%)</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7"/>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22/114 (19%)</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23/114 (20%)</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8"/>
                  </a:ext>
                </a:extLst>
              </a:tr>
            </a:tbl>
          </a:graphicData>
        </a:graphic>
      </p:graphicFrame>
      <p:graphicFrame>
        <p:nvGraphicFramePr>
          <p:cNvPr id="14" name="Content Placeholder 6"/>
          <p:cNvGraphicFramePr>
            <a:graphicFrameLocks/>
          </p:cNvGraphicFramePr>
          <p:nvPr>
            <p:extLst/>
          </p:nvPr>
        </p:nvGraphicFramePr>
        <p:xfrm>
          <a:off x="7140762" y="1231903"/>
          <a:ext cx="2275200" cy="4737096"/>
        </p:xfrm>
        <a:graphic>
          <a:graphicData uri="http://schemas.openxmlformats.org/drawingml/2006/table">
            <a:tbl>
              <a:tblPr firstRow="1" bandRow="1"/>
              <a:tblGrid>
                <a:gridCol w="1137600">
                  <a:extLst>
                    <a:ext uri="{9D8B030D-6E8A-4147-A177-3AD203B41FA5}">
                      <a16:colId xmlns:a16="http://schemas.microsoft.com/office/drawing/2014/main" val="20000"/>
                    </a:ext>
                  </a:extLst>
                </a:gridCol>
                <a:gridCol w="1137600">
                  <a:extLst>
                    <a:ext uri="{9D8B030D-6E8A-4147-A177-3AD203B41FA5}">
                      <a16:colId xmlns:a16="http://schemas.microsoft.com/office/drawing/2014/main" val="20001"/>
                    </a:ext>
                  </a:extLst>
                </a:gridCol>
              </a:tblGrid>
              <a:tr h="684000">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000" b="1" noProof="0" dirty="0">
                          <a:solidFill>
                            <a:schemeClr val="bg2"/>
                          </a:solidFill>
                          <a:latin typeface="Calibri" panose="020F0502020204030204" pitchFamily="34" charset="0"/>
                          <a:cs typeface="Calibri" panose="020F0502020204030204" pitchFamily="34" charset="0"/>
                        </a:rPr>
                        <a:t>Monotherapy</a:t>
                      </a:r>
                    </a:p>
                    <a:p>
                      <a:pPr algn="ctr"/>
                      <a:r>
                        <a:rPr lang="en-GB" sz="1000" b="1" noProof="0" dirty="0" err="1">
                          <a:solidFill>
                            <a:schemeClr val="bg2"/>
                          </a:solidFill>
                          <a:latin typeface="Calibri" panose="020F0502020204030204" pitchFamily="34" charset="0"/>
                          <a:cs typeface="Calibri" panose="020F0502020204030204" pitchFamily="34" charset="0"/>
                        </a:rPr>
                        <a:t>nal</a:t>
                      </a:r>
                      <a:r>
                        <a:rPr lang="en-GB" sz="1000" b="1" noProof="0" dirty="0">
                          <a:solidFill>
                            <a:schemeClr val="bg2"/>
                          </a:solidFill>
                          <a:latin typeface="Calibri" panose="020F0502020204030204" pitchFamily="34" charset="0"/>
                          <a:cs typeface="Calibri" panose="020F0502020204030204" pitchFamily="34" charset="0"/>
                        </a:rPr>
                        <a:t>-IRI </a:t>
                      </a:r>
                      <a:br>
                        <a:rPr lang="en-GB" sz="1000" b="1" noProof="0" dirty="0">
                          <a:solidFill>
                            <a:schemeClr val="bg2"/>
                          </a:solidFill>
                          <a:latin typeface="Calibri" panose="020F0502020204030204" pitchFamily="34" charset="0"/>
                          <a:cs typeface="Calibri" panose="020F0502020204030204" pitchFamily="34" charset="0"/>
                        </a:rPr>
                      </a:br>
                      <a:r>
                        <a:rPr lang="en-GB" sz="1000" b="1" noProof="0" dirty="0">
                          <a:solidFill>
                            <a:schemeClr val="bg2"/>
                          </a:solidFill>
                          <a:latin typeface="Calibri" panose="020F0502020204030204" pitchFamily="34" charset="0"/>
                          <a:cs typeface="Calibri" panose="020F0502020204030204" pitchFamily="34" charset="0"/>
                        </a:rPr>
                        <a:t>(n =</a:t>
                      </a:r>
                      <a:r>
                        <a:rPr lang="en-GB" sz="1000" b="1" baseline="0" noProof="0" dirty="0">
                          <a:solidFill>
                            <a:schemeClr val="bg2"/>
                          </a:solidFill>
                          <a:latin typeface="Calibri" panose="020F0502020204030204" pitchFamily="34" charset="0"/>
                          <a:cs typeface="Calibri" panose="020F0502020204030204" pitchFamily="34" charset="0"/>
                        </a:rPr>
                        <a:t> 151)</a:t>
                      </a:r>
                      <a:endParaRPr lang="en-GB" sz="1000" b="1" noProof="0" dirty="0">
                        <a:solidFill>
                          <a:schemeClr val="bg2"/>
                        </a:solidFill>
                        <a:latin typeface="Calibri" panose="020F0502020204030204" pitchFamily="34" charset="0"/>
                        <a:cs typeface="Calibri" panose="020F0502020204030204" pitchFamily="34" charset="0"/>
                      </a:endParaRPr>
                    </a:p>
                  </a:txBody>
                  <a:tcPr marL="36000" marR="36000" marT="18000" marB="36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60000"/>
                        <a:lumOff val="40000"/>
                      </a:schemeClr>
                    </a:soli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000" b="1" noProof="0" dirty="0">
                          <a:solidFill>
                            <a:schemeClr val="bg2"/>
                          </a:solidFill>
                          <a:latin typeface="Calibri" panose="020F0502020204030204" pitchFamily="34" charset="0"/>
                          <a:cs typeface="Calibri" panose="020F0502020204030204" pitchFamily="34" charset="0"/>
                        </a:rPr>
                        <a:t>Monotherapy</a:t>
                      </a:r>
                      <a:r>
                        <a:rPr lang="en-GB" sz="1000" b="1" baseline="0" noProof="0" dirty="0">
                          <a:solidFill>
                            <a:schemeClr val="bg2"/>
                          </a:solidFill>
                          <a:latin typeface="Calibri" panose="020F0502020204030204" pitchFamily="34" charset="0"/>
                          <a:cs typeface="Calibri" panose="020F0502020204030204" pitchFamily="34" charset="0"/>
                        </a:rPr>
                        <a:t> control </a:t>
                      </a:r>
                      <a:r>
                        <a:rPr lang="en-GB" sz="1000" b="1" noProof="0" dirty="0">
                          <a:solidFill>
                            <a:schemeClr val="bg2"/>
                          </a:solidFill>
                          <a:latin typeface="Calibri" panose="020F0502020204030204" pitchFamily="34" charset="0"/>
                          <a:cs typeface="Calibri" panose="020F0502020204030204" pitchFamily="34" charset="0"/>
                        </a:rPr>
                        <a:t>5-FU/LV</a:t>
                      </a:r>
                    </a:p>
                    <a:p>
                      <a:pPr algn="ctr"/>
                      <a:r>
                        <a:rPr lang="en-GB" sz="1000" b="1" noProof="0" dirty="0">
                          <a:solidFill>
                            <a:schemeClr val="bg2"/>
                          </a:solidFill>
                          <a:latin typeface="Calibri" panose="020F0502020204030204" pitchFamily="34" charset="0"/>
                          <a:cs typeface="Calibri" panose="020F0502020204030204" pitchFamily="34" charset="0"/>
                        </a:rPr>
                        <a:t>(n = 149)</a:t>
                      </a:r>
                    </a:p>
                  </a:txBody>
                  <a:tcPr marL="36000" marR="36000" marT="18000" marB="36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2">
                        <a:lumMod val="60000"/>
                        <a:lumOff val="40000"/>
                      </a:schemeClr>
                    </a:solidFill>
                  </a:tcPr>
                </a:tc>
                <a:extLst>
                  <a:ext uri="{0D108BD9-81ED-4DB2-BD59-A6C34878D82A}">
                    <a16:rowId xmlns:a16="http://schemas.microsoft.com/office/drawing/2014/main" val="10000"/>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1"/>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65 (58–70)</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63 (55–69)</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2"/>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87 (58%)</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81 (54%)</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3"/>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64 (42%)</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68 (46%)</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4"/>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5"/>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52 (34%)</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50 (34%)</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6"/>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3 (2%)</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3 (2%)</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7"/>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89 (59%)</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92 (62%)</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8"/>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7 (5%)</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4 (3%)</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9"/>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0"/>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86 (57%)</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76 (51%)</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1"/>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65 (43%)</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72 (48%)</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2"/>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3"/>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99 (66%)</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81 (54%)</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4"/>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52 (34%)</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68 (46%)</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5"/>
                  </a:ext>
                </a:extLst>
              </a:tr>
              <a:tr h="22517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6"/>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125/146 (86%)</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116/144 (81%)</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7"/>
                  </a:ext>
                </a:extLst>
              </a:tr>
              <a:tr h="225172">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21/146 (14%)</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000" noProof="0" dirty="0">
                          <a:solidFill>
                            <a:schemeClr val="tx1"/>
                          </a:solidFill>
                          <a:latin typeface="Calibri" panose="020F0502020204030204" pitchFamily="34" charset="0"/>
                          <a:cs typeface="Calibri" panose="020F0502020204030204" pitchFamily="34" charset="0"/>
                        </a:rPr>
                        <a:t>28/144 (39%)</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8"/>
                  </a:ext>
                </a:extLst>
              </a:tr>
            </a:tbl>
          </a:graphicData>
        </a:graphic>
      </p:graphicFrame>
      <p:sp>
        <p:nvSpPr>
          <p:cNvPr id="10" name="Title 1">
            <a:extLst>
              <a:ext uri="{FF2B5EF4-FFF2-40B4-BE49-F238E27FC236}">
                <a16:creationId xmlns:a16="http://schemas.microsoft.com/office/drawing/2014/main" id="{408D1ECD-DA83-48B8-AB63-3BD8A156C884}"/>
              </a:ext>
            </a:extLst>
          </p:cNvPr>
          <p:cNvSpPr>
            <a:spLocks noGrp="1"/>
          </p:cNvSpPr>
          <p:nvPr>
            <p:ph type="title"/>
          </p:nvPr>
        </p:nvSpPr>
        <p:spPr>
          <a:xfrm>
            <a:off x="1543352" y="449222"/>
            <a:ext cx="9931703" cy="499533"/>
          </a:xfrm>
        </p:spPr>
        <p:txBody>
          <a:bodyPr>
            <a:noAutofit/>
          </a:bodyPr>
          <a:lstStyle/>
          <a:p>
            <a:r>
              <a:rPr lang="en-GB" altLang="en-US" sz="3200" dirty="0">
                <a:solidFill>
                  <a:srgbClr val="FFFF99"/>
                </a:solidFill>
                <a:latin typeface="Calibri" panose="020F0502020204030204" pitchFamily="34" charset="0"/>
                <a:cs typeface="Calibri" panose="020F0502020204030204" pitchFamily="34" charset="0"/>
              </a:rPr>
              <a:t>Baseline Characteristics of the ITT Population were Balanced Between Treatment Arms </a:t>
            </a:r>
            <a:endParaRPr lang="en-GB" sz="3200" dirty="0">
              <a:solidFill>
                <a:srgbClr val="FFFF99"/>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9872854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1780953" y="304378"/>
            <a:ext cx="10313582" cy="500174"/>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rPr>
              <a:t>A Year 2017 Technology, Pharmacology, and Surgical  Update   </a:t>
            </a:r>
            <a:endParaRPr kumimoji="0" lang="en-US" sz="2600" b="0" i="0" u="none" strike="noStrike" kern="0" cap="none" spc="0" normalizeH="0" baseline="0" noProof="0" dirty="0">
              <a:ln>
                <a:noFill/>
              </a:ln>
              <a:solidFill>
                <a:srgbClr val="FFFF99"/>
              </a:solidFill>
              <a:effectLst/>
              <a:uLnTx/>
              <a:uFillTx/>
              <a:latin typeface="Calibri" panose="020F0502020204030204" pitchFamily="34" charset="0"/>
              <a:ea typeface="MS PGothic" pitchFamily="34" charset="-128"/>
            </a:endParaRPr>
          </a:p>
        </p:txBody>
      </p:sp>
      <p:sp>
        <p:nvSpPr>
          <p:cNvPr id="10" name="TextBox 9"/>
          <p:cNvSpPr txBox="1"/>
          <p:nvPr/>
        </p:nvSpPr>
        <p:spPr>
          <a:xfrm>
            <a:off x="332509" y="1103528"/>
            <a:ext cx="11642708" cy="2616101"/>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99"/>
                </a:solidFill>
                <a:effectLst/>
                <a:uLnTx/>
                <a:uFillTx/>
                <a:latin typeface="Calibri" panose="020F0502020204030204" pitchFamily="34" charset="0"/>
                <a:ea typeface="Tahoma"/>
                <a:cs typeface="Calibri" panose="020F0502020204030204" pitchFamily="34" charset="0"/>
              </a:rPr>
              <a:t>New Strategies, Guidelines, and Therapeutic Advances for the Comprehensive Continuum of Metastatic Pancreatic Cancers</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36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Focus on Chemotherapeutic and Surgical Approaches to Pancreatic Adenocarcinoma and Pancreatic Neuroendocrine Tumors (</a:t>
            </a:r>
            <a:r>
              <a:rPr kumimoji="0" lang="en-US" sz="2800" b="0" i="0" u="none" strike="noStrike" kern="1200" cap="none" spc="0" normalizeH="0" baseline="0" noProof="0" dirty="0" err="1">
                <a:ln>
                  <a:noFill/>
                </a:ln>
                <a:solidFill>
                  <a:srgbClr val="FFFFFF"/>
                </a:solidFill>
                <a:effectLst/>
                <a:uLnTx/>
                <a:uFillTx/>
                <a:latin typeface="Calibri" panose="020F0502020204030204" pitchFamily="34" charset="0"/>
                <a:ea typeface="Tahoma"/>
                <a:cs typeface="Calibri" panose="020F0502020204030204" pitchFamily="34" charset="0"/>
              </a:rPr>
              <a:t>panNET</a:t>
            </a:r>
            <a:r>
              <a:rPr kumimoji="0" lang="en-US" sz="28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a:t>
            </a:r>
          </a:p>
        </p:txBody>
      </p:sp>
    </p:spTree>
    <p:extLst>
      <p:ext uri="{BB962C8B-B14F-4D97-AF65-F5344CB8AC3E}">
        <p14:creationId xmlns:p14="http://schemas.microsoft.com/office/powerpoint/2010/main" val="1980532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5F98036-AF18-4DF7-B8A7-0AF849157F70}"/>
              </a:ext>
            </a:extLst>
          </p:cNvPr>
          <p:cNvSpPr/>
          <p:nvPr/>
        </p:nvSpPr>
        <p:spPr bwMode="auto">
          <a:xfrm>
            <a:off x="2181981" y="1141789"/>
            <a:ext cx="7320038" cy="4886477"/>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Tahoma"/>
              <a:ea typeface="Tahoma"/>
              <a:cs typeface="Tahoma"/>
            </a:endParaRPr>
          </a:p>
        </p:txBody>
      </p:sp>
      <p:sp>
        <p:nvSpPr>
          <p:cNvPr id="2" name="Title 1"/>
          <p:cNvSpPr>
            <a:spLocks noGrp="1"/>
          </p:cNvSpPr>
          <p:nvPr>
            <p:ph type="title"/>
          </p:nvPr>
        </p:nvSpPr>
        <p:spPr>
          <a:xfrm>
            <a:off x="1543352" y="449222"/>
            <a:ext cx="9931703" cy="499533"/>
          </a:xfrm>
        </p:spPr>
        <p:txBody>
          <a:bodyPr>
            <a:noAutofit/>
          </a:bodyPr>
          <a:lstStyle/>
          <a:p>
            <a:r>
              <a:rPr lang="en-GB" altLang="en-US" sz="3200" dirty="0">
                <a:solidFill>
                  <a:srgbClr val="FFFF99"/>
                </a:solidFill>
                <a:latin typeface="Calibri" panose="020F0502020204030204" pitchFamily="34" charset="0"/>
                <a:cs typeface="Calibri" panose="020F0502020204030204" pitchFamily="34" charset="0"/>
              </a:rPr>
              <a:t>Baseline Characteristics of the ITT Population were Balanced Between Treatment Arms </a:t>
            </a:r>
            <a:endParaRPr lang="en-GB" sz="3200" dirty="0">
              <a:solidFill>
                <a:srgbClr val="FFFF99"/>
              </a:solidFill>
              <a:latin typeface="Calibri" panose="020F0502020204030204" pitchFamily="34" charset="0"/>
              <a:cs typeface="Calibri" panose="020F0502020204030204" pitchFamily="34" charset="0"/>
            </a:endParaRPr>
          </a:p>
        </p:txBody>
      </p:sp>
      <p:sp>
        <p:nvSpPr>
          <p:cNvPr id="12" name="Text Placeholder 11"/>
          <p:cNvSpPr>
            <a:spLocks noGrp="1"/>
          </p:cNvSpPr>
          <p:nvPr>
            <p:ph type="body" sz="quarter" idx="10"/>
          </p:nvPr>
        </p:nvSpPr>
        <p:spPr>
          <a:xfrm>
            <a:off x="237597" y="6327751"/>
            <a:ext cx="3538536" cy="409170"/>
          </a:xfrm>
        </p:spPr>
        <p:txBody>
          <a:bodyPr>
            <a:normAutofit fontScale="92500" lnSpcReduction="20000"/>
          </a:bodyPr>
          <a:lstStyle/>
          <a:p>
            <a:r>
              <a:rPr lang="en-GB" baseline="30000" dirty="0"/>
              <a:t>†</a:t>
            </a:r>
            <a:r>
              <a:rPr lang="en-GB" dirty="0"/>
              <a:t>Patients received neoadjuvant, adjuvant, or locally advanced treatment but no previous therapy for metastatic disease</a:t>
            </a:r>
          </a:p>
          <a:p>
            <a:r>
              <a:rPr lang="en-GB" dirty="0"/>
              <a:t>ITT, intent to treat</a:t>
            </a:r>
          </a:p>
        </p:txBody>
      </p:sp>
      <p:sp>
        <p:nvSpPr>
          <p:cNvPr id="11" name="Text Placeholder 10"/>
          <p:cNvSpPr>
            <a:spLocks noGrp="1"/>
          </p:cNvSpPr>
          <p:nvPr>
            <p:ph type="body" sz="quarter" idx="11"/>
          </p:nvPr>
        </p:nvSpPr>
        <p:spPr>
          <a:xfrm>
            <a:off x="7573183" y="6275113"/>
            <a:ext cx="4350560" cy="409170"/>
          </a:xfrm>
        </p:spPr>
        <p:txBody>
          <a:bodyPr/>
          <a:lstStyle/>
          <a:p>
            <a:r>
              <a:rPr lang="en-GB" dirty="0"/>
              <a:t>Wang-Gillam A, et al. Lancet 2016;387:545</a:t>
            </a:r>
          </a:p>
        </p:txBody>
      </p:sp>
      <p:graphicFrame>
        <p:nvGraphicFramePr>
          <p:cNvPr id="8" name="Content Placeholder 6"/>
          <p:cNvGraphicFramePr>
            <a:graphicFrameLocks/>
          </p:cNvGraphicFramePr>
          <p:nvPr>
            <p:extLst/>
          </p:nvPr>
        </p:nvGraphicFramePr>
        <p:xfrm>
          <a:off x="2285325" y="1231904"/>
          <a:ext cx="2152077" cy="4732524"/>
        </p:xfrm>
        <a:graphic>
          <a:graphicData uri="http://schemas.openxmlformats.org/drawingml/2006/table">
            <a:tbl>
              <a:tblPr firstRow="1" bandRow="1"/>
              <a:tblGrid>
                <a:gridCol w="2152077">
                  <a:extLst>
                    <a:ext uri="{9D8B030D-6E8A-4147-A177-3AD203B41FA5}">
                      <a16:colId xmlns:a16="http://schemas.microsoft.com/office/drawing/2014/main" val="20000"/>
                    </a:ext>
                  </a:extLst>
                </a:gridCol>
              </a:tblGrid>
              <a:tr h="684000">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GB" sz="1000" noProof="0" dirty="0">
                          <a:solidFill>
                            <a:schemeClr val="bg2"/>
                          </a:solidFill>
                          <a:latin typeface="Calibri" panose="020F0502020204030204" pitchFamily="34" charset="0"/>
                          <a:cs typeface="Calibri" panose="020F0502020204030204" pitchFamily="34" charset="0"/>
                        </a:rPr>
                        <a:t>Baseline Characteristics</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extLst>
                  <a:ext uri="{0D108BD9-81ED-4DB2-BD59-A6C34878D82A}">
                    <a16:rowId xmlns:a16="http://schemas.microsoft.com/office/drawing/2014/main" val="10000"/>
                  </a:ext>
                </a:extLst>
              </a:tr>
              <a:tr h="425508">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1" noProof="0" dirty="0">
                          <a:solidFill>
                            <a:srgbClr val="FFFF00"/>
                          </a:solidFill>
                          <a:latin typeface="Calibri" panose="020F0502020204030204" pitchFamily="34" charset="0"/>
                          <a:cs typeface="Calibri" panose="020F0502020204030204" pitchFamily="34" charset="0"/>
                        </a:rPr>
                        <a:t>Previous therapies </a:t>
                      </a:r>
                      <a:br>
                        <a:rPr lang="en-GB" sz="1000" b="1" noProof="0" dirty="0">
                          <a:solidFill>
                            <a:srgbClr val="FFFF00"/>
                          </a:solidFill>
                          <a:latin typeface="Calibri" panose="020F0502020204030204" pitchFamily="34" charset="0"/>
                          <a:cs typeface="Calibri" panose="020F0502020204030204" pitchFamily="34" charset="0"/>
                        </a:rPr>
                      </a:br>
                      <a:r>
                        <a:rPr lang="en-GB" sz="1000" b="1" noProof="0" dirty="0">
                          <a:solidFill>
                            <a:srgbClr val="FFFF00"/>
                          </a:solidFill>
                          <a:latin typeface="Calibri" panose="020F0502020204030204" pitchFamily="34" charset="0"/>
                          <a:cs typeface="Calibri" panose="020F0502020204030204" pitchFamily="34" charset="0"/>
                        </a:rPr>
                        <a:t>or procedures, n (%)</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1"/>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171450" indent="0" algn="l">
                        <a:spcBef>
                          <a:spcPts val="0"/>
                        </a:spcBef>
                      </a:pPr>
                      <a:r>
                        <a:rPr lang="en-GB" sz="1000" noProof="0" dirty="0">
                          <a:solidFill>
                            <a:schemeClr val="tx1"/>
                          </a:solidFill>
                          <a:latin typeface="Calibri" panose="020F0502020204030204" pitchFamily="34" charset="0"/>
                          <a:cs typeface="Calibri" panose="020F0502020204030204" pitchFamily="34" charset="0"/>
                        </a:rPr>
                        <a:t>Radiotherapy</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2"/>
                  </a:ext>
                </a:extLst>
              </a:tr>
              <a:tr h="252000">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171450" indent="0">
                        <a:spcBef>
                          <a:spcPts val="0"/>
                        </a:spcBef>
                      </a:pPr>
                      <a:r>
                        <a:rPr lang="en-GB" sz="1000" noProof="0" dirty="0">
                          <a:solidFill>
                            <a:schemeClr val="tx1"/>
                          </a:solidFill>
                          <a:latin typeface="Calibri" panose="020F0502020204030204" pitchFamily="34" charset="0"/>
                          <a:cs typeface="Calibri" panose="020F0502020204030204" pitchFamily="34" charset="0"/>
                        </a:rPr>
                        <a:t>Whipple procedure</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3"/>
                  </a:ext>
                </a:extLst>
              </a:tr>
              <a:tr h="252000">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171450" indent="0">
                        <a:spcBef>
                          <a:spcPts val="0"/>
                        </a:spcBef>
                      </a:pPr>
                      <a:r>
                        <a:rPr lang="en-GB" sz="1000" noProof="0" dirty="0">
                          <a:solidFill>
                            <a:schemeClr val="tx1"/>
                          </a:solidFill>
                          <a:latin typeface="Calibri" panose="020F0502020204030204" pitchFamily="34" charset="0"/>
                          <a:cs typeface="Calibri" panose="020F0502020204030204" pitchFamily="34" charset="0"/>
                        </a:rPr>
                        <a:t>Biliary stent</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4"/>
                  </a:ext>
                </a:extLst>
              </a:tr>
              <a:tr h="425508">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spcBef>
                          <a:spcPts val="0"/>
                        </a:spcBef>
                      </a:pPr>
                      <a:r>
                        <a:rPr lang="en-GB" sz="1000" b="1" noProof="0" dirty="0">
                          <a:solidFill>
                            <a:srgbClr val="FFFF00"/>
                          </a:solidFill>
                          <a:latin typeface="Calibri" panose="020F0502020204030204" pitchFamily="34" charset="0"/>
                          <a:cs typeface="Calibri" panose="020F0502020204030204" pitchFamily="34" charset="0"/>
                        </a:rPr>
                        <a:t>Previous lines of metastatic therapy, n (%)</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5"/>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171450" indent="0" algn="l">
                        <a:spcBef>
                          <a:spcPts val="0"/>
                        </a:spcBef>
                      </a:pPr>
                      <a:r>
                        <a:rPr lang="en-GB" sz="1000" noProof="0" dirty="0">
                          <a:solidFill>
                            <a:schemeClr val="tx1"/>
                          </a:solidFill>
                          <a:latin typeface="Calibri" panose="020F0502020204030204" pitchFamily="34" charset="0"/>
                          <a:cs typeface="Calibri" panose="020F0502020204030204" pitchFamily="34" charset="0"/>
                        </a:rPr>
                        <a:t>0</a:t>
                      </a:r>
                      <a:r>
                        <a:rPr lang="en-GB" sz="1000" baseline="30000" dirty="0">
                          <a:solidFill>
                            <a:schemeClr val="tx1"/>
                          </a:solidFill>
                          <a:latin typeface="Calibri" panose="020F0502020204030204" pitchFamily="34" charset="0"/>
                          <a:cs typeface="Calibri" panose="020F0502020204030204" pitchFamily="34" charset="0"/>
                        </a:rPr>
                        <a:t>†</a:t>
                      </a:r>
                      <a:endParaRPr lang="en-GB" sz="1000" baseline="30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6"/>
                  </a:ext>
                </a:extLst>
              </a:tr>
              <a:tr h="252000">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171450" indent="0">
                        <a:spcBef>
                          <a:spcPts val="0"/>
                        </a:spcBef>
                      </a:pPr>
                      <a:r>
                        <a:rPr lang="en-GB" sz="1000" noProof="0" dirty="0">
                          <a:solidFill>
                            <a:schemeClr val="tx1"/>
                          </a:solidFill>
                          <a:latin typeface="Calibri" panose="020F0502020204030204" pitchFamily="34" charset="0"/>
                          <a:cs typeface="Calibri" panose="020F0502020204030204" pitchFamily="34" charset="0"/>
                        </a:rPr>
                        <a:t>1</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7"/>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171450" indent="0" algn="l">
                        <a:spcBef>
                          <a:spcPts val="0"/>
                        </a:spcBef>
                      </a:pPr>
                      <a:r>
                        <a:rPr lang="en-GB" sz="1000" noProof="0" dirty="0">
                          <a:solidFill>
                            <a:schemeClr val="tx1"/>
                          </a:solidFill>
                          <a:latin typeface="Calibri" panose="020F0502020204030204" pitchFamily="34" charset="0"/>
                          <a:cs typeface="Calibri" panose="020F0502020204030204" pitchFamily="34" charset="0"/>
                        </a:rPr>
                        <a:t>≥2</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8"/>
                  </a:ext>
                </a:extLst>
              </a:tr>
              <a:tr h="425508">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spcBef>
                          <a:spcPts val="0"/>
                        </a:spcBef>
                      </a:pPr>
                      <a:r>
                        <a:rPr lang="en-GB" sz="1000" b="1" noProof="0" dirty="0">
                          <a:solidFill>
                            <a:srgbClr val="FFFF00"/>
                          </a:solidFill>
                          <a:latin typeface="Calibri" panose="020F0502020204030204" pitchFamily="34" charset="0"/>
                          <a:cs typeface="Calibri" panose="020F0502020204030204" pitchFamily="34" charset="0"/>
                        </a:rPr>
                        <a:t>Previous anticancer </a:t>
                      </a:r>
                      <a:r>
                        <a:rPr lang="en-GB" sz="1000" b="1" kern="1200" noProof="0" dirty="0">
                          <a:solidFill>
                            <a:srgbClr val="FFFF00"/>
                          </a:solidFill>
                          <a:latin typeface="Calibri" panose="020F0502020204030204" pitchFamily="34" charset="0"/>
                          <a:ea typeface="+mn-ea"/>
                          <a:cs typeface="Calibri" panose="020F0502020204030204" pitchFamily="34" charset="0"/>
                        </a:rPr>
                        <a:t>therapy</a:t>
                      </a:r>
                      <a:r>
                        <a:rPr lang="en-GB" sz="1000" b="1" kern="1200" dirty="0">
                          <a:solidFill>
                            <a:srgbClr val="FFFF00"/>
                          </a:solidFill>
                          <a:latin typeface="Calibri" panose="020F0502020204030204" pitchFamily="34" charset="0"/>
                          <a:ea typeface="+mn-ea"/>
                          <a:cs typeface="Calibri" panose="020F0502020204030204" pitchFamily="34" charset="0"/>
                        </a:rPr>
                        <a:t>, </a:t>
                      </a:r>
                    </a:p>
                    <a:p>
                      <a:pPr>
                        <a:spcBef>
                          <a:spcPts val="0"/>
                        </a:spcBef>
                      </a:pPr>
                      <a:r>
                        <a:rPr lang="en-GB" sz="1000" b="1" kern="1200" dirty="0">
                          <a:solidFill>
                            <a:srgbClr val="FFFF00"/>
                          </a:solidFill>
                          <a:latin typeface="Calibri" panose="020F0502020204030204" pitchFamily="34" charset="0"/>
                          <a:ea typeface="+mn-ea"/>
                          <a:cs typeface="Calibri" panose="020F0502020204030204" pitchFamily="34" charset="0"/>
                        </a:rPr>
                        <a:t>n (%)</a:t>
                      </a:r>
                      <a:endParaRPr lang="en-GB" sz="1000" b="1" kern="1200" noProof="0" dirty="0">
                        <a:solidFill>
                          <a:srgbClr val="FFFF00"/>
                        </a:solidFill>
                        <a:latin typeface="Calibri" panose="020F0502020204030204" pitchFamily="34" charset="0"/>
                        <a:ea typeface="+mn-ea"/>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9"/>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171450" indent="0" algn="l">
                        <a:spcBef>
                          <a:spcPts val="0"/>
                        </a:spcBef>
                      </a:pPr>
                      <a:r>
                        <a:rPr lang="en-GB" sz="1000" noProof="0" dirty="0">
                          <a:solidFill>
                            <a:schemeClr val="tx1"/>
                          </a:solidFill>
                          <a:latin typeface="Calibri" panose="020F0502020204030204" pitchFamily="34" charset="0"/>
                          <a:cs typeface="Calibri" panose="020F0502020204030204" pitchFamily="34" charset="0"/>
                        </a:rPr>
                        <a:t>Gemcitabine alone</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0"/>
                  </a:ext>
                </a:extLst>
              </a:tr>
              <a:tr h="252000">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171450" indent="0" algn="l">
                        <a:spcBef>
                          <a:spcPts val="0"/>
                        </a:spcBef>
                      </a:pPr>
                      <a:r>
                        <a:rPr lang="en-GB" sz="1000" noProof="0" dirty="0">
                          <a:solidFill>
                            <a:schemeClr val="tx1"/>
                          </a:solidFill>
                          <a:latin typeface="Calibri" panose="020F0502020204030204" pitchFamily="34" charset="0"/>
                          <a:cs typeface="Calibri" panose="020F0502020204030204" pitchFamily="34" charset="0"/>
                        </a:rPr>
                        <a:t>Gemcitabine combination</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1"/>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171450" indent="0" algn="l">
                        <a:spcBef>
                          <a:spcPts val="0"/>
                        </a:spcBef>
                      </a:pPr>
                      <a:r>
                        <a:rPr lang="en-GB" sz="1000" noProof="0" dirty="0">
                          <a:solidFill>
                            <a:schemeClr val="tx1"/>
                          </a:solidFill>
                          <a:latin typeface="Calibri" panose="020F0502020204030204" pitchFamily="34" charset="0"/>
                          <a:cs typeface="Calibri" panose="020F0502020204030204" pitchFamily="34" charset="0"/>
                        </a:rPr>
                        <a:t>Fluorouracil-based</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2"/>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171450" indent="0" algn="l">
                        <a:spcBef>
                          <a:spcPts val="0"/>
                        </a:spcBef>
                      </a:pPr>
                      <a:r>
                        <a:rPr lang="en-GB" sz="1000" noProof="0" dirty="0">
                          <a:solidFill>
                            <a:schemeClr val="tx1"/>
                          </a:solidFill>
                          <a:latin typeface="Calibri" panose="020F0502020204030204" pitchFamily="34" charset="0"/>
                          <a:cs typeface="Calibri" panose="020F0502020204030204" pitchFamily="34" charset="0"/>
                        </a:rPr>
                        <a:t>Irinotecan-based</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3"/>
                  </a:ext>
                </a:extLst>
              </a:tr>
              <a:tr h="252000">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171450" marR="0" indent="0" algn="l" defTabSz="457200" rtl="0" eaLnBrk="1" fontAlgn="auto" latinLnBrk="0" hangingPunct="1">
                        <a:lnSpc>
                          <a:spcPct val="100000"/>
                        </a:lnSpc>
                        <a:spcBef>
                          <a:spcPts val="0"/>
                        </a:spcBef>
                        <a:spcAft>
                          <a:spcPts val="0"/>
                        </a:spcAft>
                        <a:buClrTx/>
                        <a:buSzTx/>
                        <a:buFontTx/>
                        <a:buNone/>
                        <a:tabLst/>
                        <a:defRPr/>
                      </a:pPr>
                      <a:r>
                        <a:rPr lang="en-GB" sz="1000" noProof="0" dirty="0">
                          <a:solidFill>
                            <a:schemeClr val="tx1"/>
                          </a:solidFill>
                          <a:latin typeface="Calibri" panose="020F0502020204030204" pitchFamily="34" charset="0"/>
                          <a:cs typeface="Calibri" panose="020F0502020204030204" pitchFamily="34" charset="0"/>
                        </a:rPr>
                        <a:t>Platinum-based</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4"/>
                  </a:ext>
                </a:extLst>
              </a:tr>
            </a:tbl>
          </a:graphicData>
        </a:graphic>
      </p:graphicFrame>
      <p:graphicFrame>
        <p:nvGraphicFramePr>
          <p:cNvPr id="13" name="Content Placeholder 6"/>
          <p:cNvGraphicFramePr>
            <a:graphicFrameLocks/>
          </p:cNvGraphicFramePr>
          <p:nvPr>
            <p:extLst/>
          </p:nvPr>
        </p:nvGraphicFramePr>
        <p:xfrm>
          <a:off x="4646850" y="1233265"/>
          <a:ext cx="2275200" cy="4732524"/>
        </p:xfrm>
        <a:graphic>
          <a:graphicData uri="http://schemas.openxmlformats.org/drawingml/2006/table">
            <a:tbl>
              <a:tblPr firstRow="1" bandRow="1"/>
              <a:tblGrid>
                <a:gridCol w="1137600">
                  <a:extLst>
                    <a:ext uri="{9D8B030D-6E8A-4147-A177-3AD203B41FA5}">
                      <a16:colId xmlns:a16="http://schemas.microsoft.com/office/drawing/2014/main" val="20000"/>
                    </a:ext>
                  </a:extLst>
                </a:gridCol>
                <a:gridCol w="1137600">
                  <a:extLst>
                    <a:ext uri="{9D8B030D-6E8A-4147-A177-3AD203B41FA5}">
                      <a16:colId xmlns:a16="http://schemas.microsoft.com/office/drawing/2014/main" val="20001"/>
                    </a:ext>
                  </a:extLst>
                </a:gridCol>
              </a:tblGrid>
              <a:tr h="684000">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GB" sz="1000" b="1" noProof="0" dirty="0">
                          <a:solidFill>
                            <a:schemeClr val="bg2"/>
                          </a:solidFill>
                          <a:latin typeface="Calibri" panose="020F0502020204030204" pitchFamily="34" charset="0"/>
                          <a:cs typeface="Calibri" panose="020F0502020204030204" pitchFamily="34" charset="0"/>
                        </a:rPr>
                        <a:t>Combination</a:t>
                      </a:r>
                      <a:r>
                        <a:rPr lang="en-GB" sz="1000" b="1" baseline="0" noProof="0" dirty="0">
                          <a:solidFill>
                            <a:schemeClr val="bg2"/>
                          </a:solidFill>
                          <a:latin typeface="Calibri" panose="020F0502020204030204" pitchFamily="34" charset="0"/>
                          <a:cs typeface="Calibri" panose="020F0502020204030204" pitchFamily="34" charset="0"/>
                        </a:rPr>
                        <a:t> therapy </a:t>
                      </a:r>
                      <a:br>
                        <a:rPr lang="en-GB" sz="1000" b="1" baseline="0" noProof="0" dirty="0">
                          <a:solidFill>
                            <a:schemeClr val="bg2"/>
                          </a:solidFill>
                          <a:latin typeface="Calibri" panose="020F0502020204030204" pitchFamily="34" charset="0"/>
                          <a:cs typeface="Calibri" panose="020F0502020204030204" pitchFamily="34" charset="0"/>
                        </a:rPr>
                      </a:br>
                      <a:r>
                        <a:rPr lang="en-GB" sz="1000" b="1" noProof="0" dirty="0">
                          <a:solidFill>
                            <a:schemeClr val="bg2"/>
                          </a:solidFill>
                          <a:latin typeface="Calibri" panose="020F0502020204030204" pitchFamily="34" charset="0"/>
                          <a:cs typeface="Calibri" panose="020F0502020204030204" pitchFamily="34" charset="0"/>
                        </a:rPr>
                        <a:t>nal-IRI+5-FU/LV</a:t>
                      </a:r>
                    </a:p>
                    <a:p>
                      <a:pPr algn="ctr"/>
                      <a:r>
                        <a:rPr lang="en-GB" sz="1000" b="1" noProof="0" dirty="0">
                          <a:solidFill>
                            <a:schemeClr val="bg2"/>
                          </a:solidFill>
                          <a:latin typeface="Calibri" panose="020F0502020204030204" pitchFamily="34" charset="0"/>
                          <a:cs typeface="Calibri" panose="020F0502020204030204" pitchFamily="34" charset="0"/>
                        </a:rPr>
                        <a:t>(n = 117)</a:t>
                      </a:r>
                    </a:p>
                  </a:txBody>
                  <a:tcPr marL="36000" marR="36000" marT="18000" marB="18000" anchor="b">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000" b="1" noProof="0" dirty="0">
                          <a:solidFill>
                            <a:schemeClr val="bg2"/>
                          </a:solidFill>
                          <a:latin typeface="Calibri" panose="020F0502020204030204" pitchFamily="34" charset="0"/>
                          <a:cs typeface="Calibri" panose="020F0502020204030204" pitchFamily="34" charset="0"/>
                        </a:rPr>
                        <a:t>Combination therapy control</a:t>
                      </a:r>
                    </a:p>
                    <a:p>
                      <a:pPr marL="0" marR="0" indent="0" algn="ctr" defTabSz="457200" rtl="0" eaLnBrk="1" fontAlgn="auto" latinLnBrk="0" hangingPunct="1">
                        <a:lnSpc>
                          <a:spcPct val="100000"/>
                        </a:lnSpc>
                        <a:spcBef>
                          <a:spcPts val="0"/>
                        </a:spcBef>
                        <a:spcAft>
                          <a:spcPts val="0"/>
                        </a:spcAft>
                        <a:buClrTx/>
                        <a:buSzTx/>
                        <a:buFontTx/>
                        <a:buNone/>
                        <a:tabLst/>
                        <a:defRPr/>
                      </a:pPr>
                      <a:r>
                        <a:rPr lang="en-GB" sz="1000" b="1" noProof="0" dirty="0">
                          <a:solidFill>
                            <a:schemeClr val="bg2"/>
                          </a:solidFill>
                          <a:latin typeface="Calibri" panose="020F0502020204030204" pitchFamily="34" charset="0"/>
                          <a:cs typeface="Calibri" panose="020F0502020204030204" pitchFamily="34" charset="0"/>
                        </a:rPr>
                        <a:t>5-FU/LV</a:t>
                      </a:r>
                    </a:p>
                    <a:p>
                      <a:pPr algn="ctr"/>
                      <a:r>
                        <a:rPr lang="en-GB" sz="1000" b="1" noProof="0" dirty="0">
                          <a:solidFill>
                            <a:schemeClr val="bg2"/>
                          </a:solidFill>
                          <a:latin typeface="Calibri" panose="020F0502020204030204" pitchFamily="34" charset="0"/>
                          <a:cs typeface="Calibri" panose="020F0502020204030204" pitchFamily="34" charset="0"/>
                        </a:rPr>
                        <a:t>(n = 119)</a:t>
                      </a:r>
                    </a:p>
                  </a:txBody>
                  <a:tcPr marL="36000" marR="36000" marT="18000" marB="18000" anchor="b">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extLst>
                  <a:ext uri="{0D108BD9-81ED-4DB2-BD59-A6C34878D82A}">
                    <a16:rowId xmlns:a16="http://schemas.microsoft.com/office/drawing/2014/main" val="10000"/>
                  </a:ext>
                </a:extLst>
              </a:tr>
              <a:tr h="425508">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24 (21%)</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27 (23%)</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30 (26%)</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33 (28%)</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15 (13%)</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8 (7%)</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425508">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15 (13%)</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15 (13%)</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6"/>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62 (53%)</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67 (56%)</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7"/>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40 (34%)</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37 (31%)</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8"/>
                  </a:ext>
                </a:extLst>
              </a:tr>
              <a:tr h="425508">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9"/>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53 (45%)</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55 (46%)</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0"/>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64 (55%)</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64 (54%)</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1"/>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50 (43%)</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52 (44%)</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2"/>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12 (10%)</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17 (14%)</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3"/>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38 (32%)</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41 (34%)</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4"/>
                  </a:ext>
                </a:extLst>
              </a:tr>
            </a:tbl>
          </a:graphicData>
        </a:graphic>
      </p:graphicFrame>
      <p:graphicFrame>
        <p:nvGraphicFramePr>
          <p:cNvPr id="14" name="Content Placeholder 6"/>
          <p:cNvGraphicFramePr>
            <a:graphicFrameLocks/>
          </p:cNvGraphicFramePr>
          <p:nvPr>
            <p:extLst/>
          </p:nvPr>
        </p:nvGraphicFramePr>
        <p:xfrm>
          <a:off x="7128989" y="1233265"/>
          <a:ext cx="2276464" cy="4732524"/>
        </p:xfrm>
        <a:graphic>
          <a:graphicData uri="http://schemas.openxmlformats.org/drawingml/2006/table">
            <a:tbl>
              <a:tblPr firstRow="1" bandRow="1"/>
              <a:tblGrid>
                <a:gridCol w="1155236">
                  <a:extLst>
                    <a:ext uri="{9D8B030D-6E8A-4147-A177-3AD203B41FA5}">
                      <a16:colId xmlns:a16="http://schemas.microsoft.com/office/drawing/2014/main" val="20000"/>
                    </a:ext>
                  </a:extLst>
                </a:gridCol>
                <a:gridCol w="1121228">
                  <a:extLst>
                    <a:ext uri="{9D8B030D-6E8A-4147-A177-3AD203B41FA5}">
                      <a16:colId xmlns:a16="http://schemas.microsoft.com/office/drawing/2014/main" val="20001"/>
                    </a:ext>
                  </a:extLst>
                </a:gridCol>
              </a:tblGrid>
              <a:tr h="684000">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000" b="1" noProof="0" dirty="0">
                          <a:solidFill>
                            <a:schemeClr val="bg2"/>
                          </a:solidFill>
                          <a:latin typeface="Calibri" panose="020F0502020204030204" pitchFamily="34" charset="0"/>
                          <a:cs typeface="Calibri" panose="020F0502020204030204" pitchFamily="34" charset="0"/>
                        </a:rPr>
                        <a:t>Monotherapy</a:t>
                      </a:r>
                    </a:p>
                    <a:p>
                      <a:pPr algn="ctr"/>
                      <a:r>
                        <a:rPr lang="en-GB" sz="1000" b="1" noProof="0" dirty="0" err="1">
                          <a:solidFill>
                            <a:schemeClr val="bg2"/>
                          </a:solidFill>
                          <a:latin typeface="Calibri" panose="020F0502020204030204" pitchFamily="34" charset="0"/>
                          <a:cs typeface="Calibri" panose="020F0502020204030204" pitchFamily="34" charset="0"/>
                        </a:rPr>
                        <a:t>nal</a:t>
                      </a:r>
                      <a:r>
                        <a:rPr lang="en-GB" sz="1000" b="1" noProof="0" dirty="0">
                          <a:solidFill>
                            <a:schemeClr val="bg2"/>
                          </a:solidFill>
                          <a:latin typeface="Calibri" panose="020F0502020204030204" pitchFamily="34" charset="0"/>
                          <a:cs typeface="Calibri" panose="020F0502020204030204" pitchFamily="34" charset="0"/>
                        </a:rPr>
                        <a:t>-IRI </a:t>
                      </a:r>
                      <a:br>
                        <a:rPr lang="en-GB" sz="1000" b="1" noProof="0" dirty="0">
                          <a:solidFill>
                            <a:schemeClr val="bg2"/>
                          </a:solidFill>
                          <a:latin typeface="Calibri" panose="020F0502020204030204" pitchFamily="34" charset="0"/>
                          <a:cs typeface="Calibri" panose="020F0502020204030204" pitchFamily="34" charset="0"/>
                        </a:rPr>
                      </a:br>
                      <a:r>
                        <a:rPr lang="en-GB" sz="1000" b="1" noProof="0" dirty="0">
                          <a:solidFill>
                            <a:schemeClr val="bg2"/>
                          </a:solidFill>
                          <a:latin typeface="Calibri" panose="020F0502020204030204" pitchFamily="34" charset="0"/>
                          <a:cs typeface="Calibri" panose="020F0502020204030204" pitchFamily="34" charset="0"/>
                        </a:rPr>
                        <a:t>(n =</a:t>
                      </a:r>
                      <a:r>
                        <a:rPr lang="en-GB" sz="1000" b="1" baseline="0" noProof="0" dirty="0">
                          <a:solidFill>
                            <a:schemeClr val="bg2"/>
                          </a:solidFill>
                          <a:latin typeface="Calibri" panose="020F0502020204030204" pitchFamily="34" charset="0"/>
                          <a:cs typeface="Calibri" panose="020F0502020204030204" pitchFamily="34" charset="0"/>
                        </a:rPr>
                        <a:t> 151)</a:t>
                      </a:r>
                      <a:endParaRPr lang="en-GB" sz="1000" b="1" noProof="0" dirty="0">
                        <a:solidFill>
                          <a:schemeClr val="bg2"/>
                        </a:solidFill>
                        <a:latin typeface="Calibri" panose="020F0502020204030204" pitchFamily="34" charset="0"/>
                        <a:cs typeface="Calibri" panose="020F0502020204030204" pitchFamily="34" charset="0"/>
                      </a:endParaRPr>
                    </a:p>
                  </a:txBody>
                  <a:tcPr marL="36000" marR="36000" marT="18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D68B"/>
                    </a:soli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000" b="1" noProof="0" dirty="0">
                          <a:solidFill>
                            <a:schemeClr val="bg2"/>
                          </a:solidFill>
                          <a:latin typeface="Calibri" panose="020F0502020204030204" pitchFamily="34" charset="0"/>
                          <a:cs typeface="Calibri" panose="020F0502020204030204" pitchFamily="34" charset="0"/>
                        </a:rPr>
                        <a:t>Monotherapy</a:t>
                      </a:r>
                      <a:r>
                        <a:rPr lang="en-GB" sz="1000" b="1" baseline="0" noProof="0" dirty="0">
                          <a:solidFill>
                            <a:schemeClr val="bg2"/>
                          </a:solidFill>
                          <a:latin typeface="Calibri" panose="020F0502020204030204" pitchFamily="34" charset="0"/>
                          <a:cs typeface="Calibri" panose="020F0502020204030204" pitchFamily="34" charset="0"/>
                        </a:rPr>
                        <a:t> control </a:t>
                      </a:r>
                      <a:r>
                        <a:rPr lang="en-GB" sz="1000" b="1" noProof="0" dirty="0">
                          <a:solidFill>
                            <a:schemeClr val="bg2"/>
                          </a:solidFill>
                          <a:latin typeface="Calibri" panose="020F0502020204030204" pitchFamily="34" charset="0"/>
                          <a:cs typeface="Calibri" panose="020F0502020204030204" pitchFamily="34" charset="0"/>
                        </a:rPr>
                        <a:t>5-FU/LV</a:t>
                      </a:r>
                    </a:p>
                    <a:p>
                      <a:pPr algn="ctr"/>
                      <a:r>
                        <a:rPr lang="en-GB" sz="1000" b="1" noProof="0" dirty="0">
                          <a:solidFill>
                            <a:schemeClr val="bg2"/>
                          </a:solidFill>
                          <a:latin typeface="Calibri" panose="020F0502020204030204" pitchFamily="34" charset="0"/>
                          <a:cs typeface="Calibri" panose="020F0502020204030204" pitchFamily="34" charset="0"/>
                        </a:rPr>
                        <a:t>(n = 149)</a:t>
                      </a:r>
                    </a:p>
                  </a:txBody>
                  <a:tcPr marL="36000" marR="36000" marT="18000" marB="3600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D68B"/>
                    </a:solidFill>
                  </a:tcPr>
                </a:tc>
                <a:extLst>
                  <a:ext uri="{0D108BD9-81ED-4DB2-BD59-A6C34878D82A}">
                    <a16:rowId xmlns:a16="http://schemas.microsoft.com/office/drawing/2014/main" val="10000"/>
                  </a:ext>
                </a:extLst>
              </a:tr>
              <a:tr h="425508">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000" b="1"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40 (26%)</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33 (22%)</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47 (31%)</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36 (24%)</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13 (9%)</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9 (6%)</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425508">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17 (11%)</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19 (13%)</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6"/>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86 (57%)</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86 (58%)</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7"/>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48 (32%)</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44 (30%)</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8"/>
                  </a:ext>
                </a:extLst>
              </a:tr>
              <a:tr h="425508">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000" noProof="0" dirty="0">
                        <a:solidFill>
                          <a:schemeClr val="tx1"/>
                        </a:solidFill>
                        <a:latin typeface="Calibri" panose="020F0502020204030204" pitchFamily="34" charset="0"/>
                        <a:cs typeface="Calibri" panose="020F0502020204030204" pitchFamily="34" charset="0"/>
                      </a:endParaRP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9"/>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67 (44%)</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66 (44%)</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0"/>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84 (56%)</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83 (56%)</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1"/>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70 (46%)</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63 (42%)</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2"/>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17 (11%)</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17 (11%)</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3"/>
                  </a:ext>
                </a:extLst>
              </a:tr>
              <a:tr h="252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54 (36%)</a:t>
                      </a:r>
                    </a:p>
                  </a:txBody>
                  <a:tcPr marL="36000" marR="36000" marT="18000" marB="1800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000" noProof="0" dirty="0">
                          <a:solidFill>
                            <a:schemeClr val="tx1"/>
                          </a:solidFill>
                          <a:latin typeface="Calibri" panose="020F0502020204030204" pitchFamily="34" charset="0"/>
                          <a:cs typeface="Calibri" panose="020F0502020204030204" pitchFamily="34" charset="0"/>
                        </a:rPr>
                        <a:t>45 (30%)</a:t>
                      </a:r>
                    </a:p>
                  </a:txBody>
                  <a:tcPr marL="36000" marR="36000" marT="18000" marB="1800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1673557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1" name="Table 270"/>
          <p:cNvGraphicFramePr>
            <a:graphicFrameLocks noGrp="1"/>
          </p:cNvGraphicFramePr>
          <p:nvPr>
            <p:extLst/>
          </p:nvPr>
        </p:nvGraphicFramePr>
        <p:xfrm>
          <a:off x="6005847" y="1854306"/>
          <a:ext cx="2368800" cy="1798320"/>
        </p:xfrm>
        <a:graphic>
          <a:graphicData uri="http://schemas.openxmlformats.org/drawingml/2006/table">
            <a:tbl>
              <a:tblPr firstRow="1" bandRow="1"/>
              <a:tblGrid>
                <a:gridCol w="1343023">
                  <a:extLst>
                    <a:ext uri="{9D8B030D-6E8A-4147-A177-3AD203B41FA5}">
                      <a16:colId xmlns:a16="http://schemas.microsoft.com/office/drawing/2014/main" val="20000"/>
                    </a:ext>
                  </a:extLst>
                </a:gridCol>
                <a:gridCol w="1025777">
                  <a:extLst>
                    <a:ext uri="{9D8B030D-6E8A-4147-A177-3AD203B41FA5}">
                      <a16:colId xmlns:a16="http://schemas.microsoft.com/office/drawing/2014/main" val="20001"/>
                    </a:ext>
                  </a:extLst>
                </a:gridCol>
              </a:tblGrid>
              <a:tr h="0">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endParaRPr lang="en-GB" sz="1100" b="0" noProof="0" dirty="0">
                        <a:solidFill>
                          <a:schemeClr val="tx1"/>
                        </a:solidFill>
                      </a:endParaRPr>
                    </a:p>
                  </a:txBody>
                  <a:tcPr marL="91482" marR="91482">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GB" sz="1100" b="0" noProof="0" dirty="0">
                          <a:solidFill>
                            <a:schemeClr val="tx1"/>
                          </a:solidFill>
                        </a:rPr>
                        <a:t>Median,</a:t>
                      </a:r>
                      <a:br>
                        <a:rPr lang="en-GB" sz="1100" b="0" noProof="0" dirty="0">
                          <a:solidFill>
                            <a:schemeClr val="tx1"/>
                          </a:solidFill>
                        </a:rPr>
                      </a:br>
                      <a:r>
                        <a:rPr lang="en-GB" sz="1100" b="0" noProof="0" dirty="0" err="1">
                          <a:solidFill>
                            <a:schemeClr val="tx1"/>
                          </a:solidFill>
                        </a:rPr>
                        <a:t>mo</a:t>
                      </a:r>
                      <a:r>
                        <a:rPr lang="en-GB" sz="1100" b="0" noProof="0" dirty="0">
                          <a:solidFill>
                            <a:schemeClr val="tx1"/>
                          </a:solidFill>
                        </a:rPr>
                        <a:t> (95% CI)</a:t>
                      </a:r>
                    </a:p>
                  </a:txBody>
                  <a:tcPr marL="91482" marR="91482" anchor="b">
                    <a:lnL w="12700" cmpd="sng">
                      <a:noFill/>
                    </a:lnL>
                    <a:lnR w="12700" cmpd="sng">
                      <a:noFill/>
                    </a:lnR>
                    <a:lnT w="12700" cmpd="sng">
                      <a:noFill/>
                    </a:lnT>
                    <a:lnB w="12700" cap="flat" cmpd="sng" algn="ctr">
                      <a:solidFill>
                        <a:srgbClr val="33333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GB" sz="1100" b="0" noProof="0" dirty="0">
                          <a:solidFill>
                            <a:schemeClr val="tx1"/>
                          </a:solidFill>
                        </a:rPr>
                        <a:t>nal-IRI+5-FU/LV</a:t>
                      </a:r>
                    </a:p>
                  </a:txBody>
                  <a:tcPr marL="91482" marR="91482"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100" b="0" noProof="0" dirty="0">
                          <a:solidFill>
                            <a:schemeClr val="tx1"/>
                          </a:solidFill>
                        </a:rPr>
                        <a:t>6.1</a:t>
                      </a:r>
                      <a:r>
                        <a:rPr lang="en-GB" sz="1100" b="0" baseline="0" noProof="0" dirty="0">
                          <a:solidFill>
                            <a:schemeClr val="tx1"/>
                          </a:solidFill>
                        </a:rPr>
                        <a:t> (4.8</a:t>
                      </a:r>
                      <a:r>
                        <a:rPr lang="en-GB" sz="1100" b="0" noProof="0" dirty="0">
                          <a:solidFill>
                            <a:schemeClr val="tx1"/>
                          </a:solidFill>
                        </a:rPr>
                        <a:t>–</a:t>
                      </a:r>
                      <a:r>
                        <a:rPr lang="en-GB" sz="1100" b="0" baseline="0" noProof="0" dirty="0">
                          <a:solidFill>
                            <a:schemeClr val="tx1"/>
                          </a:solidFill>
                        </a:rPr>
                        <a:t>8.9)</a:t>
                      </a:r>
                      <a:endParaRPr lang="en-GB" sz="1100" b="0" noProof="0" dirty="0">
                        <a:solidFill>
                          <a:schemeClr val="tx1"/>
                        </a:solidFill>
                      </a:endParaRPr>
                    </a:p>
                  </a:txBody>
                  <a:tcPr marL="91482" marR="91482" anchor="ctr">
                    <a:lnL w="12700" cmpd="sng">
                      <a:noFill/>
                    </a:lnL>
                    <a:lnR w="12700" cmpd="sng">
                      <a:noFill/>
                    </a:lnR>
                    <a:lnT w="12700" cap="flat" cmpd="sng" algn="ctr">
                      <a:solidFill>
                        <a:srgbClr val="333333"/>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GB" sz="1100" b="0" noProof="0" dirty="0">
                          <a:solidFill>
                            <a:schemeClr val="tx1"/>
                          </a:solidFill>
                        </a:rPr>
                        <a:t>5-FU/LV</a:t>
                      </a: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100" b="0" noProof="0" dirty="0">
                          <a:solidFill>
                            <a:schemeClr val="tx1"/>
                          </a:solidFill>
                        </a:rPr>
                        <a:t>4.2 (3.3–5.3)</a:t>
                      </a: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gridSpan="2">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GB" sz="1100" b="0" noProof="0" dirty="0">
                          <a:solidFill>
                            <a:schemeClr val="tx1"/>
                          </a:solidFill>
                        </a:rPr>
                        <a:t>Stratified HR = 0.57 (0.41–0.80)</a:t>
                      </a: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en-GB" sz="1000" b="0" noProof="0" dirty="0">
                        <a:solidFill>
                          <a:schemeClr val="tx1"/>
                        </a:solidFill>
                      </a:endParaRP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0">
                <a:tc gridSpan="2">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l"/>
                      <a:r>
                        <a:rPr lang="en-GB" sz="1100" b="0" noProof="0" dirty="0">
                          <a:solidFill>
                            <a:schemeClr val="tx1"/>
                          </a:solidFill>
                        </a:rPr>
                        <a:t>Unstratified HR =</a:t>
                      </a:r>
                      <a:r>
                        <a:rPr lang="en-GB" sz="1100" b="0" baseline="0" noProof="0" dirty="0">
                          <a:solidFill>
                            <a:schemeClr val="tx1"/>
                          </a:solidFill>
                        </a:rPr>
                        <a:t> 0.67 (0.49</a:t>
                      </a:r>
                      <a:r>
                        <a:rPr lang="en-GB" sz="1100" b="0" noProof="0" dirty="0">
                          <a:solidFill>
                            <a:schemeClr val="tx1"/>
                          </a:solidFill>
                        </a:rPr>
                        <a:t>–</a:t>
                      </a:r>
                      <a:r>
                        <a:rPr lang="en-GB" sz="1100" b="0" baseline="0" noProof="0" dirty="0">
                          <a:solidFill>
                            <a:schemeClr val="tx1"/>
                          </a:solidFill>
                        </a:rPr>
                        <a:t>0.92) </a:t>
                      </a:r>
                    </a:p>
                    <a:p>
                      <a:pPr marL="0" marR="0" indent="0" algn="l" defTabSz="457200" rtl="0" eaLnBrk="1" fontAlgn="auto" latinLnBrk="0" hangingPunct="1">
                        <a:lnSpc>
                          <a:spcPct val="100000"/>
                        </a:lnSpc>
                        <a:spcBef>
                          <a:spcPts val="0"/>
                        </a:spcBef>
                        <a:spcAft>
                          <a:spcPts val="0"/>
                        </a:spcAft>
                        <a:buClrTx/>
                        <a:buSzTx/>
                        <a:buFontTx/>
                        <a:buNone/>
                        <a:tabLst/>
                        <a:defRPr/>
                      </a:pPr>
                      <a:r>
                        <a:rPr lang="en-GB" sz="1100" b="0" baseline="0" noProof="0" dirty="0">
                          <a:solidFill>
                            <a:schemeClr val="tx1"/>
                          </a:solidFill>
                        </a:rPr>
                        <a:t>              </a:t>
                      </a:r>
                      <a:endParaRPr lang="en-GB" sz="1100" b="0" noProof="0" dirty="0">
                        <a:solidFill>
                          <a:schemeClr val="tx1"/>
                        </a:solidFill>
                      </a:endParaRPr>
                    </a:p>
                    <a:p>
                      <a:pPr algn="l"/>
                      <a:endParaRPr lang="en-GB" sz="1100" b="0" noProof="0" dirty="0">
                        <a:solidFill>
                          <a:schemeClr val="tx1"/>
                        </a:solidFill>
                      </a:endParaRPr>
                    </a:p>
                  </a:txBody>
                  <a:tcPr marL="91482" marR="91482"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en-GB" sz="1000" b="0" noProof="0" dirty="0">
                        <a:solidFill>
                          <a:schemeClr val="tx1"/>
                        </a:solidFill>
                      </a:endParaRP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2" name="Title 1"/>
          <p:cNvSpPr>
            <a:spLocks noGrp="1"/>
          </p:cNvSpPr>
          <p:nvPr>
            <p:ph type="title"/>
          </p:nvPr>
        </p:nvSpPr>
        <p:spPr>
          <a:xfrm>
            <a:off x="1577218" y="223964"/>
            <a:ext cx="10392229" cy="725898"/>
          </a:xfrm>
        </p:spPr>
        <p:txBody>
          <a:bodyPr>
            <a:noAutofit/>
          </a:bodyPr>
          <a:lstStyle/>
          <a:p>
            <a:r>
              <a:rPr lang="en-GB" altLang="en-US" sz="3200" dirty="0">
                <a:solidFill>
                  <a:srgbClr val="FFFF99"/>
                </a:solidFill>
                <a:latin typeface="Calibri" panose="020F0502020204030204" pitchFamily="34" charset="0"/>
                <a:cs typeface="Calibri" panose="020F0502020204030204" pitchFamily="34" charset="0"/>
              </a:rPr>
              <a:t>The Primary Endpoint was met with Increase in Median OS with nal-IRI+5-FU/LV</a:t>
            </a:r>
            <a:endParaRPr lang="en-GB" sz="3200" dirty="0">
              <a:solidFill>
                <a:srgbClr val="FFFF99"/>
              </a:solidFill>
              <a:latin typeface="Calibri" panose="020F0502020204030204" pitchFamily="34" charset="0"/>
              <a:cs typeface="Calibri" panose="020F0502020204030204" pitchFamily="34" charset="0"/>
            </a:endParaRPr>
          </a:p>
        </p:txBody>
      </p:sp>
      <p:sp>
        <p:nvSpPr>
          <p:cNvPr id="155" name="Text Placeholder 154"/>
          <p:cNvSpPr>
            <a:spLocks noGrp="1"/>
          </p:cNvSpPr>
          <p:nvPr>
            <p:ph type="body" sz="quarter" idx="10"/>
          </p:nvPr>
        </p:nvSpPr>
        <p:spPr/>
        <p:txBody>
          <a:bodyPr>
            <a:normAutofit fontScale="92500"/>
          </a:bodyPr>
          <a:lstStyle/>
          <a:p>
            <a:r>
              <a:rPr lang="en-GB" dirty="0">
                <a:latin typeface="Calibri" panose="020F0502020204030204" pitchFamily="34" charset="0"/>
                <a:cs typeface="Calibri" panose="020F0502020204030204" pitchFamily="34" charset="0"/>
              </a:rPr>
              <a:t>Survival analysis after 313 deaths on 14 February 2014; Vertical bars indicate censoring points</a:t>
            </a:r>
          </a:p>
          <a:p>
            <a:r>
              <a:rPr lang="en-GB" dirty="0">
                <a:latin typeface="Calibri" panose="020F0502020204030204" pitchFamily="34" charset="0"/>
                <a:cs typeface="Calibri" panose="020F0502020204030204" pitchFamily="34" charset="0"/>
              </a:rPr>
              <a:t>OS, overall survival</a:t>
            </a:r>
          </a:p>
        </p:txBody>
      </p:sp>
      <p:sp>
        <p:nvSpPr>
          <p:cNvPr id="157" name="Text Placeholder 2"/>
          <p:cNvSpPr>
            <a:spLocks noGrp="1"/>
          </p:cNvSpPr>
          <p:nvPr>
            <p:ph type="body" sz="quarter" idx="11"/>
          </p:nvPr>
        </p:nvSpPr>
        <p:spPr>
          <a:xfrm>
            <a:off x="5299279" y="6139904"/>
            <a:ext cx="4350560" cy="384721"/>
          </a:xfrm>
        </p:spPr>
        <p:txBody>
          <a:bodyPr/>
          <a:lstStyle/>
          <a:p>
            <a:r>
              <a:rPr lang="en-GB" dirty="0">
                <a:latin typeface="Calibri" panose="020F0502020204030204" pitchFamily="34" charset="0"/>
                <a:cs typeface="Calibri" panose="020F0502020204030204" pitchFamily="34" charset="0"/>
              </a:rPr>
              <a:t>Wang-Gillam A, et al. Lancet 2016;387:545; </a:t>
            </a:r>
            <a:br>
              <a:rPr lang="en-GB" dirty="0">
                <a:latin typeface="Calibri" panose="020F0502020204030204" pitchFamily="34" charset="0"/>
                <a:cs typeface="Calibri" panose="020F0502020204030204" pitchFamily="34" charset="0"/>
              </a:rPr>
            </a:br>
            <a:r>
              <a:rPr lang="en-GB" dirty="0">
                <a:latin typeface="Calibri" panose="020F0502020204030204" pitchFamily="34" charset="0"/>
                <a:cs typeface="Calibri" panose="020F0502020204030204" pitchFamily="34" charset="0"/>
              </a:rPr>
              <a:t>Chen LT, et al. J </a:t>
            </a:r>
            <a:r>
              <a:rPr lang="en-GB" dirty="0" err="1">
                <a:latin typeface="Calibri" panose="020F0502020204030204" pitchFamily="34" charset="0"/>
                <a:cs typeface="Calibri" panose="020F0502020204030204" pitchFamily="34" charset="0"/>
              </a:rPr>
              <a:t>Clin</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Oncol</a:t>
            </a:r>
            <a:r>
              <a:rPr lang="en-GB" dirty="0">
                <a:latin typeface="Calibri" panose="020F0502020204030204" pitchFamily="34" charset="0"/>
                <a:cs typeface="Calibri" panose="020F0502020204030204" pitchFamily="34" charset="0"/>
              </a:rPr>
              <a:t> 2015;33(S3):abstract 234 (and presentation)</a:t>
            </a:r>
          </a:p>
        </p:txBody>
      </p:sp>
      <p:sp>
        <p:nvSpPr>
          <p:cNvPr id="107" name="TextBox 106"/>
          <p:cNvSpPr txBox="1"/>
          <p:nvPr/>
        </p:nvSpPr>
        <p:spPr>
          <a:xfrm>
            <a:off x="4516599" y="5455176"/>
            <a:ext cx="3606006"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a:pPr>
            <a:r>
              <a:rPr kumimoji="0" lang="en-GB" sz="11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119	68	34	11	6	1	0</a:t>
            </a:r>
          </a:p>
        </p:txBody>
      </p:sp>
      <p:sp>
        <p:nvSpPr>
          <p:cNvPr id="108" name="TextBox 107"/>
          <p:cNvSpPr txBox="1"/>
          <p:nvPr/>
        </p:nvSpPr>
        <p:spPr>
          <a:xfrm>
            <a:off x="4516599" y="5178177"/>
            <a:ext cx="3606006"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a:pPr>
            <a:r>
              <a:rPr kumimoji="0" lang="en-GB" sz="11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117	97	51	20	8	0	0</a:t>
            </a:r>
          </a:p>
        </p:txBody>
      </p:sp>
      <p:grpSp>
        <p:nvGrpSpPr>
          <p:cNvPr id="109" name="Group 108"/>
          <p:cNvGrpSpPr/>
          <p:nvPr/>
        </p:nvGrpSpPr>
        <p:grpSpPr>
          <a:xfrm>
            <a:off x="4013362" y="1377017"/>
            <a:ext cx="4109244" cy="3747844"/>
            <a:chOff x="2489361" y="1377017"/>
            <a:chExt cx="4109244" cy="3747844"/>
          </a:xfrm>
        </p:grpSpPr>
        <p:grpSp>
          <p:nvGrpSpPr>
            <p:cNvPr id="110" name="Group 109"/>
            <p:cNvGrpSpPr/>
            <p:nvPr/>
          </p:nvGrpSpPr>
          <p:grpSpPr>
            <a:xfrm>
              <a:off x="2489361" y="1801414"/>
              <a:ext cx="4109244" cy="3323447"/>
              <a:chOff x="2489361" y="1801414"/>
              <a:chExt cx="4109244" cy="3323447"/>
            </a:xfrm>
          </p:grpSpPr>
          <p:sp>
            <p:nvSpPr>
              <p:cNvPr id="113" name="Freeform 11"/>
              <p:cNvSpPr>
                <a:spLocks/>
              </p:cNvSpPr>
              <p:nvPr/>
            </p:nvSpPr>
            <p:spPr bwMode="auto">
              <a:xfrm>
                <a:off x="3169603" y="1982336"/>
                <a:ext cx="3224213" cy="2581275"/>
              </a:xfrm>
              <a:custGeom>
                <a:avLst/>
                <a:gdLst>
                  <a:gd name="T0" fmla="*/ 2031 w 2031"/>
                  <a:gd name="T1" fmla="*/ 1626 h 1626"/>
                  <a:gd name="T2" fmla="*/ 0 w 2031"/>
                  <a:gd name="T3" fmla="*/ 1626 h 1626"/>
                  <a:gd name="T4" fmla="*/ 0 w 2031"/>
                  <a:gd name="T5" fmla="*/ 0 h 1626"/>
                </a:gdLst>
                <a:ahLst/>
                <a:cxnLst>
                  <a:cxn ang="0">
                    <a:pos x="T0" y="T1"/>
                  </a:cxn>
                  <a:cxn ang="0">
                    <a:pos x="T2" y="T3"/>
                  </a:cxn>
                  <a:cxn ang="0">
                    <a:pos x="T4" y="T5"/>
                  </a:cxn>
                </a:cxnLst>
                <a:rect l="0" t="0" r="r" b="b"/>
                <a:pathLst>
                  <a:path w="2031" h="1626">
                    <a:moveTo>
                      <a:pt x="2031" y="1626"/>
                    </a:moveTo>
                    <a:lnTo>
                      <a:pt x="0" y="1626"/>
                    </a:lnTo>
                    <a:lnTo>
                      <a:pt x="0" y="0"/>
                    </a:lnTo>
                  </a:path>
                </a:pathLst>
              </a:custGeom>
              <a:noFill/>
              <a:ln w="28575" cap="sq">
                <a:solidFill>
                  <a:schemeClr val="tx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14" name="Line 12"/>
              <p:cNvSpPr>
                <a:spLocks noChangeShapeType="1"/>
              </p:cNvSpPr>
              <p:nvPr/>
            </p:nvSpPr>
            <p:spPr bwMode="auto">
              <a:xfrm>
                <a:off x="3169603" y="4563611"/>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15" name="Line 13"/>
              <p:cNvSpPr>
                <a:spLocks noChangeShapeType="1"/>
              </p:cNvSpPr>
              <p:nvPr/>
            </p:nvSpPr>
            <p:spPr bwMode="auto">
              <a:xfrm flipH="1">
                <a:off x="3080703" y="4563611"/>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16" name="Line 15"/>
              <p:cNvSpPr>
                <a:spLocks noChangeShapeType="1"/>
              </p:cNvSpPr>
              <p:nvPr/>
            </p:nvSpPr>
            <p:spPr bwMode="auto">
              <a:xfrm flipH="1">
                <a:off x="3080703" y="4046086"/>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17" name="Line 17"/>
              <p:cNvSpPr>
                <a:spLocks noChangeShapeType="1"/>
              </p:cNvSpPr>
              <p:nvPr/>
            </p:nvSpPr>
            <p:spPr bwMode="auto">
              <a:xfrm flipH="1">
                <a:off x="3080703" y="3531736"/>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18" name="Line 19"/>
              <p:cNvSpPr>
                <a:spLocks noChangeShapeType="1"/>
              </p:cNvSpPr>
              <p:nvPr/>
            </p:nvSpPr>
            <p:spPr bwMode="auto">
              <a:xfrm flipH="1">
                <a:off x="3080703" y="3014211"/>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29" name="Line 21"/>
              <p:cNvSpPr>
                <a:spLocks noChangeShapeType="1"/>
              </p:cNvSpPr>
              <p:nvPr/>
            </p:nvSpPr>
            <p:spPr bwMode="auto">
              <a:xfrm flipH="1">
                <a:off x="3080703" y="2499861"/>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36" name="Line 23"/>
              <p:cNvSpPr>
                <a:spLocks noChangeShapeType="1"/>
              </p:cNvSpPr>
              <p:nvPr/>
            </p:nvSpPr>
            <p:spPr bwMode="auto">
              <a:xfrm flipH="1">
                <a:off x="3080703" y="1982336"/>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37" name="Line 24"/>
              <p:cNvSpPr>
                <a:spLocks noChangeShapeType="1"/>
              </p:cNvSpPr>
              <p:nvPr/>
            </p:nvSpPr>
            <p:spPr bwMode="auto">
              <a:xfrm>
                <a:off x="3709353" y="4563611"/>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38" name="Line 25"/>
              <p:cNvSpPr>
                <a:spLocks noChangeShapeType="1"/>
              </p:cNvSpPr>
              <p:nvPr/>
            </p:nvSpPr>
            <p:spPr bwMode="auto">
              <a:xfrm>
                <a:off x="4245928" y="4563611"/>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39" name="Line 26"/>
              <p:cNvSpPr>
                <a:spLocks noChangeShapeType="1"/>
              </p:cNvSpPr>
              <p:nvPr/>
            </p:nvSpPr>
            <p:spPr bwMode="auto">
              <a:xfrm>
                <a:off x="4780916" y="4563611"/>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41" name="Line 27"/>
              <p:cNvSpPr>
                <a:spLocks noChangeShapeType="1"/>
              </p:cNvSpPr>
              <p:nvPr/>
            </p:nvSpPr>
            <p:spPr bwMode="auto">
              <a:xfrm>
                <a:off x="5320666" y="4563611"/>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43" name="Line 28"/>
              <p:cNvSpPr>
                <a:spLocks noChangeShapeType="1"/>
              </p:cNvSpPr>
              <p:nvPr/>
            </p:nvSpPr>
            <p:spPr bwMode="auto">
              <a:xfrm>
                <a:off x="5857241" y="4563611"/>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45" name="Line 29"/>
              <p:cNvSpPr>
                <a:spLocks noChangeShapeType="1"/>
              </p:cNvSpPr>
              <p:nvPr/>
            </p:nvSpPr>
            <p:spPr bwMode="auto">
              <a:xfrm>
                <a:off x="6393816" y="4563611"/>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48" name="Freeform 49"/>
              <p:cNvSpPr>
                <a:spLocks/>
              </p:cNvSpPr>
              <p:nvPr/>
            </p:nvSpPr>
            <p:spPr bwMode="auto">
              <a:xfrm>
                <a:off x="3179128" y="1982336"/>
                <a:ext cx="2646363" cy="2397125"/>
              </a:xfrm>
              <a:custGeom>
                <a:avLst/>
                <a:gdLst>
                  <a:gd name="T0" fmla="*/ 44 w 1667"/>
                  <a:gd name="T1" fmla="*/ 12 h 1510"/>
                  <a:gd name="T2" fmla="*/ 96 w 1667"/>
                  <a:gd name="T3" fmla="*/ 28 h 1510"/>
                  <a:gd name="T4" fmla="*/ 104 w 1667"/>
                  <a:gd name="T5" fmla="*/ 58 h 1510"/>
                  <a:gd name="T6" fmla="*/ 154 w 1667"/>
                  <a:gd name="T7" fmla="*/ 70 h 1510"/>
                  <a:gd name="T8" fmla="*/ 188 w 1667"/>
                  <a:gd name="T9" fmla="*/ 100 h 1510"/>
                  <a:gd name="T10" fmla="*/ 216 w 1667"/>
                  <a:gd name="T11" fmla="*/ 114 h 1510"/>
                  <a:gd name="T12" fmla="*/ 234 w 1667"/>
                  <a:gd name="T13" fmla="*/ 140 h 1510"/>
                  <a:gd name="T14" fmla="*/ 258 w 1667"/>
                  <a:gd name="T15" fmla="*/ 158 h 1510"/>
                  <a:gd name="T16" fmla="*/ 276 w 1667"/>
                  <a:gd name="T17" fmla="*/ 180 h 1510"/>
                  <a:gd name="T18" fmla="*/ 296 w 1667"/>
                  <a:gd name="T19" fmla="*/ 184 h 1510"/>
                  <a:gd name="T20" fmla="*/ 300 w 1667"/>
                  <a:gd name="T21" fmla="*/ 208 h 1510"/>
                  <a:gd name="T22" fmla="*/ 334 w 1667"/>
                  <a:gd name="T23" fmla="*/ 226 h 1510"/>
                  <a:gd name="T24" fmla="*/ 338 w 1667"/>
                  <a:gd name="T25" fmla="*/ 280 h 1510"/>
                  <a:gd name="T26" fmla="*/ 352 w 1667"/>
                  <a:gd name="T27" fmla="*/ 284 h 1510"/>
                  <a:gd name="T28" fmla="*/ 356 w 1667"/>
                  <a:gd name="T29" fmla="*/ 310 h 1510"/>
                  <a:gd name="T30" fmla="*/ 370 w 1667"/>
                  <a:gd name="T31" fmla="*/ 326 h 1510"/>
                  <a:gd name="T32" fmla="*/ 390 w 1667"/>
                  <a:gd name="T33" fmla="*/ 354 h 1510"/>
                  <a:gd name="T34" fmla="*/ 400 w 1667"/>
                  <a:gd name="T35" fmla="*/ 370 h 1510"/>
                  <a:gd name="T36" fmla="*/ 408 w 1667"/>
                  <a:gd name="T37" fmla="*/ 416 h 1510"/>
                  <a:gd name="T38" fmla="*/ 460 w 1667"/>
                  <a:gd name="T39" fmla="*/ 428 h 1510"/>
                  <a:gd name="T40" fmla="*/ 464 w 1667"/>
                  <a:gd name="T41" fmla="*/ 458 h 1510"/>
                  <a:gd name="T42" fmla="*/ 478 w 1667"/>
                  <a:gd name="T43" fmla="*/ 486 h 1510"/>
                  <a:gd name="T44" fmla="*/ 488 w 1667"/>
                  <a:gd name="T45" fmla="*/ 516 h 1510"/>
                  <a:gd name="T46" fmla="*/ 512 w 1667"/>
                  <a:gd name="T47" fmla="*/ 556 h 1510"/>
                  <a:gd name="T48" fmla="*/ 522 w 1667"/>
                  <a:gd name="T49" fmla="*/ 642 h 1510"/>
                  <a:gd name="T50" fmla="*/ 540 w 1667"/>
                  <a:gd name="T51" fmla="*/ 660 h 1510"/>
                  <a:gd name="T52" fmla="*/ 572 w 1667"/>
                  <a:gd name="T53" fmla="*/ 688 h 1510"/>
                  <a:gd name="T54" fmla="*/ 586 w 1667"/>
                  <a:gd name="T55" fmla="*/ 700 h 1510"/>
                  <a:gd name="T56" fmla="*/ 592 w 1667"/>
                  <a:gd name="T57" fmla="*/ 718 h 1510"/>
                  <a:gd name="T58" fmla="*/ 600 w 1667"/>
                  <a:gd name="T59" fmla="*/ 734 h 1510"/>
                  <a:gd name="T60" fmla="*/ 632 w 1667"/>
                  <a:gd name="T61" fmla="*/ 746 h 1510"/>
                  <a:gd name="T62" fmla="*/ 674 w 1667"/>
                  <a:gd name="T63" fmla="*/ 768 h 1510"/>
                  <a:gd name="T64" fmla="*/ 686 w 1667"/>
                  <a:gd name="T65" fmla="*/ 782 h 1510"/>
                  <a:gd name="T66" fmla="*/ 694 w 1667"/>
                  <a:gd name="T67" fmla="*/ 834 h 1510"/>
                  <a:gd name="T68" fmla="*/ 742 w 1667"/>
                  <a:gd name="T69" fmla="*/ 852 h 1510"/>
                  <a:gd name="T70" fmla="*/ 788 w 1667"/>
                  <a:gd name="T71" fmla="*/ 890 h 1510"/>
                  <a:gd name="T72" fmla="*/ 937 w 1667"/>
                  <a:gd name="T73" fmla="*/ 914 h 1510"/>
                  <a:gd name="T74" fmla="*/ 947 w 1667"/>
                  <a:gd name="T75" fmla="*/ 972 h 1510"/>
                  <a:gd name="T76" fmla="*/ 999 w 1667"/>
                  <a:gd name="T77" fmla="*/ 996 h 1510"/>
                  <a:gd name="T78" fmla="*/ 1003 w 1667"/>
                  <a:gd name="T79" fmla="*/ 1054 h 1510"/>
                  <a:gd name="T80" fmla="*/ 1045 w 1667"/>
                  <a:gd name="T81" fmla="*/ 1086 h 1510"/>
                  <a:gd name="T82" fmla="*/ 1141 w 1667"/>
                  <a:gd name="T83" fmla="*/ 1150 h 1510"/>
                  <a:gd name="T84" fmla="*/ 1171 w 1667"/>
                  <a:gd name="T85" fmla="*/ 1192 h 1510"/>
                  <a:gd name="T86" fmla="*/ 1175 w 1667"/>
                  <a:gd name="T87" fmla="*/ 1232 h 1510"/>
                  <a:gd name="T88" fmla="*/ 1425 w 1667"/>
                  <a:gd name="T89" fmla="*/ 1278 h 1510"/>
                  <a:gd name="T90" fmla="*/ 1501 w 1667"/>
                  <a:gd name="T91" fmla="*/ 1336 h 1510"/>
                  <a:gd name="T92" fmla="*/ 1641 w 1667"/>
                  <a:gd name="T93" fmla="*/ 1394 h 1510"/>
                  <a:gd name="T94" fmla="*/ 1667 w 1667"/>
                  <a:gd name="T95" fmla="*/ 1510 h 1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67" h="1510">
                    <a:moveTo>
                      <a:pt x="0" y="0"/>
                    </a:moveTo>
                    <a:lnTo>
                      <a:pt x="44" y="0"/>
                    </a:lnTo>
                    <a:lnTo>
                      <a:pt x="44" y="12"/>
                    </a:lnTo>
                    <a:lnTo>
                      <a:pt x="64" y="12"/>
                    </a:lnTo>
                    <a:lnTo>
                      <a:pt x="64" y="28"/>
                    </a:lnTo>
                    <a:lnTo>
                      <a:pt x="96" y="28"/>
                    </a:lnTo>
                    <a:lnTo>
                      <a:pt x="96" y="46"/>
                    </a:lnTo>
                    <a:lnTo>
                      <a:pt x="104" y="46"/>
                    </a:lnTo>
                    <a:lnTo>
                      <a:pt x="104" y="58"/>
                    </a:lnTo>
                    <a:lnTo>
                      <a:pt x="108" y="58"/>
                    </a:lnTo>
                    <a:lnTo>
                      <a:pt x="108" y="70"/>
                    </a:lnTo>
                    <a:lnTo>
                      <a:pt x="154" y="70"/>
                    </a:lnTo>
                    <a:lnTo>
                      <a:pt x="154" y="88"/>
                    </a:lnTo>
                    <a:lnTo>
                      <a:pt x="188" y="88"/>
                    </a:lnTo>
                    <a:lnTo>
                      <a:pt x="188" y="100"/>
                    </a:lnTo>
                    <a:lnTo>
                      <a:pt x="212" y="100"/>
                    </a:lnTo>
                    <a:lnTo>
                      <a:pt x="212" y="114"/>
                    </a:lnTo>
                    <a:lnTo>
                      <a:pt x="216" y="114"/>
                    </a:lnTo>
                    <a:lnTo>
                      <a:pt x="216" y="128"/>
                    </a:lnTo>
                    <a:lnTo>
                      <a:pt x="234" y="128"/>
                    </a:lnTo>
                    <a:lnTo>
                      <a:pt x="234" y="140"/>
                    </a:lnTo>
                    <a:lnTo>
                      <a:pt x="254" y="140"/>
                    </a:lnTo>
                    <a:lnTo>
                      <a:pt x="254" y="158"/>
                    </a:lnTo>
                    <a:lnTo>
                      <a:pt x="258" y="158"/>
                    </a:lnTo>
                    <a:lnTo>
                      <a:pt x="258" y="168"/>
                    </a:lnTo>
                    <a:lnTo>
                      <a:pt x="276" y="168"/>
                    </a:lnTo>
                    <a:lnTo>
                      <a:pt x="276" y="180"/>
                    </a:lnTo>
                    <a:lnTo>
                      <a:pt x="294" y="180"/>
                    </a:lnTo>
                    <a:lnTo>
                      <a:pt x="294" y="184"/>
                    </a:lnTo>
                    <a:lnTo>
                      <a:pt x="296" y="184"/>
                    </a:lnTo>
                    <a:lnTo>
                      <a:pt x="296" y="198"/>
                    </a:lnTo>
                    <a:lnTo>
                      <a:pt x="300" y="198"/>
                    </a:lnTo>
                    <a:lnTo>
                      <a:pt x="300" y="208"/>
                    </a:lnTo>
                    <a:lnTo>
                      <a:pt x="306" y="208"/>
                    </a:lnTo>
                    <a:lnTo>
                      <a:pt x="306" y="226"/>
                    </a:lnTo>
                    <a:lnTo>
                      <a:pt x="334" y="226"/>
                    </a:lnTo>
                    <a:lnTo>
                      <a:pt x="334" y="256"/>
                    </a:lnTo>
                    <a:lnTo>
                      <a:pt x="338" y="256"/>
                    </a:lnTo>
                    <a:lnTo>
                      <a:pt x="338" y="280"/>
                    </a:lnTo>
                    <a:lnTo>
                      <a:pt x="340" y="280"/>
                    </a:lnTo>
                    <a:lnTo>
                      <a:pt x="340" y="284"/>
                    </a:lnTo>
                    <a:lnTo>
                      <a:pt x="352" y="284"/>
                    </a:lnTo>
                    <a:lnTo>
                      <a:pt x="352" y="298"/>
                    </a:lnTo>
                    <a:lnTo>
                      <a:pt x="356" y="298"/>
                    </a:lnTo>
                    <a:lnTo>
                      <a:pt x="356" y="310"/>
                    </a:lnTo>
                    <a:lnTo>
                      <a:pt x="362" y="310"/>
                    </a:lnTo>
                    <a:lnTo>
                      <a:pt x="362" y="326"/>
                    </a:lnTo>
                    <a:lnTo>
                      <a:pt x="370" y="326"/>
                    </a:lnTo>
                    <a:lnTo>
                      <a:pt x="370" y="342"/>
                    </a:lnTo>
                    <a:lnTo>
                      <a:pt x="390" y="342"/>
                    </a:lnTo>
                    <a:lnTo>
                      <a:pt x="390" y="354"/>
                    </a:lnTo>
                    <a:lnTo>
                      <a:pt x="394" y="354"/>
                    </a:lnTo>
                    <a:lnTo>
                      <a:pt x="394" y="370"/>
                    </a:lnTo>
                    <a:lnTo>
                      <a:pt x="400" y="370"/>
                    </a:lnTo>
                    <a:lnTo>
                      <a:pt x="400" y="382"/>
                    </a:lnTo>
                    <a:lnTo>
                      <a:pt x="408" y="382"/>
                    </a:lnTo>
                    <a:lnTo>
                      <a:pt x="408" y="416"/>
                    </a:lnTo>
                    <a:lnTo>
                      <a:pt x="442" y="416"/>
                    </a:lnTo>
                    <a:lnTo>
                      <a:pt x="442" y="428"/>
                    </a:lnTo>
                    <a:lnTo>
                      <a:pt x="460" y="428"/>
                    </a:lnTo>
                    <a:lnTo>
                      <a:pt x="460" y="444"/>
                    </a:lnTo>
                    <a:lnTo>
                      <a:pt x="464" y="444"/>
                    </a:lnTo>
                    <a:lnTo>
                      <a:pt x="464" y="458"/>
                    </a:lnTo>
                    <a:lnTo>
                      <a:pt x="468" y="458"/>
                    </a:lnTo>
                    <a:lnTo>
                      <a:pt x="468" y="486"/>
                    </a:lnTo>
                    <a:lnTo>
                      <a:pt x="478" y="486"/>
                    </a:lnTo>
                    <a:lnTo>
                      <a:pt x="478" y="498"/>
                    </a:lnTo>
                    <a:lnTo>
                      <a:pt x="488" y="498"/>
                    </a:lnTo>
                    <a:lnTo>
                      <a:pt x="488" y="516"/>
                    </a:lnTo>
                    <a:lnTo>
                      <a:pt x="492" y="516"/>
                    </a:lnTo>
                    <a:lnTo>
                      <a:pt x="492" y="556"/>
                    </a:lnTo>
                    <a:lnTo>
                      <a:pt x="512" y="556"/>
                    </a:lnTo>
                    <a:lnTo>
                      <a:pt x="512" y="602"/>
                    </a:lnTo>
                    <a:lnTo>
                      <a:pt x="522" y="602"/>
                    </a:lnTo>
                    <a:lnTo>
                      <a:pt x="522" y="642"/>
                    </a:lnTo>
                    <a:lnTo>
                      <a:pt x="530" y="642"/>
                    </a:lnTo>
                    <a:lnTo>
                      <a:pt x="530" y="660"/>
                    </a:lnTo>
                    <a:lnTo>
                      <a:pt x="540" y="660"/>
                    </a:lnTo>
                    <a:lnTo>
                      <a:pt x="540" y="672"/>
                    </a:lnTo>
                    <a:lnTo>
                      <a:pt x="572" y="672"/>
                    </a:lnTo>
                    <a:lnTo>
                      <a:pt x="572" y="688"/>
                    </a:lnTo>
                    <a:lnTo>
                      <a:pt x="584" y="688"/>
                    </a:lnTo>
                    <a:lnTo>
                      <a:pt x="584" y="700"/>
                    </a:lnTo>
                    <a:lnTo>
                      <a:pt x="586" y="700"/>
                    </a:lnTo>
                    <a:lnTo>
                      <a:pt x="586" y="706"/>
                    </a:lnTo>
                    <a:lnTo>
                      <a:pt x="592" y="706"/>
                    </a:lnTo>
                    <a:lnTo>
                      <a:pt x="592" y="718"/>
                    </a:lnTo>
                    <a:lnTo>
                      <a:pt x="600" y="718"/>
                    </a:lnTo>
                    <a:lnTo>
                      <a:pt x="600" y="732"/>
                    </a:lnTo>
                    <a:lnTo>
                      <a:pt x="600" y="734"/>
                    </a:lnTo>
                    <a:lnTo>
                      <a:pt x="624" y="734"/>
                    </a:lnTo>
                    <a:lnTo>
                      <a:pt x="624" y="746"/>
                    </a:lnTo>
                    <a:lnTo>
                      <a:pt x="632" y="746"/>
                    </a:lnTo>
                    <a:lnTo>
                      <a:pt x="632" y="764"/>
                    </a:lnTo>
                    <a:lnTo>
                      <a:pt x="674" y="764"/>
                    </a:lnTo>
                    <a:lnTo>
                      <a:pt x="674" y="768"/>
                    </a:lnTo>
                    <a:lnTo>
                      <a:pt x="676" y="768"/>
                    </a:lnTo>
                    <a:lnTo>
                      <a:pt x="676" y="782"/>
                    </a:lnTo>
                    <a:lnTo>
                      <a:pt x="686" y="782"/>
                    </a:lnTo>
                    <a:lnTo>
                      <a:pt x="686" y="816"/>
                    </a:lnTo>
                    <a:lnTo>
                      <a:pt x="694" y="816"/>
                    </a:lnTo>
                    <a:lnTo>
                      <a:pt x="694" y="834"/>
                    </a:lnTo>
                    <a:lnTo>
                      <a:pt x="718" y="834"/>
                    </a:lnTo>
                    <a:lnTo>
                      <a:pt x="718" y="852"/>
                    </a:lnTo>
                    <a:lnTo>
                      <a:pt x="742" y="852"/>
                    </a:lnTo>
                    <a:lnTo>
                      <a:pt x="742" y="868"/>
                    </a:lnTo>
                    <a:lnTo>
                      <a:pt x="788" y="868"/>
                    </a:lnTo>
                    <a:lnTo>
                      <a:pt x="788" y="890"/>
                    </a:lnTo>
                    <a:lnTo>
                      <a:pt x="847" y="890"/>
                    </a:lnTo>
                    <a:lnTo>
                      <a:pt x="847" y="914"/>
                    </a:lnTo>
                    <a:lnTo>
                      <a:pt x="937" y="914"/>
                    </a:lnTo>
                    <a:lnTo>
                      <a:pt x="937" y="942"/>
                    </a:lnTo>
                    <a:lnTo>
                      <a:pt x="947" y="942"/>
                    </a:lnTo>
                    <a:lnTo>
                      <a:pt x="947" y="972"/>
                    </a:lnTo>
                    <a:lnTo>
                      <a:pt x="989" y="972"/>
                    </a:lnTo>
                    <a:lnTo>
                      <a:pt x="989" y="996"/>
                    </a:lnTo>
                    <a:lnTo>
                      <a:pt x="999" y="996"/>
                    </a:lnTo>
                    <a:lnTo>
                      <a:pt x="999" y="1026"/>
                    </a:lnTo>
                    <a:lnTo>
                      <a:pt x="1003" y="1026"/>
                    </a:lnTo>
                    <a:lnTo>
                      <a:pt x="1003" y="1054"/>
                    </a:lnTo>
                    <a:lnTo>
                      <a:pt x="1043" y="1054"/>
                    </a:lnTo>
                    <a:lnTo>
                      <a:pt x="1043" y="1086"/>
                    </a:lnTo>
                    <a:lnTo>
                      <a:pt x="1045" y="1086"/>
                    </a:lnTo>
                    <a:lnTo>
                      <a:pt x="1045" y="1116"/>
                    </a:lnTo>
                    <a:lnTo>
                      <a:pt x="1141" y="1116"/>
                    </a:lnTo>
                    <a:lnTo>
                      <a:pt x="1141" y="1150"/>
                    </a:lnTo>
                    <a:lnTo>
                      <a:pt x="1167" y="1150"/>
                    </a:lnTo>
                    <a:lnTo>
                      <a:pt x="1167" y="1192"/>
                    </a:lnTo>
                    <a:lnTo>
                      <a:pt x="1171" y="1192"/>
                    </a:lnTo>
                    <a:lnTo>
                      <a:pt x="1171" y="1230"/>
                    </a:lnTo>
                    <a:lnTo>
                      <a:pt x="1175" y="1230"/>
                    </a:lnTo>
                    <a:lnTo>
                      <a:pt x="1175" y="1232"/>
                    </a:lnTo>
                    <a:lnTo>
                      <a:pt x="1233" y="1232"/>
                    </a:lnTo>
                    <a:lnTo>
                      <a:pt x="1425" y="1232"/>
                    </a:lnTo>
                    <a:lnTo>
                      <a:pt x="1425" y="1278"/>
                    </a:lnTo>
                    <a:lnTo>
                      <a:pt x="1467" y="1278"/>
                    </a:lnTo>
                    <a:lnTo>
                      <a:pt x="1501" y="1278"/>
                    </a:lnTo>
                    <a:lnTo>
                      <a:pt x="1501" y="1336"/>
                    </a:lnTo>
                    <a:lnTo>
                      <a:pt x="1537" y="1336"/>
                    </a:lnTo>
                    <a:lnTo>
                      <a:pt x="1537" y="1394"/>
                    </a:lnTo>
                    <a:lnTo>
                      <a:pt x="1641" y="1394"/>
                    </a:lnTo>
                    <a:lnTo>
                      <a:pt x="1641" y="1480"/>
                    </a:lnTo>
                    <a:lnTo>
                      <a:pt x="1641" y="1510"/>
                    </a:lnTo>
                    <a:lnTo>
                      <a:pt x="1667" y="1510"/>
                    </a:lnTo>
                  </a:path>
                </a:pathLst>
              </a:custGeom>
              <a:noFill/>
              <a:ln w="19050" cap="flat">
                <a:solidFill>
                  <a:schemeClr val="tx2"/>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50" name="Freeform 50"/>
              <p:cNvSpPr>
                <a:spLocks/>
              </p:cNvSpPr>
              <p:nvPr/>
            </p:nvSpPr>
            <p:spPr bwMode="auto">
              <a:xfrm>
                <a:off x="3179128" y="1982336"/>
                <a:ext cx="2770188" cy="2139950"/>
              </a:xfrm>
              <a:custGeom>
                <a:avLst/>
                <a:gdLst>
                  <a:gd name="T0" fmla="*/ 44 w 1745"/>
                  <a:gd name="T1" fmla="*/ 12 h 1348"/>
                  <a:gd name="T2" fmla="*/ 96 w 1745"/>
                  <a:gd name="T3" fmla="*/ 28 h 1348"/>
                  <a:gd name="T4" fmla="*/ 108 w 1745"/>
                  <a:gd name="T5" fmla="*/ 46 h 1348"/>
                  <a:gd name="T6" fmla="*/ 126 w 1745"/>
                  <a:gd name="T7" fmla="*/ 76 h 1348"/>
                  <a:gd name="T8" fmla="*/ 132 w 1745"/>
                  <a:gd name="T9" fmla="*/ 116 h 1348"/>
                  <a:gd name="T10" fmla="*/ 150 w 1745"/>
                  <a:gd name="T11" fmla="*/ 134 h 1348"/>
                  <a:gd name="T12" fmla="*/ 154 w 1745"/>
                  <a:gd name="T13" fmla="*/ 192 h 1348"/>
                  <a:gd name="T14" fmla="*/ 168 w 1745"/>
                  <a:gd name="T15" fmla="*/ 208 h 1348"/>
                  <a:gd name="T16" fmla="*/ 174 w 1745"/>
                  <a:gd name="T17" fmla="*/ 238 h 1348"/>
                  <a:gd name="T18" fmla="*/ 192 w 1745"/>
                  <a:gd name="T19" fmla="*/ 266 h 1348"/>
                  <a:gd name="T20" fmla="*/ 198 w 1745"/>
                  <a:gd name="T21" fmla="*/ 314 h 1348"/>
                  <a:gd name="T22" fmla="*/ 210 w 1745"/>
                  <a:gd name="T23" fmla="*/ 324 h 1348"/>
                  <a:gd name="T24" fmla="*/ 212 w 1745"/>
                  <a:gd name="T25" fmla="*/ 356 h 1348"/>
                  <a:gd name="T26" fmla="*/ 222 w 1745"/>
                  <a:gd name="T27" fmla="*/ 372 h 1348"/>
                  <a:gd name="T28" fmla="*/ 224 w 1745"/>
                  <a:gd name="T29" fmla="*/ 388 h 1348"/>
                  <a:gd name="T30" fmla="*/ 236 w 1745"/>
                  <a:gd name="T31" fmla="*/ 416 h 1348"/>
                  <a:gd name="T32" fmla="*/ 240 w 1745"/>
                  <a:gd name="T33" fmla="*/ 458 h 1348"/>
                  <a:gd name="T34" fmla="*/ 266 w 1745"/>
                  <a:gd name="T35" fmla="*/ 474 h 1348"/>
                  <a:gd name="T36" fmla="*/ 268 w 1745"/>
                  <a:gd name="T37" fmla="*/ 492 h 1348"/>
                  <a:gd name="T38" fmla="*/ 280 w 1745"/>
                  <a:gd name="T39" fmla="*/ 506 h 1348"/>
                  <a:gd name="T40" fmla="*/ 286 w 1745"/>
                  <a:gd name="T41" fmla="*/ 522 h 1348"/>
                  <a:gd name="T42" fmla="*/ 300 w 1745"/>
                  <a:gd name="T43" fmla="*/ 538 h 1348"/>
                  <a:gd name="T44" fmla="*/ 306 w 1745"/>
                  <a:gd name="T45" fmla="*/ 568 h 1348"/>
                  <a:gd name="T46" fmla="*/ 334 w 1745"/>
                  <a:gd name="T47" fmla="*/ 578 h 1348"/>
                  <a:gd name="T48" fmla="*/ 342 w 1745"/>
                  <a:gd name="T49" fmla="*/ 614 h 1348"/>
                  <a:gd name="T50" fmla="*/ 352 w 1745"/>
                  <a:gd name="T51" fmla="*/ 626 h 1348"/>
                  <a:gd name="T52" fmla="*/ 362 w 1745"/>
                  <a:gd name="T53" fmla="*/ 660 h 1348"/>
                  <a:gd name="T54" fmla="*/ 380 w 1745"/>
                  <a:gd name="T55" fmla="*/ 690 h 1348"/>
                  <a:gd name="T56" fmla="*/ 384 w 1745"/>
                  <a:gd name="T57" fmla="*/ 706 h 1348"/>
                  <a:gd name="T58" fmla="*/ 400 w 1745"/>
                  <a:gd name="T59" fmla="*/ 718 h 1348"/>
                  <a:gd name="T60" fmla="*/ 408 w 1745"/>
                  <a:gd name="T61" fmla="*/ 746 h 1348"/>
                  <a:gd name="T62" fmla="*/ 418 w 1745"/>
                  <a:gd name="T63" fmla="*/ 750 h 1348"/>
                  <a:gd name="T64" fmla="*/ 436 w 1745"/>
                  <a:gd name="T65" fmla="*/ 782 h 1348"/>
                  <a:gd name="T66" fmla="*/ 444 w 1745"/>
                  <a:gd name="T67" fmla="*/ 796 h 1348"/>
                  <a:gd name="T68" fmla="*/ 460 w 1745"/>
                  <a:gd name="T69" fmla="*/ 810 h 1348"/>
                  <a:gd name="T70" fmla="*/ 480 w 1745"/>
                  <a:gd name="T71" fmla="*/ 828 h 1348"/>
                  <a:gd name="T72" fmla="*/ 522 w 1745"/>
                  <a:gd name="T73" fmla="*/ 874 h 1348"/>
                  <a:gd name="T74" fmla="*/ 534 w 1745"/>
                  <a:gd name="T75" fmla="*/ 890 h 1348"/>
                  <a:gd name="T76" fmla="*/ 564 w 1745"/>
                  <a:gd name="T77" fmla="*/ 920 h 1348"/>
                  <a:gd name="T78" fmla="*/ 586 w 1745"/>
                  <a:gd name="T79" fmla="*/ 938 h 1348"/>
                  <a:gd name="T80" fmla="*/ 594 w 1745"/>
                  <a:gd name="T81" fmla="*/ 968 h 1348"/>
                  <a:gd name="T82" fmla="*/ 648 w 1745"/>
                  <a:gd name="T83" fmla="*/ 972 h 1348"/>
                  <a:gd name="T84" fmla="*/ 658 w 1745"/>
                  <a:gd name="T85" fmla="*/ 1006 h 1348"/>
                  <a:gd name="T86" fmla="*/ 686 w 1745"/>
                  <a:gd name="T87" fmla="*/ 1024 h 1348"/>
                  <a:gd name="T88" fmla="*/ 710 w 1745"/>
                  <a:gd name="T89" fmla="*/ 1062 h 1348"/>
                  <a:gd name="T90" fmla="*/ 784 w 1745"/>
                  <a:gd name="T91" fmla="*/ 1082 h 1348"/>
                  <a:gd name="T92" fmla="*/ 798 w 1745"/>
                  <a:gd name="T93" fmla="*/ 1140 h 1348"/>
                  <a:gd name="T94" fmla="*/ 835 w 1745"/>
                  <a:gd name="T95" fmla="*/ 1186 h 1348"/>
                  <a:gd name="T96" fmla="*/ 933 w 1745"/>
                  <a:gd name="T97" fmla="*/ 1202 h 1348"/>
                  <a:gd name="T98" fmla="*/ 1049 w 1745"/>
                  <a:gd name="T99" fmla="*/ 1232 h 1348"/>
                  <a:gd name="T100" fmla="*/ 1129 w 1745"/>
                  <a:gd name="T101" fmla="*/ 1314 h 1348"/>
                  <a:gd name="T102" fmla="*/ 1275 w 1745"/>
                  <a:gd name="T103" fmla="*/ 1348 h 1348"/>
                  <a:gd name="T104" fmla="*/ 1745 w 1745"/>
                  <a:gd name="T105" fmla="*/ 1348 h 1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45" h="1348">
                    <a:moveTo>
                      <a:pt x="0" y="0"/>
                    </a:moveTo>
                    <a:lnTo>
                      <a:pt x="44" y="0"/>
                    </a:lnTo>
                    <a:lnTo>
                      <a:pt x="44" y="12"/>
                    </a:lnTo>
                    <a:lnTo>
                      <a:pt x="64" y="12"/>
                    </a:lnTo>
                    <a:lnTo>
                      <a:pt x="64" y="28"/>
                    </a:lnTo>
                    <a:lnTo>
                      <a:pt x="96" y="28"/>
                    </a:lnTo>
                    <a:lnTo>
                      <a:pt x="96" y="42"/>
                    </a:lnTo>
                    <a:lnTo>
                      <a:pt x="108" y="42"/>
                    </a:lnTo>
                    <a:lnTo>
                      <a:pt x="108" y="46"/>
                    </a:lnTo>
                    <a:lnTo>
                      <a:pt x="122" y="46"/>
                    </a:lnTo>
                    <a:lnTo>
                      <a:pt x="122" y="76"/>
                    </a:lnTo>
                    <a:lnTo>
                      <a:pt x="126" y="76"/>
                    </a:lnTo>
                    <a:lnTo>
                      <a:pt x="126" y="90"/>
                    </a:lnTo>
                    <a:lnTo>
                      <a:pt x="132" y="90"/>
                    </a:lnTo>
                    <a:lnTo>
                      <a:pt x="132" y="116"/>
                    </a:lnTo>
                    <a:lnTo>
                      <a:pt x="136" y="116"/>
                    </a:lnTo>
                    <a:lnTo>
                      <a:pt x="136" y="134"/>
                    </a:lnTo>
                    <a:lnTo>
                      <a:pt x="150" y="134"/>
                    </a:lnTo>
                    <a:lnTo>
                      <a:pt x="150" y="152"/>
                    </a:lnTo>
                    <a:lnTo>
                      <a:pt x="154" y="152"/>
                    </a:lnTo>
                    <a:lnTo>
                      <a:pt x="154" y="192"/>
                    </a:lnTo>
                    <a:lnTo>
                      <a:pt x="164" y="192"/>
                    </a:lnTo>
                    <a:lnTo>
                      <a:pt x="164" y="208"/>
                    </a:lnTo>
                    <a:lnTo>
                      <a:pt x="168" y="208"/>
                    </a:lnTo>
                    <a:lnTo>
                      <a:pt x="168" y="220"/>
                    </a:lnTo>
                    <a:lnTo>
                      <a:pt x="174" y="220"/>
                    </a:lnTo>
                    <a:lnTo>
                      <a:pt x="174" y="238"/>
                    </a:lnTo>
                    <a:lnTo>
                      <a:pt x="178" y="238"/>
                    </a:lnTo>
                    <a:lnTo>
                      <a:pt x="178" y="266"/>
                    </a:lnTo>
                    <a:lnTo>
                      <a:pt x="192" y="266"/>
                    </a:lnTo>
                    <a:lnTo>
                      <a:pt x="192" y="284"/>
                    </a:lnTo>
                    <a:lnTo>
                      <a:pt x="198" y="284"/>
                    </a:lnTo>
                    <a:lnTo>
                      <a:pt x="198" y="314"/>
                    </a:lnTo>
                    <a:lnTo>
                      <a:pt x="202" y="314"/>
                    </a:lnTo>
                    <a:lnTo>
                      <a:pt x="202" y="324"/>
                    </a:lnTo>
                    <a:lnTo>
                      <a:pt x="210" y="324"/>
                    </a:lnTo>
                    <a:lnTo>
                      <a:pt x="210" y="328"/>
                    </a:lnTo>
                    <a:lnTo>
                      <a:pt x="212" y="328"/>
                    </a:lnTo>
                    <a:lnTo>
                      <a:pt x="212" y="356"/>
                    </a:lnTo>
                    <a:lnTo>
                      <a:pt x="216" y="356"/>
                    </a:lnTo>
                    <a:lnTo>
                      <a:pt x="216" y="372"/>
                    </a:lnTo>
                    <a:lnTo>
                      <a:pt x="222" y="372"/>
                    </a:lnTo>
                    <a:lnTo>
                      <a:pt x="222" y="386"/>
                    </a:lnTo>
                    <a:lnTo>
                      <a:pt x="224" y="386"/>
                    </a:lnTo>
                    <a:lnTo>
                      <a:pt x="224" y="388"/>
                    </a:lnTo>
                    <a:lnTo>
                      <a:pt x="230" y="388"/>
                    </a:lnTo>
                    <a:lnTo>
                      <a:pt x="230" y="416"/>
                    </a:lnTo>
                    <a:lnTo>
                      <a:pt x="236" y="416"/>
                    </a:lnTo>
                    <a:lnTo>
                      <a:pt x="236" y="432"/>
                    </a:lnTo>
                    <a:lnTo>
                      <a:pt x="240" y="432"/>
                    </a:lnTo>
                    <a:lnTo>
                      <a:pt x="240" y="458"/>
                    </a:lnTo>
                    <a:lnTo>
                      <a:pt x="250" y="458"/>
                    </a:lnTo>
                    <a:lnTo>
                      <a:pt x="250" y="474"/>
                    </a:lnTo>
                    <a:lnTo>
                      <a:pt x="266" y="474"/>
                    </a:lnTo>
                    <a:lnTo>
                      <a:pt x="266" y="478"/>
                    </a:lnTo>
                    <a:lnTo>
                      <a:pt x="268" y="478"/>
                    </a:lnTo>
                    <a:lnTo>
                      <a:pt x="268" y="492"/>
                    </a:lnTo>
                    <a:lnTo>
                      <a:pt x="278" y="492"/>
                    </a:lnTo>
                    <a:lnTo>
                      <a:pt x="278" y="506"/>
                    </a:lnTo>
                    <a:lnTo>
                      <a:pt x="280" y="506"/>
                    </a:lnTo>
                    <a:lnTo>
                      <a:pt x="280" y="510"/>
                    </a:lnTo>
                    <a:lnTo>
                      <a:pt x="286" y="510"/>
                    </a:lnTo>
                    <a:lnTo>
                      <a:pt x="286" y="522"/>
                    </a:lnTo>
                    <a:lnTo>
                      <a:pt x="292" y="522"/>
                    </a:lnTo>
                    <a:lnTo>
                      <a:pt x="292" y="538"/>
                    </a:lnTo>
                    <a:lnTo>
                      <a:pt x="300" y="538"/>
                    </a:lnTo>
                    <a:lnTo>
                      <a:pt x="300" y="550"/>
                    </a:lnTo>
                    <a:lnTo>
                      <a:pt x="306" y="550"/>
                    </a:lnTo>
                    <a:lnTo>
                      <a:pt x="306" y="568"/>
                    </a:lnTo>
                    <a:lnTo>
                      <a:pt x="314" y="568"/>
                    </a:lnTo>
                    <a:lnTo>
                      <a:pt x="314" y="578"/>
                    </a:lnTo>
                    <a:lnTo>
                      <a:pt x="334" y="578"/>
                    </a:lnTo>
                    <a:lnTo>
                      <a:pt x="334" y="596"/>
                    </a:lnTo>
                    <a:lnTo>
                      <a:pt x="342" y="596"/>
                    </a:lnTo>
                    <a:lnTo>
                      <a:pt x="342" y="614"/>
                    </a:lnTo>
                    <a:lnTo>
                      <a:pt x="348" y="614"/>
                    </a:lnTo>
                    <a:lnTo>
                      <a:pt x="348" y="626"/>
                    </a:lnTo>
                    <a:lnTo>
                      <a:pt x="352" y="626"/>
                    </a:lnTo>
                    <a:lnTo>
                      <a:pt x="352" y="642"/>
                    </a:lnTo>
                    <a:lnTo>
                      <a:pt x="362" y="642"/>
                    </a:lnTo>
                    <a:lnTo>
                      <a:pt x="362" y="660"/>
                    </a:lnTo>
                    <a:lnTo>
                      <a:pt x="370" y="660"/>
                    </a:lnTo>
                    <a:lnTo>
                      <a:pt x="370" y="690"/>
                    </a:lnTo>
                    <a:lnTo>
                      <a:pt x="380" y="690"/>
                    </a:lnTo>
                    <a:lnTo>
                      <a:pt x="380" y="704"/>
                    </a:lnTo>
                    <a:lnTo>
                      <a:pt x="384" y="704"/>
                    </a:lnTo>
                    <a:lnTo>
                      <a:pt x="384" y="706"/>
                    </a:lnTo>
                    <a:lnTo>
                      <a:pt x="394" y="706"/>
                    </a:lnTo>
                    <a:lnTo>
                      <a:pt x="394" y="718"/>
                    </a:lnTo>
                    <a:lnTo>
                      <a:pt x="400" y="718"/>
                    </a:lnTo>
                    <a:lnTo>
                      <a:pt x="400" y="736"/>
                    </a:lnTo>
                    <a:lnTo>
                      <a:pt x="408" y="736"/>
                    </a:lnTo>
                    <a:lnTo>
                      <a:pt x="408" y="746"/>
                    </a:lnTo>
                    <a:lnTo>
                      <a:pt x="416" y="746"/>
                    </a:lnTo>
                    <a:lnTo>
                      <a:pt x="416" y="750"/>
                    </a:lnTo>
                    <a:lnTo>
                      <a:pt x="418" y="750"/>
                    </a:lnTo>
                    <a:lnTo>
                      <a:pt x="418" y="764"/>
                    </a:lnTo>
                    <a:lnTo>
                      <a:pt x="436" y="764"/>
                    </a:lnTo>
                    <a:lnTo>
                      <a:pt x="436" y="782"/>
                    </a:lnTo>
                    <a:lnTo>
                      <a:pt x="440" y="782"/>
                    </a:lnTo>
                    <a:lnTo>
                      <a:pt x="440" y="796"/>
                    </a:lnTo>
                    <a:lnTo>
                      <a:pt x="444" y="796"/>
                    </a:lnTo>
                    <a:lnTo>
                      <a:pt x="444" y="800"/>
                    </a:lnTo>
                    <a:lnTo>
                      <a:pt x="460" y="800"/>
                    </a:lnTo>
                    <a:lnTo>
                      <a:pt x="460" y="810"/>
                    </a:lnTo>
                    <a:lnTo>
                      <a:pt x="470" y="810"/>
                    </a:lnTo>
                    <a:lnTo>
                      <a:pt x="470" y="828"/>
                    </a:lnTo>
                    <a:lnTo>
                      <a:pt x="480" y="828"/>
                    </a:lnTo>
                    <a:lnTo>
                      <a:pt x="480" y="856"/>
                    </a:lnTo>
                    <a:lnTo>
                      <a:pt x="522" y="856"/>
                    </a:lnTo>
                    <a:lnTo>
                      <a:pt x="522" y="874"/>
                    </a:lnTo>
                    <a:lnTo>
                      <a:pt x="530" y="874"/>
                    </a:lnTo>
                    <a:lnTo>
                      <a:pt x="530" y="890"/>
                    </a:lnTo>
                    <a:lnTo>
                      <a:pt x="534" y="890"/>
                    </a:lnTo>
                    <a:lnTo>
                      <a:pt x="534" y="904"/>
                    </a:lnTo>
                    <a:lnTo>
                      <a:pt x="564" y="904"/>
                    </a:lnTo>
                    <a:lnTo>
                      <a:pt x="564" y="920"/>
                    </a:lnTo>
                    <a:lnTo>
                      <a:pt x="582" y="920"/>
                    </a:lnTo>
                    <a:lnTo>
                      <a:pt x="582" y="938"/>
                    </a:lnTo>
                    <a:lnTo>
                      <a:pt x="586" y="938"/>
                    </a:lnTo>
                    <a:lnTo>
                      <a:pt x="586" y="956"/>
                    </a:lnTo>
                    <a:lnTo>
                      <a:pt x="594" y="956"/>
                    </a:lnTo>
                    <a:lnTo>
                      <a:pt x="594" y="968"/>
                    </a:lnTo>
                    <a:lnTo>
                      <a:pt x="596" y="968"/>
                    </a:lnTo>
                    <a:lnTo>
                      <a:pt x="596" y="972"/>
                    </a:lnTo>
                    <a:lnTo>
                      <a:pt x="648" y="972"/>
                    </a:lnTo>
                    <a:lnTo>
                      <a:pt x="648" y="990"/>
                    </a:lnTo>
                    <a:lnTo>
                      <a:pt x="658" y="990"/>
                    </a:lnTo>
                    <a:lnTo>
                      <a:pt x="658" y="1006"/>
                    </a:lnTo>
                    <a:lnTo>
                      <a:pt x="676" y="1006"/>
                    </a:lnTo>
                    <a:lnTo>
                      <a:pt x="676" y="1024"/>
                    </a:lnTo>
                    <a:lnTo>
                      <a:pt x="686" y="1024"/>
                    </a:lnTo>
                    <a:lnTo>
                      <a:pt x="686" y="1058"/>
                    </a:lnTo>
                    <a:lnTo>
                      <a:pt x="710" y="1058"/>
                    </a:lnTo>
                    <a:lnTo>
                      <a:pt x="710" y="1062"/>
                    </a:lnTo>
                    <a:lnTo>
                      <a:pt x="714" y="1062"/>
                    </a:lnTo>
                    <a:lnTo>
                      <a:pt x="714" y="1082"/>
                    </a:lnTo>
                    <a:lnTo>
                      <a:pt x="784" y="1082"/>
                    </a:lnTo>
                    <a:lnTo>
                      <a:pt x="784" y="1100"/>
                    </a:lnTo>
                    <a:lnTo>
                      <a:pt x="798" y="1100"/>
                    </a:lnTo>
                    <a:lnTo>
                      <a:pt x="798" y="1140"/>
                    </a:lnTo>
                    <a:lnTo>
                      <a:pt x="826" y="1140"/>
                    </a:lnTo>
                    <a:lnTo>
                      <a:pt x="826" y="1186"/>
                    </a:lnTo>
                    <a:lnTo>
                      <a:pt x="835" y="1186"/>
                    </a:lnTo>
                    <a:lnTo>
                      <a:pt x="835" y="1202"/>
                    </a:lnTo>
                    <a:lnTo>
                      <a:pt x="879" y="1202"/>
                    </a:lnTo>
                    <a:lnTo>
                      <a:pt x="933" y="1202"/>
                    </a:lnTo>
                    <a:lnTo>
                      <a:pt x="933" y="1232"/>
                    </a:lnTo>
                    <a:lnTo>
                      <a:pt x="1015" y="1232"/>
                    </a:lnTo>
                    <a:lnTo>
                      <a:pt x="1049" y="1232"/>
                    </a:lnTo>
                    <a:lnTo>
                      <a:pt x="1049" y="1272"/>
                    </a:lnTo>
                    <a:lnTo>
                      <a:pt x="1129" y="1272"/>
                    </a:lnTo>
                    <a:lnTo>
                      <a:pt x="1129" y="1314"/>
                    </a:lnTo>
                    <a:lnTo>
                      <a:pt x="1173" y="1314"/>
                    </a:lnTo>
                    <a:lnTo>
                      <a:pt x="1275" y="1314"/>
                    </a:lnTo>
                    <a:lnTo>
                      <a:pt x="1275" y="1348"/>
                    </a:lnTo>
                    <a:lnTo>
                      <a:pt x="1321" y="1348"/>
                    </a:lnTo>
                    <a:lnTo>
                      <a:pt x="1607" y="1348"/>
                    </a:lnTo>
                    <a:lnTo>
                      <a:pt x="1745" y="1348"/>
                    </a:lnTo>
                  </a:path>
                </a:pathLst>
              </a:custGeom>
              <a:noFill/>
              <a:ln w="19050" cap="flat">
                <a:solidFill>
                  <a:srgbClr val="FFFF00"/>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53" name="Line 63"/>
              <p:cNvSpPr>
                <a:spLocks noChangeShapeType="1"/>
              </p:cNvSpPr>
              <p:nvPr/>
            </p:nvSpPr>
            <p:spPr bwMode="auto">
              <a:xfrm>
                <a:off x="5815966" y="4335486"/>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56" name="Line 64"/>
              <p:cNvSpPr>
                <a:spLocks noChangeShapeType="1"/>
              </p:cNvSpPr>
              <p:nvPr/>
            </p:nvSpPr>
            <p:spPr bwMode="auto">
              <a:xfrm>
                <a:off x="5768341" y="4154511"/>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59" name="Line 65"/>
              <p:cNvSpPr>
                <a:spLocks noChangeShapeType="1"/>
              </p:cNvSpPr>
              <p:nvPr/>
            </p:nvSpPr>
            <p:spPr bwMode="auto">
              <a:xfrm>
                <a:off x="5641341" y="4154511"/>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60" name="Line 66"/>
              <p:cNvSpPr>
                <a:spLocks noChangeShapeType="1"/>
              </p:cNvSpPr>
              <p:nvPr/>
            </p:nvSpPr>
            <p:spPr bwMode="auto">
              <a:xfrm>
                <a:off x="5485766" y="3967186"/>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61" name="Line 67"/>
              <p:cNvSpPr>
                <a:spLocks noChangeShapeType="1"/>
              </p:cNvSpPr>
              <p:nvPr/>
            </p:nvSpPr>
            <p:spPr bwMode="auto">
              <a:xfrm>
                <a:off x="5114291" y="3894161"/>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62" name="Line 68"/>
              <p:cNvSpPr>
                <a:spLocks noChangeShapeType="1"/>
              </p:cNvSpPr>
              <p:nvPr/>
            </p:nvSpPr>
            <p:spPr bwMode="auto">
              <a:xfrm>
                <a:off x="5098416" y="3894161"/>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63" name="Line 69"/>
              <p:cNvSpPr>
                <a:spLocks noChangeShapeType="1"/>
              </p:cNvSpPr>
              <p:nvPr/>
            </p:nvSpPr>
            <p:spPr bwMode="auto">
              <a:xfrm>
                <a:off x="4971416" y="3713185"/>
                <a:ext cx="3175"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64" name="Line 70"/>
              <p:cNvSpPr>
                <a:spLocks noChangeShapeType="1"/>
              </p:cNvSpPr>
              <p:nvPr/>
            </p:nvSpPr>
            <p:spPr bwMode="auto">
              <a:xfrm>
                <a:off x="4869816" y="371318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65" name="Line 71"/>
              <p:cNvSpPr>
                <a:spLocks noChangeShapeType="1"/>
              </p:cNvSpPr>
              <p:nvPr/>
            </p:nvSpPr>
            <p:spPr bwMode="auto">
              <a:xfrm>
                <a:off x="4720591" y="3481411"/>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66" name="Line 72"/>
              <p:cNvSpPr>
                <a:spLocks noChangeShapeType="1"/>
              </p:cNvSpPr>
              <p:nvPr/>
            </p:nvSpPr>
            <p:spPr bwMode="auto">
              <a:xfrm>
                <a:off x="4618991" y="3392511"/>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67" name="Line 73"/>
              <p:cNvSpPr>
                <a:spLocks noChangeShapeType="1"/>
              </p:cNvSpPr>
              <p:nvPr/>
            </p:nvSpPr>
            <p:spPr bwMode="auto">
              <a:xfrm>
                <a:off x="4574541" y="3392511"/>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68" name="Line 74"/>
              <p:cNvSpPr>
                <a:spLocks noChangeShapeType="1"/>
              </p:cNvSpPr>
              <p:nvPr/>
            </p:nvSpPr>
            <p:spPr bwMode="auto">
              <a:xfrm>
                <a:off x="4504691" y="3357586"/>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69" name="Line 75"/>
              <p:cNvSpPr>
                <a:spLocks noChangeShapeType="1"/>
              </p:cNvSpPr>
              <p:nvPr/>
            </p:nvSpPr>
            <p:spPr bwMode="auto">
              <a:xfrm>
                <a:off x="4414203" y="3319486"/>
                <a:ext cx="3175"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70" name="Line 76"/>
              <p:cNvSpPr>
                <a:spLocks noChangeShapeType="1"/>
              </p:cNvSpPr>
              <p:nvPr/>
            </p:nvSpPr>
            <p:spPr bwMode="auto">
              <a:xfrm>
                <a:off x="4382453" y="3319486"/>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71" name="Line 77"/>
              <p:cNvSpPr>
                <a:spLocks noChangeShapeType="1"/>
              </p:cNvSpPr>
              <p:nvPr/>
            </p:nvSpPr>
            <p:spPr bwMode="auto">
              <a:xfrm>
                <a:off x="4357053" y="3297261"/>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72" name="Line 78"/>
              <p:cNvSpPr>
                <a:spLocks noChangeShapeType="1"/>
              </p:cNvSpPr>
              <p:nvPr/>
            </p:nvSpPr>
            <p:spPr bwMode="auto">
              <a:xfrm>
                <a:off x="4312603" y="326233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173" name="Line 79"/>
              <p:cNvSpPr>
                <a:spLocks noChangeShapeType="1"/>
              </p:cNvSpPr>
              <p:nvPr/>
            </p:nvSpPr>
            <p:spPr bwMode="auto">
              <a:xfrm>
                <a:off x="4296728" y="326233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24" name="Line 80"/>
              <p:cNvSpPr>
                <a:spLocks noChangeShapeType="1"/>
              </p:cNvSpPr>
              <p:nvPr/>
            </p:nvSpPr>
            <p:spPr bwMode="auto">
              <a:xfrm>
                <a:off x="4233228" y="3154386"/>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25" name="Line 81"/>
              <p:cNvSpPr>
                <a:spLocks noChangeShapeType="1"/>
              </p:cNvSpPr>
              <p:nvPr/>
            </p:nvSpPr>
            <p:spPr bwMode="auto">
              <a:xfrm>
                <a:off x="4223703" y="3154386"/>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26" name="Line 82"/>
              <p:cNvSpPr>
                <a:spLocks noChangeShapeType="1"/>
              </p:cNvSpPr>
              <p:nvPr/>
            </p:nvSpPr>
            <p:spPr bwMode="auto">
              <a:xfrm>
                <a:off x="4188778" y="3154386"/>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27" name="Line 83"/>
              <p:cNvSpPr>
                <a:spLocks noChangeShapeType="1"/>
              </p:cNvSpPr>
              <p:nvPr/>
            </p:nvSpPr>
            <p:spPr bwMode="auto">
              <a:xfrm>
                <a:off x="4109403" y="3049611"/>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28" name="Line 84"/>
              <p:cNvSpPr>
                <a:spLocks noChangeShapeType="1"/>
              </p:cNvSpPr>
              <p:nvPr/>
            </p:nvSpPr>
            <p:spPr bwMode="auto">
              <a:xfrm>
                <a:off x="4052253" y="3008336"/>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29" name="Line 85"/>
              <p:cNvSpPr>
                <a:spLocks noChangeShapeType="1"/>
              </p:cNvSpPr>
              <p:nvPr/>
            </p:nvSpPr>
            <p:spPr bwMode="auto">
              <a:xfrm>
                <a:off x="3699828" y="2300311"/>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30" name="Line 86"/>
              <p:cNvSpPr>
                <a:spLocks noChangeShapeType="1"/>
              </p:cNvSpPr>
              <p:nvPr/>
            </p:nvSpPr>
            <p:spPr bwMode="auto">
              <a:xfrm>
                <a:off x="3550603" y="2147911"/>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31" name="Line 87"/>
              <p:cNvSpPr>
                <a:spLocks noChangeShapeType="1"/>
              </p:cNvSpPr>
              <p:nvPr/>
            </p:nvSpPr>
            <p:spPr bwMode="auto">
              <a:xfrm>
                <a:off x="3515678" y="2100286"/>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32" name="Line 88"/>
              <p:cNvSpPr>
                <a:spLocks noChangeShapeType="1"/>
              </p:cNvSpPr>
              <p:nvPr/>
            </p:nvSpPr>
            <p:spPr bwMode="auto">
              <a:xfrm>
                <a:off x="4020503" y="2967061"/>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33" name="Line 89"/>
              <p:cNvSpPr>
                <a:spLocks noChangeShapeType="1"/>
              </p:cNvSpPr>
              <p:nvPr/>
            </p:nvSpPr>
            <p:spPr bwMode="auto">
              <a:xfrm>
                <a:off x="5939791" y="408148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34" name="Line 90"/>
              <p:cNvSpPr>
                <a:spLocks noChangeShapeType="1"/>
              </p:cNvSpPr>
              <p:nvPr/>
            </p:nvSpPr>
            <p:spPr bwMode="auto">
              <a:xfrm>
                <a:off x="5765166" y="408148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37" name="Line 91"/>
              <p:cNvSpPr>
                <a:spLocks noChangeShapeType="1"/>
              </p:cNvSpPr>
              <p:nvPr/>
            </p:nvSpPr>
            <p:spPr bwMode="auto">
              <a:xfrm>
                <a:off x="5530216" y="408148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38" name="Line 92"/>
              <p:cNvSpPr>
                <a:spLocks noChangeShapeType="1"/>
              </p:cNvSpPr>
              <p:nvPr/>
            </p:nvSpPr>
            <p:spPr bwMode="auto">
              <a:xfrm>
                <a:off x="5469891" y="408148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39" name="Line 93"/>
              <p:cNvSpPr>
                <a:spLocks noChangeShapeType="1"/>
              </p:cNvSpPr>
              <p:nvPr/>
            </p:nvSpPr>
            <p:spPr bwMode="auto">
              <a:xfrm>
                <a:off x="5390516" y="408148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40" name="Line 94"/>
              <p:cNvSpPr>
                <a:spLocks noChangeShapeType="1"/>
              </p:cNvSpPr>
              <p:nvPr/>
            </p:nvSpPr>
            <p:spPr bwMode="auto">
              <a:xfrm>
                <a:off x="4831716" y="3900510"/>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41" name="Line 95"/>
              <p:cNvSpPr>
                <a:spLocks noChangeShapeType="1"/>
              </p:cNvSpPr>
              <p:nvPr/>
            </p:nvSpPr>
            <p:spPr bwMode="auto">
              <a:xfrm>
                <a:off x="4749166" y="3900510"/>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44" name="Line 96"/>
              <p:cNvSpPr>
                <a:spLocks noChangeShapeType="1"/>
              </p:cNvSpPr>
              <p:nvPr/>
            </p:nvSpPr>
            <p:spPr bwMode="auto">
              <a:xfrm>
                <a:off x="4711066" y="3900510"/>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46" name="Line 97"/>
              <p:cNvSpPr>
                <a:spLocks noChangeShapeType="1"/>
              </p:cNvSpPr>
              <p:nvPr/>
            </p:nvSpPr>
            <p:spPr bwMode="auto">
              <a:xfrm>
                <a:off x="4650741" y="385288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49" name="Line 98"/>
              <p:cNvSpPr>
                <a:spLocks noChangeShapeType="1"/>
              </p:cNvSpPr>
              <p:nvPr/>
            </p:nvSpPr>
            <p:spPr bwMode="auto">
              <a:xfrm>
                <a:off x="4628516" y="385288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50" name="Line 99"/>
              <p:cNvSpPr>
                <a:spLocks noChangeShapeType="1"/>
              </p:cNvSpPr>
              <p:nvPr/>
            </p:nvSpPr>
            <p:spPr bwMode="auto">
              <a:xfrm>
                <a:off x="4533266" y="385288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51" name="Line 100"/>
              <p:cNvSpPr>
                <a:spLocks noChangeShapeType="1"/>
              </p:cNvSpPr>
              <p:nvPr/>
            </p:nvSpPr>
            <p:spPr bwMode="auto">
              <a:xfrm>
                <a:off x="4379278" y="3659211"/>
                <a:ext cx="3175"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52" name="Line 101"/>
              <p:cNvSpPr>
                <a:spLocks noChangeShapeType="1"/>
              </p:cNvSpPr>
              <p:nvPr/>
            </p:nvSpPr>
            <p:spPr bwMode="auto">
              <a:xfrm>
                <a:off x="4341178" y="3659211"/>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53" name="Line 102"/>
              <p:cNvSpPr>
                <a:spLocks noChangeShapeType="1"/>
              </p:cNvSpPr>
              <p:nvPr/>
            </p:nvSpPr>
            <p:spPr bwMode="auto">
              <a:xfrm>
                <a:off x="4179253" y="348458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54" name="Line 103"/>
              <p:cNvSpPr>
                <a:spLocks noChangeShapeType="1"/>
              </p:cNvSpPr>
              <p:nvPr/>
            </p:nvSpPr>
            <p:spPr bwMode="auto">
              <a:xfrm>
                <a:off x="3277553" y="1963760"/>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55" name="Line 104"/>
              <p:cNvSpPr>
                <a:spLocks noChangeShapeType="1"/>
              </p:cNvSpPr>
              <p:nvPr/>
            </p:nvSpPr>
            <p:spPr bwMode="auto">
              <a:xfrm>
                <a:off x="3350578" y="2008210"/>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56" name="Line 105"/>
              <p:cNvSpPr>
                <a:spLocks noChangeShapeType="1"/>
              </p:cNvSpPr>
              <p:nvPr/>
            </p:nvSpPr>
            <p:spPr bwMode="auto">
              <a:xfrm>
                <a:off x="3337878" y="2008210"/>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57" name="Line 106"/>
              <p:cNvSpPr>
                <a:spLocks noChangeShapeType="1"/>
              </p:cNvSpPr>
              <p:nvPr/>
            </p:nvSpPr>
            <p:spPr bwMode="auto">
              <a:xfrm>
                <a:off x="4042728" y="337663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58" name="Line 107"/>
              <p:cNvSpPr>
                <a:spLocks noChangeShapeType="1"/>
              </p:cNvSpPr>
              <p:nvPr/>
            </p:nvSpPr>
            <p:spPr bwMode="auto">
              <a:xfrm>
                <a:off x="3991928" y="3303610"/>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59" name="Line 108"/>
              <p:cNvSpPr>
                <a:spLocks noChangeShapeType="1"/>
              </p:cNvSpPr>
              <p:nvPr/>
            </p:nvSpPr>
            <p:spPr bwMode="auto">
              <a:xfrm>
                <a:off x="3960178" y="3303610"/>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60" name="Line 109"/>
              <p:cNvSpPr>
                <a:spLocks noChangeShapeType="1"/>
              </p:cNvSpPr>
              <p:nvPr/>
            </p:nvSpPr>
            <p:spPr bwMode="auto">
              <a:xfrm>
                <a:off x="4125278" y="348458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61" name="Line 110"/>
              <p:cNvSpPr>
                <a:spLocks noChangeShapeType="1"/>
              </p:cNvSpPr>
              <p:nvPr/>
            </p:nvSpPr>
            <p:spPr bwMode="auto">
              <a:xfrm>
                <a:off x="4514216" y="385288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sp>
            <p:nvSpPr>
              <p:cNvPr id="262" name="TextBox 43"/>
              <p:cNvSpPr txBox="1">
                <a:spLocks noChangeArrowheads="1"/>
              </p:cNvSpPr>
              <p:nvPr/>
            </p:nvSpPr>
            <p:spPr bwMode="auto">
              <a:xfrm flipH="1">
                <a:off x="3168811" y="4848636"/>
                <a:ext cx="3225800" cy="276225"/>
              </a:xfrm>
              <a:prstGeom prst="rect">
                <a:avLst/>
              </a:prstGeom>
              <a:no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Time (months)</a:t>
                </a:r>
              </a:p>
            </p:txBody>
          </p:sp>
          <p:sp>
            <p:nvSpPr>
              <p:cNvPr id="263" name="TextBox 44"/>
              <p:cNvSpPr txBox="1">
                <a:spLocks noChangeArrowheads="1"/>
              </p:cNvSpPr>
              <p:nvPr/>
            </p:nvSpPr>
            <p:spPr bwMode="auto">
              <a:xfrm rot="16200000" flipH="1">
                <a:off x="1337630" y="3135707"/>
                <a:ext cx="2581275" cy="277813"/>
              </a:xfrm>
              <a:prstGeom prst="rect">
                <a:avLst/>
              </a:prstGeom>
              <a:no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Survival probability (%)</a:t>
                </a:r>
              </a:p>
            </p:txBody>
          </p:sp>
          <p:sp>
            <p:nvSpPr>
              <p:cNvPr id="264" name="TextBox 60"/>
              <p:cNvSpPr txBox="1">
                <a:spLocks noChangeArrowheads="1"/>
              </p:cNvSpPr>
              <p:nvPr/>
            </p:nvSpPr>
            <p:spPr bwMode="auto">
              <a:xfrm>
                <a:off x="2857661" y="4390626"/>
                <a:ext cx="269875"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0</a:t>
                </a:r>
              </a:p>
            </p:txBody>
          </p:sp>
          <p:sp>
            <p:nvSpPr>
              <p:cNvPr id="265" name="TextBox 61"/>
              <p:cNvSpPr txBox="1">
                <a:spLocks noChangeArrowheads="1"/>
              </p:cNvSpPr>
              <p:nvPr/>
            </p:nvSpPr>
            <p:spPr bwMode="auto">
              <a:xfrm>
                <a:off x="2772952" y="3865477"/>
                <a:ext cx="354584"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20</a:t>
                </a:r>
              </a:p>
            </p:txBody>
          </p:sp>
          <p:sp>
            <p:nvSpPr>
              <p:cNvPr id="266" name="TextBox 62"/>
              <p:cNvSpPr txBox="1">
                <a:spLocks noChangeArrowheads="1"/>
              </p:cNvSpPr>
              <p:nvPr/>
            </p:nvSpPr>
            <p:spPr bwMode="auto">
              <a:xfrm>
                <a:off x="2772952" y="3358013"/>
                <a:ext cx="354584"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40</a:t>
                </a:r>
              </a:p>
            </p:txBody>
          </p:sp>
          <p:sp>
            <p:nvSpPr>
              <p:cNvPr id="267" name="TextBox 63"/>
              <p:cNvSpPr txBox="1">
                <a:spLocks noChangeArrowheads="1"/>
              </p:cNvSpPr>
              <p:nvPr/>
            </p:nvSpPr>
            <p:spPr bwMode="auto">
              <a:xfrm>
                <a:off x="2772952" y="2831882"/>
                <a:ext cx="354584"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60</a:t>
                </a:r>
              </a:p>
            </p:txBody>
          </p:sp>
          <p:sp>
            <p:nvSpPr>
              <p:cNvPr id="268" name="TextBox 64"/>
              <p:cNvSpPr txBox="1">
                <a:spLocks noChangeArrowheads="1"/>
              </p:cNvSpPr>
              <p:nvPr/>
            </p:nvSpPr>
            <p:spPr bwMode="auto">
              <a:xfrm>
                <a:off x="2707228" y="1801414"/>
                <a:ext cx="420308"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100</a:t>
                </a:r>
              </a:p>
            </p:txBody>
          </p:sp>
          <p:sp>
            <p:nvSpPr>
              <p:cNvPr id="269" name="TextBox 64"/>
              <p:cNvSpPr txBox="1">
                <a:spLocks noChangeArrowheads="1"/>
              </p:cNvSpPr>
              <p:nvPr/>
            </p:nvSpPr>
            <p:spPr bwMode="auto">
              <a:xfrm>
                <a:off x="2772952" y="2321367"/>
                <a:ext cx="354584"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80</a:t>
                </a:r>
              </a:p>
            </p:txBody>
          </p:sp>
          <p:sp>
            <p:nvSpPr>
              <p:cNvPr id="270" name="TextBox 269"/>
              <p:cNvSpPr txBox="1"/>
              <p:nvPr/>
            </p:nvSpPr>
            <p:spPr>
              <a:xfrm>
                <a:off x="2992599" y="4617586"/>
                <a:ext cx="360600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a:pPr>
                <a:r>
                  <a:rPr kumimoji="0" lang="en-GB"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0	3	6	9	12	15	18</a:t>
                </a:r>
              </a:p>
            </p:txBody>
          </p:sp>
        </p:grpSp>
        <p:sp>
          <p:nvSpPr>
            <p:cNvPr id="112" name="TextBox 40"/>
            <p:cNvSpPr txBox="1">
              <a:spLocks noChangeArrowheads="1"/>
            </p:cNvSpPr>
            <p:nvPr/>
          </p:nvSpPr>
          <p:spPr bwMode="auto">
            <a:xfrm>
              <a:off x="2617423" y="1377017"/>
              <a:ext cx="3850734" cy="307777"/>
            </a:xfrm>
            <a:prstGeom prst="rect">
              <a:avLst/>
            </a:prstGeom>
            <a:solidFill>
              <a:srgbClr val="CCFF99"/>
            </a:solidFill>
            <a:ln>
              <a:noFill/>
            </a:ln>
            <a:scene3d>
              <a:camera prst="orthographicFront"/>
              <a:lightRig rig="threePt" dir="t"/>
            </a:scene3d>
            <a:sp3d>
              <a:bevelT/>
            </a:sp3d>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914400" fontAlgn="auto">
                <a:spcBef>
                  <a:spcPts val="0"/>
                </a:spcBef>
                <a:spcAft>
                  <a:spcPts val="0"/>
                </a:spcAft>
                <a:defRPr sz="1400" b="1" kern="0">
                  <a:solidFill>
                    <a:srgbClr val="333333"/>
                  </a:solidFill>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nal-IRI+5-FU/LV combination therapy vs. 5-FU/LV</a:t>
              </a:r>
            </a:p>
          </p:txBody>
        </p:sp>
      </p:grpSp>
      <p:cxnSp>
        <p:nvCxnSpPr>
          <p:cNvPr id="272" name="Straight Connector 271"/>
          <p:cNvCxnSpPr/>
          <p:nvPr/>
        </p:nvCxnSpPr>
        <p:spPr>
          <a:xfrm>
            <a:off x="5835982" y="2632455"/>
            <a:ext cx="179388" cy="0"/>
          </a:xfrm>
          <a:prstGeom prst="line">
            <a:avLst/>
          </a:prstGeom>
          <a:noFill/>
          <a:ln w="19050" cap="flat" cmpd="sng" algn="ctr">
            <a:solidFill>
              <a:srgbClr val="FFFF00"/>
            </a:solidFill>
            <a:prstDash val="solid"/>
          </a:ln>
          <a:effectLst/>
        </p:spPr>
      </p:cxnSp>
      <p:cxnSp>
        <p:nvCxnSpPr>
          <p:cNvPr id="273" name="Straight Connector 272"/>
          <p:cNvCxnSpPr/>
          <p:nvPr/>
        </p:nvCxnSpPr>
        <p:spPr>
          <a:xfrm>
            <a:off x="5836330" y="2388350"/>
            <a:ext cx="179388" cy="0"/>
          </a:xfrm>
          <a:prstGeom prst="line">
            <a:avLst/>
          </a:prstGeom>
          <a:noFill/>
          <a:ln w="19050" cap="flat" cmpd="sng" algn="ctr">
            <a:solidFill>
              <a:schemeClr val="tx2"/>
            </a:solidFill>
            <a:prstDash val="solid"/>
          </a:ln>
          <a:effectLst/>
        </p:spPr>
      </p:cxnSp>
      <p:sp>
        <p:nvSpPr>
          <p:cNvPr id="274" name="TextBox 273"/>
          <p:cNvSpPr txBox="1"/>
          <p:nvPr/>
        </p:nvSpPr>
        <p:spPr>
          <a:xfrm>
            <a:off x="3430116" y="5182024"/>
            <a:ext cx="1788833"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nal-IRI+5-FU/LV</a:t>
            </a:r>
          </a:p>
        </p:txBody>
      </p:sp>
      <p:sp>
        <p:nvSpPr>
          <p:cNvPr id="275" name="TextBox 274"/>
          <p:cNvSpPr txBox="1"/>
          <p:nvPr/>
        </p:nvSpPr>
        <p:spPr>
          <a:xfrm>
            <a:off x="3460596" y="5459023"/>
            <a:ext cx="1320007"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5-FU/LV</a:t>
            </a:r>
          </a:p>
        </p:txBody>
      </p:sp>
      <p:sp>
        <p:nvSpPr>
          <p:cNvPr id="276" name="TextBox 61"/>
          <p:cNvSpPr txBox="1">
            <a:spLocks noChangeArrowheads="1"/>
          </p:cNvSpPr>
          <p:nvPr/>
        </p:nvSpPr>
        <p:spPr bwMode="auto">
          <a:xfrm>
            <a:off x="3565645" y="4921532"/>
            <a:ext cx="1055096" cy="3510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100" b="1"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Number at risk</a:t>
            </a:r>
          </a:p>
        </p:txBody>
      </p:sp>
      <p:sp>
        <p:nvSpPr>
          <p:cNvPr id="277" name="Rectangle 276"/>
          <p:cNvSpPr/>
          <p:nvPr/>
        </p:nvSpPr>
        <p:spPr>
          <a:xfrm>
            <a:off x="6857367" y="3217688"/>
            <a:ext cx="715260" cy="2616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P = 0.012</a:t>
            </a:r>
          </a:p>
        </p:txBody>
      </p:sp>
    </p:spTree>
    <p:extLst>
      <p:ext uri="{BB962C8B-B14F-4D97-AF65-F5344CB8AC3E}">
        <p14:creationId xmlns:p14="http://schemas.microsoft.com/office/powerpoint/2010/main" val="380030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669636" y="290450"/>
            <a:ext cx="9868808" cy="647723"/>
          </a:xfrm>
        </p:spPr>
        <p:txBody>
          <a:bodyPr>
            <a:noAutofit/>
          </a:bodyPr>
          <a:lstStyle/>
          <a:p>
            <a:pPr lvl="0"/>
            <a:r>
              <a:rPr lang="en-GB" altLang="en-US" sz="3200" dirty="0">
                <a:solidFill>
                  <a:srgbClr val="FFFF99"/>
                </a:solidFill>
                <a:latin typeface="Calibri" panose="020F0502020204030204" pitchFamily="34" charset="0"/>
                <a:cs typeface="Calibri" panose="020F0502020204030204" pitchFamily="34" charset="0"/>
              </a:rPr>
              <a:t>A Statistically Significant Increase in PFS was Also Observed with nal-IRI+5-FU/LV</a:t>
            </a:r>
          </a:p>
        </p:txBody>
      </p:sp>
      <p:sp>
        <p:nvSpPr>
          <p:cNvPr id="3" name="Text Placeholder 2"/>
          <p:cNvSpPr>
            <a:spLocks noGrp="1"/>
          </p:cNvSpPr>
          <p:nvPr>
            <p:ph type="body" sz="quarter" idx="10"/>
          </p:nvPr>
        </p:nvSpPr>
        <p:spPr>
          <a:xfrm>
            <a:off x="768352" y="6139904"/>
            <a:ext cx="4350560" cy="384721"/>
          </a:xfrm>
        </p:spPr>
        <p:txBody>
          <a:bodyPr/>
          <a:lstStyle/>
          <a:p>
            <a:r>
              <a:rPr lang="en-GB" dirty="0">
                <a:latin typeface="Calibri" panose="020F0502020204030204" pitchFamily="34" charset="0"/>
                <a:cs typeface="Calibri" panose="020F0502020204030204" pitchFamily="34" charset="0"/>
              </a:rPr>
              <a:t>Vertical bars indicate censoring points</a:t>
            </a:r>
          </a:p>
          <a:p>
            <a:r>
              <a:rPr lang="en-GB" dirty="0">
                <a:latin typeface="Calibri" panose="020F0502020204030204" pitchFamily="34" charset="0"/>
                <a:cs typeface="Calibri" panose="020F0502020204030204" pitchFamily="34" charset="0"/>
              </a:rPr>
              <a:t>CI, confidence interval; </a:t>
            </a:r>
            <a:r>
              <a:rPr lang="en-GB" dirty="0" err="1">
                <a:latin typeface="Calibri" panose="020F0502020204030204" pitchFamily="34" charset="0"/>
                <a:cs typeface="Calibri" panose="020F0502020204030204" pitchFamily="34" charset="0"/>
              </a:rPr>
              <a:t>mo</a:t>
            </a:r>
            <a:r>
              <a:rPr lang="en-GB" dirty="0">
                <a:latin typeface="Calibri" panose="020F0502020204030204" pitchFamily="34" charset="0"/>
                <a:cs typeface="Calibri" panose="020F0502020204030204" pitchFamily="34" charset="0"/>
              </a:rPr>
              <a:t>, month</a:t>
            </a:r>
          </a:p>
        </p:txBody>
      </p:sp>
      <p:sp>
        <p:nvSpPr>
          <p:cNvPr id="4" name="Text Placeholder 3"/>
          <p:cNvSpPr>
            <a:spLocks noGrp="1"/>
          </p:cNvSpPr>
          <p:nvPr>
            <p:ph type="body" sz="quarter" idx="11"/>
          </p:nvPr>
        </p:nvSpPr>
        <p:spPr>
          <a:xfrm>
            <a:off x="7272379" y="6332264"/>
            <a:ext cx="4350560" cy="238527"/>
          </a:xfrm>
        </p:spPr>
        <p:txBody>
          <a:bodyPr/>
          <a:lstStyle/>
          <a:p>
            <a:r>
              <a:rPr lang="en-GB" dirty="0">
                <a:latin typeface="Calibri" panose="020F0502020204030204" pitchFamily="34" charset="0"/>
                <a:cs typeface="Calibri" panose="020F0502020204030204" pitchFamily="34" charset="0"/>
              </a:rPr>
              <a:t>Wang-Gillam A, et al. Lancet 2016;387:545</a:t>
            </a:r>
          </a:p>
        </p:txBody>
      </p:sp>
      <p:cxnSp>
        <p:nvCxnSpPr>
          <p:cNvPr id="96" name="Straight Connector 95"/>
          <p:cNvCxnSpPr/>
          <p:nvPr/>
        </p:nvCxnSpPr>
        <p:spPr>
          <a:xfrm>
            <a:off x="5506127" y="2643563"/>
            <a:ext cx="179388" cy="0"/>
          </a:xfrm>
          <a:prstGeom prst="line">
            <a:avLst/>
          </a:prstGeom>
          <a:noFill/>
          <a:ln w="19050" cap="flat" cmpd="sng" algn="ctr">
            <a:solidFill>
              <a:srgbClr val="FFFF00"/>
            </a:solidFill>
            <a:prstDash val="solid"/>
          </a:ln>
          <a:effectLst/>
        </p:spPr>
      </p:cxnSp>
      <p:cxnSp>
        <p:nvCxnSpPr>
          <p:cNvPr id="97" name="Straight Connector 96"/>
          <p:cNvCxnSpPr/>
          <p:nvPr/>
        </p:nvCxnSpPr>
        <p:spPr>
          <a:xfrm>
            <a:off x="5506475" y="2388028"/>
            <a:ext cx="179388" cy="0"/>
          </a:xfrm>
          <a:prstGeom prst="line">
            <a:avLst/>
          </a:prstGeom>
          <a:noFill/>
          <a:ln w="19050" cap="flat" cmpd="sng" algn="ctr">
            <a:solidFill>
              <a:schemeClr val="tx2"/>
            </a:solidFill>
            <a:prstDash val="solid"/>
          </a:ln>
          <a:effectLst/>
        </p:spPr>
      </p:cxnSp>
      <p:graphicFrame>
        <p:nvGraphicFramePr>
          <p:cNvPr id="98" name="Table 97"/>
          <p:cNvGraphicFramePr>
            <a:graphicFrameLocks noGrp="1"/>
          </p:cNvGraphicFramePr>
          <p:nvPr>
            <p:extLst/>
          </p:nvPr>
        </p:nvGraphicFramePr>
        <p:xfrm>
          <a:off x="5744901" y="1809248"/>
          <a:ext cx="2368158" cy="1463040"/>
        </p:xfrm>
        <a:graphic>
          <a:graphicData uri="http://schemas.openxmlformats.org/drawingml/2006/table">
            <a:tbl>
              <a:tblPr firstRow="1" bandRow="1"/>
              <a:tblGrid>
                <a:gridCol w="1375059">
                  <a:extLst>
                    <a:ext uri="{9D8B030D-6E8A-4147-A177-3AD203B41FA5}">
                      <a16:colId xmlns:a16="http://schemas.microsoft.com/office/drawing/2014/main" val="20000"/>
                    </a:ext>
                  </a:extLst>
                </a:gridCol>
                <a:gridCol w="993099">
                  <a:extLst>
                    <a:ext uri="{9D8B030D-6E8A-4147-A177-3AD203B41FA5}">
                      <a16:colId xmlns:a16="http://schemas.microsoft.com/office/drawing/2014/main" val="20001"/>
                    </a:ext>
                  </a:extLst>
                </a:gridCol>
              </a:tblGrid>
              <a:tr h="396000">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endParaRPr lang="en-GB" sz="1100" b="0" noProof="0" dirty="0">
                        <a:solidFill>
                          <a:schemeClr val="tx1"/>
                        </a:solidFill>
                      </a:endParaRPr>
                    </a:p>
                  </a:txBody>
                  <a:tcPr marL="91482" marR="91482">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GB" sz="1100" b="0" noProof="0" dirty="0">
                          <a:solidFill>
                            <a:schemeClr val="tx1"/>
                          </a:solidFill>
                        </a:rPr>
                        <a:t>Median, </a:t>
                      </a:r>
                      <a:br>
                        <a:rPr lang="en-GB" sz="1100" b="0" noProof="0" dirty="0">
                          <a:solidFill>
                            <a:schemeClr val="tx1"/>
                          </a:solidFill>
                        </a:rPr>
                      </a:br>
                      <a:r>
                        <a:rPr lang="en-GB" sz="1100" b="0" noProof="0" dirty="0">
                          <a:solidFill>
                            <a:schemeClr val="tx1"/>
                          </a:solidFill>
                        </a:rPr>
                        <a:t>mo (95% CI)</a:t>
                      </a:r>
                    </a:p>
                  </a:txBody>
                  <a:tcPr marL="91482" marR="91482" anchor="b">
                    <a:lnL w="12700" cmpd="sng">
                      <a:noFill/>
                    </a:lnL>
                    <a:lnR w="12700" cmpd="sng">
                      <a:noFill/>
                    </a:lnR>
                    <a:lnT w="12700" cmpd="sng">
                      <a:noFill/>
                    </a:lnT>
                    <a:lnB w="12700" cap="flat" cmpd="sng" algn="ctr">
                      <a:solidFill>
                        <a:srgbClr val="33333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16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GB" sz="1100" b="0" noProof="0" dirty="0">
                          <a:solidFill>
                            <a:schemeClr val="tx1"/>
                          </a:solidFill>
                        </a:rPr>
                        <a:t>nal-IRI+5-FU/LV</a:t>
                      </a:r>
                    </a:p>
                  </a:txBody>
                  <a:tcPr marL="91482" marR="91482"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100" b="0" noProof="0" dirty="0">
                          <a:solidFill>
                            <a:schemeClr val="tx1"/>
                          </a:solidFill>
                        </a:rPr>
                        <a:t>3.1</a:t>
                      </a:r>
                      <a:r>
                        <a:rPr lang="en-GB" sz="1100" b="0" baseline="0" noProof="0" dirty="0">
                          <a:solidFill>
                            <a:schemeClr val="tx1"/>
                          </a:solidFill>
                        </a:rPr>
                        <a:t> (2.7–4.2)</a:t>
                      </a:r>
                      <a:endParaRPr lang="en-GB" sz="1100" b="0" noProof="0" dirty="0">
                        <a:solidFill>
                          <a:schemeClr val="tx1"/>
                        </a:solidFill>
                      </a:endParaRPr>
                    </a:p>
                  </a:txBody>
                  <a:tcPr marL="91482" marR="91482" anchor="ctr">
                    <a:lnL w="12700" cmpd="sng">
                      <a:noFill/>
                    </a:lnL>
                    <a:lnR w="12700" cmpd="sng">
                      <a:noFill/>
                    </a:lnR>
                    <a:lnT w="12700" cap="flat" cmpd="sng" algn="ctr">
                      <a:solidFill>
                        <a:srgbClr val="333333"/>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1600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GB" sz="1100" b="0" noProof="0" dirty="0">
                          <a:solidFill>
                            <a:schemeClr val="tx1"/>
                          </a:solidFill>
                        </a:rPr>
                        <a:t>5-FU/LV</a:t>
                      </a: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100" b="0" noProof="0" dirty="0">
                          <a:solidFill>
                            <a:schemeClr val="tx1"/>
                          </a:solidFill>
                        </a:rPr>
                        <a:t>1.5 (1.4</a:t>
                      </a:r>
                      <a:r>
                        <a:rPr lang="en-GB" sz="1100" b="0" baseline="0" noProof="0" dirty="0">
                          <a:solidFill>
                            <a:schemeClr val="tx1"/>
                          </a:solidFill>
                        </a:rPr>
                        <a:t>–</a:t>
                      </a:r>
                      <a:r>
                        <a:rPr lang="en-GB" sz="1100" b="0" noProof="0" dirty="0">
                          <a:solidFill>
                            <a:schemeClr val="tx1"/>
                          </a:solidFill>
                        </a:rPr>
                        <a:t>1.8)</a:t>
                      </a: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gridSpan="2">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100" b="0" noProof="0" dirty="0">
                          <a:solidFill>
                            <a:schemeClr val="tx1"/>
                          </a:solidFill>
                        </a:rPr>
                        <a:t>Unstratified</a:t>
                      </a:r>
                      <a:r>
                        <a:rPr lang="en-GB" sz="1100" b="0" baseline="0" noProof="0" dirty="0">
                          <a:solidFill>
                            <a:schemeClr val="tx1"/>
                          </a:solidFill>
                        </a:rPr>
                        <a:t> </a:t>
                      </a:r>
                      <a:r>
                        <a:rPr lang="en-GB" sz="1100" b="0" noProof="0" dirty="0">
                          <a:solidFill>
                            <a:schemeClr val="tx1"/>
                          </a:solidFill>
                        </a:rPr>
                        <a:t>HR = 0.56 (0.41</a:t>
                      </a:r>
                      <a:r>
                        <a:rPr lang="en-GB" sz="1100" b="0" baseline="0" noProof="0" dirty="0">
                          <a:solidFill>
                            <a:schemeClr val="tx1"/>
                          </a:solidFill>
                        </a:rPr>
                        <a:t>–</a:t>
                      </a:r>
                      <a:r>
                        <a:rPr lang="en-GB" sz="1100" b="0" noProof="0" dirty="0">
                          <a:solidFill>
                            <a:schemeClr val="tx1"/>
                          </a:solidFill>
                        </a:rPr>
                        <a:t>0.75)</a:t>
                      </a: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en-GB" sz="1000" b="0" noProof="0" dirty="0">
                        <a:solidFill>
                          <a:schemeClr val="tx1"/>
                        </a:solidFill>
                      </a:endParaRP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0">
                <a:tc gridSpan="2">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endParaRPr lang="en-GB" sz="1100" b="0" noProof="0" dirty="0">
                        <a:solidFill>
                          <a:schemeClr val="tx1"/>
                        </a:solidFill>
                      </a:endParaRP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en-GB" sz="1000" b="0" noProof="0" dirty="0">
                        <a:solidFill>
                          <a:schemeClr val="tx1"/>
                        </a:solidFill>
                      </a:endParaRP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99" name="TextBox 98"/>
          <p:cNvSpPr txBox="1"/>
          <p:nvPr/>
        </p:nvSpPr>
        <p:spPr>
          <a:xfrm>
            <a:off x="4527399" y="5430579"/>
            <a:ext cx="3606006" cy="261610"/>
          </a:xfrm>
          <a:prstGeom prst="rect">
            <a:avLst/>
          </a:prstGeom>
          <a:noFill/>
        </p:spPr>
        <p:txBody>
          <a:bodyPr wrap="square"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kumimoji="0" sz="900" b="0" i="0" u="none" strike="noStrike" kern="0" cap="none" spc="0" normalizeH="0" baseline="0">
                <a:ln>
                  <a:noFill/>
                </a:ln>
                <a:solidFill>
                  <a:sysClr val="windowText" lastClr="000000"/>
                </a:solidFill>
                <a:effectLst/>
                <a:uLnTx/>
                <a:uFillTx/>
              </a:defRPr>
            </a:lvl1pPr>
          </a:lstStyle>
          <a:p>
            <a:pPr marL="0" marR="0" lvl="0" indent="0" algn="l" defTabSz="914400" rtl="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a:pPr>
            <a:r>
              <a:rPr kumimoji="0" lang="en-GB" sz="11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119	23	8	3	2	1	0</a:t>
            </a:r>
          </a:p>
        </p:txBody>
      </p:sp>
      <p:sp>
        <p:nvSpPr>
          <p:cNvPr id="100" name="TextBox 99"/>
          <p:cNvSpPr txBox="1"/>
          <p:nvPr/>
        </p:nvSpPr>
        <p:spPr>
          <a:xfrm>
            <a:off x="4527399" y="5163010"/>
            <a:ext cx="3606006" cy="261610"/>
          </a:xfrm>
          <a:prstGeom prst="rect">
            <a:avLst/>
          </a:prstGeom>
          <a:noFill/>
        </p:spPr>
        <p:txBody>
          <a:bodyPr wrap="square"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kumimoji="0" sz="900" b="0" i="0" u="none" strike="noStrike" kern="0" cap="none" spc="0" normalizeH="0" baseline="0">
                <a:ln>
                  <a:noFill/>
                </a:ln>
                <a:solidFill>
                  <a:sysClr val="windowText" lastClr="000000"/>
                </a:solidFill>
                <a:effectLst/>
                <a:uLnTx/>
                <a:uFillTx/>
              </a:defRPr>
            </a:lvl1pPr>
          </a:lstStyle>
          <a:p>
            <a:pPr marL="0" marR="0" lvl="0" indent="0" algn="l" defTabSz="914400" rtl="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a:pPr>
            <a:r>
              <a:rPr kumimoji="0" lang="en-GB" sz="11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117	50	22	7	2	0	0</a:t>
            </a:r>
          </a:p>
        </p:txBody>
      </p:sp>
      <p:sp>
        <p:nvSpPr>
          <p:cNvPr id="101" name="TextBox 61"/>
          <p:cNvSpPr txBox="1">
            <a:spLocks noChangeArrowheads="1"/>
          </p:cNvSpPr>
          <p:nvPr/>
        </p:nvSpPr>
        <p:spPr bwMode="auto">
          <a:xfrm>
            <a:off x="3540606" y="4903565"/>
            <a:ext cx="1055096" cy="3510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100" b="1"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Number at risk</a:t>
            </a:r>
          </a:p>
        </p:txBody>
      </p:sp>
      <p:sp>
        <p:nvSpPr>
          <p:cNvPr id="102" name="TextBox 101"/>
          <p:cNvSpPr txBox="1"/>
          <p:nvPr/>
        </p:nvSpPr>
        <p:spPr>
          <a:xfrm>
            <a:off x="3402610" y="5166857"/>
            <a:ext cx="1788833" cy="253916"/>
          </a:xfrm>
          <a:prstGeom prst="rect">
            <a:avLst/>
          </a:prstGeom>
          <a:noFill/>
        </p:spPr>
        <p:txBody>
          <a:bodyPr wrap="square"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kumimoji="0" sz="900" b="0" i="0" u="none" strike="noStrike" kern="0" cap="none" spc="0" normalizeH="0" baseline="0">
                <a:ln>
                  <a:noFill/>
                </a:ln>
                <a:solidFill>
                  <a:sysClr val="windowText" lastClr="000000"/>
                </a:solidFill>
                <a:effectLst/>
                <a:uLnTx/>
                <a:uFillTx/>
              </a:defRPr>
            </a:lvl1pPr>
          </a:lstStyle>
          <a:p>
            <a:pPr marL="0" marR="0" lvl="0" indent="0" algn="l" defTabSz="914400" rtl="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a:pPr>
            <a:r>
              <a:rPr kumimoji="0" lang="en-GB" sz="105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nal-IRI+5-FU/LV</a:t>
            </a:r>
          </a:p>
        </p:txBody>
      </p:sp>
      <p:sp>
        <p:nvSpPr>
          <p:cNvPr id="103" name="TextBox 102"/>
          <p:cNvSpPr txBox="1"/>
          <p:nvPr/>
        </p:nvSpPr>
        <p:spPr>
          <a:xfrm>
            <a:off x="3442615" y="5434426"/>
            <a:ext cx="1320007" cy="253916"/>
          </a:xfrm>
          <a:prstGeom prst="rect">
            <a:avLst/>
          </a:prstGeom>
          <a:noFill/>
        </p:spPr>
        <p:txBody>
          <a:bodyPr wrap="square" rtlCol="0">
            <a:spAutoFit/>
          </a:bodyPr>
          <a:lstStyle>
            <a:defPPr>
              <a:defRPr lang="en-US"/>
            </a:defPPr>
            <a:lvl1pPr marL="0" marR="0" lvl="0" indent="0" defTabSz="91440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kumimoji="0" sz="900" b="0" i="0" u="none" strike="noStrike" kern="0" cap="none" spc="0" normalizeH="0" baseline="0">
                <a:ln>
                  <a:noFill/>
                </a:ln>
                <a:solidFill>
                  <a:sysClr val="windowText" lastClr="000000"/>
                </a:solidFill>
                <a:effectLst/>
                <a:uLnTx/>
                <a:uFillTx/>
              </a:defRPr>
            </a:lvl1pPr>
          </a:lstStyle>
          <a:p>
            <a:pPr marL="0" marR="0" lvl="0" indent="0" algn="l" defTabSz="914400" rtl="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a:pPr>
            <a:r>
              <a:rPr kumimoji="0" lang="en-GB" sz="105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5-FU/LV</a:t>
            </a:r>
          </a:p>
        </p:txBody>
      </p:sp>
      <p:grpSp>
        <p:nvGrpSpPr>
          <p:cNvPr id="104" name="Group 103"/>
          <p:cNvGrpSpPr/>
          <p:nvPr/>
        </p:nvGrpSpPr>
        <p:grpSpPr>
          <a:xfrm>
            <a:off x="4019462" y="1833726"/>
            <a:ext cx="4109244" cy="3321764"/>
            <a:chOff x="2500161" y="1833726"/>
            <a:chExt cx="4109244" cy="3321764"/>
          </a:xfrm>
        </p:grpSpPr>
        <p:sp>
          <p:nvSpPr>
            <p:cNvPr id="105" name="Line 48"/>
            <p:cNvSpPr>
              <a:spLocks noChangeShapeType="1"/>
            </p:cNvSpPr>
            <p:nvPr/>
          </p:nvSpPr>
          <p:spPr bwMode="auto">
            <a:xfrm>
              <a:off x="5671334" y="445147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06" name="Line 49"/>
            <p:cNvSpPr>
              <a:spLocks noChangeShapeType="1"/>
            </p:cNvSpPr>
            <p:nvPr/>
          </p:nvSpPr>
          <p:spPr bwMode="auto">
            <a:xfrm>
              <a:off x="4441021" y="4333206"/>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07" name="Line 50"/>
            <p:cNvSpPr>
              <a:spLocks noChangeShapeType="1"/>
            </p:cNvSpPr>
            <p:nvPr/>
          </p:nvSpPr>
          <p:spPr bwMode="auto">
            <a:xfrm>
              <a:off x="4187021" y="4244306"/>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08" name="Line 51"/>
            <p:cNvSpPr>
              <a:spLocks noChangeShapeType="1"/>
            </p:cNvSpPr>
            <p:nvPr/>
          </p:nvSpPr>
          <p:spPr bwMode="auto">
            <a:xfrm>
              <a:off x="3891746" y="3968081"/>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09" name="Line 52"/>
            <p:cNvSpPr>
              <a:spLocks noChangeShapeType="1"/>
            </p:cNvSpPr>
            <p:nvPr/>
          </p:nvSpPr>
          <p:spPr bwMode="auto">
            <a:xfrm>
              <a:off x="3704421" y="3910931"/>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10" name="Line 53"/>
            <p:cNvSpPr>
              <a:spLocks noChangeShapeType="1"/>
            </p:cNvSpPr>
            <p:nvPr/>
          </p:nvSpPr>
          <p:spPr bwMode="auto">
            <a:xfrm>
              <a:off x="5918984" y="4451475"/>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11" name="Line 58"/>
            <p:cNvSpPr>
              <a:spLocks noChangeShapeType="1"/>
            </p:cNvSpPr>
            <p:nvPr/>
          </p:nvSpPr>
          <p:spPr bwMode="auto">
            <a:xfrm>
              <a:off x="5506234" y="4399882"/>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12" name="Line 59"/>
            <p:cNvSpPr>
              <a:spLocks noChangeShapeType="1"/>
            </p:cNvSpPr>
            <p:nvPr/>
          </p:nvSpPr>
          <p:spPr bwMode="auto">
            <a:xfrm>
              <a:off x="4728359" y="4091907"/>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13" name="Line 60"/>
            <p:cNvSpPr>
              <a:spLocks noChangeShapeType="1"/>
            </p:cNvSpPr>
            <p:nvPr/>
          </p:nvSpPr>
          <p:spPr bwMode="auto">
            <a:xfrm>
              <a:off x="4482296" y="3990306"/>
              <a:ext cx="3175"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14" name="Line 61"/>
            <p:cNvSpPr>
              <a:spLocks noChangeShapeType="1"/>
            </p:cNvSpPr>
            <p:nvPr/>
          </p:nvSpPr>
          <p:spPr bwMode="auto">
            <a:xfrm>
              <a:off x="4428321" y="3910932"/>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15" name="Line 62"/>
            <p:cNvSpPr>
              <a:spLocks noChangeShapeType="1"/>
            </p:cNvSpPr>
            <p:nvPr/>
          </p:nvSpPr>
          <p:spPr bwMode="auto">
            <a:xfrm>
              <a:off x="4387046" y="3866482"/>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16" name="Line 63"/>
            <p:cNvSpPr>
              <a:spLocks noChangeShapeType="1"/>
            </p:cNvSpPr>
            <p:nvPr/>
          </p:nvSpPr>
          <p:spPr bwMode="auto">
            <a:xfrm>
              <a:off x="4326721" y="3866482"/>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17" name="Line 64"/>
            <p:cNvSpPr>
              <a:spLocks noChangeShapeType="1"/>
            </p:cNvSpPr>
            <p:nvPr/>
          </p:nvSpPr>
          <p:spPr bwMode="auto">
            <a:xfrm>
              <a:off x="4275921" y="3834732"/>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18" name="Line 65"/>
            <p:cNvSpPr>
              <a:spLocks noChangeShapeType="1"/>
            </p:cNvSpPr>
            <p:nvPr/>
          </p:nvSpPr>
          <p:spPr bwMode="auto">
            <a:xfrm>
              <a:off x="4225121" y="3834732"/>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19" name="Line 66"/>
            <p:cNvSpPr>
              <a:spLocks noChangeShapeType="1"/>
            </p:cNvSpPr>
            <p:nvPr/>
          </p:nvSpPr>
          <p:spPr bwMode="auto">
            <a:xfrm>
              <a:off x="4148921" y="3711700"/>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20" name="Line 67"/>
            <p:cNvSpPr>
              <a:spLocks noChangeShapeType="1"/>
            </p:cNvSpPr>
            <p:nvPr/>
          </p:nvSpPr>
          <p:spPr bwMode="auto">
            <a:xfrm>
              <a:off x="3510746" y="2882232"/>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21" name="Line 68"/>
            <p:cNvSpPr>
              <a:spLocks noChangeShapeType="1"/>
            </p:cNvSpPr>
            <p:nvPr/>
          </p:nvSpPr>
          <p:spPr bwMode="auto">
            <a:xfrm>
              <a:off x="3199596" y="1979739"/>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22" name="Line 69"/>
            <p:cNvSpPr>
              <a:spLocks noChangeShapeType="1"/>
            </p:cNvSpPr>
            <p:nvPr/>
          </p:nvSpPr>
          <p:spPr bwMode="auto">
            <a:xfrm>
              <a:off x="4133046" y="3711700"/>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23" name="Line 70"/>
            <p:cNvSpPr>
              <a:spLocks noChangeShapeType="1"/>
            </p:cNvSpPr>
            <p:nvPr/>
          </p:nvSpPr>
          <p:spPr bwMode="auto">
            <a:xfrm>
              <a:off x="4472771" y="3990306"/>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24" name="Line 71"/>
            <p:cNvSpPr>
              <a:spLocks noChangeShapeType="1"/>
            </p:cNvSpPr>
            <p:nvPr/>
          </p:nvSpPr>
          <p:spPr bwMode="auto">
            <a:xfrm>
              <a:off x="4693434" y="4091907"/>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25" name="Freeform 73"/>
            <p:cNvSpPr>
              <a:spLocks/>
            </p:cNvSpPr>
            <p:nvPr/>
          </p:nvSpPr>
          <p:spPr bwMode="auto">
            <a:xfrm>
              <a:off x="3190071" y="2015457"/>
              <a:ext cx="2738438" cy="2470150"/>
            </a:xfrm>
            <a:custGeom>
              <a:avLst/>
              <a:gdLst>
                <a:gd name="T0" fmla="*/ 54 w 1725"/>
                <a:gd name="T1" fmla="*/ 18 h 1556"/>
                <a:gd name="T2" fmla="*/ 66 w 1725"/>
                <a:gd name="T3" fmla="*/ 44 h 1556"/>
                <a:gd name="T4" fmla="*/ 70 w 1725"/>
                <a:gd name="T5" fmla="*/ 62 h 1556"/>
                <a:gd name="T6" fmla="*/ 100 w 1725"/>
                <a:gd name="T7" fmla="*/ 76 h 1556"/>
                <a:gd name="T8" fmla="*/ 104 w 1725"/>
                <a:gd name="T9" fmla="*/ 126 h 1556"/>
                <a:gd name="T10" fmla="*/ 108 w 1725"/>
                <a:gd name="T11" fmla="*/ 140 h 1556"/>
                <a:gd name="T12" fmla="*/ 110 w 1725"/>
                <a:gd name="T13" fmla="*/ 156 h 1556"/>
                <a:gd name="T14" fmla="*/ 114 w 1725"/>
                <a:gd name="T15" fmla="*/ 158 h 1556"/>
                <a:gd name="T16" fmla="*/ 118 w 1725"/>
                <a:gd name="T17" fmla="*/ 170 h 1556"/>
                <a:gd name="T18" fmla="*/ 130 w 1725"/>
                <a:gd name="T19" fmla="*/ 214 h 1556"/>
                <a:gd name="T20" fmla="*/ 132 w 1725"/>
                <a:gd name="T21" fmla="*/ 222 h 1556"/>
                <a:gd name="T22" fmla="*/ 136 w 1725"/>
                <a:gd name="T23" fmla="*/ 286 h 1556"/>
                <a:gd name="T24" fmla="*/ 140 w 1725"/>
                <a:gd name="T25" fmla="*/ 392 h 1556"/>
                <a:gd name="T26" fmla="*/ 146 w 1725"/>
                <a:gd name="T27" fmla="*/ 486 h 1556"/>
                <a:gd name="T28" fmla="*/ 148 w 1725"/>
                <a:gd name="T29" fmla="*/ 566 h 1556"/>
                <a:gd name="T30" fmla="*/ 154 w 1725"/>
                <a:gd name="T31" fmla="*/ 566 h 1556"/>
                <a:gd name="T32" fmla="*/ 156 w 1725"/>
                <a:gd name="T33" fmla="*/ 780 h 1556"/>
                <a:gd name="T34" fmla="*/ 160 w 1725"/>
                <a:gd name="T35" fmla="*/ 782 h 1556"/>
                <a:gd name="T36" fmla="*/ 162 w 1725"/>
                <a:gd name="T37" fmla="*/ 834 h 1556"/>
                <a:gd name="T38" fmla="*/ 174 w 1725"/>
                <a:gd name="T39" fmla="*/ 846 h 1556"/>
                <a:gd name="T40" fmla="*/ 180 w 1725"/>
                <a:gd name="T41" fmla="*/ 910 h 1556"/>
                <a:gd name="T42" fmla="*/ 182 w 1725"/>
                <a:gd name="T43" fmla="*/ 928 h 1556"/>
                <a:gd name="T44" fmla="*/ 200 w 1725"/>
                <a:gd name="T45" fmla="*/ 944 h 1556"/>
                <a:gd name="T46" fmla="*/ 202 w 1725"/>
                <a:gd name="T47" fmla="*/ 958 h 1556"/>
                <a:gd name="T48" fmla="*/ 208 w 1725"/>
                <a:gd name="T49" fmla="*/ 972 h 1556"/>
                <a:gd name="T50" fmla="*/ 220 w 1725"/>
                <a:gd name="T51" fmla="*/ 1004 h 1556"/>
                <a:gd name="T52" fmla="*/ 264 w 1725"/>
                <a:gd name="T53" fmla="*/ 1020 h 1556"/>
                <a:gd name="T54" fmla="*/ 286 w 1725"/>
                <a:gd name="T55" fmla="*/ 1068 h 1556"/>
                <a:gd name="T56" fmla="*/ 294 w 1725"/>
                <a:gd name="T57" fmla="*/ 1104 h 1556"/>
                <a:gd name="T58" fmla="*/ 296 w 1725"/>
                <a:gd name="T59" fmla="*/ 1152 h 1556"/>
                <a:gd name="T60" fmla="*/ 302 w 1725"/>
                <a:gd name="T61" fmla="*/ 1168 h 1556"/>
                <a:gd name="T62" fmla="*/ 306 w 1725"/>
                <a:gd name="T63" fmla="*/ 1170 h 1556"/>
                <a:gd name="T64" fmla="*/ 308 w 1725"/>
                <a:gd name="T65" fmla="*/ 1188 h 1556"/>
                <a:gd name="T66" fmla="*/ 312 w 1725"/>
                <a:gd name="T67" fmla="*/ 1200 h 1556"/>
                <a:gd name="T68" fmla="*/ 314 w 1725"/>
                <a:gd name="T69" fmla="*/ 1218 h 1556"/>
                <a:gd name="T70" fmla="*/ 334 w 1725"/>
                <a:gd name="T71" fmla="*/ 1232 h 1556"/>
                <a:gd name="T72" fmla="*/ 376 w 1725"/>
                <a:gd name="T73" fmla="*/ 1254 h 1556"/>
                <a:gd name="T74" fmla="*/ 468 w 1725"/>
                <a:gd name="T75" fmla="*/ 1270 h 1556"/>
                <a:gd name="T76" fmla="*/ 470 w 1725"/>
                <a:gd name="T77" fmla="*/ 1284 h 1556"/>
                <a:gd name="T78" fmla="*/ 474 w 1725"/>
                <a:gd name="T79" fmla="*/ 1290 h 1556"/>
                <a:gd name="T80" fmla="*/ 482 w 1725"/>
                <a:gd name="T81" fmla="*/ 1326 h 1556"/>
                <a:gd name="T82" fmla="*/ 496 w 1725"/>
                <a:gd name="T83" fmla="*/ 1346 h 1556"/>
                <a:gd name="T84" fmla="*/ 498 w 1725"/>
                <a:gd name="T85" fmla="*/ 1386 h 1556"/>
                <a:gd name="T86" fmla="*/ 614 w 1725"/>
                <a:gd name="T87" fmla="*/ 1408 h 1556"/>
                <a:gd name="T88" fmla="*/ 618 w 1725"/>
                <a:gd name="T89" fmla="*/ 1428 h 1556"/>
                <a:gd name="T90" fmla="*/ 694 w 1725"/>
                <a:gd name="T91" fmla="*/ 1450 h 1556"/>
                <a:gd name="T92" fmla="*/ 917 w 1725"/>
                <a:gd name="T93" fmla="*/ 1482 h 1556"/>
                <a:gd name="T94" fmla="*/ 919 w 1725"/>
                <a:gd name="T95" fmla="*/ 1520 h 1556"/>
                <a:gd name="T96" fmla="*/ 1087 w 1725"/>
                <a:gd name="T97" fmla="*/ 1522 h 1556"/>
                <a:gd name="T98" fmla="*/ 1091 w 1725"/>
                <a:gd name="T99" fmla="*/ 1556 h 1556"/>
                <a:gd name="T100" fmla="*/ 1289 w 1725"/>
                <a:gd name="T101" fmla="*/ 1556 h 1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25" h="1556">
                  <a:moveTo>
                    <a:pt x="0" y="0"/>
                  </a:moveTo>
                  <a:lnTo>
                    <a:pt x="54" y="0"/>
                  </a:lnTo>
                  <a:lnTo>
                    <a:pt x="54" y="18"/>
                  </a:lnTo>
                  <a:lnTo>
                    <a:pt x="58" y="18"/>
                  </a:lnTo>
                  <a:lnTo>
                    <a:pt x="58" y="44"/>
                  </a:lnTo>
                  <a:lnTo>
                    <a:pt x="66" y="44"/>
                  </a:lnTo>
                  <a:lnTo>
                    <a:pt x="66" y="60"/>
                  </a:lnTo>
                  <a:lnTo>
                    <a:pt x="70" y="60"/>
                  </a:lnTo>
                  <a:lnTo>
                    <a:pt x="70" y="62"/>
                  </a:lnTo>
                  <a:lnTo>
                    <a:pt x="86" y="62"/>
                  </a:lnTo>
                  <a:lnTo>
                    <a:pt x="86" y="76"/>
                  </a:lnTo>
                  <a:lnTo>
                    <a:pt x="100" y="76"/>
                  </a:lnTo>
                  <a:lnTo>
                    <a:pt x="100" y="96"/>
                  </a:lnTo>
                  <a:lnTo>
                    <a:pt x="104" y="96"/>
                  </a:lnTo>
                  <a:lnTo>
                    <a:pt x="104" y="126"/>
                  </a:lnTo>
                  <a:lnTo>
                    <a:pt x="106" y="126"/>
                  </a:lnTo>
                  <a:lnTo>
                    <a:pt x="106" y="140"/>
                  </a:lnTo>
                  <a:lnTo>
                    <a:pt x="108" y="140"/>
                  </a:lnTo>
                  <a:lnTo>
                    <a:pt x="108" y="142"/>
                  </a:lnTo>
                  <a:lnTo>
                    <a:pt x="110" y="142"/>
                  </a:lnTo>
                  <a:lnTo>
                    <a:pt x="110" y="156"/>
                  </a:lnTo>
                  <a:lnTo>
                    <a:pt x="112" y="156"/>
                  </a:lnTo>
                  <a:lnTo>
                    <a:pt x="112" y="158"/>
                  </a:lnTo>
                  <a:lnTo>
                    <a:pt x="114" y="158"/>
                  </a:lnTo>
                  <a:lnTo>
                    <a:pt x="114" y="160"/>
                  </a:lnTo>
                  <a:lnTo>
                    <a:pt x="118" y="160"/>
                  </a:lnTo>
                  <a:lnTo>
                    <a:pt x="118" y="170"/>
                  </a:lnTo>
                  <a:lnTo>
                    <a:pt x="130" y="170"/>
                  </a:lnTo>
                  <a:lnTo>
                    <a:pt x="130" y="214"/>
                  </a:lnTo>
                  <a:lnTo>
                    <a:pt x="130" y="214"/>
                  </a:lnTo>
                  <a:lnTo>
                    <a:pt x="130" y="218"/>
                  </a:lnTo>
                  <a:lnTo>
                    <a:pt x="132" y="218"/>
                  </a:lnTo>
                  <a:lnTo>
                    <a:pt x="132" y="222"/>
                  </a:lnTo>
                  <a:lnTo>
                    <a:pt x="134" y="222"/>
                  </a:lnTo>
                  <a:lnTo>
                    <a:pt x="134" y="286"/>
                  </a:lnTo>
                  <a:lnTo>
                    <a:pt x="136" y="286"/>
                  </a:lnTo>
                  <a:lnTo>
                    <a:pt x="136" y="360"/>
                  </a:lnTo>
                  <a:lnTo>
                    <a:pt x="140" y="360"/>
                  </a:lnTo>
                  <a:lnTo>
                    <a:pt x="140" y="392"/>
                  </a:lnTo>
                  <a:lnTo>
                    <a:pt x="144" y="392"/>
                  </a:lnTo>
                  <a:lnTo>
                    <a:pt x="144" y="486"/>
                  </a:lnTo>
                  <a:lnTo>
                    <a:pt x="146" y="486"/>
                  </a:lnTo>
                  <a:lnTo>
                    <a:pt x="146" y="562"/>
                  </a:lnTo>
                  <a:lnTo>
                    <a:pt x="148" y="562"/>
                  </a:lnTo>
                  <a:lnTo>
                    <a:pt x="148" y="566"/>
                  </a:lnTo>
                  <a:lnTo>
                    <a:pt x="152" y="566"/>
                  </a:lnTo>
                  <a:lnTo>
                    <a:pt x="152" y="566"/>
                  </a:lnTo>
                  <a:lnTo>
                    <a:pt x="154" y="566"/>
                  </a:lnTo>
                  <a:lnTo>
                    <a:pt x="154" y="610"/>
                  </a:lnTo>
                  <a:lnTo>
                    <a:pt x="156" y="610"/>
                  </a:lnTo>
                  <a:lnTo>
                    <a:pt x="156" y="780"/>
                  </a:lnTo>
                  <a:lnTo>
                    <a:pt x="158" y="780"/>
                  </a:lnTo>
                  <a:lnTo>
                    <a:pt x="158" y="782"/>
                  </a:lnTo>
                  <a:lnTo>
                    <a:pt x="160" y="782"/>
                  </a:lnTo>
                  <a:lnTo>
                    <a:pt x="160" y="814"/>
                  </a:lnTo>
                  <a:lnTo>
                    <a:pt x="162" y="814"/>
                  </a:lnTo>
                  <a:lnTo>
                    <a:pt x="162" y="834"/>
                  </a:lnTo>
                  <a:lnTo>
                    <a:pt x="166" y="834"/>
                  </a:lnTo>
                  <a:lnTo>
                    <a:pt x="166" y="846"/>
                  </a:lnTo>
                  <a:lnTo>
                    <a:pt x="174" y="846"/>
                  </a:lnTo>
                  <a:lnTo>
                    <a:pt x="174" y="864"/>
                  </a:lnTo>
                  <a:lnTo>
                    <a:pt x="180" y="864"/>
                  </a:lnTo>
                  <a:lnTo>
                    <a:pt x="180" y="910"/>
                  </a:lnTo>
                  <a:lnTo>
                    <a:pt x="182" y="910"/>
                  </a:lnTo>
                  <a:lnTo>
                    <a:pt x="182" y="928"/>
                  </a:lnTo>
                  <a:lnTo>
                    <a:pt x="182" y="928"/>
                  </a:lnTo>
                  <a:lnTo>
                    <a:pt x="182" y="942"/>
                  </a:lnTo>
                  <a:lnTo>
                    <a:pt x="200" y="942"/>
                  </a:lnTo>
                  <a:lnTo>
                    <a:pt x="200" y="944"/>
                  </a:lnTo>
                  <a:lnTo>
                    <a:pt x="202" y="944"/>
                  </a:lnTo>
                  <a:lnTo>
                    <a:pt x="202" y="944"/>
                  </a:lnTo>
                  <a:lnTo>
                    <a:pt x="202" y="958"/>
                  </a:lnTo>
                  <a:lnTo>
                    <a:pt x="204" y="958"/>
                  </a:lnTo>
                  <a:lnTo>
                    <a:pt x="204" y="972"/>
                  </a:lnTo>
                  <a:lnTo>
                    <a:pt x="208" y="972"/>
                  </a:lnTo>
                  <a:lnTo>
                    <a:pt x="208" y="990"/>
                  </a:lnTo>
                  <a:lnTo>
                    <a:pt x="220" y="990"/>
                  </a:lnTo>
                  <a:lnTo>
                    <a:pt x="220" y="1004"/>
                  </a:lnTo>
                  <a:lnTo>
                    <a:pt x="246" y="1004"/>
                  </a:lnTo>
                  <a:lnTo>
                    <a:pt x="246" y="1020"/>
                  </a:lnTo>
                  <a:lnTo>
                    <a:pt x="264" y="1020"/>
                  </a:lnTo>
                  <a:lnTo>
                    <a:pt x="264" y="1034"/>
                  </a:lnTo>
                  <a:lnTo>
                    <a:pt x="286" y="1034"/>
                  </a:lnTo>
                  <a:lnTo>
                    <a:pt x="286" y="1068"/>
                  </a:lnTo>
                  <a:lnTo>
                    <a:pt x="292" y="1068"/>
                  </a:lnTo>
                  <a:lnTo>
                    <a:pt x="292" y="1104"/>
                  </a:lnTo>
                  <a:lnTo>
                    <a:pt x="294" y="1104"/>
                  </a:lnTo>
                  <a:lnTo>
                    <a:pt x="294" y="1122"/>
                  </a:lnTo>
                  <a:lnTo>
                    <a:pt x="296" y="1122"/>
                  </a:lnTo>
                  <a:lnTo>
                    <a:pt x="296" y="1152"/>
                  </a:lnTo>
                  <a:lnTo>
                    <a:pt x="300" y="1152"/>
                  </a:lnTo>
                  <a:lnTo>
                    <a:pt x="302" y="1152"/>
                  </a:lnTo>
                  <a:lnTo>
                    <a:pt x="302" y="1168"/>
                  </a:lnTo>
                  <a:lnTo>
                    <a:pt x="304" y="1168"/>
                  </a:lnTo>
                  <a:lnTo>
                    <a:pt x="304" y="1170"/>
                  </a:lnTo>
                  <a:lnTo>
                    <a:pt x="306" y="1170"/>
                  </a:lnTo>
                  <a:lnTo>
                    <a:pt x="306" y="1186"/>
                  </a:lnTo>
                  <a:lnTo>
                    <a:pt x="308" y="1186"/>
                  </a:lnTo>
                  <a:lnTo>
                    <a:pt x="308" y="1188"/>
                  </a:lnTo>
                  <a:lnTo>
                    <a:pt x="310" y="1188"/>
                  </a:lnTo>
                  <a:lnTo>
                    <a:pt x="310" y="1200"/>
                  </a:lnTo>
                  <a:lnTo>
                    <a:pt x="312" y="1200"/>
                  </a:lnTo>
                  <a:lnTo>
                    <a:pt x="312" y="1214"/>
                  </a:lnTo>
                  <a:lnTo>
                    <a:pt x="314" y="1214"/>
                  </a:lnTo>
                  <a:lnTo>
                    <a:pt x="314" y="1218"/>
                  </a:lnTo>
                  <a:lnTo>
                    <a:pt x="332" y="1218"/>
                  </a:lnTo>
                  <a:lnTo>
                    <a:pt x="332" y="1232"/>
                  </a:lnTo>
                  <a:lnTo>
                    <a:pt x="334" y="1232"/>
                  </a:lnTo>
                  <a:lnTo>
                    <a:pt x="334" y="1234"/>
                  </a:lnTo>
                  <a:lnTo>
                    <a:pt x="376" y="1234"/>
                  </a:lnTo>
                  <a:lnTo>
                    <a:pt x="376" y="1254"/>
                  </a:lnTo>
                  <a:lnTo>
                    <a:pt x="446" y="1254"/>
                  </a:lnTo>
                  <a:lnTo>
                    <a:pt x="446" y="1270"/>
                  </a:lnTo>
                  <a:lnTo>
                    <a:pt x="468" y="1270"/>
                  </a:lnTo>
                  <a:lnTo>
                    <a:pt x="468" y="1272"/>
                  </a:lnTo>
                  <a:lnTo>
                    <a:pt x="470" y="1272"/>
                  </a:lnTo>
                  <a:lnTo>
                    <a:pt x="470" y="1284"/>
                  </a:lnTo>
                  <a:lnTo>
                    <a:pt x="474" y="1284"/>
                  </a:lnTo>
                  <a:lnTo>
                    <a:pt x="474" y="1290"/>
                  </a:lnTo>
                  <a:lnTo>
                    <a:pt x="474" y="1290"/>
                  </a:lnTo>
                  <a:lnTo>
                    <a:pt x="474" y="1308"/>
                  </a:lnTo>
                  <a:lnTo>
                    <a:pt x="482" y="1308"/>
                  </a:lnTo>
                  <a:lnTo>
                    <a:pt x="482" y="1326"/>
                  </a:lnTo>
                  <a:lnTo>
                    <a:pt x="484" y="1326"/>
                  </a:lnTo>
                  <a:lnTo>
                    <a:pt x="484" y="1346"/>
                  </a:lnTo>
                  <a:lnTo>
                    <a:pt x="496" y="1346"/>
                  </a:lnTo>
                  <a:lnTo>
                    <a:pt x="496" y="1366"/>
                  </a:lnTo>
                  <a:lnTo>
                    <a:pt x="498" y="1366"/>
                  </a:lnTo>
                  <a:lnTo>
                    <a:pt x="498" y="1386"/>
                  </a:lnTo>
                  <a:lnTo>
                    <a:pt x="612" y="1386"/>
                  </a:lnTo>
                  <a:lnTo>
                    <a:pt x="612" y="1408"/>
                  </a:lnTo>
                  <a:lnTo>
                    <a:pt x="614" y="1408"/>
                  </a:lnTo>
                  <a:lnTo>
                    <a:pt x="614" y="1424"/>
                  </a:lnTo>
                  <a:lnTo>
                    <a:pt x="618" y="1424"/>
                  </a:lnTo>
                  <a:lnTo>
                    <a:pt x="618" y="1428"/>
                  </a:lnTo>
                  <a:lnTo>
                    <a:pt x="632" y="1428"/>
                  </a:lnTo>
                  <a:lnTo>
                    <a:pt x="632" y="1450"/>
                  </a:lnTo>
                  <a:lnTo>
                    <a:pt x="694" y="1450"/>
                  </a:lnTo>
                  <a:lnTo>
                    <a:pt x="694" y="1482"/>
                  </a:lnTo>
                  <a:lnTo>
                    <a:pt x="830" y="1482"/>
                  </a:lnTo>
                  <a:lnTo>
                    <a:pt x="917" y="1482"/>
                  </a:lnTo>
                  <a:lnTo>
                    <a:pt x="917" y="1520"/>
                  </a:lnTo>
                  <a:lnTo>
                    <a:pt x="919" y="1520"/>
                  </a:lnTo>
                  <a:lnTo>
                    <a:pt x="919" y="1520"/>
                  </a:lnTo>
                  <a:lnTo>
                    <a:pt x="1005" y="1520"/>
                  </a:lnTo>
                  <a:lnTo>
                    <a:pt x="1087" y="1520"/>
                  </a:lnTo>
                  <a:lnTo>
                    <a:pt x="1087" y="1522"/>
                  </a:lnTo>
                  <a:lnTo>
                    <a:pt x="1089" y="1522"/>
                  </a:lnTo>
                  <a:lnTo>
                    <a:pt x="1089" y="1556"/>
                  </a:lnTo>
                  <a:lnTo>
                    <a:pt x="1091" y="1556"/>
                  </a:lnTo>
                  <a:lnTo>
                    <a:pt x="1091" y="1556"/>
                  </a:lnTo>
                  <a:lnTo>
                    <a:pt x="1183" y="1556"/>
                  </a:lnTo>
                  <a:lnTo>
                    <a:pt x="1289" y="1556"/>
                  </a:lnTo>
                  <a:lnTo>
                    <a:pt x="1635" y="1556"/>
                  </a:lnTo>
                  <a:lnTo>
                    <a:pt x="1725" y="1556"/>
                  </a:lnTo>
                </a:path>
              </a:pathLst>
            </a:custGeom>
            <a:noFill/>
            <a:ln w="19050" cap="flat">
              <a:solidFill>
                <a:srgbClr val="FFFF00"/>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26" name="Freeform 74"/>
            <p:cNvSpPr>
              <a:spLocks/>
            </p:cNvSpPr>
            <p:nvPr/>
          </p:nvSpPr>
          <p:spPr bwMode="auto">
            <a:xfrm>
              <a:off x="3190071" y="2015457"/>
              <a:ext cx="2557463" cy="2581275"/>
            </a:xfrm>
            <a:custGeom>
              <a:avLst/>
              <a:gdLst>
                <a:gd name="T0" fmla="*/ 68 w 1611"/>
                <a:gd name="T1" fmla="*/ 12 h 1626"/>
                <a:gd name="T2" fmla="*/ 80 w 1611"/>
                <a:gd name="T3" fmla="*/ 30 h 1626"/>
                <a:gd name="T4" fmla="*/ 104 w 1611"/>
                <a:gd name="T5" fmla="*/ 62 h 1626"/>
                <a:gd name="T6" fmla="*/ 110 w 1611"/>
                <a:gd name="T7" fmla="*/ 86 h 1626"/>
                <a:gd name="T8" fmla="*/ 114 w 1611"/>
                <a:gd name="T9" fmla="*/ 106 h 1626"/>
                <a:gd name="T10" fmla="*/ 118 w 1611"/>
                <a:gd name="T11" fmla="*/ 116 h 1626"/>
                <a:gd name="T12" fmla="*/ 130 w 1611"/>
                <a:gd name="T13" fmla="*/ 148 h 1626"/>
                <a:gd name="T14" fmla="*/ 134 w 1611"/>
                <a:gd name="T15" fmla="*/ 154 h 1626"/>
                <a:gd name="T16" fmla="*/ 142 w 1611"/>
                <a:gd name="T17" fmla="*/ 164 h 1626"/>
                <a:gd name="T18" fmla="*/ 150 w 1611"/>
                <a:gd name="T19" fmla="*/ 224 h 1626"/>
                <a:gd name="T20" fmla="*/ 154 w 1611"/>
                <a:gd name="T21" fmla="*/ 232 h 1626"/>
                <a:gd name="T22" fmla="*/ 158 w 1611"/>
                <a:gd name="T23" fmla="*/ 410 h 1626"/>
                <a:gd name="T24" fmla="*/ 164 w 1611"/>
                <a:gd name="T25" fmla="*/ 490 h 1626"/>
                <a:gd name="T26" fmla="*/ 172 w 1611"/>
                <a:gd name="T27" fmla="*/ 536 h 1626"/>
                <a:gd name="T28" fmla="*/ 178 w 1611"/>
                <a:gd name="T29" fmla="*/ 552 h 1626"/>
                <a:gd name="T30" fmla="*/ 218 w 1611"/>
                <a:gd name="T31" fmla="*/ 568 h 1626"/>
                <a:gd name="T32" fmla="*/ 260 w 1611"/>
                <a:gd name="T33" fmla="*/ 586 h 1626"/>
                <a:gd name="T34" fmla="*/ 264 w 1611"/>
                <a:gd name="T35" fmla="*/ 602 h 1626"/>
                <a:gd name="T36" fmla="*/ 268 w 1611"/>
                <a:gd name="T37" fmla="*/ 622 h 1626"/>
                <a:gd name="T38" fmla="*/ 296 w 1611"/>
                <a:gd name="T39" fmla="*/ 634 h 1626"/>
                <a:gd name="T40" fmla="*/ 302 w 1611"/>
                <a:gd name="T41" fmla="*/ 666 h 1626"/>
                <a:gd name="T42" fmla="*/ 314 w 1611"/>
                <a:gd name="T43" fmla="*/ 698 h 1626"/>
                <a:gd name="T44" fmla="*/ 324 w 1611"/>
                <a:gd name="T45" fmla="*/ 748 h 1626"/>
                <a:gd name="T46" fmla="*/ 340 w 1611"/>
                <a:gd name="T47" fmla="*/ 782 h 1626"/>
                <a:gd name="T48" fmla="*/ 348 w 1611"/>
                <a:gd name="T49" fmla="*/ 800 h 1626"/>
                <a:gd name="T50" fmla="*/ 384 w 1611"/>
                <a:gd name="T51" fmla="*/ 836 h 1626"/>
                <a:gd name="T52" fmla="*/ 450 w 1611"/>
                <a:gd name="T53" fmla="*/ 850 h 1626"/>
                <a:gd name="T54" fmla="*/ 460 w 1611"/>
                <a:gd name="T55" fmla="*/ 898 h 1626"/>
                <a:gd name="T56" fmla="*/ 464 w 1611"/>
                <a:gd name="T57" fmla="*/ 920 h 1626"/>
                <a:gd name="T58" fmla="*/ 468 w 1611"/>
                <a:gd name="T59" fmla="*/ 936 h 1626"/>
                <a:gd name="T60" fmla="*/ 474 w 1611"/>
                <a:gd name="T61" fmla="*/ 966 h 1626"/>
                <a:gd name="T62" fmla="*/ 476 w 1611"/>
                <a:gd name="T63" fmla="*/ 984 h 1626"/>
                <a:gd name="T64" fmla="*/ 488 w 1611"/>
                <a:gd name="T65" fmla="*/ 1038 h 1626"/>
                <a:gd name="T66" fmla="*/ 510 w 1611"/>
                <a:gd name="T67" fmla="*/ 1070 h 1626"/>
                <a:gd name="T68" fmla="*/ 528 w 1611"/>
                <a:gd name="T69" fmla="*/ 1090 h 1626"/>
                <a:gd name="T70" fmla="*/ 638 w 1611"/>
                <a:gd name="T71" fmla="*/ 1128 h 1626"/>
                <a:gd name="T72" fmla="*/ 652 w 1611"/>
                <a:gd name="T73" fmla="*/ 1168 h 1626"/>
                <a:gd name="T74" fmla="*/ 768 w 1611"/>
                <a:gd name="T75" fmla="*/ 1188 h 1626"/>
                <a:gd name="T76" fmla="*/ 808 w 1611"/>
                <a:gd name="T77" fmla="*/ 1244 h 1626"/>
                <a:gd name="T78" fmla="*/ 907 w 1611"/>
                <a:gd name="T79" fmla="*/ 1266 h 1626"/>
                <a:gd name="T80" fmla="*/ 939 w 1611"/>
                <a:gd name="T81" fmla="*/ 1300 h 1626"/>
                <a:gd name="T82" fmla="*/ 941 w 1611"/>
                <a:gd name="T83" fmla="*/ 1330 h 1626"/>
                <a:gd name="T84" fmla="*/ 1049 w 1611"/>
                <a:gd name="T85" fmla="*/ 1372 h 1626"/>
                <a:gd name="T86" fmla="*/ 1093 w 1611"/>
                <a:gd name="T87" fmla="*/ 1412 h 1626"/>
                <a:gd name="T88" fmla="*/ 1123 w 1611"/>
                <a:gd name="T89" fmla="*/ 1466 h 1626"/>
                <a:gd name="T90" fmla="*/ 1283 w 1611"/>
                <a:gd name="T91" fmla="*/ 1468 h 1626"/>
                <a:gd name="T92" fmla="*/ 1285 w 1611"/>
                <a:gd name="T93" fmla="*/ 1522 h 1626"/>
                <a:gd name="T94" fmla="*/ 1611 w 1611"/>
                <a:gd name="T95" fmla="*/ 1526 h 16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11" h="1626">
                  <a:moveTo>
                    <a:pt x="0" y="0"/>
                  </a:moveTo>
                  <a:lnTo>
                    <a:pt x="50" y="0"/>
                  </a:lnTo>
                  <a:lnTo>
                    <a:pt x="50" y="12"/>
                  </a:lnTo>
                  <a:lnTo>
                    <a:pt x="68" y="12"/>
                  </a:lnTo>
                  <a:lnTo>
                    <a:pt x="68" y="28"/>
                  </a:lnTo>
                  <a:lnTo>
                    <a:pt x="70" y="28"/>
                  </a:lnTo>
                  <a:lnTo>
                    <a:pt x="70" y="30"/>
                  </a:lnTo>
                  <a:lnTo>
                    <a:pt x="80" y="30"/>
                  </a:lnTo>
                  <a:lnTo>
                    <a:pt x="80" y="44"/>
                  </a:lnTo>
                  <a:lnTo>
                    <a:pt x="98" y="44"/>
                  </a:lnTo>
                  <a:lnTo>
                    <a:pt x="98" y="62"/>
                  </a:lnTo>
                  <a:lnTo>
                    <a:pt x="104" y="62"/>
                  </a:lnTo>
                  <a:lnTo>
                    <a:pt x="104" y="70"/>
                  </a:lnTo>
                  <a:lnTo>
                    <a:pt x="108" y="70"/>
                  </a:lnTo>
                  <a:lnTo>
                    <a:pt x="108" y="86"/>
                  </a:lnTo>
                  <a:lnTo>
                    <a:pt x="110" y="86"/>
                  </a:lnTo>
                  <a:lnTo>
                    <a:pt x="110" y="90"/>
                  </a:lnTo>
                  <a:lnTo>
                    <a:pt x="112" y="90"/>
                  </a:lnTo>
                  <a:lnTo>
                    <a:pt x="112" y="106"/>
                  </a:lnTo>
                  <a:lnTo>
                    <a:pt x="114" y="106"/>
                  </a:lnTo>
                  <a:lnTo>
                    <a:pt x="114" y="108"/>
                  </a:lnTo>
                  <a:lnTo>
                    <a:pt x="116" y="108"/>
                  </a:lnTo>
                  <a:lnTo>
                    <a:pt x="116" y="116"/>
                  </a:lnTo>
                  <a:lnTo>
                    <a:pt x="118" y="116"/>
                  </a:lnTo>
                  <a:lnTo>
                    <a:pt x="118" y="118"/>
                  </a:lnTo>
                  <a:lnTo>
                    <a:pt x="130" y="118"/>
                  </a:lnTo>
                  <a:lnTo>
                    <a:pt x="130" y="148"/>
                  </a:lnTo>
                  <a:lnTo>
                    <a:pt x="130" y="148"/>
                  </a:lnTo>
                  <a:lnTo>
                    <a:pt x="130" y="150"/>
                  </a:lnTo>
                  <a:lnTo>
                    <a:pt x="132" y="150"/>
                  </a:lnTo>
                  <a:lnTo>
                    <a:pt x="132" y="154"/>
                  </a:lnTo>
                  <a:lnTo>
                    <a:pt x="134" y="154"/>
                  </a:lnTo>
                  <a:lnTo>
                    <a:pt x="134" y="162"/>
                  </a:lnTo>
                  <a:lnTo>
                    <a:pt x="138" y="162"/>
                  </a:lnTo>
                  <a:lnTo>
                    <a:pt x="138" y="164"/>
                  </a:lnTo>
                  <a:lnTo>
                    <a:pt x="142" y="164"/>
                  </a:lnTo>
                  <a:lnTo>
                    <a:pt x="142" y="194"/>
                  </a:lnTo>
                  <a:lnTo>
                    <a:pt x="146" y="194"/>
                  </a:lnTo>
                  <a:lnTo>
                    <a:pt x="146" y="224"/>
                  </a:lnTo>
                  <a:lnTo>
                    <a:pt x="150" y="224"/>
                  </a:lnTo>
                  <a:lnTo>
                    <a:pt x="150" y="226"/>
                  </a:lnTo>
                  <a:lnTo>
                    <a:pt x="152" y="226"/>
                  </a:lnTo>
                  <a:lnTo>
                    <a:pt x="152" y="232"/>
                  </a:lnTo>
                  <a:lnTo>
                    <a:pt x="154" y="232"/>
                  </a:lnTo>
                  <a:lnTo>
                    <a:pt x="154" y="276"/>
                  </a:lnTo>
                  <a:lnTo>
                    <a:pt x="156" y="276"/>
                  </a:lnTo>
                  <a:lnTo>
                    <a:pt x="156" y="410"/>
                  </a:lnTo>
                  <a:lnTo>
                    <a:pt x="158" y="410"/>
                  </a:lnTo>
                  <a:lnTo>
                    <a:pt x="158" y="414"/>
                  </a:lnTo>
                  <a:lnTo>
                    <a:pt x="160" y="414"/>
                  </a:lnTo>
                  <a:lnTo>
                    <a:pt x="160" y="490"/>
                  </a:lnTo>
                  <a:lnTo>
                    <a:pt x="164" y="490"/>
                  </a:lnTo>
                  <a:lnTo>
                    <a:pt x="164" y="510"/>
                  </a:lnTo>
                  <a:lnTo>
                    <a:pt x="166" y="510"/>
                  </a:lnTo>
                  <a:lnTo>
                    <a:pt x="166" y="536"/>
                  </a:lnTo>
                  <a:lnTo>
                    <a:pt x="172" y="536"/>
                  </a:lnTo>
                  <a:lnTo>
                    <a:pt x="172" y="538"/>
                  </a:lnTo>
                  <a:lnTo>
                    <a:pt x="174" y="538"/>
                  </a:lnTo>
                  <a:lnTo>
                    <a:pt x="174" y="552"/>
                  </a:lnTo>
                  <a:lnTo>
                    <a:pt x="178" y="552"/>
                  </a:lnTo>
                  <a:lnTo>
                    <a:pt x="178" y="568"/>
                  </a:lnTo>
                  <a:lnTo>
                    <a:pt x="184" y="568"/>
                  </a:lnTo>
                  <a:lnTo>
                    <a:pt x="184" y="568"/>
                  </a:lnTo>
                  <a:lnTo>
                    <a:pt x="218" y="568"/>
                  </a:lnTo>
                  <a:lnTo>
                    <a:pt x="218" y="570"/>
                  </a:lnTo>
                  <a:lnTo>
                    <a:pt x="222" y="570"/>
                  </a:lnTo>
                  <a:lnTo>
                    <a:pt x="222" y="586"/>
                  </a:lnTo>
                  <a:lnTo>
                    <a:pt x="260" y="586"/>
                  </a:lnTo>
                  <a:lnTo>
                    <a:pt x="260" y="600"/>
                  </a:lnTo>
                  <a:lnTo>
                    <a:pt x="262" y="600"/>
                  </a:lnTo>
                  <a:lnTo>
                    <a:pt x="262" y="602"/>
                  </a:lnTo>
                  <a:lnTo>
                    <a:pt x="264" y="602"/>
                  </a:lnTo>
                  <a:lnTo>
                    <a:pt x="264" y="618"/>
                  </a:lnTo>
                  <a:lnTo>
                    <a:pt x="266" y="618"/>
                  </a:lnTo>
                  <a:lnTo>
                    <a:pt x="266" y="622"/>
                  </a:lnTo>
                  <a:lnTo>
                    <a:pt x="268" y="622"/>
                  </a:lnTo>
                  <a:lnTo>
                    <a:pt x="268" y="634"/>
                  </a:lnTo>
                  <a:lnTo>
                    <a:pt x="272" y="634"/>
                  </a:lnTo>
                  <a:lnTo>
                    <a:pt x="272" y="634"/>
                  </a:lnTo>
                  <a:lnTo>
                    <a:pt x="296" y="634"/>
                  </a:lnTo>
                  <a:lnTo>
                    <a:pt x="296" y="650"/>
                  </a:lnTo>
                  <a:lnTo>
                    <a:pt x="302" y="650"/>
                  </a:lnTo>
                  <a:lnTo>
                    <a:pt x="302" y="666"/>
                  </a:lnTo>
                  <a:lnTo>
                    <a:pt x="302" y="666"/>
                  </a:lnTo>
                  <a:lnTo>
                    <a:pt x="302" y="666"/>
                  </a:lnTo>
                  <a:lnTo>
                    <a:pt x="310" y="666"/>
                  </a:lnTo>
                  <a:lnTo>
                    <a:pt x="310" y="698"/>
                  </a:lnTo>
                  <a:lnTo>
                    <a:pt x="314" y="698"/>
                  </a:lnTo>
                  <a:lnTo>
                    <a:pt x="314" y="746"/>
                  </a:lnTo>
                  <a:lnTo>
                    <a:pt x="316" y="746"/>
                  </a:lnTo>
                  <a:lnTo>
                    <a:pt x="316" y="748"/>
                  </a:lnTo>
                  <a:lnTo>
                    <a:pt x="324" y="748"/>
                  </a:lnTo>
                  <a:lnTo>
                    <a:pt x="324" y="768"/>
                  </a:lnTo>
                  <a:lnTo>
                    <a:pt x="334" y="768"/>
                  </a:lnTo>
                  <a:lnTo>
                    <a:pt x="334" y="782"/>
                  </a:lnTo>
                  <a:lnTo>
                    <a:pt x="340" y="782"/>
                  </a:lnTo>
                  <a:lnTo>
                    <a:pt x="340" y="798"/>
                  </a:lnTo>
                  <a:lnTo>
                    <a:pt x="346" y="798"/>
                  </a:lnTo>
                  <a:lnTo>
                    <a:pt x="346" y="800"/>
                  </a:lnTo>
                  <a:lnTo>
                    <a:pt x="348" y="800"/>
                  </a:lnTo>
                  <a:lnTo>
                    <a:pt x="348" y="814"/>
                  </a:lnTo>
                  <a:lnTo>
                    <a:pt x="372" y="814"/>
                  </a:lnTo>
                  <a:lnTo>
                    <a:pt x="372" y="836"/>
                  </a:lnTo>
                  <a:lnTo>
                    <a:pt x="384" y="836"/>
                  </a:lnTo>
                  <a:lnTo>
                    <a:pt x="384" y="838"/>
                  </a:lnTo>
                  <a:lnTo>
                    <a:pt x="388" y="838"/>
                  </a:lnTo>
                  <a:lnTo>
                    <a:pt x="388" y="850"/>
                  </a:lnTo>
                  <a:lnTo>
                    <a:pt x="450" y="850"/>
                  </a:lnTo>
                  <a:lnTo>
                    <a:pt x="450" y="868"/>
                  </a:lnTo>
                  <a:lnTo>
                    <a:pt x="454" y="868"/>
                  </a:lnTo>
                  <a:lnTo>
                    <a:pt x="454" y="898"/>
                  </a:lnTo>
                  <a:lnTo>
                    <a:pt x="460" y="898"/>
                  </a:lnTo>
                  <a:lnTo>
                    <a:pt x="460" y="906"/>
                  </a:lnTo>
                  <a:lnTo>
                    <a:pt x="464" y="906"/>
                  </a:lnTo>
                  <a:lnTo>
                    <a:pt x="464" y="920"/>
                  </a:lnTo>
                  <a:lnTo>
                    <a:pt x="464" y="920"/>
                  </a:lnTo>
                  <a:lnTo>
                    <a:pt x="464" y="932"/>
                  </a:lnTo>
                  <a:lnTo>
                    <a:pt x="466" y="932"/>
                  </a:lnTo>
                  <a:lnTo>
                    <a:pt x="466" y="936"/>
                  </a:lnTo>
                  <a:lnTo>
                    <a:pt x="468" y="936"/>
                  </a:lnTo>
                  <a:lnTo>
                    <a:pt x="468" y="940"/>
                  </a:lnTo>
                  <a:lnTo>
                    <a:pt x="470" y="940"/>
                  </a:lnTo>
                  <a:lnTo>
                    <a:pt x="470" y="966"/>
                  </a:lnTo>
                  <a:lnTo>
                    <a:pt x="474" y="966"/>
                  </a:lnTo>
                  <a:lnTo>
                    <a:pt x="474" y="968"/>
                  </a:lnTo>
                  <a:lnTo>
                    <a:pt x="474" y="980"/>
                  </a:lnTo>
                  <a:lnTo>
                    <a:pt x="476" y="980"/>
                  </a:lnTo>
                  <a:lnTo>
                    <a:pt x="476" y="984"/>
                  </a:lnTo>
                  <a:lnTo>
                    <a:pt x="478" y="984"/>
                  </a:lnTo>
                  <a:lnTo>
                    <a:pt x="478" y="1020"/>
                  </a:lnTo>
                  <a:lnTo>
                    <a:pt x="488" y="1020"/>
                  </a:lnTo>
                  <a:lnTo>
                    <a:pt x="488" y="1038"/>
                  </a:lnTo>
                  <a:lnTo>
                    <a:pt x="498" y="1038"/>
                  </a:lnTo>
                  <a:lnTo>
                    <a:pt x="498" y="1058"/>
                  </a:lnTo>
                  <a:lnTo>
                    <a:pt x="510" y="1058"/>
                  </a:lnTo>
                  <a:lnTo>
                    <a:pt x="510" y="1070"/>
                  </a:lnTo>
                  <a:lnTo>
                    <a:pt x="514" y="1070"/>
                  </a:lnTo>
                  <a:lnTo>
                    <a:pt x="514" y="1074"/>
                  </a:lnTo>
                  <a:lnTo>
                    <a:pt x="528" y="1074"/>
                  </a:lnTo>
                  <a:lnTo>
                    <a:pt x="528" y="1090"/>
                  </a:lnTo>
                  <a:lnTo>
                    <a:pt x="600" y="1090"/>
                  </a:lnTo>
                  <a:lnTo>
                    <a:pt x="634" y="1090"/>
                  </a:lnTo>
                  <a:lnTo>
                    <a:pt x="634" y="1128"/>
                  </a:lnTo>
                  <a:lnTo>
                    <a:pt x="638" y="1128"/>
                  </a:lnTo>
                  <a:lnTo>
                    <a:pt x="638" y="1150"/>
                  </a:lnTo>
                  <a:lnTo>
                    <a:pt x="648" y="1150"/>
                  </a:lnTo>
                  <a:lnTo>
                    <a:pt x="648" y="1168"/>
                  </a:lnTo>
                  <a:lnTo>
                    <a:pt x="652" y="1168"/>
                  </a:lnTo>
                  <a:lnTo>
                    <a:pt x="652" y="1170"/>
                  </a:lnTo>
                  <a:lnTo>
                    <a:pt x="686" y="1170"/>
                  </a:lnTo>
                  <a:lnTo>
                    <a:pt x="686" y="1188"/>
                  </a:lnTo>
                  <a:lnTo>
                    <a:pt x="768" y="1188"/>
                  </a:lnTo>
                  <a:lnTo>
                    <a:pt x="768" y="1214"/>
                  </a:lnTo>
                  <a:lnTo>
                    <a:pt x="788" y="1214"/>
                  </a:lnTo>
                  <a:lnTo>
                    <a:pt x="788" y="1244"/>
                  </a:lnTo>
                  <a:lnTo>
                    <a:pt x="808" y="1244"/>
                  </a:lnTo>
                  <a:lnTo>
                    <a:pt x="808" y="1264"/>
                  </a:lnTo>
                  <a:lnTo>
                    <a:pt x="810" y="1264"/>
                  </a:lnTo>
                  <a:lnTo>
                    <a:pt x="810" y="1266"/>
                  </a:lnTo>
                  <a:lnTo>
                    <a:pt x="907" y="1266"/>
                  </a:lnTo>
                  <a:lnTo>
                    <a:pt x="907" y="1296"/>
                  </a:lnTo>
                  <a:lnTo>
                    <a:pt x="911" y="1296"/>
                  </a:lnTo>
                  <a:lnTo>
                    <a:pt x="911" y="1300"/>
                  </a:lnTo>
                  <a:lnTo>
                    <a:pt x="939" y="1300"/>
                  </a:lnTo>
                  <a:lnTo>
                    <a:pt x="939" y="1302"/>
                  </a:lnTo>
                  <a:lnTo>
                    <a:pt x="939" y="1326"/>
                  </a:lnTo>
                  <a:lnTo>
                    <a:pt x="941" y="1326"/>
                  </a:lnTo>
                  <a:lnTo>
                    <a:pt x="941" y="1330"/>
                  </a:lnTo>
                  <a:lnTo>
                    <a:pt x="1047" y="1330"/>
                  </a:lnTo>
                  <a:lnTo>
                    <a:pt x="1047" y="1332"/>
                  </a:lnTo>
                  <a:lnTo>
                    <a:pt x="1049" y="1332"/>
                  </a:lnTo>
                  <a:lnTo>
                    <a:pt x="1049" y="1372"/>
                  </a:lnTo>
                  <a:lnTo>
                    <a:pt x="1051" y="1372"/>
                  </a:lnTo>
                  <a:lnTo>
                    <a:pt x="1051" y="1374"/>
                  </a:lnTo>
                  <a:lnTo>
                    <a:pt x="1093" y="1374"/>
                  </a:lnTo>
                  <a:lnTo>
                    <a:pt x="1093" y="1412"/>
                  </a:lnTo>
                  <a:lnTo>
                    <a:pt x="1095" y="1412"/>
                  </a:lnTo>
                  <a:lnTo>
                    <a:pt x="1095" y="1414"/>
                  </a:lnTo>
                  <a:lnTo>
                    <a:pt x="1123" y="1414"/>
                  </a:lnTo>
                  <a:lnTo>
                    <a:pt x="1123" y="1466"/>
                  </a:lnTo>
                  <a:lnTo>
                    <a:pt x="1123" y="1466"/>
                  </a:lnTo>
                  <a:lnTo>
                    <a:pt x="1123" y="1468"/>
                  </a:lnTo>
                  <a:lnTo>
                    <a:pt x="1159" y="1468"/>
                  </a:lnTo>
                  <a:lnTo>
                    <a:pt x="1283" y="1468"/>
                  </a:lnTo>
                  <a:lnTo>
                    <a:pt x="1283" y="1470"/>
                  </a:lnTo>
                  <a:lnTo>
                    <a:pt x="1283" y="1470"/>
                  </a:lnTo>
                  <a:lnTo>
                    <a:pt x="1283" y="1522"/>
                  </a:lnTo>
                  <a:lnTo>
                    <a:pt x="1285" y="1522"/>
                  </a:lnTo>
                  <a:lnTo>
                    <a:pt x="1285" y="1524"/>
                  </a:lnTo>
                  <a:lnTo>
                    <a:pt x="1483" y="1524"/>
                  </a:lnTo>
                  <a:lnTo>
                    <a:pt x="1611" y="1524"/>
                  </a:lnTo>
                  <a:lnTo>
                    <a:pt x="1611" y="1526"/>
                  </a:lnTo>
                  <a:lnTo>
                    <a:pt x="1611" y="1526"/>
                  </a:lnTo>
                  <a:lnTo>
                    <a:pt x="1611" y="1626"/>
                  </a:lnTo>
                </a:path>
              </a:pathLst>
            </a:custGeom>
            <a:noFill/>
            <a:ln w="19050" cap="flat">
              <a:solidFill>
                <a:schemeClr val="tx2"/>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27" name="TextBox 44"/>
            <p:cNvSpPr txBox="1">
              <a:spLocks noChangeArrowheads="1"/>
            </p:cNvSpPr>
            <p:nvPr/>
          </p:nvSpPr>
          <p:spPr bwMode="auto">
            <a:xfrm rot="16200000" flipH="1">
              <a:off x="1348430" y="3168019"/>
              <a:ext cx="2581275" cy="277813"/>
            </a:xfrm>
            <a:prstGeom prst="rect">
              <a:avLst/>
            </a:prstGeom>
            <a:no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PFS proportion (%)</a:t>
              </a:r>
            </a:p>
          </p:txBody>
        </p:sp>
        <p:sp>
          <p:nvSpPr>
            <p:cNvPr id="128" name="TextBox 60"/>
            <p:cNvSpPr txBox="1">
              <a:spLocks noChangeArrowheads="1"/>
            </p:cNvSpPr>
            <p:nvPr/>
          </p:nvSpPr>
          <p:spPr bwMode="auto">
            <a:xfrm>
              <a:off x="2868461" y="4413413"/>
              <a:ext cx="269875"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0</a:t>
              </a:r>
            </a:p>
          </p:txBody>
        </p:sp>
        <p:sp>
          <p:nvSpPr>
            <p:cNvPr id="129" name="TextBox 61"/>
            <p:cNvSpPr txBox="1">
              <a:spLocks noChangeArrowheads="1"/>
            </p:cNvSpPr>
            <p:nvPr/>
          </p:nvSpPr>
          <p:spPr bwMode="auto">
            <a:xfrm>
              <a:off x="2783752" y="3897789"/>
              <a:ext cx="354584"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20</a:t>
              </a:r>
            </a:p>
          </p:txBody>
        </p:sp>
        <p:sp>
          <p:nvSpPr>
            <p:cNvPr id="130" name="TextBox 62"/>
            <p:cNvSpPr txBox="1">
              <a:spLocks noChangeArrowheads="1"/>
            </p:cNvSpPr>
            <p:nvPr/>
          </p:nvSpPr>
          <p:spPr bwMode="auto">
            <a:xfrm>
              <a:off x="2783752" y="3390325"/>
              <a:ext cx="354584"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40</a:t>
              </a:r>
            </a:p>
          </p:txBody>
        </p:sp>
        <p:sp>
          <p:nvSpPr>
            <p:cNvPr id="131" name="TextBox 63"/>
            <p:cNvSpPr txBox="1">
              <a:spLocks noChangeArrowheads="1"/>
            </p:cNvSpPr>
            <p:nvPr/>
          </p:nvSpPr>
          <p:spPr bwMode="auto">
            <a:xfrm>
              <a:off x="2783752" y="2864194"/>
              <a:ext cx="354584"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60</a:t>
              </a:r>
            </a:p>
          </p:txBody>
        </p:sp>
        <p:sp>
          <p:nvSpPr>
            <p:cNvPr id="132" name="TextBox 64"/>
            <p:cNvSpPr txBox="1">
              <a:spLocks noChangeArrowheads="1"/>
            </p:cNvSpPr>
            <p:nvPr/>
          </p:nvSpPr>
          <p:spPr bwMode="auto">
            <a:xfrm>
              <a:off x="2718028" y="1833726"/>
              <a:ext cx="420308"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100</a:t>
              </a:r>
            </a:p>
          </p:txBody>
        </p:sp>
        <p:sp>
          <p:nvSpPr>
            <p:cNvPr id="133" name="TextBox 64"/>
            <p:cNvSpPr txBox="1">
              <a:spLocks noChangeArrowheads="1"/>
            </p:cNvSpPr>
            <p:nvPr/>
          </p:nvSpPr>
          <p:spPr bwMode="auto">
            <a:xfrm>
              <a:off x="2783752" y="2353679"/>
              <a:ext cx="354584"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80</a:t>
              </a:r>
            </a:p>
          </p:txBody>
        </p:sp>
        <p:sp>
          <p:nvSpPr>
            <p:cNvPr id="134" name="TextBox 133"/>
            <p:cNvSpPr txBox="1"/>
            <p:nvPr/>
          </p:nvSpPr>
          <p:spPr>
            <a:xfrm>
              <a:off x="3003399" y="4640373"/>
              <a:ext cx="360600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a:pPr>
              <a:r>
                <a:rPr kumimoji="0" lang="en-GB"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0	3	6	9	12	15	18</a:t>
              </a:r>
            </a:p>
          </p:txBody>
        </p:sp>
        <p:sp>
          <p:nvSpPr>
            <p:cNvPr id="135" name="Line 12"/>
            <p:cNvSpPr>
              <a:spLocks noChangeShapeType="1"/>
            </p:cNvSpPr>
            <p:nvPr/>
          </p:nvSpPr>
          <p:spPr bwMode="auto">
            <a:xfrm>
              <a:off x="3180403" y="4595923"/>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6" name="Line 13"/>
            <p:cNvSpPr>
              <a:spLocks noChangeShapeType="1"/>
            </p:cNvSpPr>
            <p:nvPr/>
          </p:nvSpPr>
          <p:spPr bwMode="auto">
            <a:xfrm flipH="1">
              <a:off x="3091503" y="4595923"/>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7" name="Line 15"/>
            <p:cNvSpPr>
              <a:spLocks noChangeShapeType="1"/>
            </p:cNvSpPr>
            <p:nvPr/>
          </p:nvSpPr>
          <p:spPr bwMode="auto">
            <a:xfrm flipH="1">
              <a:off x="3091503" y="4078398"/>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8" name="Line 17"/>
            <p:cNvSpPr>
              <a:spLocks noChangeShapeType="1"/>
            </p:cNvSpPr>
            <p:nvPr/>
          </p:nvSpPr>
          <p:spPr bwMode="auto">
            <a:xfrm flipH="1">
              <a:off x="3091503" y="3564048"/>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9" name="Line 19"/>
            <p:cNvSpPr>
              <a:spLocks noChangeShapeType="1"/>
            </p:cNvSpPr>
            <p:nvPr/>
          </p:nvSpPr>
          <p:spPr bwMode="auto">
            <a:xfrm flipH="1">
              <a:off x="3091503" y="3046523"/>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0" name="Line 21"/>
            <p:cNvSpPr>
              <a:spLocks noChangeShapeType="1"/>
            </p:cNvSpPr>
            <p:nvPr/>
          </p:nvSpPr>
          <p:spPr bwMode="auto">
            <a:xfrm flipH="1">
              <a:off x="3091503" y="2532173"/>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1" name="Line 23"/>
            <p:cNvSpPr>
              <a:spLocks noChangeShapeType="1"/>
            </p:cNvSpPr>
            <p:nvPr/>
          </p:nvSpPr>
          <p:spPr bwMode="auto">
            <a:xfrm flipH="1">
              <a:off x="3091503" y="2014648"/>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2" name="Line 24"/>
            <p:cNvSpPr>
              <a:spLocks noChangeShapeType="1"/>
            </p:cNvSpPr>
            <p:nvPr/>
          </p:nvSpPr>
          <p:spPr bwMode="auto">
            <a:xfrm>
              <a:off x="3720153" y="4595923"/>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3" name="Line 25"/>
            <p:cNvSpPr>
              <a:spLocks noChangeShapeType="1"/>
            </p:cNvSpPr>
            <p:nvPr/>
          </p:nvSpPr>
          <p:spPr bwMode="auto">
            <a:xfrm>
              <a:off x="4256728" y="4595923"/>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4" name="Line 26"/>
            <p:cNvSpPr>
              <a:spLocks noChangeShapeType="1"/>
            </p:cNvSpPr>
            <p:nvPr/>
          </p:nvSpPr>
          <p:spPr bwMode="auto">
            <a:xfrm>
              <a:off x="4791716" y="4595923"/>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5" name="Line 27"/>
            <p:cNvSpPr>
              <a:spLocks noChangeShapeType="1"/>
            </p:cNvSpPr>
            <p:nvPr/>
          </p:nvSpPr>
          <p:spPr bwMode="auto">
            <a:xfrm>
              <a:off x="5331466" y="4595923"/>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6" name="Line 28"/>
            <p:cNvSpPr>
              <a:spLocks noChangeShapeType="1"/>
            </p:cNvSpPr>
            <p:nvPr/>
          </p:nvSpPr>
          <p:spPr bwMode="auto">
            <a:xfrm>
              <a:off x="5868041" y="4595923"/>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7" name="Line 29"/>
            <p:cNvSpPr>
              <a:spLocks noChangeShapeType="1"/>
            </p:cNvSpPr>
            <p:nvPr/>
          </p:nvSpPr>
          <p:spPr bwMode="auto">
            <a:xfrm>
              <a:off x="6411950" y="4595923"/>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8" name="Freeform 11"/>
            <p:cNvSpPr>
              <a:spLocks/>
            </p:cNvSpPr>
            <p:nvPr/>
          </p:nvSpPr>
          <p:spPr bwMode="auto">
            <a:xfrm>
              <a:off x="3180403" y="2014648"/>
              <a:ext cx="3224213" cy="2581275"/>
            </a:xfrm>
            <a:custGeom>
              <a:avLst/>
              <a:gdLst>
                <a:gd name="T0" fmla="*/ 2031 w 2031"/>
                <a:gd name="T1" fmla="*/ 1626 h 1626"/>
                <a:gd name="T2" fmla="*/ 0 w 2031"/>
                <a:gd name="T3" fmla="*/ 1626 h 1626"/>
                <a:gd name="T4" fmla="*/ 0 w 2031"/>
                <a:gd name="T5" fmla="*/ 0 h 1626"/>
              </a:gdLst>
              <a:ahLst/>
              <a:cxnLst>
                <a:cxn ang="0">
                  <a:pos x="T0" y="T1"/>
                </a:cxn>
                <a:cxn ang="0">
                  <a:pos x="T2" y="T3"/>
                </a:cxn>
                <a:cxn ang="0">
                  <a:pos x="T4" y="T5"/>
                </a:cxn>
              </a:cxnLst>
              <a:rect l="0" t="0" r="r" b="b"/>
              <a:pathLst>
                <a:path w="2031" h="1626">
                  <a:moveTo>
                    <a:pt x="2031" y="1626"/>
                  </a:moveTo>
                  <a:lnTo>
                    <a:pt x="0" y="1626"/>
                  </a:lnTo>
                  <a:lnTo>
                    <a:pt x="0" y="0"/>
                  </a:lnTo>
                </a:path>
              </a:pathLst>
            </a:custGeom>
            <a:noFill/>
            <a:ln w="28575" cap="sq">
              <a:solidFill>
                <a:schemeClr val="tx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9" name="TextBox 43"/>
            <p:cNvSpPr txBox="1">
              <a:spLocks noChangeArrowheads="1"/>
            </p:cNvSpPr>
            <p:nvPr/>
          </p:nvSpPr>
          <p:spPr bwMode="auto">
            <a:xfrm flipH="1">
              <a:off x="3181300" y="4879265"/>
              <a:ext cx="3225800" cy="276225"/>
            </a:xfrm>
            <a:prstGeom prst="rect">
              <a:avLst/>
            </a:prstGeom>
            <a:no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Time (months)</a:t>
              </a:r>
            </a:p>
          </p:txBody>
        </p:sp>
      </p:grpSp>
      <p:sp>
        <p:nvSpPr>
          <p:cNvPr id="150" name="TextBox 40"/>
          <p:cNvSpPr txBox="1">
            <a:spLocks noChangeArrowheads="1"/>
          </p:cNvSpPr>
          <p:nvPr/>
        </p:nvSpPr>
        <p:spPr bwMode="auto">
          <a:xfrm>
            <a:off x="4211064" y="1407648"/>
            <a:ext cx="3850734" cy="307777"/>
          </a:xfrm>
          <a:prstGeom prst="rect">
            <a:avLst/>
          </a:prstGeom>
          <a:solidFill>
            <a:srgbClr val="CCFF99"/>
          </a:solidFill>
          <a:ln>
            <a:noFill/>
          </a:ln>
          <a:scene3d>
            <a:camera prst="orthographicFront"/>
            <a:lightRig rig="threePt" dir="t"/>
          </a:scene3d>
          <a:sp3d>
            <a:bevelT/>
          </a:sp3d>
          <a:extLst/>
        </p:spPr>
        <p:txBody>
          <a:bodyPr wrap="none">
            <a:spAutoFit/>
          </a:bodyPr>
          <a:lstStyle>
            <a:defPPr>
              <a:defRPr lang="en-US"/>
            </a:defPPr>
            <a:lvl1pPr algn="ctr" defTabSz="914400" fontAlgn="auto">
              <a:spcBef>
                <a:spcPts val="0"/>
              </a:spcBef>
              <a:spcAft>
                <a:spcPts val="0"/>
              </a:spcAft>
              <a:defRPr sz="1400" b="1" kern="0">
                <a:solidFill>
                  <a:srgbClr val="333333"/>
                </a:solidFill>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nal-IRI+5-FU/LV combination therapy vs. 5-FU/LV</a:t>
            </a:r>
          </a:p>
        </p:txBody>
      </p:sp>
      <p:sp>
        <p:nvSpPr>
          <p:cNvPr id="159" name="Rectangle 158"/>
          <p:cNvSpPr/>
          <p:nvPr/>
        </p:nvSpPr>
        <p:spPr>
          <a:xfrm>
            <a:off x="6604040" y="2916636"/>
            <a:ext cx="787395" cy="2616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P = 0.0001</a:t>
            </a:r>
          </a:p>
        </p:txBody>
      </p:sp>
    </p:spTree>
    <p:extLst>
      <p:ext uri="{BB962C8B-B14F-4D97-AF65-F5344CB8AC3E}">
        <p14:creationId xmlns:p14="http://schemas.microsoft.com/office/powerpoint/2010/main" val="34699888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0AFA226C-0B84-4BA4-AB8D-3FD5609BC9CF}"/>
              </a:ext>
            </a:extLst>
          </p:cNvPr>
          <p:cNvSpPr/>
          <p:nvPr/>
        </p:nvSpPr>
        <p:spPr bwMode="auto">
          <a:xfrm>
            <a:off x="974964" y="1132113"/>
            <a:ext cx="10205873" cy="5355771"/>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4" name="Title 3"/>
          <p:cNvSpPr>
            <a:spLocks noGrp="1"/>
          </p:cNvSpPr>
          <p:nvPr>
            <p:ph type="title"/>
          </p:nvPr>
        </p:nvSpPr>
        <p:spPr>
          <a:xfrm>
            <a:off x="1659465" y="442474"/>
            <a:ext cx="9786561" cy="499533"/>
          </a:xfrm>
        </p:spPr>
        <p:txBody>
          <a:bodyPr>
            <a:noAutofit/>
          </a:bodyPr>
          <a:lstStyle/>
          <a:p>
            <a:r>
              <a:rPr lang="en-GB" altLang="en-US" sz="3200" dirty="0">
                <a:solidFill>
                  <a:srgbClr val="FFFF99"/>
                </a:solidFill>
                <a:latin typeface="Calibri" panose="020F0502020204030204" pitchFamily="34" charset="0"/>
                <a:cs typeface="Calibri" panose="020F0502020204030204" pitchFamily="34" charset="0"/>
              </a:rPr>
              <a:t>NAPOLI-1: A</a:t>
            </a:r>
            <a:r>
              <a:rPr lang="en-GB" sz="3200" dirty="0">
                <a:solidFill>
                  <a:srgbClr val="FFFF99"/>
                </a:solidFill>
                <a:latin typeface="Calibri" panose="020F0502020204030204" pitchFamily="34" charset="0"/>
                <a:cs typeface="Calibri" panose="020F0502020204030204" pitchFamily="34" charset="0"/>
              </a:rPr>
              <a:t> Significant Improvement in PFS, ORR and CA19-9  Responses was Observed with nal-IRI+5-FU/LV</a:t>
            </a:r>
          </a:p>
        </p:txBody>
      </p:sp>
      <p:sp>
        <p:nvSpPr>
          <p:cNvPr id="2" name="Text Placeholder 1"/>
          <p:cNvSpPr>
            <a:spLocks noGrp="1"/>
          </p:cNvSpPr>
          <p:nvPr>
            <p:ph type="body" sz="quarter" idx="10"/>
          </p:nvPr>
        </p:nvSpPr>
        <p:spPr>
          <a:xfrm>
            <a:off x="182942" y="6527498"/>
            <a:ext cx="4350560" cy="238527"/>
          </a:xfrm>
        </p:spPr>
        <p:txBody>
          <a:bodyPr/>
          <a:lstStyle/>
          <a:p>
            <a:r>
              <a:rPr lang="en-GB" dirty="0">
                <a:latin typeface="Calibri" panose="020F0502020204030204" pitchFamily="34" charset="0"/>
                <a:cs typeface="Calibri" panose="020F0502020204030204" pitchFamily="34" charset="0"/>
              </a:rPr>
              <a:t>CI, confidence interval; ORR, objective response rate; PFS, progression-free survival</a:t>
            </a:r>
          </a:p>
        </p:txBody>
      </p:sp>
      <p:sp>
        <p:nvSpPr>
          <p:cNvPr id="10" name="Text Placeholder 9"/>
          <p:cNvSpPr>
            <a:spLocks noGrp="1"/>
          </p:cNvSpPr>
          <p:nvPr>
            <p:ph type="body" sz="quarter" idx="11"/>
          </p:nvPr>
        </p:nvSpPr>
        <p:spPr>
          <a:xfrm>
            <a:off x="7732841" y="6527498"/>
            <a:ext cx="4350560" cy="238527"/>
          </a:xfrm>
        </p:spPr>
        <p:txBody>
          <a:bodyPr/>
          <a:lstStyle/>
          <a:p>
            <a:r>
              <a:rPr lang="en-GB" dirty="0">
                <a:latin typeface="Calibri" panose="020F0502020204030204" pitchFamily="34" charset="0"/>
                <a:cs typeface="Calibri" panose="020F0502020204030204" pitchFamily="34" charset="0"/>
              </a:rPr>
              <a:t>Wang-Gillam A, et al. Lancet 2016;387:545</a:t>
            </a:r>
          </a:p>
        </p:txBody>
      </p:sp>
      <p:graphicFrame>
        <p:nvGraphicFramePr>
          <p:cNvPr id="11" name="Content Placeholder 6"/>
          <p:cNvGraphicFramePr>
            <a:graphicFrameLocks/>
          </p:cNvGraphicFramePr>
          <p:nvPr>
            <p:extLst/>
          </p:nvPr>
        </p:nvGraphicFramePr>
        <p:xfrm>
          <a:off x="4194628" y="1267056"/>
          <a:ext cx="6855582" cy="5120640"/>
        </p:xfrm>
        <a:graphic>
          <a:graphicData uri="http://schemas.openxmlformats.org/drawingml/2006/table">
            <a:tbl>
              <a:tblPr firstRow="1" bandRow="1"/>
              <a:tblGrid>
                <a:gridCol w="3325699">
                  <a:extLst>
                    <a:ext uri="{9D8B030D-6E8A-4147-A177-3AD203B41FA5}">
                      <a16:colId xmlns:a16="http://schemas.microsoft.com/office/drawing/2014/main" val="20000"/>
                    </a:ext>
                  </a:extLst>
                </a:gridCol>
                <a:gridCol w="222301">
                  <a:extLst>
                    <a:ext uri="{9D8B030D-6E8A-4147-A177-3AD203B41FA5}">
                      <a16:colId xmlns:a16="http://schemas.microsoft.com/office/drawing/2014/main" val="20001"/>
                    </a:ext>
                  </a:extLst>
                </a:gridCol>
                <a:gridCol w="3307582">
                  <a:extLst>
                    <a:ext uri="{9D8B030D-6E8A-4147-A177-3AD203B41FA5}">
                      <a16:colId xmlns:a16="http://schemas.microsoft.com/office/drawing/2014/main" val="20002"/>
                    </a:ext>
                  </a:extLst>
                </a:gridCol>
              </a:tblGrid>
              <a:tr h="231567">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GB" sz="1800" b="1" noProof="0" dirty="0">
                          <a:solidFill>
                            <a:schemeClr val="bg2"/>
                          </a:solidFill>
                          <a:latin typeface="Calibri" panose="020F0502020204030204" pitchFamily="34" charset="0"/>
                          <a:cs typeface="Calibri" panose="020F0502020204030204" pitchFamily="34" charset="0"/>
                        </a:rPr>
                        <a:t>Combination</a:t>
                      </a:r>
                      <a:r>
                        <a:rPr lang="en-GB" sz="1800" b="1" baseline="0" noProof="0" dirty="0">
                          <a:solidFill>
                            <a:schemeClr val="bg2"/>
                          </a:solidFill>
                          <a:latin typeface="Calibri" panose="020F0502020204030204" pitchFamily="34" charset="0"/>
                          <a:cs typeface="Calibri" panose="020F0502020204030204" pitchFamily="34" charset="0"/>
                        </a:rPr>
                        <a:t> therapy </a:t>
                      </a:r>
                      <a:br>
                        <a:rPr lang="en-GB" sz="1800" b="1" baseline="0" noProof="0" dirty="0">
                          <a:solidFill>
                            <a:schemeClr val="bg2"/>
                          </a:solidFill>
                          <a:latin typeface="Calibri" panose="020F0502020204030204" pitchFamily="34" charset="0"/>
                          <a:cs typeface="Calibri" panose="020F0502020204030204" pitchFamily="34" charset="0"/>
                        </a:rPr>
                      </a:br>
                      <a:r>
                        <a:rPr lang="en-GB" sz="1800" b="1" noProof="0" dirty="0">
                          <a:solidFill>
                            <a:schemeClr val="bg2"/>
                          </a:solidFill>
                          <a:latin typeface="Calibri" panose="020F0502020204030204" pitchFamily="34" charset="0"/>
                          <a:cs typeface="Calibri" panose="020F0502020204030204" pitchFamily="34" charset="0"/>
                        </a:rPr>
                        <a:t>nal-IRI+5-FU/LV</a:t>
                      </a:r>
                    </a:p>
                    <a:p>
                      <a:pPr algn="ctr"/>
                      <a:r>
                        <a:rPr lang="en-GB" sz="1800" b="1" noProof="0" dirty="0">
                          <a:solidFill>
                            <a:schemeClr val="bg2"/>
                          </a:solidFill>
                          <a:latin typeface="Calibri" panose="020F0502020204030204" pitchFamily="34" charset="0"/>
                          <a:cs typeface="Calibri" panose="020F0502020204030204" pitchFamily="34" charset="0"/>
                        </a:rPr>
                        <a:t>(n = 117)</a:t>
                      </a:r>
                    </a:p>
                  </a:txBody>
                  <a:tcPr anchor="b">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b="1" noProof="0" dirty="0">
                          <a:solidFill>
                            <a:schemeClr val="bg2"/>
                          </a:solidFill>
                          <a:latin typeface="Calibri" panose="020F0502020204030204" pitchFamily="34" charset="0"/>
                          <a:cs typeface="Calibri" panose="020F0502020204030204" pitchFamily="34" charset="0"/>
                        </a:rPr>
                        <a:t>Combination therapy control</a:t>
                      </a:r>
                    </a:p>
                    <a:p>
                      <a:pPr marL="0" marR="0" indent="0" algn="ctr" defTabSz="457200" rtl="0" eaLnBrk="1" fontAlgn="auto" latinLnBrk="0" hangingPunct="1">
                        <a:lnSpc>
                          <a:spcPct val="100000"/>
                        </a:lnSpc>
                        <a:spcBef>
                          <a:spcPts val="0"/>
                        </a:spcBef>
                        <a:spcAft>
                          <a:spcPts val="0"/>
                        </a:spcAft>
                        <a:buClrTx/>
                        <a:buSzTx/>
                        <a:buFontTx/>
                        <a:buNone/>
                        <a:tabLst/>
                        <a:defRPr/>
                      </a:pPr>
                      <a:r>
                        <a:rPr lang="en-GB" sz="1800" b="1" noProof="0" dirty="0">
                          <a:solidFill>
                            <a:schemeClr val="bg2"/>
                          </a:solidFill>
                          <a:latin typeface="Calibri" panose="020F0502020204030204" pitchFamily="34" charset="0"/>
                          <a:cs typeface="Calibri" panose="020F0502020204030204" pitchFamily="34" charset="0"/>
                        </a:rPr>
                        <a:t>5-FU/LV</a:t>
                      </a:r>
                    </a:p>
                    <a:p>
                      <a:pPr algn="ctr"/>
                      <a:r>
                        <a:rPr lang="en-GB" sz="1800" b="1" noProof="0" dirty="0">
                          <a:solidFill>
                            <a:schemeClr val="bg2"/>
                          </a:solidFill>
                          <a:latin typeface="Calibri" panose="020F0502020204030204" pitchFamily="34" charset="0"/>
                          <a:cs typeface="Calibri" panose="020F0502020204030204" pitchFamily="34" charset="0"/>
                        </a:rPr>
                        <a:t>(n = 119)</a:t>
                      </a:r>
                    </a:p>
                  </a:txBody>
                  <a:tcPr anchor="b">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rgbClr val="FFD68B"/>
                    </a:solidFill>
                  </a:tcPr>
                </a:tc>
                <a:tc hMerge="1">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GB" sz="1200" b="1" noProof="0" dirty="0">
                        <a:solidFill>
                          <a:schemeClr val="bg1"/>
                        </a:solidFill>
                        <a:latin typeface="Arial" panose="020B0604020202020204" pitchFamily="34" charset="0"/>
                        <a:cs typeface="Arial" panose="020B0604020202020204" pitchFamily="34" charset="0"/>
                      </a:endParaRPr>
                    </a:p>
                  </a:txBody>
                  <a:tcPr marL="82800" marR="82800" marT="36000" marB="36000" anchor="b">
                    <a:lnL w="12700" cap="flat" cmpd="sng" algn="ctr">
                      <a:solidFill>
                        <a:srgbClr val="FFFFFF"/>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003A82"/>
                    </a:solidFill>
                  </a:tcPr>
                </a:tc>
                <a:extLst>
                  <a:ext uri="{0D108BD9-81ED-4DB2-BD59-A6C34878D82A}">
                    <a16:rowId xmlns:a16="http://schemas.microsoft.com/office/drawing/2014/main" val="10000"/>
                  </a:ext>
                </a:extLst>
              </a:tr>
              <a:tr h="13332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gridSpan="2">
                  <a:txBody>
                    <a:bodyPr/>
                    <a:lstStyle/>
                    <a:p>
                      <a:pPr algn="ctr"/>
                      <a:endPar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endPar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200" noProof="0" dirty="0">
                        <a:solidFill>
                          <a:srgbClr val="000000"/>
                        </a:solidFill>
                        <a:latin typeface="Arial" panose="020B0604020202020204" pitchFamily="34" charset="0"/>
                        <a:cs typeface="Arial" panose="020B0604020202020204" pitchFamily="34" charset="0"/>
                      </a:endParaRPr>
                    </a:p>
                  </a:txBody>
                  <a:tcPr marL="82800" marR="828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3A8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3.1</a:t>
                      </a:r>
                    </a:p>
                  </a:txBody>
                  <a:tcPr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gridSpan="2">
                  <a:txBody>
                    <a:bodyPr/>
                    <a:lstStyle/>
                    <a:p>
                      <a:pPr algn="ct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1.5</a:t>
                      </a: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200" noProof="0" dirty="0">
                        <a:solidFill>
                          <a:srgbClr val="000000"/>
                        </a:solidFill>
                        <a:latin typeface="Arial" panose="020B0604020202020204" pitchFamily="34" charset="0"/>
                        <a:cs typeface="Arial" panose="020B0604020202020204" pitchFamily="34" charset="0"/>
                      </a:endParaRPr>
                    </a:p>
                  </a:txBody>
                  <a:tcPr marL="82800" marR="82800" marT="36000" marB="36000" anchor="ctr">
                    <a:lnL w="12700" cap="flat" cmpd="sng" algn="ctr">
                      <a:solidFill>
                        <a:srgbClr val="003A82"/>
                      </a:solidFill>
                      <a:prstDash val="solid"/>
                      <a:round/>
                      <a:headEnd type="none" w="med" len="med"/>
                      <a:tailEnd type="none" w="med" len="med"/>
                    </a:lnL>
                    <a:lnR w="12700" cap="flat" cmpd="sng" algn="ctr">
                      <a:solidFill>
                        <a:srgbClr val="003A82"/>
                      </a:solidFill>
                      <a:prstDash val="solid"/>
                      <a:round/>
                      <a:headEnd type="none" w="med" len="med"/>
                      <a:tailEnd type="none" w="med" len="med"/>
                    </a:lnR>
                    <a:lnT w="12700" cap="flat" cmpd="sng" algn="ctr">
                      <a:solidFill>
                        <a:srgbClr val="003A82"/>
                      </a:solid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2.7</a:t>
                      </a:r>
                      <a:r>
                        <a:rPr lang="en-GB" sz="15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
                      </a: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4.2</a:t>
                      </a:r>
                    </a:p>
                  </a:txBody>
                  <a:tcPr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gridSpan="2">
                  <a:txBody>
                    <a:bodyPr/>
                    <a:lstStyle/>
                    <a:p>
                      <a:pPr algn="ct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1.4</a:t>
                      </a:r>
                      <a:r>
                        <a:rPr lang="en-GB" sz="15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–1.8</a:t>
                      </a:r>
                      <a:endPar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200" noProof="0" dirty="0">
                        <a:solidFill>
                          <a:srgbClr val="000000"/>
                        </a:solidFill>
                        <a:latin typeface="Arial" panose="020B0604020202020204" pitchFamily="34" charset="0"/>
                        <a:cs typeface="Arial" panose="020B0604020202020204" pitchFamily="34" charset="0"/>
                      </a:endParaRPr>
                    </a:p>
                  </a:txBody>
                  <a:tcPr marL="82800" marR="82800" marT="36000" marB="36000" anchor="ctr">
                    <a:lnL w="12700" cap="flat" cmpd="sng" algn="ctr">
                      <a:solidFill>
                        <a:srgbClr val="003A82"/>
                      </a:solidFill>
                      <a:prstDash val="solid"/>
                      <a:round/>
                      <a:headEnd type="none" w="med" len="med"/>
                      <a:tailEnd type="none" w="med" len="med"/>
                    </a:lnL>
                    <a:lnR w="12700" cap="flat" cmpd="sng" algn="ctr">
                      <a:solidFill>
                        <a:srgbClr val="003A82"/>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rgbClr val="003A8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133322">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gridSpan="2">
                  <a:txBody>
                    <a:bodyPr/>
                    <a:lstStyle/>
                    <a:p>
                      <a:pPr algn="ctr"/>
                      <a:endPar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endPar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200" noProof="0" dirty="0">
                        <a:solidFill>
                          <a:srgbClr val="000000"/>
                        </a:solidFill>
                        <a:latin typeface="Arial" panose="020B0604020202020204" pitchFamily="34" charset="0"/>
                        <a:cs typeface="Arial" panose="020B0604020202020204" pitchFamily="34" charset="0"/>
                      </a:endParaRPr>
                    </a:p>
                  </a:txBody>
                  <a:tcPr marL="82800" marR="828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3A82"/>
                      </a:solidFill>
                      <a:prstDash val="solid"/>
                      <a:round/>
                      <a:headEnd type="none" w="med" len="med"/>
                      <a:tailEnd type="none" w="med" len="med"/>
                    </a:lnT>
                    <a:lnB w="12700" cap="flat" cmpd="sng" algn="ctr">
                      <a:solidFill>
                        <a:srgbClr val="003A8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r h="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19 (16)</a:t>
                      </a:r>
                    </a:p>
                  </a:txBody>
                  <a:tcPr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gridSpan="2">
                  <a:txBody>
                    <a:bodyPr/>
                    <a:lstStyle/>
                    <a:p>
                      <a:pPr algn="ct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 (1)</a:t>
                      </a: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200" noProof="0" dirty="0">
                        <a:solidFill>
                          <a:schemeClr val="tx1"/>
                        </a:solidFill>
                        <a:latin typeface="Arial" panose="020B0604020202020204" pitchFamily="34" charset="0"/>
                        <a:cs typeface="Arial" panose="020B0604020202020204" pitchFamily="34" charset="0"/>
                      </a:endParaRPr>
                    </a:p>
                  </a:txBody>
                  <a:tcPr marL="82800" marR="82800" marT="36000" marB="36000" anchor="ctr">
                    <a:lnL w="12700" cap="flat" cmpd="sng" algn="ctr">
                      <a:solidFill>
                        <a:srgbClr val="003A82"/>
                      </a:solidFill>
                      <a:prstDash val="solid"/>
                      <a:round/>
                      <a:headEnd type="none" w="med" len="med"/>
                      <a:tailEnd type="none" w="med" len="med"/>
                    </a:lnL>
                    <a:lnR w="12700" cap="flat" cmpd="sng" algn="ctr">
                      <a:solidFill>
                        <a:srgbClr val="003A82"/>
                      </a:solidFill>
                      <a:prstDash val="solid"/>
                      <a:round/>
                      <a:headEnd type="none" w="med" len="med"/>
                      <a:tailEnd type="none" w="med" len="med"/>
                    </a:lnR>
                    <a:lnT w="12700" cap="flat" cmpd="sng" algn="ctr">
                      <a:solidFill>
                        <a:srgbClr val="003A82"/>
                      </a:solidFill>
                      <a:prstDash val="solid"/>
                      <a:round/>
                      <a:headEnd type="none" w="med" len="med"/>
                      <a:tailEnd type="none" w="med" len="med"/>
                    </a:lnT>
                    <a:lnB w="12700" cap="flat" cmpd="sng" algn="ctr">
                      <a:solidFill>
                        <a:srgbClr val="003A82"/>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5"/>
                  </a:ext>
                </a:extLst>
              </a:tr>
              <a:tr h="0">
                <a:tc gridSpan="3">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15.4</a:t>
                      </a:r>
                      <a:r>
                        <a:rPr lang="en-GB" sz="15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(8.5–22.3)</a:t>
                      </a:r>
                      <a:endPar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p>
                      <a:endParaRPr lang="en-GB"/>
                    </a:p>
                  </a:txBody>
                  <a:tcPr/>
                </a:tc>
                <a:tc hMerge="1">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200" noProof="0" dirty="0">
                        <a:solidFill>
                          <a:srgbClr val="FF0000"/>
                        </a:solidFill>
                      </a:endParaRPr>
                    </a:p>
                  </a:txBody>
                  <a:tcPr marL="90000" marR="90000" marT="36000" marB="36000"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28575"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6"/>
                  </a:ext>
                </a:extLst>
              </a:tr>
              <a:tr h="0">
                <a:tc gridSpan="3">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&lt;</a:t>
                      </a:r>
                      <a:r>
                        <a:rPr lang="en-GB" sz="15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0.0001</a:t>
                      </a:r>
                      <a:endPar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0007"/>
                  </a:ext>
                </a:extLst>
              </a:tr>
              <a:tr h="133322">
                <a:tc gridSpan="2">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p>
                      <a:endParaRPr lang="en-GB"/>
                    </a:p>
                  </a:txBody>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p>
                      <a:pPr algn="ctr"/>
                      <a:endPar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8"/>
                  </a:ext>
                </a:extLst>
              </a:tr>
              <a:tr h="0">
                <a:tc gridSpan="2">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29</a:t>
                      </a:r>
                    </a:p>
                  </a:txBody>
                  <a:tcPr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p>
                      <a:endParaRPr lang="en-GB"/>
                    </a:p>
                  </a:txBody>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9</a:t>
                      </a: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9"/>
                  </a:ext>
                </a:extLst>
              </a:tr>
              <a:tr h="0">
                <a:tc gridSpan="2">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28/97</a:t>
                      </a:r>
                    </a:p>
                  </a:txBody>
                  <a:tcPr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p>
                      <a:endParaRPr lang="en-GB"/>
                    </a:p>
                  </a:txBody>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7/81</a:t>
                      </a: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10"/>
                  </a:ext>
                </a:extLst>
              </a:tr>
              <a:tr h="0">
                <a:tc gridSpan="3">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algn="ctr"/>
                      <a:r>
                        <a:rPr lang="en-GB" sz="15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0.0006</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hMerge="1">
                  <a:txBody>
                    <a:bodyPr/>
                    <a:lstStyle/>
                    <a:p>
                      <a:endParaRPr lang="en-GB"/>
                    </a:p>
                  </a:txBody>
                  <a:tcPr/>
                </a:tc>
                <a:tc hMerge="1">
                  <a:txBody>
                    <a:bodyPr/>
                    <a:lstStyle/>
                    <a:p>
                      <a:pPr algn="ctr"/>
                      <a:endParaRPr lang="en-GB" sz="1200" noProof="0" dirty="0">
                        <a:solidFill>
                          <a:srgbClr val="000000"/>
                        </a:solidFill>
                        <a:latin typeface="Arial" panose="020B0604020202020204" pitchFamily="34" charset="0"/>
                        <a:cs typeface="Arial" panose="020B0604020202020204" pitchFamily="34" charset="0"/>
                      </a:endParaRPr>
                    </a:p>
                  </a:txBody>
                  <a:tcPr marL="90000" marR="90000" marT="36000" marB="36000"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28575" cap="flat" cmpd="sng" algn="ctr">
                      <a:no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11"/>
                  </a:ext>
                </a:extLst>
              </a:tr>
            </a:tbl>
          </a:graphicData>
        </a:graphic>
      </p:graphicFrame>
      <p:graphicFrame>
        <p:nvGraphicFramePr>
          <p:cNvPr id="12" name="Content Placeholder 6"/>
          <p:cNvGraphicFramePr>
            <a:graphicFrameLocks/>
          </p:cNvGraphicFramePr>
          <p:nvPr>
            <p:extLst/>
          </p:nvPr>
        </p:nvGraphicFramePr>
        <p:xfrm>
          <a:off x="1136952" y="1267055"/>
          <a:ext cx="2936724" cy="5085259"/>
        </p:xfrm>
        <a:graphic>
          <a:graphicData uri="http://schemas.openxmlformats.org/drawingml/2006/table">
            <a:tbl>
              <a:tblPr firstRow="1" bandRow="1"/>
              <a:tblGrid>
                <a:gridCol w="2936724">
                  <a:extLst>
                    <a:ext uri="{9D8B030D-6E8A-4147-A177-3AD203B41FA5}">
                      <a16:colId xmlns:a16="http://schemas.microsoft.com/office/drawing/2014/main" val="20000"/>
                    </a:ext>
                  </a:extLst>
                </a:gridCol>
              </a:tblGrid>
              <a:tr h="879019">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endParaRPr lang="en-GB" sz="1200" noProof="0" dirty="0">
                        <a:latin typeface="Calibri" panose="020F0502020204030204" pitchFamily="34" charset="0"/>
                        <a:cs typeface="Calibri" panose="020F0502020204030204" pitchFamily="34" charset="0"/>
                      </a:endParaRPr>
                    </a:p>
                    <a:p>
                      <a:r>
                        <a:rPr lang="en-GB" sz="1800" noProof="0" dirty="0">
                          <a:solidFill>
                            <a:schemeClr val="bg2"/>
                          </a:solidFill>
                          <a:latin typeface="Calibri" panose="020F0502020204030204" pitchFamily="34" charset="0"/>
                          <a:cs typeface="Calibri" panose="020F0502020204030204" pitchFamily="34" charset="0"/>
                        </a:rPr>
                        <a:t>Responses</a:t>
                      </a:r>
                    </a:p>
                    <a:p>
                      <a:endParaRPr lang="en-GB" sz="1200" noProof="0" dirty="0">
                        <a:latin typeface="Calibri" panose="020F0502020204030204" pitchFamily="34" charset="0"/>
                        <a:cs typeface="Calibri" panose="020F0502020204030204" pitchFamily="34" charset="0"/>
                      </a:endParaRPr>
                    </a:p>
                  </a:txBody>
                  <a:tcPr anchor="b">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extLst>
                  <a:ext uri="{0D108BD9-81ED-4DB2-BD59-A6C34878D82A}">
                    <a16:rowId xmlns:a16="http://schemas.microsoft.com/office/drawing/2014/main" val="10000"/>
                  </a:ext>
                </a:extLst>
              </a:tr>
              <a:tr h="211706">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l" defTabSz="914400" rtl="0" eaLnBrk="1" fontAlgn="auto" latinLnBrk="0" hangingPunct="1">
                        <a:lnSpc>
                          <a:spcPct val="100000"/>
                        </a:lnSpc>
                        <a:spcBef>
                          <a:spcPts val="0"/>
                        </a:spcBef>
                        <a:spcAft>
                          <a:spcPts val="0"/>
                        </a:spcAft>
                        <a:buClrTx/>
                        <a:buSzTx/>
                        <a:buFontTx/>
                        <a:buNone/>
                        <a:tabLst/>
                        <a:defRPr/>
                      </a:pPr>
                      <a:endParaRPr lang="en-GB" sz="1500" b="1" noProof="0" dirty="0">
                        <a:solidFill>
                          <a:schemeClr val="tx1"/>
                        </a:solidFill>
                        <a:latin typeface="Calibri" panose="020F0502020204030204" pitchFamily="34" charset="0"/>
                        <a:cs typeface="Calibri" panose="020F050202020403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500" b="1" noProof="0" dirty="0">
                          <a:solidFill>
                            <a:srgbClr val="FFFF00"/>
                          </a:solidFill>
                          <a:latin typeface="Calibri" panose="020F0502020204030204" pitchFamily="34" charset="0"/>
                          <a:cs typeface="Calibri" panose="020F0502020204030204" pitchFamily="34" charset="0"/>
                        </a:rPr>
                        <a:t>Median PFS</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1"/>
                  </a:ext>
                </a:extLst>
              </a:tr>
              <a:tr h="120685">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85725" indent="0" algn="l"/>
                      <a:r>
                        <a:rPr lang="en-GB" sz="1500" noProof="0" dirty="0">
                          <a:solidFill>
                            <a:schemeClr val="tx1"/>
                          </a:solidFill>
                          <a:latin typeface="Calibri" panose="020F0502020204030204" pitchFamily="34" charset="0"/>
                          <a:cs typeface="Calibri" panose="020F0502020204030204" pitchFamily="34" charset="0"/>
                        </a:rPr>
                        <a:t>Months</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2"/>
                  </a:ext>
                </a:extLst>
              </a:tr>
              <a:tr h="120685">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85725" indent="0" algn="l"/>
                      <a:r>
                        <a:rPr lang="en-GB" sz="1500" noProof="0" dirty="0">
                          <a:solidFill>
                            <a:schemeClr val="tx1"/>
                          </a:solidFill>
                          <a:latin typeface="Calibri" panose="020F0502020204030204" pitchFamily="34" charset="0"/>
                          <a:cs typeface="Calibri" panose="020F0502020204030204" pitchFamily="34" charset="0"/>
                        </a:rPr>
                        <a:t>95% CI</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3"/>
                  </a:ext>
                </a:extLst>
              </a:tr>
              <a:tr h="207278">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l"/>
                      <a:endParaRPr lang="en-GB" sz="1500" b="1" noProof="0" dirty="0">
                        <a:solidFill>
                          <a:schemeClr val="tx1"/>
                        </a:solidFill>
                        <a:latin typeface="Calibri" panose="020F0502020204030204" pitchFamily="34" charset="0"/>
                        <a:cs typeface="Calibri" panose="020F0502020204030204" pitchFamily="34" charset="0"/>
                      </a:endParaRPr>
                    </a:p>
                    <a:p>
                      <a:pPr algn="l"/>
                      <a:r>
                        <a:rPr lang="en-GB" sz="1500" b="1" noProof="0" dirty="0">
                          <a:solidFill>
                            <a:srgbClr val="FFFF00"/>
                          </a:solidFill>
                          <a:latin typeface="Calibri" panose="020F0502020204030204" pitchFamily="34" charset="0"/>
                          <a:cs typeface="Calibri" panose="020F0502020204030204" pitchFamily="34" charset="0"/>
                        </a:rPr>
                        <a:t>ORR*</a:t>
                      </a:r>
                      <a:endParaRPr lang="en-GB" sz="1500" b="1" baseline="30000" noProof="0" dirty="0">
                        <a:solidFill>
                          <a:srgbClr val="FFFF00"/>
                        </a:solidFill>
                        <a:latin typeface="Calibri" panose="020F0502020204030204" pitchFamily="34" charset="0"/>
                        <a:cs typeface="Calibri" panose="020F050202020403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4"/>
                  </a:ext>
                </a:extLst>
              </a:tr>
              <a:tr h="120685">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85725" indent="0" algn="l"/>
                      <a:r>
                        <a:rPr lang="en-GB" sz="1500" baseline="0" noProof="0" dirty="0">
                          <a:solidFill>
                            <a:schemeClr val="tx1"/>
                          </a:solidFill>
                          <a:latin typeface="Calibri" panose="020F0502020204030204" pitchFamily="34" charset="0"/>
                          <a:cs typeface="Calibri" panose="020F0502020204030204" pitchFamily="34" charset="0"/>
                        </a:rPr>
                        <a:t>n (%)</a:t>
                      </a:r>
                      <a:endParaRPr lang="en-GB" sz="1500" noProof="0" dirty="0">
                        <a:solidFill>
                          <a:schemeClr val="tx1"/>
                        </a:solidFill>
                        <a:latin typeface="Calibri" panose="020F0502020204030204" pitchFamily="34" charset="0"/>
                        <a:cs typeface="Calibri" panose="020F050202020403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5"/>
                  </a:ext>
                </a:extLst>
              </a:tr>
              <a:tr h="120685">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85725" indent="0" algn="l"/>
                      <a:r>
                        <a:rPr lang="en-GB" sz="1500" noProof="0" dirty="0">
                          <a:solidFill>
                            <a:schemeClr val="tx1"/>
                          </a:solidFill>
                          <a:latin typeface="Calibri" panose="020F0502020204030204" pitchFamily="34" charset="0"/>
                          <a:cs typeface="Calibri" panose="020F0502020204030204" pitchFamily="34" charset="0"/>
                        </a:rPr>
                        <a:t>Difference, % (95% CI)</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6"/>
                  </a:ext>
                </a:extLst>
              </a:tr>
              <a:tr h="120685">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85725" indent="0" algn="l"/>
                      <a:r>
                        <a:rPr lang="en-GB" sz="1500" noProof="0" dirty="0">
                          <a:solidFill>
                            <a:schemeClr val="tx1"/>
                          </a:solidFill>
                          <a:latin typeface="Calibri" panose="020F0502020204030204" pitchFamily="34" charset="0"/>
                          <a:cs typeface="Calibri" panose="020F0502020204030204" pitchFamily="34" charset="0"/>
                        </a:rPr>
                        <a:t>P-value</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7"/>
                  </a:ext>
                </a:extLst>
              </a:tr>
              <a:tr h="207278">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l"/>
                      <a:endParaRPr lang="en-GB" sz="1500" b="1" noProof="0" dirty="0">
                        <a:solidFill>
                          <a:schemeClr val="tx1"/>
                        </a:solidFill>
                        <a:latin typeface="Calibri" panose="020F0502020204030204" pitchFamily="34" charset="0"/>
                        <a:cs typeface="Calibri" panose="020F0502020204030204" pitchFamily="34" charset="0"/>
                      </a:endParaRPr>
                    </a:p>
                    <a:p>
                      <a:pPr algn="l"/>
                      <a:r>
                        <a:rPr lang="en-GB" sz="1500" b="1" noProof="0" dirty="0">
                          <a:solidFill>
                            <a:srgbClr val="FFFF00"/>
                          </a:solidFill>
                          <a:latin typeface="Calibri" panose="020F0502020204030204" pitchFamily="34" charset="0"/>
                          <a:cs typeface="Calibri" panose="020F0502020204030204" pitchFamily="34" charset="0"/>
                        </a:rPr>
                        <a:t>CA19-9 response**</a:t>
                      </a:r>
                      <a:endParaRPr lang="en-GB" sz="1500" b="1" baseline="30000" noProof="0" dirty="0">
                        <a:solidFill>
                          <a:srgbClr val="FFFF00"/>
                        </a:solidFill>
                        <a:latin typeface="Calibri" panose="020F0502020204030204" pitchFamily="34" charset="0"/>
                        <a:cs typeface="Calibri" panose="020F050202020403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8"/>
                  </a:ext>
                </a:extLst>
              </a:tr>
              <a:tr h="120685">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85725" indent="0" algn="l"/>
                      <a:r>
                        <a:rPr lang="en-GB" sz="1500" noProof="0" dirty="0">
                          <a:solidFill>
                            <a:schemeClr val="tx1"/>
                          </a:solidFill>
                          <a:latin typeface="Calibri" panose="020F0502020204030204" pitchFamily="34" charset="0"/>
                          <a:cs typeface="Calibri" panose="020F0502020204030204" pitchFamily="34" charset="0"/>
                        </a:rPr>
                        <a:t>%</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09"/>
                  </a:ext>
                </a:extLst>
              </a:tr>
              <a:tr h="120685">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85725" indent="0" algn="l"/>
                      <a:r>
                        <a:rPr lang="en-GB" sz="1500" noProof="0" dirty="0">
                          <a:solidFill>
                            <a:schemeClr val="tx1"/>
                          </a:solidFill>
                          <a:latin typeface="Calibri" panose="020F0502020204030204" pitchFamily="34" charset="0"/>
                          <a:cs typeface="Calibri" panose="020F0502020204030204" pitchFamily="34" charset="0"/>
                        </a:rPr>
                        <a:t>(responders/evaluable,</a:t>
                      </a:r>
                      <a:r>
                        <a:rPr lang="en-GB" sz="1500" baseline="0" noProof="0" dirty="0">
                          <a:solidFill>
                            <a:schemeClr val="tx1"/>
                          </a:solidFill>
                          <a:latin typeface="Calibri" panose="020F0502020204030204" pitchFamily="34" charset="0"/>
                          <a:cs typeface="Calibri" panose="020F0502020204030204" pitchFamily="34" charset="0"/>
                        </a:rPr>
                        <a:t> n)</a:t>
                      </a:r>
                      <a:endParaRPr lang="en-GB" sz="1500" noProof="0" dirty="0">
                        <a:solidFill>
                          <a:schemeClr val="tx1"/>
                        </a:solidFill>
                        <a:latin typeface="Calibri" panose="020F0502020204030204" pitchFamily="34" charset="0"/>
                        <a:cs typeface="Calibri" panose="020F0502020204030204" pitchFamily="34" charset="0"/>
                      </a:endParaRP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0"/>
                  </a:ext>
                </a:extLst>
              </a:tr>
              <a:tr h="120685">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85725" indent="0" algn="l"/>
                      <a:r>
                        <a:rPr lang="en-GB" sz="1500" noProof="0" dirty="0">
                          <a:solidFill>
                            <a:schemeClr val="tx1"/>
                          </a:solidFill>
                          <a:latin typeface="Calibri" panose="020F0502020204030204" pitchFamily="34" charset="0"/>
                          <a:cs typeface="Calibri" panose="020F0502020204030204" pitchFamily="34" charset="0"/>
                        </a:rPr>
                        <a:t>P-value</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26616391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65904" y="218589"/>
            <a:ext cx="9844618" cy="499533"/>
          </a:xfrm>
        </p:spPr>
        <p:txBody>
          <a:bodyPr/>
          <a:lstStyle/>
          <a:p>
            <a:r>
              <a:rPr lang="en-GB" sz="3200" dirty="0">
                <a:solidFill>
                  <a:srgbClr val="FFFF99"/>
                </a:solidFill>
                <a:latin typeface="Calibri" panose="020F0502020204030204" pitchFamily="34" charset="0"/>
                <a:cs typeface="Calibri" panose="020F0502020204030204" pitchFamily="34" charset="0"/>
              </a:rPr>
              <a:t>NAPOLI-1: Grade ≥3 Adverse Events (Safety Population)</a:t>
            </a:r>
          </a:p>
        </p:txBody>
      </p:sp>
      <p:sp>
        <p:nvSpPr>
          <p:cNvPr id="3" name="Text Placeholder 2"/>
          <p:cNvSpPr>
            <a:spLocks noGrp="1"/>
          </p:cNvSpPr>
          <p:nvPr>
            <p:ph type="body" sz="quarter" idx="10"/>
          </p:nvPr>
        </p:nvSpPr>
        <p:spPr/>
        <p:txBody>
          <a:bodyPr>
            <a:normAutofit fontScale="62500" lnSpcReduction="20000"/>
          </a:bodyPr>
          <a:lstStyle/>
          <a:p>
            <a:r>
              <a:rPr lang="en-GB" dirty="0">
                <a:latin typeface="Calibri" panose="020F0502020204030204" pitchFamily="34" charset="0"/>
                <a:cs typeface="Calibri" panose="020F0502020204030204" pitchFamily="34" charset="0"/>
              </a:rPr>
              <a:t>*Includes agranulocytosis, febrile neutropenia, </a:t>
            </a:r>
            <a:r>
              <a:rPr lang="en-GB" dirty="0" err="1">
                <a:latin typeface="Calibri" panose="020F0502020204030204" pitchFamily="34" charset="0"/>
                <a:cs typeface="Calibri" panose="020F0502020204030204" pitchFamily="34" charset="0"/>
              </a:rPr>
              <a:t>granulocytopenia</a:t>
            </a:r>
            <a:r>
              <a:rPr lang="en-GB" dirty="0">
                <a:latin typeface="Calibri" panose="020F0502020204030204" pitchFamily="34" charset="0"/>
                <a:cs typeface="Calibri" panose="020F0502020204030204" pitchFamily="34" charset="0"/>
              </a:rPr>
              <a:t>, neutropenia, neutropenic sepsis, decreased neutrophil count, and pancytopenia.</a:t>
            </a:r>
          </a:p>
          <a:p>
            <a:r>
              <a:rPr lang="en-GB" dirty="0">
                <a:latin typeface="Calibri" panose="020F0502020204030204" pitchFamily="34" charset="0"/>
                <a:cs typeface="Calibri" panose="020F0502020204030204" pitchFamily="34" charset="0"/>
              </a:rPr>
              <a:t>**Alopecia by definition can only be grade 1 or 2</a:t>
            </a:r>
          </a:p>
          <a:p>
            <a:r>
              <a:rPr lang="en-GB" dirty="0">
                <a:latin typeface="Calibri" panose="020F0502020204030204" pitchFamily="34" charset="0"/>
                <a:cs typeface="Calibri" panose="020F0502020204030204" pitchFamily="34" charset="0"/>
              </a:rPr>
              <a:t>AE, adverse event</a:t>
            </a:r>
          </a:p>
        </p:txBody>
      </p:sp>
      <p:sp>
        <p:nvSpPr>
          <p:cNvPr id="9" name="Text Placeholder 8"/>
          <p:cNvSpPr>
            <a:spLocks noGrp="1"/>
          </p:cNvSpPr>
          <p:nvPr>
            <p:ph type="body" sz="quarter" idx="11"/>
          </p:nvPr>
        </p:nvSpPr>
        <p:spPr>
          <a:xfrm>
            <a:off x="5299279" y="6286098"/>
            <a:ext cx="4350560" cy="238527"/>
          </a:xfrm>
        </p:spPr>
        <p:txBody>
          <a:bodyPr/>
          <a:lstStyle/>
          <a:p>
            <a:r>
              <a:rPr lang="en-GB" dirty="0">
                <a:latin typeface="Calibri" panose="020F0502020204030204" pitchFamily="34" charset="0"/>
                <a:cs typeface="Calibri" panose="020F0502020204030204" pitchFamily="34" charset="0"/>
              </a:rPr>
              <a:t>Wang-Gillam A, et al. Lancet 2016;387:545; CTCAE v4.03, June 2010</a:t>
            </a:r>
          </a:p>
        </p:txBody>
      </p:sp>
      <p:graphicFrame>
        <p:nvGraphicFramePr>
          <p:cNvPr id="8" name="Content Placeholder 6"/>
          <p:cNvGraphicFramePr>
            <a:graphicFrameLocks/>
          </p:cNvGraphicFramePr>
          <p:nvPr>
            <p:extLst/>
          </p:nvPr>
        </p:nvGraphicFramePr>
        <p:xfrm>
          <a:off x="2100263" y="1376363"/>
          <a:ext cx="1992767" cy="3094920"/>
        </p:xfrm>
        <a:graphic>
          <a:graphicData uri="http://schemas.openxmlformats.org/drawingml/2006/table">
            <a:tbl>
              <a:tblPr firstRow="1" bandRow="1"/>
              <a:tblGrid>
                <a:gridCol w="1992767">
                  <a:extLst>
                    <a:ext uri="{9D8B030D-6E8A-4147-A177-3AD203B41FA5}">
                      <a16:colId xmlns:a16="http://schemas.microsoft.com/office/drawing/2014/main" val="20000"/>
                    </a:ext>
                  </a:extLst>
                </a:gridCol>
              </a:tblGrid>
              <a:tr h="763200">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endParaRPr lang="en-GB" sz="1100" noProof="0" dirty="0">
                        <a:latin typeface="Arial" panose="020B0604020202020204" pitchFamily="34" charset="0"/>
                        <a:cs typeface="Arial" panose="020B0604020202020204" pitchFamily="34" charset="0"/>
                      </a:endParaRPr>
                    </a:p>
                    <a:p>
                      <a:r>
                        <a:rPr lang="en-GB" sz="1100" noProof="0" dirty="0">
                          <a:solidFill>
                            <a:srgbClr val="002060"/>
                          </a:solidFill>
                          <a:latin typeface="Arial" panose="020B0604020202020204" pitchFamily="34" charset="0"/>
                          <a:cs typeface="Arial" panose="020B0604020202020204" pitchFamily="34" charset="0"/>
                        </a:rPr>
                        <a:t>AEs in ≥5% patients, n (%)</a:t>
                      </a:r>
                    </a:p>
                  </a:txBody>
                  <a:tcPr anchor="ct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1100" noProof="0" dirty="0" err="1">
                          <a:solidFill>
                            <a:schemeClr val="bg1"/>
                          </a:solidFill>
                          <a:latin typeface="Arial" panose="020B0604020202020204" pitchFamily="34" charset="0"/>
                          <a:cs typeface="Arial" panose="020B0604020202020204" pitchFamily="34" charset="0"/>
                        </a:rPr>
                        <a:t>Diarrhea</a:t>
                      </a:r>
                      <a:endParaRPr lang="en-GB" sz="1100" noProof="0" dirty="0">
                        <a:solidFill>
                          <a:schemeClr val="bg1"/>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1100" noProof="0" dirty="0">
                          <a:solidFill>
                            <a:schemeClr val="bg1"/>
                          </a:solidFill>
                          <a:latin typeface="Arial" panose="020B0604020202020204" pitchFamily="34" charset="0"/>
                          <a:cs typeface="Arial" panose="020B0604020202020204" pitchFamily="34" charset="0"/>
                        </a:rPr>
                        <a:t>Vomiting</a:t>
                      </a: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2"/>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1100" noProof="0" dirty="0">
                          <a:solidFill>
                            <a:schemeClr val="bg1"/>
                          </a:solidFill>
                          <a:latin typeface="Arial" panose="020B0604020202020204" pitchFamily="34" charset="0"/>
                          <a:cs typeface="Arial" panose="020B0604020202020204" pitchFamily="34" charset="0"/>
                        </a:rPr>
                        <a:t>Nausea</a:t>
                      </a: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3"/>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1100" noProof="0" dirty="0">
                          <a:solidFill>
                            <a:schemeClr val="bg1"/>
                          </a:solidFill>
                          <a:latin typeface="Arial" panose="020B0604020202020204" pitchFamily="34" charset="0"/>
                          <a:cs typeface="Arial" panose="020B0604020202020204" pitchFamily="34" charset="0"/>
                        </a:rPr>
                        <a:t>Decreased appetite</a:t>
                      </a: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4"/>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1100" noProof="0" dirty="0">
                          <a:solidFill>
                            <a:schemeClr val="bg1"/>
                          </a:solidFill>
                          <a:latin typeface="Arial" panose="020B0604020202020204" pitchFamily="34" charset="0"/>
                          <a:cs typeface="Arial" panose="020B0604020202020204" pitchFamily="34" charset="0"/>
                        </a:rPr>
                        <a:t>Fatigue</a:t>
                      </a: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5"/>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1100" noProof="0" dirty="0">
                          <a:solidFill>
                            <a:schemeClr val="bg1"/>
                          </a:solidFill>
                          <a:latin typeface="Arial" panose="020B0604020202020204" pitchFamily="34" charset="0"/>
                          <a:cs typeface="Arial" panose="020B0604020202020204" pitchFamily="34" charset="0"/>
                        </a:rPr>
                        <a:t>Neutropenia*</a:t>
                      </a: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6"/>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1100" noProof="0" dirty="0">
                          <a:solidFill>
                            <a:schemeClr val="bg1"/>
                          </a:solidFill>
                          <a:latin typeface="Arial" panose="020B0604020202020204" pitchFamily="34" charset="0"/>
                          <a:cs typeface="Arial" panose="020B0604020202020204" pitchFamily="34" charset="0"/>
                        </a:rPr>
                        <a:t>Anaemia</a:t>
                      </a: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7"/>
                  </a:ext>
                </a:extLst>
              </a:tr>
              <a:tr h="143833">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1100" noProof="0" dirty="0">
                          <a:solidFill>
                            <a:schemeClr val="bg1"/>
                          </a:solidFill>
                          <a:latin typeface="Arial" panose="020B0604020202020204" pitchFamily="34" charset="0"/>
                          <a:cs typeface="Arial" panose="020B0604020202020204" pitchFamily="34" charset="0"/>
                        </a:rPr>
                        <a:t>Hypokalaemia</a:t>
                      </a: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8"/>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1100" noProof="0" dirty="0">
                          <a:solidFill>
                            <a:schemeClr val="bg1"/>
                          </a:solidFill>
                          <a:latin typeface="Arial" panose="020B0604020202020204" pitchFamily="34" charset="0"/>
                          <a:cs typeface="Arial" panose="020B0604020202020204" pitchFamily="34" charset="0"/>
                        </a:rPr>
                        <a:t>Alopecia, any grade**</a:t>
                      </a: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9"/>
                  </a:ext>
                </a:extLst>
              </a:tr>
            </a:tbl>
          </a:graphicData>
        </a:graphic>
      </p:graphicFrame>
      <p:graphicFrame>
        <p:nvGraphicFramePr>
          <p:cNvPr id="10" name="Content Placeholder 6"/>
          <p:cNvGraphicFramePr>
            <a:graphicFrameLocks/>
          </p:cNvGraphicFramePr>
          <p:nvPr>
            <p:extLst/>
          </p:nvPr>
        </p:nvGraphicFramePr>
        <p:xfrm>
          <a:off x="4234543" y="1376363"/>
          <a:ext cx="2906486" cy="3153381"/>
        </p:xfrm>
        <a:graphic>
          <a:graphicData uri="http://schemas.openxmlformats.org/drawingml/2006/table">
            <a:tbl>
              <a:tblPr firstRow="1" bandRow="1"/>
              <a:tblGrid>
                <a:gridCol w="1447257">
                  <a:extLst>
                    <a:ext uri="{9D8B030D-6E8A-4147-A177-3AD203B41FA5}">
                      <a16:colId xmlns:a16="http://schemas.microsoft.com/office/drawing/2014/main" val="20000"/>
                    </a:ext>
                  </a:extLst>
                </a:gridCol>
                <a:gridCol w="1459229">
                  <a:extLst>
                    <a:ext uri="{9D8B030D-6E8A-4147-A177-3AD203B41FA5}">
                      <a16:colId xmlns:a16="http://schemas.microsoft.com/office/drawing/2014/main" val="20001"/>
                    </a:ext>
                  </a:extLst>
                </a:gridCol>
              </a:tblGrid>
              <a:tr h="526690">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GB" sz="1100" b="1" noProof="0" dirty="0">
                          <a:solidFill>
                            <a:schemeClr val="bg1"/>
                          </a:solidFill>
                          <a:latin typeface="Arial" panose="020B0604020202020204" pitchFamily="34" charset="0"/>
                          <a:cs typeface="Arial" panose="020B0604020202020204" pitchFamily="34" charset="0"/>
                        </a:rPr>
                        <a:t>Combination</a:t>
                      </a:r>
                      <a:r>
                        <a:rPr lang="en-GB" sz="1100" b="1" baseline="0" noProof="0" dirty="0">
                          <a:solidFill>
                            <a:schemeClr val="bg1"/>
                          </a:solidFill>
                          <a:latin typeface="Arial" panose="020B0604020202020204" pitchFamily="34" charset="0"/>
                          <a:cs typeface="Arial" panose="020B0604020202020204" pitchFamily="34" charset="0"/>
                        </a:rPr>
                        <a:t> therapy </a:t>
                      </a:r>
                      <a:br>
                        <a:rPr lang="en-GB" sz="1100" b="1" baseline="0" noProof="0" dirty="0">
                          <a:solidFill>
                            <a:schemeClr val="bg1"/>
                          </a:solidFill>
                          <a:latin typeface="Arial" panose="020B0604020202020204" pitchFamily="34" charset="0"/>
                          <a:cs typeface="Arial" panose="020B0604020202020204" pitchFamily="34" charset="0"/>
                        </a:rPr>
                      </a:br>
                      <a:r>
                        <a:rPr lang="en-GB" sz="1100" b="1" noProof="0" dirty="0">
                          <a:solidFill>
                            <a:schemeClr val="bg1"/>
                          </a:solidFill>
                          <a:latin typeface="Arial" panose="020B0604020202020204" pitchFamily="34" charset="0"/>
                          <a:cs typeface="Arial" panose="020B0604020202020204" pitchFamily="34" charset="0"/>
                        </a:rPr>
                        <a:t>nal-IRI+5-FU/LV</a:t>
                      </a:r>
                    </a:p>
                    <a:p>
                      <a:pPr algn="ctr"/>
                      <a:r>
                        <a:rPr lang="en-GB" sz="1100" b="1" noProof="0" dirty="0">
                          <a:solidFill>
                            <a:schemeClr val="bg1"/>
                          </a:solidFill>
                          <a:latin typeface="Arial" panose="020B0604020202020204" pitchFamily="34" charset="0"/>
                          <a:cs typeface="Arial" panose="020B0604020202020204" pitchFamily="34" charset="0"/>
                        </a:rPr>
                        <a:t>(n = 117)</a:t>
                      </a:r>
                    </a:p>
                  </a:txBody>
                  <a:tcPr anchor="b">
                    <a:lnL w="6350" cap="flat" cmpd="sng" algn="ctr">
                      <a:solidFill>
                        <a:srgbClr val="878C8F"/>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100" b="1" noProof="0" dirty="0">
                          <a:solidFill>
                            <a:schemeClr val="bg1"/>
                          </a:solidFill>
                          <a:latin typeface="Arial" panose="020B0604020202020204" pitchFamily="34" charset="0"/>
                          <a:cs typeface="Arial" panose="020B0604020202020204" pitchFamily="34" charset="0"/>
                        </a:rPr>
                        <a:t>Combination therapy control</a:t>
                      </a:r>
                    </a:p>
                    <a:p>
                      <a:pPr marL="0" marR="0" indent="0" algn="ctr" defTabSz="457200" rtl="0" eaLnBrk="1" fontAlgn="auto" latinLnBrk="0" hangingPunct="1">
                        <a:lnSpc>
                          <a:spcPct val="100000"/>
                        </a:lnSpc>
                        <a:spcBef>
                          <a:spcPts val="0"/>
                        </a:spcBef>
                        <a:spcAft>
                          <a:spcPts val="0"/>
                        </a:spcAft>
                        <a:buClrTx/>
                        <a:buSzTx/>
                        <a:buFontTx/>
                        <a:buNone/>
                        <a:tabLst/>
                        <a:defRPr/>
                      </a:pPr>
                      <a:r>
                        <a:rPr lang="en-GB" sz="1100" b="1" noProof="0" dirty="0">
                          <a:solidFill>
                            <a:schemeClr val="bg1"/>
                          </a:solidFill>
                          <a:latin typeface="Arial" panose="020B0604020202020204" pitchFamily="34" charset="0"/>
                          <a:cs typeface="Arial" panose="020B0604020202020204" pitchFamily="34" charset="0"/>
                        </a:rPr>
                        <a:t>5-FU/LV</a:t>
                      </a:r>
                    </a:p>
                    <a:p>
                      <a:pPr algn="ctr"/>
                      <a:r>
                        <a:rPr lang="en-GB" sz="1100" b="1" noProof="0" dirty="0">
                          <a:solidFill>
                            <a:schemeClr val="bg1"/>
                          </a:solidFill>
                          <a:latin typeface="Arial" panose="020B0604020202020204" pitchFamily="34" charset="0"/>
                          <a:cs typeface="Arial" panose="020B0604020202020204" pitchFamily="34" charset="0"/>
                        </a:rPr>
                        <a:t>(n = 134)</a:t>
                      </a:r>
                    </a:p>
                  </a:txBody>
                  <a:tcPr anchor="b">
                    <a:lnL w="12700" cap="flat" cmpd="sng" algn="ctr">
                      <a:solidFill>
                        <a:schemeClr val="bg1"/>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17907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15 (13)</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6 (4)</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17907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13 (11)</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4 (3)</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2"/>
                  </a:ext>
                </a:extLst>
              </a:tr>
              <a:tr h="17907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9 (8)</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4 (3)</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3"/>
                  </a:ext>
                </a:extLst>
              </a:tr>
              <a:tr h="17907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5 (4)</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3 (2)</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4"/>
                  </a:ext>
                </a:extLst>
              </a:tr>
              <a:tr h="17907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16 (14)</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5 (4)</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5"/>
                  </a:ext>
                </a:extLst>
              </a:tr>
              <a:tr h="17907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32 (27)</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2 (1)</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6"/>
                  </a:ext>
                </a:extLst>
              </a:tr>
              <a:tr h="17907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11 (9)</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9 (7)</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7"/>
                  </a:ext>
                </a:extLst>
              </a:tr>
              <a:tr h="318741">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4 (3)</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chemeClr val="dk1"/>
                          </a:solidFill>
                          <a:latin typeface="Arial" panose="020B0604020202020204" pitchFamily="34" charset="0"/>
                          <a:ea typeface="+mn-ea"/>
                          <a:cs typeface="Arial" panose="020B0604020202020204" pitchFamily="34" charset="0"/>
                        </a:rPr>
                        <a:t>3 (2)</a:t>
                      </a:r>
                      <a:endParaRPr lang="en-GB" sz="1100" noProof="0" dirty="0">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8"/>
                  </a:ext>
                </a:extLst>
              </a:tr>
              <a:tr h="17907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noProof="0" dirty="0">
                          <a:latin typeface="Arial" panose="020B0604020202020204" pitchFamily="34" charset="0"/>
                          <a:cs typeface="Arial" panose="020B0604020202020204" pitchFamily="34" charset="0"/>
                        </a:rPr>
                        <a:t>16 (14)</a:t>
                      </a: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100" noProof="0" dirty="0">
                          <a:latin typeface="Arial" panose="020B0604020202020204" pitchFamily="34" charset="0"/>
                          <a:cs typeface="Arial" panose="020B0604020202020204" pitchFamily="34" charset="0"/>
                        </a:rPr>
                        <a:t>6 (5)</a:t>
                      </a: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9"/>
                  </a:ext>
                </a:extLst>
              </a:tr>
            </a:tbl>
          </a:graphicData>
        </a:graphic>
      </p:graphicFrame>
      <p:graphicFrame>
        <p:nvGraphicFramePr>
          <p:cNvPr id="11" name="Content Placeholder 6"/>
          <p:cNvGraphicFramePr>
            <a:graphicFrameLocks/>
          </p:cNvGraphicFramePr>
          <p:nvPr>
            <p:extLst/>
          </p:nvPr>
        </p:nvGraphicFramePr>
        <p:xfrm>
          <a:off x="7304315" y="1376363"/>
          <a:ext cx="2787424" cy="3093720"/>
        </p:xfrm>
        <a:graphic>
          <a:graphicData uri="http://schemas.openxmlformats.org/drawingml/2006/table">
            <a:tbl>
              <a:tblPr firstRow="1" bandRow="1"/>
              <a:tblGrid>
                <a:gridCol w="1448224">
                  <a:extLst>
                    <a:ext uri="{9D8B030D-6E8A-4147-A177-3AD203B41FA5}">
                      <a16:colId xmlns:a16="http://schemas.microsoft.com/office/drawing/2014/main" val="20000"/>
                    </a:ext>
                  </a:extLst>
                </a:gridCol>
                <a:gridCol w="1339200">
                  <a:extLst>
                    <a:ext uri="{9D8B030D-6E8A-4147-A177-3AD203B41FA5}">
                      <a16:colId xmlns:a16="http://schemas.microsoft.com/office/drawing/2014/main" val="20001"/>
                    </a:ext>
                  </a:extLst>
                </a:gridCol>
              </a:tblGrid>
              <a:tr h="646339">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100" b="1" noProof="0" dirty="0">
                          <a:solidFill>
                            <a:schemeClr val="bg1"/>
                          </a:solidFill>
                          <a:latin typeface="Arial" panose="020B0604020202020204" pitchFamily="34" charset="0"/>
                          <a:cs typeface="Arial" panose="020B0604020202020204" pitchFamily="34" charset="0"/>
                        </a:rPr>
                        <a:t>Monotherapy</a:t>
                      </a:r>
                    </a:p>
                    <a:p>
                      <a:pPr algn="ctr"/>
                      <a:r>
                        <a:rPr lang="en-GB" sz="1100" b="1" noProof="0" dirty="0" err="1">
                          <a:solidFill>
                            <a:schemeClr val="bg1"/>
                          </a:solidFill>
                          <a:latin typeface="Arial" panose="020B0604020202020204" pitchFamily="34" charset="0"/>
                          <a:cs typeface="Arial" panose="020B0604020202020204" pitchFamily="34" charset="0"/>
                        </a:rPr>
                        <a:t>nal</a:t>
                      </a:r>
                      <a:r>
                        <a:rPr lang="en-GB" sz="1100" b="1" noProof="0" dirty="0">
                          <a:solidFill>
                            <a:schemeClr val="bg1"/>
                          </a:solidFill>
                          <a:latin typeface="Arial" panose="020B0604020202020204" pitchFamily="34" charset="0"/>
                          <a:cs typeface="Arial" panose="020B0604020202020204" pitchFamily="34" charset="0"/>
                        </a:rPr>
                        <a:t>-IRI </a:t>
                      </a:r>
                      <a:br>
                        <a:rPr lang="en-GB" sz="1100" b="1" noProof="0" dirty="0">
                          <a:solidFill>
                            <a:schemeClr val="bg1"/>
                          </a:solidFill>
                          <a:latin typeface="Arial" panose="020B0604020202020204" pitchFamily="34" charset="0"/>
                          <a:cs typeface="Arial" panose="020B0604020202020204" pitchFamily="34" charset="0"/>
                        </a:rPr>
                      </a:br>
                      <a:r>
                        <a:rPr lang="en-GB" sz="1100" b="1" noProof="0" dirty="0">
                          <a:solidFill>
                            <a:schemeClr val="bg1"/>
                          </a:solidFill>
                          <a:latin typeface="Arial" panose="020B0604020202020204" pitchFamily="34" charset="0"/>
                          <a:cs typeface="Arial" panose="020B0604020202020204" pitchFamily="34" charset="0"/>
                        </a:rPr>
                        <a:t>(n =</a:t>
                      </a:r>
                      <a:r>
                        <a:rPr lang="en-GB" sz="1100" b="1" baseline="0" noProof="0" dirty="0">
                          <a:solidFill>
                            <a:schemeClr val="bg1"/>
                          </a:solidFill>
                          <a:latin typeface="Arial" panose="020B0604020202020204" pitchFamily="34" charset="0"/>
                          <a:cs typeface="Arial" panose="020B0604020202020204" pitchFamily="34" charset="0"/>
                        </a:rPr>
                        <a:t> 147)</a:t>
                      </a:r>
                      <a:endParaRPr lang="en-GB" sz="1100" b="1" noProof="0" dirty="0">
                        <a:solidFill>
                          <a:schemeClr val="bg1"/>
                        </a:solidFill>
                        <a:latin typeface="Arial" panose="020B0604020202020204" pitchFamily="34" charset="0"/>
                        <a:cs typeface="Arial" panose="020B0604020202020204" pitchFamily="34" charset="0"/>
                      </a:endParaRPr>
                    </a:p>
                  </a:txBody>
                  <a:tcPr anchor="ctr">
                    <a:lnL w="6350" cap="flat" cmpd="sng" algn="ctr">
                      <a:solidFill>
                        <a:srgbClr val="878C8F"/>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2">
                        <a:lumMod val="60000"/>
                        <a:lumOff val="40000"/>
                      </a:schemeClr>
                    </a:solidFill>
                  </a:tcPr>
                </a:tc>
                <a:tc>
                  <a:txBody>
                    <a:bodyPr/>
                    <a:lstStyle>
                      <a:lvl1pPr marL="0" algn="l" defTabSz="914400" rtl="0" eaLnBrk="1" latinLnBrk="0" hangingPunct="1">
                        <a:defRPr sz="1800" kern="1200">
                          <a:solidFill>
                            <a:schemeClr val="tx1"/>
                          </a:solidFill>
                          <a:latin typeface="Lucida Sans Unicode"/>
                        </a:defRPr>
                      </a:lvl1pPr>
                      <a:lvl2pPr marL="457200" algn="l" defTabSz="914400" rtl="0" eaLnBrk="1" latinLnBrk="0" hangingPunct="1">
                        <a:defRPr sz="1800" kern="1200">
                          <a:solidFill>
                            <a:schemeClr val="tx1"/>
                          </a:solidFill>
                          <a:latin typeface="Lucida Sans Unicode"/>
                        </a:defRPr>
                      </a:lvl2pPr>
                      <a:lvl3pPr marL="914400" algn="l" defTabSz="914400" rtl="0" eaLnBrk="1" latinLnBrk="0" hangingPunct="1">
                        <a:defRPr sz="1800" kern="1200">
                          <a:solidFill>
                            <a:schemeClr val="tx1"/>
                          </a:solidFill>
                          <a:latin typeface="Lucida Sans Unicode"/>
                        </a:defRPr>
                      </a:lvl3pPr>
                      <a:lvl4pPr marL="1371600" algn="l" defTabSz="914400" rtl="0" eaLnBrk="1" latinLnBrk="0" hangingPunct="1">
                        <a:defRPr sz="1800" kern="1200">
                          <a:solidFill>
                            <a:schemeClr val="tx1"/>
                          </a:solidFill>
                          <a:latin typeface="Lucida Sans Unicode"/>
                        </a:defRPr>
                      </a:lvl4pPr>
                      <a:lvl5pPr marL="1828800" algn="l" defTabSz="914400" rtl="0" eaLnBrk="1" latinLnBrk="0" hangingPunct="1">
                        <a:defRPr sz="1800" kern="1200">
                          <a:solidFill>
                            <a:schemeClr val="tx1"/>
                          </a:solidFill>
                          <a:latin typeface="Lucida Sans Unicode"/>
                        </a:defRPr>
                      </a:lvl5pPr>
                      <a:lvl6pPr marL="2286000" algn="l" defTabSz="914400" rtl="0" eaLnBrk="1" latinLnBrk="0" hangingPunct="1">
                        <a:defRPr sz="1800" kern="1200">
                          <a:solidFill>
                            <a:schemeClr val="tx1"/>
                          </a:solidFill>
                          <a:latin typeface="Lucida Sans Unicode"/>
                        </a:defRPr>
                      </a:lvl6pPr>
                      <a:lvl7pPr marL="2743200" algn="l" defTabSz="914400" rtl="0" eaLnBrk="1" latinLnBrk="0" hangingPunct="1">
                        <a:defRPr sz="1800" kern="1200">
                          <a:solidFill>
                            <a:schemeClr val="tx1"/>
                          </a:solidFill>
                          <a:latin typeface="Lucida Sans Unicode"/>
                        </a:defRPr>
                      </a:lvl7pPr>
                      <a:lvl8pPr marL="3200400" algn="l" defTabSz="914400" rtl="0" eaLnBrk="1" latinLnBrk="0" hangingPunct="1">
                        <a:defRPr sz="1800" kern="1200">
                          <a:solidFill>
                            <a:schemeClr val="tx1"/>
                          </a:solidFill>
                          <a:latin typeface="Lucida Sans Unicode"/>
                        </a:defRPr>
                      </a:lvl8pPr>
                      <a:lvl9pPr marL="3657600" algn="l" defTabSz="914400" rtl="0" eaLnBrk="1" latinLnBrk="0" hangingPunct="1">
                        <a:defRPr sz="1800" kern="1200">
                          <a:solidFill>
                            <a:schemeClr val="tx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100" b="1" noProof="0" dirty="0">
                          <a:solidFill>
                            <a:schemeClr val="bg1"/>
                          </a:solidFill>
                          <a:latin typeface="Arial" panose="020B0604020202020204" pitchFamily="34" charset="0"/>
                          <a:cs typeface="Arial" panose="020B0604020202020204" pitchFamily="34" charset="0"/>
                        </a:rPr>
                        <a:t>Combination therapy control</a:t>
                      </a:r>
                      <a:br>
                        <a:rPr lang="en-GB" sz="1100" b="1" noProof="0" dirty="0">
                          <a:solidFill>
                            <a:schemeClr val="bg1"/>
                          </a:solidFill>
                          <a:latin typeface="Arial" panose="020B0604020202020204" pitchFamily="34" charset="0"/>
                          <a:cs typeface="Arial" panose="020B0604020202020204" pitchFamily="34" charset="0"/>
                        </a:rPr>
                      </a:br>
                      <a:r>
                        <a:rPr lang="en-GB" sz="1100" b="1" noProof="0" dirty="0">
                          <a:solidFill>
                            <a:schemeClr val="bg1"/>
                          </a:solidFill>
                          <a:latin typeface="Arial" panose="020B0604020202020204" pitchFamily="34" charset="0"/>
                          <a:cs typeface="Arial" panose="020B0604020202020204" pitchFamily="34" charset="0"/>
                        </a:rPr>
                        <a:t>5-FU/LV</a:t>
                      </a:r>
                    </a:p>
                    <a:p>
                      <a:pPr algn="ctr"/>
                      <a:r>
                        <a:rPr lang="en-GB" sz="1100" b="1" noProof="0" dirty="0">
                          <a:solidFill>
                            <a:schemeClr val="bg1"/>
                          </a:solidFill>
                          <a:latin typeface="Arial" panose="020B0604020202020204" pitchFamily="34" charset="0"/>
                          <a:cs typeface="Arial" panose="020B0604020202020204" pitchFamily="34" charset="0"/>
                        </a:rPr>
                        <a:t>(n = 134)</a:t>
                      </a:r>
                    </a:p>
                  </a:txBody>
                  <a:tcPr anchor="ctr">
                    <a:lnL w="12700" cap="flat" cmpd="sng" algn="ctr">
                      <a:solidFill>
                        <a:schemeClr val="bg1"/>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2">
                        <a:lumMod val="60000"/>
                        <a:lumOff val="40000"/>
                      </a:schemeClr>
                    </a:solidFill>
                  </a:tcPr>
                </a:tc>
                <a:extLst>
                  <a:ext uri="{0D108BD9-81ED-4DB2-BD59-A6C34878D82A}">
                    <a16:rowId xmlns:a16="http://schemas.microsoft.com/office/drawing/2014/main" val="10000"/>
                  </a:ext>
                </a:extLst>
              </a:tr>
              <a:tr h="21975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31 (21)</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6 (4)</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1"/>
                  </a:ext>
                </a:extLst>
              </a:tr>
              <a:tr h="21975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20 (14)</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4 (3)</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2"/>
                  </a:ext>
                </a:extLst>
              </a:tr>
              <a:tr h="21975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8 (5)</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4 (3)</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3"/>
                  </a:ext>
                </a:extLst>
              </a:tr>
              <a:tr h="21975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13 (19)</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3 (2)</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4"/>
                  </a:ext>
                </a:extLst>
              </a:tr>
              <a:tr h="21975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9 (6)</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5 (4)</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5"/>
                  </a:ext>
                </a:extLst>
              </a:tr>
              <a:tr h="21975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22 (15)</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2 (1)</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6"/>
                  </a:ext>
                </a:extLst>
              </a:tr>
              <a:tr h="21975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16 (11)</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9 (7)</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7"/>
                  </a:ext>
                </a:extLst>
              </a:tr>
              <a:tr h="21975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17 (12)</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1100" b="0" i="0" u="none" strike="noStrike" kern="1200" baseline="0" noProof="0" dirty="0">
                          <a:solidFill>
                            <a:srgbClr val="002060"/>
                          </a:solidFill>
                          <a:latin typeface="Arial" panose="020B0604020202020204" pitchFamily="34" charset="0"/>
                          <a:ea typeface="+mn-ea"/>
                          <a:cs typeface="Arial" panose="020B0604020202020204" pitchFamily="34" charset="0"/>
                        </a:rPr>
                        <a:t>3 (2)</a:t>
                      </a:r>
                      <a:endParaRPr lang="en-GB" sz="1100" noProof="0" dirty="0">
                        <a:solidFill>
                          <a:srgbClr val="002060"/>
                        </a:solidFill>
                        <a:latin typeface="Arial" panose="020B0604020202020204" pitchFamily="34" charset="0"/>
                        <a:cs typeface="Arial" panose="020B0604020202020204" pitchFamily="34" charset="0"/>
                      </a:endParaRP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8"/>
                  </a:ext>
                </a:extLst>
              </a:tr>
              <a:tr h="219755">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2060"/>
                          </a:solidFill>
                          <a:latin typeface="Arial" panose="020B0604020202020204" pitchFamily="34" charset="0"/>
                          <a:cs typeface="Arial" panose="020B0604020202020204" pitchFamily="34" charset="0"/>
                        </a:rPr>
                        <a:t>32 (22)</a:t>
                      </a: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100" noProof="0" dirty="0">
                          <a:solidFill>
                            <a:srgbClr val="002060"/>
                          </a:solidFill>
                          <a:latin typeface="Arial" panose="020B0604020202020204" pitchFamily="34" charset="0"/>
                          <a:cs typeface="Arial" panose="020B0604020202020204" pitchFamily="34" charset="0"/>
                        </a:rPr>
                        <a:t>6 (5)</a:t>
                      </a:r>
                    </a:p>
                  </a:txBody>
                  <a:tcPr>
                    <a:lnL w="6350" cap="flat" cmpd="sng" algn="ctr">
                      <a:solidFill>
                        <a:srgbClr val="878C8F"/>
                      </a:solidFill>
                      <a:prstDash val="solid"/>
                      <a:round/>
                      <a:headEnd type="none" w="med" len="med"/>
                      <a:tailEnd type="none" w="med" len="med"/>
                    </a:lnL>
                    <a:lnR w="6350" cap="flat" cmpd="sng" algn="ctr">
                      <a:solidFill>
                        <a:srgbClr val="878C8F"/>
                      </a:solidFill>
                      <a:prstDash val="solid"/>
                      <a:round/>
                      <a:headEnd type="none" w="med" len="med"/>
                      <a:tailEnd type="none" w="med" len="med"/>
                    </a:lnR>
                    <a:lnT w="6350" cap="flat" cmpd="sng" algn="ctr">
                      <a:solidFill>
                        <a:srgbClr val="878C8F"/>
                      </a:solidFill>
                      <a:prstDash val="solid"/>
                      <a:round/>
                      <a:headEnd type="none" w="med" len="med"/>
                      <a:tailEnd type="none" w="med" len="med"/>
                    </a:lnT>
                    <a:lnB w="6350" cap="flat" cmpd="sng" algn="ctr">
                      <a:solidFill>
                        <a:srgbClr val="878C8F"/>
                      </a:solidFill>
                      <a:prstDash val="solid"/>
                      <a:round/>
                      <a:headEnd type="none" w="med" len="med"/>
                      <a:tailEnd type="none" w="med" len="med"/>
                    </a:lnB>
                    <a:lnTlToBr w="12700" cmpd="sng">
                      <a:noFill/>
                      <a:prstDash val="solid"/>
                    </a:lnTlToBr>
                    <a:lnBlToTr w="12700" cmpd="sng">
                      <a:noFill/>
                      <a:prstDash val="solid"/>
                    </a:lnBlToTr>
                    <a:solidFill>
                      <a:schemeClr val="tx1"/>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2110222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8" name="Table 77"/>
          <p:cNvGraphicFramePr>
            <a:graphicFrameLocks noGrp="1"/>
          </p:cNvGraphicFramePr>
          <p:nvPr>
            <p:extLst/>
          </p:nvPr>
        </p:nvGraphicFramePr>
        <p:xfrm>
          <a:off x="2162503" y="1172620"/>
          <a:ext cx="7938761" cy="4120200"/>
        </p:xfrm>
        <a:graphic>
          <a:graphicData uri="http://schemas.openxmlformats.org/drawingml/2006/table">
            <a:tbl>
              <a:tblPr firstRow="1" bandRow="1"/>
              <a:tblGrid>
                <a:gridCol w="2232248">
                  <a:extLst>
                    <a:ext uri="{9D8B030D-6E8A-4147-A177-3AD203B41FA5}">
                      <a16:colId xmlns:a16="http://schemas.microsoft.com/office/drawing/2014/main" val="20000"/>
                    </a:ext>
                  </a:extLst>
                </a:gridCol>
                <a:gridCol w="1728192">
                  <a:extLst>
                    <a:ext uri="{9D8B030D-6E8A-4147-A177-3AD203B41FA5}">
                      <a16:colId xmlns:a16="http://schemas.microsoft.com/office/drawing/2014/main" val="20001"/>
                    </a:ext>
                  </a:extLst>
                </a:gridCol>
                <a:gridCol w="1656184">
                  <a:extLst>
                    <a:ext uri="{9D8B030D-6E8A-4147-A177-3AD203B41FA5}">
                      <a16:colId xmlns:a16="http://schemas.microsoft.com/office/drawing/2014/main" val="20002"/>
                    </a:ext>
                  </a:extLst>
                </a:gridCol>
                <a:gridCol w="1206137">
                  <a:extLst>
                    <a:ext uri="{9D8B030D-6E8A-4147-A177-3AD203B41FA5}">
                      <a16:colId xmlns:a16="http://schemas.microsoft.com/office/drawing/2014/main" val="20003"/>
                    </a:ext>
                  </a:extLst>
                </a:gridCol>
                <a:gridCol w="1116000">
                  <a:extLst>
                    <a:ext uri="{9D8B030D-6E8A-4147-A177-3AD203B41FA5}">
                      <a16:colId xmlns:a16="http://schemas.microsoft.com/office/drawing/2014/main" val="20004"/>
                    </a:ext>
                  </a:extLst>
                </a:gridCol>
              </a:tblGrid>
              <a:tr h="181500">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Combination therapy</a:t>
                      </a:r>
                      <a:br>
                        <a:rPr lang="en-GB" sz="900" b="1" noProof="0" dirty="0">
                          <a:solidFill>
                            <a:schemeClr val="tx1"/>
                          </a:solidFill>
                          <a:latin typeface="Arial" panose="020B0604020202020204" pitchFamily="34" charset="0"/>
                          <a:cs typeface="Arial" panose="020B0604020202020204" pitchFamily="34" charset="0"/>
                        </a:rPr>
                      </a:br>
                      <a:r>
                        <a:rPr lang="en-GB" sz="900" b="1" noProof="0" dirty="0">
                          <a:solidFill>
                            <a:schemeClr val="tx1"/>
                          </a:solidFill>
                          <a:latin typeface="Arial" panose="020B0604020202020204" pitchFamily="34" charset="0"/>
                          <a:cs typeface="Arial" panose="020B0604020202020204" pitchFamily="34" charset="0"/>
                        </a:rPr>
                        <a:t>nal-IRI+5-FU/LV</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Combination</a:t>
                      </a:r>
                      <a:r>
                        <a:rPr lang="en-GB" sz="900" b="1" baseline="0" noProof="0" dirty="0">
                          <a:solidFill>
                            <a:schemeClr val="tx1"/>
                          </a:solidFill>
                          <a:latin typeface="Arial" panose="020B0604020202020204" pitchFamily="34" charset="0"/>
                          <a:cs typeface="Arial" panose="020B0604020202020204" pitchFamily="34" charset="0"/>
                        </a:rPr>
                        <a:t> therapy </a:t>
                      </a:r>
                      <a:r>
                        <a:rPr lang="en-GB" sz="900" b="1" noProof="0" dirty="0">
                          <a:solidFill>
                            <a:schemeClr val="tx1"/>
                          </a:solidFill>
                          <a:latin typeface="Arial" panose="020B0604020202020204" pitchFamily="34" charset="0"/>
                          <a:cs typeface="Arial" panose="020B0604020202020204" pitchFamily="34" charset="0"/>
                        </a:rPr>
                        <a:t>control</a:t>
                      </a:r>
                    </a:p>
                    <a:p>
                      <a:r>
                        <a:rPr lang="en-GB" sz="900" b="1" noProof="0" dirty="0">
                          <a:solidFill>
                            <a:schemeClr val="tx1"/>
                          </a:solidFill>
                          <a:latin typeface="Arial" panose="020B0604020202020204" pitchFamily="34" charset="0"/>
                          <a:cs typeface="Arial" panose="020B0604020202020204" pitchFamily="34" charset="0"/>
                        </a:rPr>
                        <a:t>5-FU/LV</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endParaRPr lang="en-GB" sz="900" b="1"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pPr algn="ctr"/>
                      <a:r>
                        <a:rPr lang="en-GB" sz="900" b="1" noProof="0" dirty="0">
                          <a:solidFill>
                            <a:schemeClr val="tx1"/>
                          </a:solidFill>
                          <a:latin typeface="Arial" panose="020B0604020202020204" pitchFamily="34" charset="0"/>
                          <a:cs typeface="Arial" panose="020B0604020202020204" pitchFamily="34" charset="0"/>
                        </a:rPr>
                        <a:t>Hazard</a:t>
                      </a:r>
                      <a:r>
                        <a:rPr lang="en-GB" sz="900" b="1" baseline="0" noProof="0" dirty="0">
                          <a:solidFill>
                            <a:schemeClr val="tx1"/>
                          </a:solidFill>
                          <a:latin typeface="Arial" panose="020B0604020202020204" pitchFamily="34" charset="0"/>
                          <a:cs typeface="Arial" panose="020B0604020202020204" pitchFamily="34" charset="0"/>
                        </a:rPr>
                        <a:t> ratio for </a:t>
                      </a:r>
                      <a:br>
                        <a:rPr lang="en-GB" sz="900" b="1" baseline="0" noProof="0" dirty="0">
                          <a:solidFill>
                            <a:schemeClr val="tx1"/>
                          </a:solidFill>
                          <a:latin typeface="Arial" panose="020B0604020202020204" pitchFamily="34" charset="0"/>
                          <a:cs typeface="Arial" panose="020B0604020202020204" pitchFamily="34" charset="0"/>
                        </a:rPr>
                      </a:br>
                      <a:r>
                        <a:rPr lang="en-GB" sz="900" b="1" baseline="0" noProof="0" dirty="0">
                          <a:solidFill>
                            <a:schemeClr val="tx1"/>
                          </a:solidFill>
                          <a:latin typeface="Arial" panose="020B0604020202020204" pitchFamily="34" charset="0"/>
                          <a:cs typeface="Arial" panose="020B0604020202020204" pitchFamily="34" charset="0"/>
                        </a:rPr>
                        <a:t>death (95% CI)</a:t>
                      </a:r>
                      <a:endParaRPr lang="en-GB" sz="900" b="1"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Events/patients (n/N)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Events/patients (n/N)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1"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1"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err="1">
                          <a:solidFill>
                            <a:srgbClr val="FFFF00"/>
                          </a:solidFill>
                          <a:latin typeface="Arial" panose="020B0604020202020204" pitchFamily="34" charset="0"/>
                          <a:cs typeface="Arial" panose="020B0604020202020204" pitchFamily="34" charset="0"/>
                        </a:rPr>
                        <a:t>Karnofsky</a:t>
                      </a:r>
                      <a:r>
                        <a:rPr lang="en-GB" sz="900" b="1" noProof="0" dirty="0">
                          <a:solidFill>
                            <a:srgbClr val="FFFF00"/>
                          </a:solidFill>
                          <a:latin typeface="Arial" panose="020B0604020202020204" pitchFamily="34" charset="0"/>
                          <a:cs typeface="Arial" panose="020B0604020202020204" pitchFamily="34" charset="0"/>
                        </a:rPr>
                        <a:t> performance status</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90–100</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39/66</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37/67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0.79 (0.50–1.24)</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70–80</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36/51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43/52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0.54 (0.35–0.85)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Albumin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≥40 g/L</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30/53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29/54</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0.85 (0.51–1.42)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&lt;40</a:t>
                      </a:r>
                      <a:r>
                        <a:rPr lang="en-GB" sz="900" b="0" baseline="0" noProof="0" dirty="0">
                          <a:solidFill>
                            <a:schemeClr val="tx1"/>
                          </a:solidFill>
                          <a:latin typeface="Arial" panose="020B0604020202020204" pitchFamily="34" charset="0"/>
                          <a:cs typeface="Arial" panose="020B0604020202020204" pitchFamily="34" charset="0"/>
                        </a:rPr>
                        <a:t> g/L</a:t>
                      </a: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45/64</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51/65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0.52 (0.35–0.79)</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Ethnic origin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White</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45/75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53/75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0.62 (0.41–0.92)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East Asian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23/34</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25/36</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0.49 (0.27–0.90)</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Other</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7/8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3.27 (0.67–15.84)</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Original tumour location in pancreas</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Head</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48/76</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45/69</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0.80 (0.53–1.20)</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Other</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27/41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35/50</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0.51 (0.31–0.85)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CA19-9</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5"/>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≥40 U/mL</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63/92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66/91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0.62 (0.44–0.88)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&lt;40 U/mL</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12/22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13/23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0.83 (0.38–1.83)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7"/>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Liver metastases</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8"/>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Yes</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54/75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62/84</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0.65 (0.45–0.93)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9"/>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No</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21/42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18/35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0.74 (0.39–1.41)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0"/>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Age (years)</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1"/>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buFont typeface="Wingdings"/>
                        <a:buNone/>
                      </a:pPr>
                      <a:r>
                        <a:rPr lang="en-GB" sz="900" b="0" noProof="0" dirty="0">
                          <a:solidFill>
                            <a:schemeClr val="tx1"/>
                          </a:solidFill>
                          <a:latin typeface="Arial" panose="020B0604020202020204" pitchFamily="34" charset="0"/>
                          <a:cs typeface="Arial" panose="020B0604020202020204" pitchFamily="34" charset="0"/>
                        </a:rPr>
                        <a:t>&gt;65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35/52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31/38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0.73 (0.45–1.19)</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2"/>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≤65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40/65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49/81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0.61 (0.40–0.93)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3"/>
                  </a:ext>
                </a:extLst>
              </a:tr>
            </a:tbl>
          </a:graphicData>
        </a:graphic>
      </p:graphicFrame>
      <p:grpSp>
        <p:nvGrpSpPr>
          <p:cNvPr id="108" name="Group 107"/>
          <p:cNvGrpSpPr/>
          <p:nvPr/>
        </p:nvGrpSpPr>
        <p:grpSpPr>
          <a:xfrm>
            <a:off x="8431213" y="3173318"/>
            <a:ext cx="533400" cy="104775"/>
            <a:chOff x="6907213" y="2991772"/>
            <a:chExt cx="533400" cy="104775"/>
          </a:xfrm>
          <a:solidFill>
            <a:schemeClr val="tx2"/>
          </a:solidFill>
        </p:grpSpPr>
        <p:sp>
          <p:nvSpPr>
            <p:cNvPr id="109" name="Oval 26"/>
            <p:cNvSpPr>
              <a:spLocks noChangeArrowheads="1"/>
            </p:cNvSpPr>
            <p:nvPr/>
          </p:nvSpPr>
          <p:spPr bwMode="auto">
            <a:xfrm>
              <a:off x="6907213" y="3013997"/>
              <a:ext cx="57150" cy="53975"/>
            </a:xfrm>
            <a:prstGeom prst="ellipse">
              <a:avLst/>
            </a:pr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ysClr val="windowText" lastClr="000000"/>
                </a:solidFill>
                <a:effectLst/>
                <a:uLnTx/>
                <a:uFillTx/>
                <a:latin typeface="Raleway"/>
                <a:ea typeface="Tahoma"/>
                <a:cs typeface="Tahoma"/>
              </a:endParaRPr>
            </a:p>
          </p:txBody>
        </p:sp>
        <p:sp>
          <p:nvSpPr>
            <p:cNvPr id="110" name="Freeform 45"/>
            <p:cNvSpPr>
              <a:spLocks/>
            </p:cNvSpPr>
            <p:nvPr/>
          </p:nvSpPr>
          <p:spPr bwMode="auto">
            <a:xfrm>
              <a:off x="7361238" y="2991772"/>
              <a:ext cx="79375" cy="104775"/>
            </a:xfrm>
            <a:custGeom>
              <a:avLst/>
              <a:gdLst>
                <a:gd name="T0" fmla="*/ 0 w 50"/>
                <a:gd name="T1" fmla="*/ 32 h 66"/>
                <a:gd name="T2" fmla="*/ 0 w 50"/>
                <a:gd name="T3" fmla="*/ 0 h 66"/>
                <a:gd name="T4" fmla="*/ 26 w 50"/>
                <a:gd name="T5" fmla="*/ 16 h 66"/>
                <a:gd name="T6" fmla="*/ 50 w 50"/>
                <a:gd name="T7" fmla="*/ 32 h 66"/>
                <a:gd name="T8" fmla="*/ 26 w 50"/>
                <a:gd name="T9" fmla="*/ 50 h 66"/>
                <a:gd name="T10" fmla="*/ 0 w 50"/>
                <a:gd name="T11" fmla="*/ 66 h 66"/>
                <a:gd name="T12" fmla="*/ 0 w 50"/>
                <a:gd name="T13" fmla="*/ 32 h 66"/>
              </a:gdLst>
              <a:ahLst/>
              <a:cxnLst>
                <a:cxn ang="0">
                  <a:pos x="T0" y="T1"/>
                </a:cxn>
                <a:cxn ang="0">
                  <a:pos x="T2" y="T3"/>
                </a:cxn>
                <a:cxn ang="0">
                  <a:pos x="T4" y="T5"/>
                </a:cxn>
                <a:cxn ang="0">
                  <a:pos x="T6" y="T7"/>
                </a:cxn>
                <a:cxn ang="0">
                  <a:pos x="T8" y="T9"/>
                </a:cxn>
                <a:cxn ang="0">
                  <a:pos x="T10" y="T11"/>
                </a:cxn>
                <a:cxn ang="0">
                  <a:pos x="T12" y="T13"/>
                </a:cxn>
              </a:cxnLst>
              <a:rect l="0" t="0" r="r" b="b"/>
              <a:pathLst>
                <a:path w="50" h="66">
                  <a:moveTo>
                    <a:pt x="0" y="32"/>
                  </a:moveTo>
                  <a:lnTo>
                    <a:pt x="0" y="0"/>
                  </a:lnTo>
                  <a:lnTo>
                    <a:pt x="26" y="16"/>
                  </a:lnTo>
                  <a:lnTo>
                    <a:pt x="50" y="32"/>
                  </a:lnTo>
                  <a:lnTo>
                    <a:pt x="26" y="50"/>
                  </a:lnTo>
                  <a:lnTo>
                    <a:pt x="0" y="66"/>
                  </a:lnTo>
                  <a:lnTo>
                    <a:pt x="0" y="3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grpSp>
      <p:sp>
        <p:nvSpPr>
          <p:cNvPr id="129" name="Line 40"/>
          <p:cNvSpPr>
            <a:spLocks noChangeShapeType="1"/>
          </p:cNvSpPr>
          <p:nvPr/>
        </p:nvSpPr>
        <p:spPr bwMode="auto">
          <a:xfrm>
            <a:off x="7426326" y="3220942"/>
            <a:ext cx="1484313"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 name="Text Placeholder 9"/>
          <p:cNvSpPr>
            <a:spLocks noGrp="1"/>
          </p:cNvSpPr>
          <p:nvPr>
            <p:ph type="body" sz="quarter" idx="10"/>
          </p:nvPr>
        </p:nvSpPr>
        <p:spPr/>
        <p:txBody>
          <a:bodyPr/>
          <a:lstStyle/>
          <a:p>
            <a:r>
              <a:rPr lang="en-GB" dirty="0"/>
              <a:t>CI, confidence interval</a:t>
            </a:r>
          </a:p>
        </p:txBody>
      </p:sp>
      <p:sp>
        <p:nvSpPr>
          <p:cNvPr id="9" name="Text Placeholder 8"/>
          <p:cNvSpPr>
            <a:spLocks noGrp="1"/>
          </p:cNvSpPr>
          <p:nvPr>
            <p:ph type="body" sz="quarter" idx="11"/>
          </p:nvPr>
        </p:nvSpPr>
        <p:spPr>
          <a:xfrm>
            <a:off x="7340600" y="6289530"/>
            <a:ext cx="4350560" cy="409170"/>
          </a:xfrm>
        </p:spPr>
        <p:txBody>
          <a:bodyPr/>
          <a:lstStyle/>
          <a:p>
            <a:r>
              <a:rPr lang="en-GB" dirty="0"/>
              <a:t>Wang-Gillam A, et al. Lancet 2016;387:545</a:t>
            </a:r>
          </a:p>
        </p:txBody>
      </p:sp>
      <p:sp>
        <p:nvSpPr>
          <p:cNvPr id="76" name="Line 13"/>
          <p:cNvSpPr>
            <a:spLocks noChangeShapeType="1"/>
          </p:cNvSpPr>
          <p:nvPr/>
        </p:nvSpPr>
        <p:spPr bwMode="auto">
          <a:xfrm flipV="1">
            <a:off x="7688010" y="1637172"/>
            <a:ext cx="0" cy="389573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77" name="Line 14"/>
          <p:cNvSpPr>
            <a:spLocks noChangeShapeType="1"/>
          </p:cNvSpPr>
          <p:nvPr/>
        </p:nvSpPr>
        <p:spPr bwMode="auto">
          <a:xfrm flipV="1">
            <a:off x="7458973" y="1651339"/>
            <a:ext cx="0" cy="3852000"/>
          </a:xfrm>
          <a:prstGeom prst="line">
            <a:avLst/>
          </a:prstGeom>
          <a:noFill/>
          <a:ln w="12700" cap="flat">
            <a:solidFill>
              <a:srgbClr val="FFFF00"/>
            </a:solidFill>
            <a:prstDash val="dash"/>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0" name="Oval 15"/>
          <p:cNvSpPr>
            <a:spLocks noChangeArrowheads="1"/>
          </p:cNvSpPr>
          <p:nvPr/>
        </p:nvSpPr>
        <p:spPr bwMode="auto">
          <a:xfrm>
            <a:off x="7286625" y="5136657"/>
            <a:ext cx="146050" cy="146050"/>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1" name="Oval 16"/>
          <p:cNvSpPr>
            <a:spLocks noChangeArrowheads="1"/>
          </p:cNvSpPr>
          <p:nvPr/>
        </p:nvSpPr>
        <p:spPr bwMode="auto">
          <a:xfrm>
            <a:off x="7324726" y="4475356"/>
            <a:ext cx="155575" cy="155575"/>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2" name="Oval 17"/>
          <p:cNvSpPr>
            <a:spLocks noChangeArrowheads="1"/>
          </p:cNvSpPr>
          <p:nvPr/>
        </p:nvSpPr>
        <p:spPr bwMode="auto">
          <a:xfrm>
            <a:off x="7423151" y="4998906"/>
            <a:ext cx="111125" cy="109538"/>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3" name="Oval 18"/>
          <p:cNvSpPr>
            <a:spLocks noChangeArrowheads="1"/>
          </p:cNvSpPr>
          <p:nvPr/>
        </p:nvSpPr>
        <p:spPr bwMode="auto">
          <a:xfrm>
            <a:off x="7435851" y="4662566"/>
            <a:ext cx="111125" cy="111125"/>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4" name="Oval 19"/>
          <p:cNvSpPr>
            <a:spLocks noChangeArrowheads="1"/>
          </p:cNvSpPr>
          <p:nvPr/>
        </p:nvSpPr>
        <p:spPr bwMode="auto">
          <a:xfrm>
            <a:off x="7527925" y="4179554"/>
            <a:ext cx="77788" cy="79375"/>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5" name="Oval 20"/>
          <p:cNvSpPr>
            <a:spLocks noChangeArrowheads="1"/>
          </p:cNvSpPr>
          <p:nvPr/>
        </p:nvSpPr>
        <p:spPr bwMode="auto">
          <a:xfrm>
            <a:off x="7286626" y="3977660"/>
            <a:ext cx="155575" cy="153988"/>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6" name="Oval 21"/>
          <p:cNvSpPr>
            <a:spLocks noChangeArrowheads="1"/>
          </p:cNvSpPr>
          <p:nvPr/>
        </p:nvSpPr>
        <p:spPr bwMode="auto">
          <a:xfrm>
            <a:off x="7185025" y="3671698"/>
            <a:ext cx="107950" cy="107950"/>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7" name="Oval 22"/>
          <p:cNvSpPr>
            <a:spLocks noChangeArrowheads="1"/>
          </p:cNvSpPr>
          <p:nvPr/>
        </p:nvSpPr>
        <p:spPr bwMode="auto">
          <a:xfrm>
            <a:off x="7169150" y="2999621"/>
            <a:ext cx="101600" cy="100013"/>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8" name="Oval 23"/>
          <p:cNvSpPr>
            <a:spLocks noChangeArrowheads="1"/>
          </p:cNvSpPr>
          <p:nvPr/>
        </p:nvSpPr>
        <p:spPr bwMode="auto">
          <a:xfrm>
            <a:off x="7458076" y="3473182"/>
            <a:ext cx="150813" cy="152400"/>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9" name="Oval 24"/>
          <p:cNvSpPr>
            <a:spLocks noChangeArrowheads="1"/>
          </p:cNvSpPr>
          <p:nvPr/>
        </p:nvSpPr>
        <p:spPr bwMode="auto">
          <a:xfrm>
            <a:off x="7299325" y="2821434"/>
            <a:ext cx="146050" cy="146050"/>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0" name="Oval 25"/>
          <p:cNvSpPr>
            <a:spLocks noChangeArrowheads="1"/>
          </p:cNvSpPr>
          <p:nvPr/>
        </p:nvSpPr>
        <p:spPr bwMode="auto">
          <a:xfrm>
            <a:off x="7191375" y="2484347"/>
            <a:ext cx="139700" cy="139700"/>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1" name="Oval 27"/>
          <p:cNvSpPr>
            <a:spLocks noChangeArrowheads="1"/>
          </p:cNvSpPr>
          <p:nvPr/>
        </p:nvSpPr>
        <p:spPr bwMode="auto">
          <a:xfrm>
            <a:off x="7232650" y="2008003"/>
            <a:ext cx="107950" cy="106363"/>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2" name="Oval 28"/>
          <p:cNvSpPr>
            <a:spLocks noChangeArrowheads="1"/>
          </p:cNvSpPr>
          <p:nvPr/>
        </p:nvSpPr>
        <p:spPr bwMode="auto">
          <a:xfrm>
            <a:off x="7464426" y="1827990"/>
            <a:ext cx="138113" cy="139700"/>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3" name="Oval 29"/>
          <p:cNvSpPr>
            <a:spLocks noChangeArrowheads="1"/>
          </p:cNvSpPr>
          <p:nvPr/>
        </p:nvSpPr>
        <p:spPr bwMode="auto">
          <a:xfrm>
            <a:off x="7515225" y="2330390"/>
            <a:ext cx="122238" cy="123825"/>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4" name="Line 30"/>
          <p:cNvSpPr>
            <a:spLocks noChangeShapeType="1"/>
          </p:cNvSpPr>
          <p:nvPr/>
        </p:nvSpPr>
        <p:spPr bwMode="auto">
          <a:xfrm>
            <a:off x="7073901" y="5209682"/>
            <a:ext cx="563563"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5" name="Line 31"/>
          <p:cNvSpPr>
            <a:spLocks noChangeShapeType="1"/>
          </p:cNvSpPr>
          <p:nvPr/>
        </p:nvSpPr>
        <p:spPr bwMode="auto">
          <a:xfrm>
            <a:off x="7159625" y="5051293"/>
            <a:ext cx="642938"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6" name="Line 32"/>
          <p:cNvSpPr>
            <a:spLocks noChangeShapeType="1"/>
          </p:cNvSpPr>
          <p:nvPr/>
        </p:nvSpPr>
        <p:spPr bwMode="auto">
          <a:xfrm>
            <a:off x="7064375" y="4716540"/>
            <a:ext cx="839788"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7" name="Line 33"/>
          <p:cNvSpPr>
            <a:spLocks noChangeShapeType="1"/>
          </p:cNvSpPr>
          <p:nvPr/>
        </p:nvSpPr>
        <p:spPr bwMode="auto">
          <a:xfrm>
            <a:off x="7159625" y="4551555"/>
            <a:ext cx="477838"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8" name="Line 34"/>
          <p:cNvSpPr>
            <a:spLocks noChangeShapeType="1"/>
          </p:cNvSpPr>
          <p:nvPr/>
        </p:nvSpPr>
        <p:spPr bwMode="auto">
          <a:xfrm>
            <a:off x="7045325" y="4217653"/>
            <a:ext cx="1023938"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9" name="Line 35"/>
          <p:cNvSpPr>
            <a:spLocks noChangeShapeType="1"/>
          </p:cNvSpPr>
          <p:nvPr/>
        </p:nvSpPr>
        <p:spPr bwMode="auto">
          <a:xfrm>
            <a:off x="7137401" y="4055448"/>
            <a:ext cx="455613"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0" name="Line 36"/>
          <p:cNvSpPr>
            <a:spLocks noChangeShapeType="1"/>
          </p:cNvSpPr>
          <p:nvPr/>
        </p:nvSpPr>
        <p:spPr bwMode="auto">
          <a:xfrm>
            <a:off x="6905625" y="3725673"/>
            <a:ext cx="666750"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1" name="Line 37"/>
          <p:cNvSpPr>
            <a:spLocks noChangeShapeType="1"/>
          </p:cNvSpPr>
          <p:nvPr/>
        </p:nvSpPr>
        <p:spPr bwMode="auto">
          <a:xfrm>
            <a:off x="7280275" y="3549382"/>
            <a:ext cx="522288"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2" name="Line 38"/>
          <p:cNvSpPr>
            <a:spLocks noChangeShapeType="1"/>
          </p:cNvSpPr>
          <p:nvPr/>
        </p:nvSpPr>
        <p:spPr bwMode="auto">
          <a:xfrm>
            <a:off x="6829425" y="3048832"/>
            <a:ext cx="782638"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3" name="Line 39"/>
          <p:cNvSpPr>
            <a:spLocks noChangeShapeType="1"/>
          </p:cNvSpPr>
          <p:nvPr/>
        </p:nvSpPr>
        <p:spPr bwMode="auto">
          <a:xfrm>
            <a:off x="7099301" y="2894459"/>
            <a:ext cx="525463"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4" name="Line 41"/>
          <p:cNvSpPr>
            <a:spLocks noChangeShapeType="1"/>
          </p:cNvSpPr>
          <p:nvPr/>
        </p:nvSpPr>
        <p:spPr bwMode="auto">
          <a:xfrm>
            <a:off x="6997701" y="2554197"/>
            <a:ext cx="523875"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5" name="Line 42"/>
          <p:cNvSpPr>
            <a:spLocks noChangeShapeType="1"/>
          </p:cNvSpPr>
          <p:nvPr/>
        </p:nvSpPr>
        <p:spPr bwMode="auto">
          <a:xfrm>
            <a:off x="7254876" y="2393889"/>
            <a:ext cx="652463"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6" name="Line 43"/>
          <p:cNvSpPr>
            <a:spLocks noChangeShapeType="1"/>
          </p:cNvSpPr>
          <p:nvPr/>
        </p:nvSpPr>
        <p:spPr bwMode="auto">
          <a:xfrm>
            <a:off x="6991350" y="2060390"/>
            <a:ext cx="577850"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7" name="Line 44"/>
          <p:cNvSpPr>
            <a:spLocks noChangeShapeType="1"/>
          </p:cNvSpPr>
          <p:nvPr/>
        </p:nvSpPr>
        <p:spPr bwMode="auto">
          <a:xfrm>
            <a:off x="7235826" y="1897840"/>
            <a:ext cx="582613"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1" name="Line 5"/>
          <p:cNvSpPr>
            <a:spLocks noChangeShapeType="1"/>
          </p:cNvSpPr>
          <p:nvPr/>
        </p:nvSpPr>
        <p:spPr bwMode="auto">
          <a:xfrm>
            <a:off x="6300789" y="5506037"/>
            <a:ext cx="2782887"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2" name="Line 6"/>
          <p:cNvSpPr>
            <a:spLocks noChangeShapeType="1"/>
          </p:cNvSpPr>
          <p:nvPr/>
        </p:nvSpPr>
        <p:spPr bwMode="auto">
          <a:xfrm flipV="1">
            <a:off x="6769100" y="550921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3" name="Line 7"/>
          <p:cNvSpPr>
            <a:spLocks noChangeShapeType="1"/>
          </p:cNvSpPr>
          <p:nvPr/>
        </p:nvSpPr>
        <p:spPr bwMode="auto">
          <a:xfrm flipV="1">
            <a:off x="6307138" y="550921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4" name="Line 8"/>
          <p:cNvSpPr>
            <a:spLocks noChangeShapeType="1"/>
          </p:cNvSpPr>
          <p:nvPr/>
        </p:nvSpPr>
        <p:spPr bwMode="auto">
          <a:xfrm flipV="1">
            <a:off x="7231063" y="550921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5" name="Line 9"/>
          <p:cNvSpPr>
            <a:spLocks noChangeShapeType="1"/>
          </p:cNvSpPr>
          <p:nvPr/>
        </p:nvSpPr>
        <p:spPr bwMode="auto">
          <a:xfrm flipV="1">
            <a:off x="8153400" y="550921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6" name="Line 10"/>
          <p:cNvSpPr>
            <a:spLocks noChangeShapeType="1"/>
          </p:cNvSpPr>
          <p:nvPr/>
        </p:nvSpPr>
        <p:spPr bwMode="auto">
          <a:xfrm flipV="1">
            <a:off x="7687709" y="550921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7" name="Line 11"/>
          <p:cNvSpPr>
            <a:spLocks noChangeShapeType="1"/>
          </p:cNvSpPr>
          <p:nvPr/>
        </p:nvSpPr>
        <p:spPr bwMode="auto">
          <a:xfrm flipV="1">
            <a:off x="8615363" y="550921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8" name="Line 12"/>
          <p:cNvSpPr>
            <a:spLocks noChangeShapeType="1"/>
          </p:cNvSpPr>
          <p:nvPr/>
        </p:nvSpPr>
        <p:spPr bwMode="auto">
          <a:xfrm flipV="1">
            <a:off x="9077325" y="550921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9" name="TextBox 118"/>
          <p:cNvSpPr txBox="1"/>
          <p:nvPr/>
        </p:nvSpPr>
        <p:spPr>
          <a:xfrm>
            <a:off x="6590668" y="5615642"/>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Raleway"/>
                <a:ea typeface="Tahoma"/>
                <a:cs typeface="Tahoma"/>
              </a:rPr>
              <a:t>0.125</a:t>
            </a:r>
          </a:p>
        </p:txBody>
      </p:sp>
      <p:sp>
        <p:nvSpPr>
          <p:cNvPr id="120" name="TextBox 119"/>
          <p:cNvSpPr txBox="1"/>
          <p:nvPr/>
        </p:nvSpPr>
        <p:spPr>
          <a:xfrm>
            <a:off x="7054217" y="5615642"/>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Raleway"/>
                <a:ea typeface="Tahoma"/>
                <a:cs typeface="Tahoma"/>
              </a:rPr>
              <a:t>0.5</a:t>
            </a:r>
          </a:p>
        </p:txBody>
      </p:sp>
      <p:sp>
        <p:nvSpPr>
          <p:cNvPr id="121" name="TextBox 120"/>
          <p:cNvSpPr txBox="1"/>
          <p:nvPr/>
        </p:nvSpPr>
        <p:spPr>
          <a:xfrm>
            <a:off x="7517766" y="5615642"/>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Raleway"/>
                <a:ea typeface="Tahoma"/>
                <a:cs typeface="Tahoma"/>
              </a:rPr>
              <a:t>1</a:t>
            </a:r>
          </a:p>
        </p:txBody>
      </p:sp>
      <p:sp>
        <p:nvSpPr>
          <p:cNvPr id="122" name="TextBox 121"/>
          <p:cNvSpPr txBox="1"/>
          <p:nvPr/>
        </p:nvSpPr>
        <p:spPr>
          <a:xfrm>
            <a:off x="7967030" y="5615642"/>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Raleway"/>
                <a:ea typeface="Tahoma"/>
                <a:cs typeface="Tahoma"/>
              </a:rPr>
              <a:t>2</a:t>
            </a:r>
          </a:p>
        </p:txBody>
      </p:sp>
      <p:sp>
        <p:nvSpPr>
          <p:cNvPr id="123" name="TextBox 122"/>
          <p:cNvSpPr txBox="1"/>
          <p:nvPr/>
        </p:nvSpPr>
        <p:spPr>
          <a:xfrm>
            <a:off x="8430579" y="5615642"/>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Raleway"/>
                <a:ea typeface="Tahoma"/>
                <a:cs typeface="Tahoma"/>
              </a:rPr>
              <a:t>4</a:t>
            </a:r>
          </a:p>
        </p:txBody>
      </p:sp>
      <p:sp>
        <p:nvSpPr>
          <p:cNvPr id="124" name="TextBox 123"/>
          <p:cNvSpPr txBox="1"/>
          <p:nvPr/>
        </p:nvSpPr>
        <p:spPr>
          <a:xfrm>
            <a:off x="8894128" y="5615642"/>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Raleway"/>
                <a:ea typeface="Tahoma"/>
                <a:cs typeface="Tahoma"/>
              </a:rPr>
              <a:t>8</a:t>
            </a:r>
          </a:p>
        </p:txBody>
      </p:sp>
      <p:sp>
        <p:nvSpPr>
          <p:cNvPr id="125" name="TextBox 124"/>
          <p:cNvSpPr txBox="1"/>
          <p:nvPr/>
        </p:nvSpPr>
        <p:spPr>
          <a:xfrm>
            <a:off x="5847534" y="5920369"/>
            <a:ext cx="1728192" cy="184666"/>
          </a:xfrm>
          <a:prstGeom prst="rect">
            <a:avLst/>
          </a:prstGeom>
          <a:noFill/>
        </p:spPr>
        <p:txBody>
          <a:bodyPr wrap="square" lIns="0" t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00"/>
                </a:solidFill>
                <a:effectLst/>
                <a:uLnTx/>
                <a:uFillTx/>
                <a:latin typeface="Raleway"/>
                <a:ea typeface="Tahoma"/>
                <a:cs typeface="Tahoma"/>
              </a:rPr>
              <a:t>Favours nal-IRI+5-FU/LV</a:t>
            </a:r>
          </a:p>
        </p:txBody>
      </p:sp>
      <p:sp>
        <p:nvSpPr>
          <p:cNvPr id="126" name="TextBox 125"/>
          <p:cNvSpPr txBox="1"/>
          <p:nvPr/>
        </p:nvSpPr>
        <p:spPr>
          <a:xfrm>
            <a:off x="7822074" y="5920369"/>
            <a:ext cx="1728192" cy="184666"/>
          </a:xfrm>
          <a:prstGeom prst="rect">
            <a:avLst/>
          </a:prstGeom>
          <a:noFill/>
        </p:spPr>
        <p:txBody>
          <a:bodyPr wrap="square" lIns="0" t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00"/>
                </a:solidFill>
                <a:effectLst/>
                <a:uLnTx/>
                <a:uFillTx/>
                <a:latin typeface="Raleway"/>
                <a:ea typeface="Tahoma"/>
                <a:cs typeface="Tahoma"/>
              </a:rPr>
              <a:t>Favours 5-FU/LV</a:t>
            </a:r>
          </a:p>
        </p:txBody>
      </p:sp>
      <p:cxnSp>
        <p:nvCxnSpPr>
          <p:cNvPr id="127" name="Straight Arrow Connector 126"/>
          <p:cNvCxnSpPr/>
          <p:nvPr/>
        </p:nvCxnSpPr>
        <p:spPr>
          <a:xfrm flipH="1">
            <a:off x="6770689" y="5829243"/>
            <a:ext cx="463549" cy="0"/>
          </a:xfrm>
          <a:prstGeom prst="straightConnector1">
            <a:avLst/>
          </a:prstGeom>
          <a:noFill/>
          <a:ln w="12700" cap="flat" cmpd="sng" algn="ctr">
            <a:solidFill>
              <a:srgbClr val="FFFF00"/>
            </a:solidFill>
            <a:prstDash val="solid"/>
            <a:tailEnd type="triangle"/>
          </a:ln>
          <a:effectLst/>
        </p:spPr>
      </p:cxnSp>
      <p:cxnSp>
        <p:nvCxnSpPr>
          <p:cNvPr id="128" name="Straight Arrow Connector 127"/>
          <p:cNvCxnSpPr/>
          <p:nvPr/>
        </p:nvCxnSpPr>
        <p:spPr>
          <a:xfrm>
            <a:off x="8153401" y="5829243"/>
            <a:ext cx="463549" cy="0"/>
          </a:xfrm>
          <a:prstGeom prst="straightConnector1">
            <a:avLst/>
          </a:prstGeom>
          <a:noFill/>
          <a:ln w="12700" cap="flat" cmpd="sng" algn="ctr">
            <a:solidFill>
              <a:srgbClr val="FFFF00"/>
            </a:solidFill>
            <a:prstDash val="solid"/>
            <a:tailEnd type="triangle"/>
          </a:ln>
          <a:effectLst/>
        </p:spPr>
      </p:cxnSp>
      <p:sp>
        <p:nvSpPr>
          <p:cNvPr id="60" name="Title 1">
            <a:extLst>
              <a:ext uri="{FF2B5EF4-FFF2-40B4-BE49-F238E27FC236}">
                <a16:creationId xmlns:a16="http://schemas.microsoft.com/office/drawing/2014/main" id="{FD642CB6-E985-4365-AFAF-93E1627815AB}"/>
              </a:ext>
            </a:extLst>
          </p:cNvPr>
          <p:cNvSpPr>
            <a:spLocks noGrp="1"/>
          </p:cNvSpPr>
          <p:nvPr>
            <p:ph type="title"/>
          </p:nvPr>
        </p:nvSpPr>
        <p:spPr>
          <a:xfrm>
            <a:off x="1699807" y="303623"/>
            <a:ext cx="9781722" cy="688872"/>
          </a:xfrm>
        </p:spPr>
        <p:txBody>
          <a:bodyPr>
            <a:noAutofit/>
          </a:bodyPr>
          <a:lstStyle/>
          <a:p>
            <a:r>
              <a:rPr lang="en-GB" altLang="en-US" sz="3200" dirty="0">
                <a:solidFill>
                  <a:srgbClr val="FFFF99"/>
                </a:solidFill>
                <a:latin typeface="Calibri" panose="020F0502020204030204" pitchFamily="34" charset="0"/>
                <a:cs typeface="Calibri" panose="020F0502020204030204" pitchFamily="34" charset="0"/>
              </a:rPr>
              <a:t>NAPOLI-1: S</a:t>
            </a:r>
            <a:r>
              <a:rPr lang="en-GB" sz="3200" dirty="0">
                <a:solidFill>
                  <a:srgbClr val="FFFF99"/>
                </a:solidFill>
                <a:latin typeface="Calibri" panose="020F0502020204030204" pitchFamily="34" charset="0"/>
                <a:cs typeface="Calibri" panose="020F0502020204030204" pitchFamily="34" charset="0"/>
              </a:rPr>
              <a:t>urvival Benefit of nal-IRI+5-FU/LV was Observed Across Most Subgroups</a:t>
            </a:r>
          </a:p>
        </p:txBody>
      </p:sp>
    </p:spTree>
    <p:extLst>
      <p:ext uri="{BB962C8B-B14F-4D97-AF65-F5344CB8AC3E}">
        <p14:creationId xmlns:p14="http://schemas.microsoft.com/office/powerpoint/2010/main" val="27852582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6" name="Table 75"/>
          <p:cNvGraphicFramePr>
            <a:graphicFrameLocks noGrp="1"/>
          </p:cNvGraphicFramePr>
          <p:nvPr>
            <p:extLst/>
          </p:nvPr>
        </p:nvGraphicFramePr>
        <p:xfrm>
          <a:off x="2162503" y="1172620"/>
          <a:ext cx="7725813" cy="4452120"/>
        </p:xfrm>
        <a:graphic>
          <a:graphicData uri="http://schemas.openxmlformats.org/drawingml/2006/table">
            <a:tbl>
              <a:tblPr firstRow="1" bandRow="1"/>
              <a:tblGrid>
                <a:gridCol w="2019300">
                  <a:extLst>
                    <a:ext uri="{9D8B030D-6E8A-4147-A177-3AD203B41FA5}">
                      <a16:colId xmlns:a16="http://schemas.microsoft.com/office/drawing/2014/main" val="20000"/>
                    </a:ext>
                  </a:extLst>
                </a:gridCol>
                <a:gridCol w="1728192">
                  <a:extLst>
                    <a:ext uri="{9D8B030D-6E8A-4147-A177-3AD203B41FA5}">
                      <a16:colId xmlns:a16="http://schemas.microsoft.com/office/drawing/2014/main" val="20001"/>
                    </a:ext>
                  </a:extLst>
                </a:gridCol>
                <a:gridCol w="1656184">
                  <a:extLst>
                    <a:ext uri="{9D8B030D-6E8A-4147-A177-3AD203B41FA5}">
                      <a16:colId xmlns:a16="http://schemas.microsoft.com/office/drawing/2014/main" val="20002"/>
                    </a:ext>
                  </a:extLst>
                </a:gridCol>
                <a:gridCol w="1206137">
                  <a:extLst>
                    <a:ext uri="{9D8B030D-6E8A-4147-A177-3AD203B41FA5}">
                      <a16:colId xmlns:a16="http://schemas.microsoft.com/office/drawing/2014/main" val="20003"/>
                    </a:ext>
                  </a:extLst>
                </a:gridCol>
                <a:gridCol w="1116000">
                  <a:extLst>
                    <a:ext uri="{9D8B030D-6E8A-4147-A177-3AD203B41FA5}">
                      <a16:colId xmlns:a16="http://schemas.microsoft.com/office/drawing/2014/main" val="20004"/>
                    </a:ext>
                  </a:extLst>
                </a:gridCol>
              </a:tblGrid>
              <a:tr h="224975">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Combination therapy</a:t>
                      </a:r>
                      <a:br>
                        <a:rPr lang="en-GB" sz="900" b="1" noProof="0" dirty="0">
                          <a:solidFill>
                            <a:schemeClr val="tx1"/>
                          </a:solidFill>
                          <a:latin typeface="Arial" panose="020B0604020202020204" pitchFamily="34" charset="0"/>
                          <a:cs typeface="Arial" panose="020B0604020202020204" pitchFamily="34" charset="0"/>
                        </a:rPr>
                      </a:br>
                      <a:r>
                        <a:rPr lang="en-GB" sz="900" b="1" noProof="0" dirty="0">
                          <a:solidFill>
                            <a:schemeClr val="tx1"/>
                          </a:solidFill>
                          <a:latin typeface="Arial" panose="020B0604020202020204" pitchFamily="34" charset="0"/>
                          <a:cs typeface="Arial" panose="020B0604020202020204" pitchFamily="34" charset="0"/>
                        </a:rPr>
                        <a:t>nal-IRI+5-FU/LV</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Combination</a:t>
                      </a:r>
                      <a:r>
                        <a:rPr lang="en-GB" sz="900" b="1" baseline="0" noProof="0" dirty="0">
                          <a:solidFill>
                            <a:schemeClr val="tx1"/>
                          </a:solidFill>
                          <a:latin typeface="Arial" panose="020B0604020202020204" pitchFamily="34" charset="0"/>
                          <a:cs typeface="Arial" panose="020B0604020202020204" pitchFamily="34" charset="0"/>
                        </a:rPr>
                        <a:t> therapy </a:t>
                      </a:r>
                      <a:r>
                        <a:rPr lang="en-GB" sz="900" b="1" noProof="0" dirty="0">
                          <a:solidFill>
                            <a:schemeClr val="tx1"/>
                          </a:solidFill>
                          <a:latin typeface="Arial" panose="020B0604020202020204" pitchFamily="34" charset="0"/>
                          <a:cs typeface="Arial" panose="020B0604020202020204" pitchFamily="34" charset="0"/>
                        </a:rPr>
                        <a:t>control</a:t>
                      </a:r>
                    </a:p>
                    <a:p>
                      <a:r>
                        <a:rPr lang="en-GB" sz="900" b="1" noProof="0" dirty="0">
                          <a:solidFill>
                            <a:schemeClr val="tx1"/>
                          </a:solidFill>
                          <a:latin typeface="Arial" panose="020B0604020202020204" pitchFamily="34" charset="0"/>
                          <a:cs typeface="Arial" panose="020B0604020202020204" pitchFamily="34" charset="0"/>
                        </a:rPr>
                        <a:t>5-FU/LV</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endParaRPr lang="en-GB" sz="900" b="1"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pPr algn="ctr"/>
                      <a:r>
                        <a:rPr lang="en-GB" sz="900" b="1" noProof="0" dirty="0">
                          <a:solidFill>
                            <a:schemeClr val="tx1"/>
                          </a:solidFill>
                          <a:latin typeface="Arial" panose="020B0604020202020204" pitchFamily="34" charset="0"/>
                          <a:cs typeface="Arial" panose="020B0604020202020204" pitchFamily="34" charset="0"/>
                        </a:rPr>
                        <a:t>Hazard</a:t>
                      </a:r>
                      <a:r>
                        <a:rPr lang="en-GB" sz="900" b="1" baseline="0" noProof="0" dirty="0">
                          <a:solidFill>
                            <a:schemeClr val="tx1"/>
                          </a:solidFill>
                          <a:latin typeface="Arial" panose="020B0604020202020204" pitchFamily="34" charset="0"/>
                          <a:cs typeface="Arial" panose="020B0604020202020204" pitchFamily="34" charset="0"/>
                        </a:rPr>
                        <a:t> ratio for </a:t>
                      </a:r>
                      <a:br>
                        <a:rPr lang="en-GB" sz="900" b="1" baseline="0" noProof="0" dirty="0">
                          <a:solidFill>
                            <a:schemeClr val="tx1"/>
                          </a:solidFill>
                          <a:latin typeface="Arial" panose="020B0604020202020204" pitchFamily="34" charset="0"/>
                          <a:cs typeface="Arial" panose="020B0604020202020204" pitchFamily="34" charset="0"/>
                        </a:rPr>
                      </a:br>
                      <a:r>
                        <a:rPr lang="en-GB" sz="900" b="1" baseline="0" noProof="0" dirty="0">
                          <a:solidFill>
                            <a:schemeClr val="tx1"/>
                          </a:solidFill>
                          <a:latin typeface="Arial" panose="020B0604020202020204" pitchFamily="34" charset="0"/>
                          <a:cs typeface="Arial" panose="020B0604020202020204" pitchFamily="34" charset="0"/>
                        </a:rPr>
                        <a:t>death (95% CI)</a:t>
                      </a:r>
                      <a:endParaRPr lang="en-GB" sz="900" b="1"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Events/patients (n/N)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Events/patients (n/N)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1"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1"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Sex</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Women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30/48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33/52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0.74 (0.45–1.22)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Men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45/69</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47/67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0.60 (0.40–0.91)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BMI</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≥Median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36/58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39/58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0.68 (0.43–1.07)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&lt;Median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39/59</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41/61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0.60 (0.38–0.95)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Region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North</a:t>
                      </a:r>
                      <a:r>
                        <a:rPr lang="en-GB" sz="900" b="0" baseline="0" noProof="0" dirty="0">
                          <a:solidFill>
                            <a:schemeClr val="tx1"/>
                          </a:solidFill>
                          <a:latin typeface="Arial" panose="020B0604020202020204" pitchFamily="34" charset="0"/>
                          <a:cs typeface="Arial" panose="020B0604020202020204" pitchFamily="34" charset="0"/>
                        </a:rPr>
                        <a:t> America</a:t>
                      </a: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14/19</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11/19</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0.79 (0.36–1.75)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Asia</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23/34</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24/35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0.51 (0.28–0.93)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Europe</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28/47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34/49</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0.69 (0.42–1.14)</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Other</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10/17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11/16</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0.58 (0.24–1.38)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Stage</a:t>
                      </a:r>
                      <a:r>
                        <a:rPr lang="en-GB" sz="900" b="1" baseline="0" noProof="0" dirty="0">
                          <a:solidFill>
                            <a:srgbClr val="FFFF00"/>
                          </a:solidFill>
                          <a:latin typeface="Arial" panose="020B0604020202020204" pitchFamily="34" charset="0"/>
                          <a:cs typeface="Arial" panose="020B0604020202020204" pitchFamily="34" charset="0"/>
                        </a:rPr>
                        <a:t> at diagnosis</a:t>
                      </a:r>
                      <a:endParaRPr lang="en-GB" sz="900" b="1" noProof="0" dirty="0">
                        <a:solidFill>
                          <a:srgbClr val="FFFF00"/>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Stage</a:t>
                      </a:r>
                      <a:r>
                        <a:rPr lang="en-GB" sz="900" b="0" baseline="0" noProof="0" dirty="0">
                          <a:solidFill>
                            <a:schemeClr val="tx1"/>
                          </a:solidFill>
                          <a:latin typeface="Arial" panose="020B0604020202020204" pitchFamily="34" charset="0"/>
                          <a:cs typeface="Arial" panose="020B0604020202020204" pitchFamily="34" charset="0"/>
                        </a:rPr>
                        <a:t> IV</a:t>
                      </a: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46/61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51/62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0.63 (0.42–0.94)</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Other</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28/55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28/55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0.72 (0.42–1.21)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5"/>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Time</a:t>
                      </a:r>
                      <a:r>
                        <a:rPr lang="en-GB" sz="900" b="1" baseline="0" noProof="0" dirty="0">
                          <a:solidFill>
                            <a:srgbClr val="FFFF00"/>
                          </a:solidFill>
                          <a:latin typeface="Arial" panose="020B0604020202020204" pitchFamily="34" charset="0"/>
                          <a:cs typeface="Arial" panose="020B0604020202020204" pitchFamily="34" charset="0"/>
                        </a:rPr>
                        <a:t> since diagnosis</a:t>
                      </a:r>
                      <a:endParaRPr lang="en-GB" sz="900" b="1" noProof="0" dirty="0">
                        <a:solidFill>
                          <a:srgbClr val="FFFF00"/>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≥Median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38/62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38/60</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0.86 (0.55–1.34)</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7"/>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&lt;Median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37/55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42/57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900" b="0" noProof="0" dirty="0">
                          <a:solidFill>
                            <a:schemeClr val="tx1"/>
                          </a:solidFill>
                          <a:latin typeface="Arial" panose="020B0604020202020204" pitchFamily="34" charset="0"/>
                          <a:cs typeface="Arial" panose="020B0604020202020204" pitchFamily="34" charset="0"/>
                        </a:rPr>
                        <a:t>0.46 (0.29–0.73)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8"/>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Time</a:t>
                      </a:r>
                      <a:r>
                        <a:rPr lang="en-GB" sz="900" b="1" baseline="0" noProof="0" dirty="0">
                          <a:solidFill>
                            <a:srgbClr val="FFFF00"/>
                          </a:solidFill>
                          <a:latin typeface="Arial" panose="020B0604020202020204" pitchFamily="34" charset="0"/>
                          <a:cs typeface="Arial" panose="020B0604020202020204" pitchFamily="34" charset="0"/>
                        </a:rPr>
                        <a:t> since metastatic diagnosis</a:t>
                      </a:r>
                      <a:endParaRPr lang="en-GB" sz="900" b="1" noProof="0" dirty="0">
                        <a:solidFill>
                          <a:srgbClr val="FFFF00"/>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9"/>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≥Median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42/61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41/58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0.80 (0.52–1.23)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0"/>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&lt;Median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32/55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39/60</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900" b="0" noProof="0" dirty="0">
                          <a:solidFill>
                            <a:schemeClr val="tx1"/>
                          </a:solidFill>
                          <a:latin typeface="Arial" panose="020B0604020202020204" pitchFamily="34" charset="0"/>
                          <a:cs typeface="Arial" panose="020B0604020202020204" pitchFamily="34" charset="0"/>
                        </a:rPr>
                        <a:t>0.50 (0.31–0.81)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1"/>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Previous</a:t>
                      </a:r>
                      <a:r>
                        <a:rPr lang="en-GB" sz="900" b="1" baseline="0" noProof="0" dirty="0">
                          <a:solidFill>
                            <a:srgbClr val="FFFF00"/>
                          </a:solidFill>
                          <a:latin typeface="Arial" panose="020B0604020202020204" pitchFamily="34" charset="0"/>
                          <a:cs typeface="Arial" panose="020B0604020202020204" pitchFamily="34" charset="0"/>
                        </a:rPr>
                        <a:t> lines of metastatic therapy </a:t>
                      </a:r>
                      <a:endParaRPr lang="en-GB" sz="900" b="1" noProof="0" dirty="0">
                        <a:solidFill>
                          <a:srgbClr val="FFFF00"/>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2"/>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0</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10/15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1/15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0.68 (0.28–1.64)</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3"/>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40/62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47/67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0.66 (0.43–1.00)</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4"/>
                  </a:ext>
                </a:extLst>
              </a:tr>
              <a:tr h="112488">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25/40</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23/37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0.68 (0.38–1.20)</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5"/>
                  </a:ext>
                </a:extLst>
              </a:tr>
            </a:tbl>
          </a:graphicData>
        </a:graphic>
      </p:graphicFrame>
      <p:sp>
        <p:nvSpPr>
          <p:cNvPr id="3" name="Text Placeholder 2"/>
          <p:cNvSpPr>
            <a:spLocks noGrp="1"/>
          </p:cNvSpPr>
          <p:nvPr>
            <p:ph type="body" sz="quarter" idx="10"/>
          </p:nvPr>
        </p:nvSpPr>
        <p:spPr/>
        <p:txBody>
          <a:bodyPr/>
          <a:lstStyle/>
          <a:p>
            <a:r>
              <a:rPr lang="en-GB" dirty="0"/>
              <a:t>CI, confidence interval</a:t>
            </a:r>
          </a:p>
        </p:txBody>
      </p:sp>
      <p:sp>
        <p:nvSpPr>
          <p:cNvPr id="9" name="Text Placeholder 8"/>
          <p:cNvSpPr>
            <a:spLocks noGrp="1"/>
          </p:cNvSpPr>
          <p:nvPr>
            <p:ph type="body" sz="quarter" idx="11"/>
          </p:nvPr>
        </p:nvSpPr>
        <p:spPr>
          <a:xfrm>
            <a:off x="7645401" y="6376009"/>
            <a:ext cx="4350560" cy="409170"/>
          </a:xfrm>
        </p:spPr>
        <p:txBody>
          <a:bodyPr/>
          <a:lstStyle/>
          <a:p>
            <a:r>
              <a:rPr lang="en-GB" dirty="0"/>
              <a:t>Wang-Gillam A, et al. Lancet 2016;387:545</a:t>
            </a:r>
          </a:p>
        </p:txBody>
      </p:sp>
      <p:sp>
        <p:nvSpPr>
          <p:cNvPr id="67" name="Line 13"/>
          <p:cNvSpPr>
            <a:spLocks noChangeShapeType="1"/>
          </p:cNvSpPr>
          <p:nvPr/>
        </p:nvSpPr>
        <p:spPr bwMode="auto">
          <a:xfrm flipV="1">
            <a:off x="7688879" y="1637172"/>
            <a:ext cx="0" cy="4102885"/>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68" name="Line 14"/>
          <p:cNvSpPr>
            <a:spLocks noChangeShapeType="1"/>
          </p:cNvSpPr>
          <p:nvPr/>
        </p:nvSpPr>
        <p:spPr bwMode="auto">
          <a:xfrm flipV="1">
            <a:off x="7458973" y="1650907"/>
            <a:ext cx="0" cy="4089150"/>
          </a:xfrm>
          <a:prstGeom prst="line">
            <a:avLst/>
          </a:prstGeom>
          <a:noFill/>
          <a:ln w="12700" cap="flat">
            <a:solidFill>
              <a:srgbClr val="FFFF00"/>
            </a:solidFill>
            <a:prstDash val="dash"/>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77" name="Oval 15"/>
          <p:cNvSpPr>
            <a:spLocks noChangeArrowheads="1"/>
          </p:cNvSpPr>
          <p:nvPr/>
        </p:nvSpPr>
        <p:spPr bwMode="auto">
          <a:xfrm>
            <a:off x="7370764" y="5485028"/>
            <a:ext cx="98425" cy="101600"/>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79" name="Oval 16"/>
          <p:cNvSpPr>
            <a:spLocks noChangeArrowheads="1"/>
          </p:cNvSpPr>
          <p:nvPr/>
        </p:nvSpPr>
        <p:spPr bwMode="auto">
          <a:xfrm>
            <a:off x="7339013" y="5306327"/>
            <a:ext cx="133350" cy="131763"/>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0" name="Oval 17"/>
          <p:cNvSpPr>
            <a:spLocks noChangeArrowheads="1"/>
          </p:cNvSpPr>
          <p:nvPr/>
        </p:nvSpPr>
        <p:spPr bwMode="auto">
          <a:xfrm>
            <a:off x="7167563" y="4804879"/>
            <a:ext cx="133350" cy="131763"/>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1" name="Oval 18"/>
          <p:cNvSpPr>
            <a:spLocks noChangeArrowheads="1"/>
          </p:cNvSpPr>
          <p:nvPr/>
        </p:nvSpPr>
        <p:spPr bwMode="auto">
          <a:xfrm>
            <a:off x="7466014" y="4650544"/>
            <a:ext cx="131763" cy="133350"/>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2" name="Oval 19"/>
          <p:cNvSpPr>
            <a:spLocks noChangeArrowheads="1"/>
          </p:cNvSpPr>
          <p:nvPr/>
        </p:nvSpPr>
        <p:spPr bwMode="auto">
          <a:xfrm>
            <a:off x="7383463" y="5177375"/>
            <a:ext cx="63500" cy="63500"/>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3" name="Oval 20"/>
          <p:cNvSpPr>
            <a:spLocks noChangeArrowheads="1"/>
          </p:cNvSpPr>
          <p:nvPr/>
        </p:nvSpPr>
        <p:spPr bwMode="auto">
          <a:xfrm>
            <a:off x="7105651" y="4305707"/>
            <a:ext cx="131763" cy="133350"/>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4" name="Oval 21"/>
          <p:cNvSpPr>
            <a:spLocks noChangeArrowheads="1"/>
          </p:cNvSpPr>
          <p:nvPr/>
        </p:nvSpPr>
        <p:spPr bwMode="auto">
          <a:xfrm>
            <a:off x="7508876" y="4147176"/>
            <a:ext cx="136525" cy="136525"/>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5" name="Oval 22"/>
          <p:cNvSpPr>
            <a:spLocks noChangeArrowheads="1"/>
          </p:cNvSpPr>
          <p:nvPr/>
        </p:nvSpPr>
        <p:spPr bwMode="auto">
          <a:xfrm>
            <a:off x="7392988" y="3813439"/>
            <a:ext cx="134938" cy="136525"/>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6" name="Oval 23"/>
          <p:cNvSpPr>
            <a:spLocks noChangeArrowheads="1"/>
          </p:cNvSpPr>
          <p:nvPr/>
        </p:nvSpPr>
        <p:spPr bwMode="auto">
          <a:xfrm>
            <a:off x="7297739" y="3658862"/>
            <a:ext cx="136525" cy="134938"/>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7" name="Oval 24"/>
          <p:cNvSpPr>
            <a:spLocks noChangeArrowheads="1"/>
          </p:cNvSpPr>
          <p:nvPr/>
        </p:nvSpPr>
        <p:spPr bwMode="auto">
          <a:xfrm>
            <a:off x="7288213" y="3333531"/>
            <a:ext cx="69850" cy="66675"/>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8" name="Oval 25"/>
          <p:cNvSpPr>
            <a:spLocks noChangeArrowheads="1"/>
          </p:cNvSpPr>
          <p:nvPr/>
        </p:nvSpPr>
        <p:spPr bwMode="auto">
          <a:xfrm>
            <a:off x="7183438" y="2997189"/>
            <a:ext cx="101600" cy="101600"/>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89" name="Oval 26"/>
          <p:cNvSpPr>
            <a:spLocks noChangeArrowheads="1"/>
          </p:cNvSpPr>
          <p:nvPr/>
        </p:nvSpPr>
        <p:spPr bwMode="auto">
          <a:xfrm>
            <a:off x="7383463" y="3165589"/>
            <a:ext cx="109538" cy="109538"/>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0" name="Oval 27"/>
          <p:cNvSpPr>
            <a:spLocks noChangeArrowheads="1"/>
          </p:cNvSpPr>
          <p:nvPr/>
        </p:nvSpPr>
        <p:spPr bwMode="auto">
          <a:xfrm>
            <a:off x="7278689" y="2483726"/>
            <a:ext cx="136525" cy="139700"/>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1" name="Oval 28"/>
          <p:cNvSpPr>
            <a:spLocks noChangeArrowheads="1"/>
          </p:cNvSpPr>
          <p:nvPr/>
        </p:nvSpPr>
        <p:spPr bwMode="auto">
          <a:xfrm>
            <a:off x="7488239" y="2853415"/>
            <a:ext cx="74613" cy="77788"/>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2" name="Oval 29"/>
          <p:cNvSpPr>
            <a:spLocks noChangeArrowheads="1"/>
          </p:cNvSpPr>
          <p:nvPr/>
        </p:nvSpPr>
        <p:spPr bwMode="auto">
          <a:xfrm>
            <a:off x="7358063" y="2331423"/>
            <a:ext cx="127000" cy="125413"/>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3" name="Oval 30"/>
          <p:cNvSpPr>
            <a:spLocks noChangeArrowheads="1"/>
          </p:cNvSpPr>
          <p:nvPr/>
        </p:nvSpPr>
        <p:spPr bwMode="auto">
          <a:xfrm>
            <a:off x="7278688" y="1993512"/>
            <a:ext cx="133350" cy="131763"/>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4" name="Oval 31"/>
          <p:cNvSpPr>
            <a:spLocks noChangeArrowheads="1"/>
          </p:cNvSpPr>
          <p:nvPr/>
        </p:nvSpPr>
        <p:spPr bwMode="auto">
          <a:xfrm>
            <a:off x="7418388" y="1837243"/>
            <a:ext cx="122238" cy="123825"/>
          </a:xfrm>
          <a:prstGeom prst="ellipse">
            <a:avLst/>
          </a:prstGeom>
          <a:solidFill>
            <a:schemeClr val="tx2"/>
          </a:solidFill>
          <a:ln>
            <a:solidFill>
              <a:schemeClr val="tx2"/>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5" name="Line 32"/>
          <p:cNvSpPr>
            <a:spLocks noChangeShapeType="1"/>
          </p:cNvSpPr>
          <p:nvPr/>
        </p:nvSpPr>
        <p:spPr bwMode="auto">
          <a:xfrm>
            <a:off x="7051676" y="5535828"/>
            <a:ext cx="739775"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6" name="Line 33"/>
          <p:cNvSpPr>
            <a:spLocks noChangeShapeType="1"/>
          </p:cNvSpPr>
          <p:nvPr/>
        </p:nvSpPr>
        <p:spPr bwMode="auto">
          <a:xfrm>
            <a:off x="7127876" y="5373001"/>
            <a:ext cx="555625"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7" name="Line 34"/>
          <p:cNvSpPr>
            <a:spLocks noChangeShapeType="1"/>
          </p:cNvSpPr>
          <p:nvPr/>
        </p:nvSpPr>
        <p:spPr bwMode="auto">
          <a:xfrm>
            <a:off x="6838950" y="5209125"/>
            <a:ext cx="1163638"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8" name="Line 35"/>
          <p:cNvSpPr>
            <a:spLocks noChangeShapeType="1"/>
          </p:cNvSpPr>
          <p:nvPr/>
        </p:nvSpPr>
        <p:spPr bwMode="auto">
          <a:xfrm>
            <a:off x="6915151" y="4869965"/>
            <a:ext cx="625475"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99" name="Line 36"/>
          <p:cNvSpPr>
            <a:spLocks noChangeShapeType="1"/>
          </p:cNvSpPr>
          <p:nvPr/>
        </p:nvSpPr>
        <p:spPr bwMode="auto">
          <a:xfrm>
            <a:off x="7243764" y="4717219"/>
            <a:ext cx="576263"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0" name="Line 37"/>
          <p:cNvSpPr>
            <a:spLocks noChangeShapeType="1"/>
          </p:cNvSpPr>
          <p:nvPr/>
        </p:nvSpPr>
        <p:spPr bwMode="auto">
          <a:xfrm>
            <a:off x="6877050" y="4372382"/>
            <a:ext cx="598488"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1" name="Line 38"/>
          <p:cNvSpPr>
            <a:spLocks noChangeShapeType="1"/>
          </p:cNvSpPr>
          <p:nvPr/>
        </p:nvSpPr>
        <p:spPr bwMode="auto">
          <a:xfrm>
            <a:off x="7281864" y="4217025"/>
            <a:ext cx="593725"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2" name="Line 39"/>
          <p:cNvSpPr>
            <a:spLocks noChangeShapeType="1"/>
          </p:cNvSpPr>
          <p:nvPr/>
        </p:nvSpPr>
        <p:spPr bwMode="auto">
          <a:xfrm>
            <a:off x="7118350" y="3880113"/>
            <a:ext cx="692150"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3" name="Line 40"/>
          <p:cNvSpPr>
            <a:spLocks noChangeShapeType="1"/>
          </p:cNvSpPr>
          <p:nvPr/>
        </p:nvSpPr>
        <p:spPr bwMode="auto">
          <a:xfrm>
            <a:off x="7108825" y="3725537"/>
            <a:ext cx="527050"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4" name="Line 41"/>
          <p:cNvSpPr>
            <a:spLocks noChangeShapeType="1"/>
          </p:cNvSpPr>
          <p:nvPr/>
        </p:nvSpPr>
        <p:spPr bwMode="auto">
          <a:xfrm>
            <a:off x="6764339" y="3365280"/>
            <a:ext cx="1120775"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5" name="Line 42"/>
          <p:cNvSpPr>
            <a:spLocks noChangeShapeType="1"/>
          </p:cNvSpPr>
          <p:nvPr/>
        </p:nvSpPr>
        <p:spPr bwMode="auto">
          <a:xfrm>
            <a:off x="7108825" y="3221151"/>
            <a:ext cx="654050"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6" name="Line 43"/>
          <p:cNvSpPr>
            <a:spLocks noChangeShapeType="1"/>
          </p:cNvSpPr>
          <p:nvPr/>
        </p:nvSpPr>
        <p:spPr bwMode="auto">
          <a:xfrm>
            <a:off x="6838951" y="3047989"/>
            <a:ext cx="796925"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7" name="Line 44"/>
          <p:cNvSpPr>
            <a:spLocks noChangeShapeType="1"/>
          </p:cNvSpPr>
          <p:nvPr/>
        </p:nvSpPr>
        <p:spPr bwMode="auto">
          <a:xfrm>
            <a:off x="7004050" y="2894690"/>
            <a:ext cx="1042988"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8" name="Line 45"/>
          <p:cNvSpPr>
            <a:spLocks noChangeShapeType="1"/>
          </p:cNvSpPr>
          <p:nvPr/>
        </p:nvSpPr>
        <p:spPr bwMode="auto">
          <a:xfrm>
            <a:off x="7051676" y="2553576"/>
            <a:ext cx="593725"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09" name="Line 46"/>
          <p:cNvSpPr>
            <a:spLocks noChangeShapeType="1"/>
          </p:cNvSpPr>
          <p:nvPr/>
        </p:nvSpPr>
        <p:spPr bwMode="auto">
          <a:xfrm>
            <a:off x="7118350" y="2393335"/>
            <a:ext cx="603250"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0" name="Line 47"/>
          <p:cNvSpPr>
            <a:spLocks noChangeShapeType="1"/>
          </p:cNvSpPr>
          <p:nvPr/>
        </p:nvSpPr>
        <p:spPr bwMode="auto">
          <a:xfrm>
            <a:off x="7080250" y="2060186"/>
            <a:ext cx="533400"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1" name="Line 48"/>
          <p:cNvSpPr>
            <a:spLocks noChangeShapeType="1"/>
          </p:cNvSpPr>
          <p:nvPr/>
        </p:nvSpPr>
        <p:spPr bwMode="auto">
          <a:xfrm>
            <a:off x="7145339" y="1897567"/>
            <a:ext cx="665163"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2" name="Line 5"/>
          <p:cNvSpPr>
            <a:spLocks noChangeShapeType="1"/>
          </p:cNvSpPr>
          <p:nvPr/>
        </p:nvSpPr>
        <p:spPr bwMode="auto">
          <a:xfrm>
            <a:off x="6300789" y="5740057"/>
            <a:ext cx="2782887"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3" name="Line 6"/>
          <p:cNvSpPr>
            <a:spLocks noChangeShapeType="1"/>
          </p:cNvSpPr>
          <p:nvPr/>
        </p:nvSpPr>
        <p:spPr bwMode="auto">
          <a:xfrm flipV="1">
            <a:off x="6769100" y="574323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4" name="Line 7"/>
          <p:cNvSpPr>
            <a:spLocks noChangeShapeType="1"/>
          </p:cNvSpPr>
          <p:nvPr/>
        </p:nvSpPr>
        <p:spPr bwMode="auto">
          <a:xfrm flipV="1">
            <a:off x="6307138" y="574323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5" name="Line 8"/>
          <p:cNvSpPr>
            <a:spLocks noChangeShapeType="1"/>
          </p:cNvSpPr>
          <p:nvPr/>
        </p:nvSpPr>
        <p:spPr bwMode="auto">
          <a:xfrm flipV="1">
            <a:off x="7231063" y="574323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6" name="Line 9"/>
          <p:cNvSpPr>
            <a:spLocks noChangeShapeType="1"/>
          </p:cNvSpPr>
          <p:nvPr/>
        </p:nvSpPr>
        <p:spPr bwMode="auto">
          <a:xfrm flipV="1">
            <a:off x="8153400" y="574323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7" name="Line 10"/>
          <p:cNvSpPr>
            <a:spLocks noChangeShapeType="1"/>
          </p:cNvSpPr>
          <p:nvPr/>
        </p:nvSpPr>
        <p:spPr bwMode="auto">
          <a:xfrm flipV="1">
            <a:off x="7693846" y="574323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8" name="Line 11"/>
          <p:cNvSpPr>
            <a:spLocks noChangeShapeType="1"/>
          </p:cNvSpPr>
          <p:nvPr/>
        </p:nvSpPr>
        <p:spPr bwMode="auto">
          <a:xfrm flipV="1">
            <a:off x="8615363" y="574323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19" name="Line 12"/>
          <p:cNvSpPr>
            <a:spLocks noChangeShapeType="1"/>
          </p:cNvSpPr>
          <p:nvPr/>
        </p:nvSpPr>
        <p:spPr bwMode="auto">
          <a:xfrm flipV="1">
            <a:off x="9077325" y="5743231"/>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Raleway"/>
              <a:ea typeface="Tahoma"/>
              <a:cs typeface="Tahoma"/>
            </a:endParaRPr>
          </a:p>
        </p:txBody>
      </p:sp>
      <p:sp>
        <p:nvSpPr>
          <p:cNvPr id="120" name="TextBox 119"/>
          <p:cNvSpPr txBox="1"/>
          <p:nvPr/>
        </p:nvSpPr>
        <p:spPr>
          <a:xfrm>
            <a:off x="6590668" y="5845212"/>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Raleway"/>
                <a:ea typeface="Tahoma"/>
                <a:cs typeface="Tahoma"/>
              </a:rPr>
              <a:t>0.125</a:t>
            </a:r>
          </a:p>
        </p:txBody>
      </p:sp>
      <p:sp>
        <p:nvSpPr>
          <p:cNvPr id="121" name="TextBox 120"/>
          <p:cNvSpPr txBox="1"/>
          <p:nvPr/>
        </p:nvSpPr>
        <p:spPr>
          <a:xfrm>
            <a:off x="7054217" y="5845212"/>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Raleway"/>
                <a:ea typeface="Tahoma"/>
                <a:cs typeface="Tahoma"/>
              </a:rPr>
              <a:t>0.5</a:t>
            </a:r>
          </a:p>
        </p:txBody>
      </p:sp>
      <p:sp>
        <p:nvSpPr>
          <p:cNvPr id="122" name="TextBox 121"/>
          <p:cNvSpPr txBox="1"/>
          <p:nvPr/>
        </p:nvSpPr>
        <p:spPr>
          <a:xfrm>
            <a:off x="7517766" y="5845212"/>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Raleway"/>
                <a:ea typeface="Tahoma"/>
                <a:cs typeface="Tahoma"/>
              </a:rPr>
              <a:t>1</a:t>
            </a:r>
          </a:p>
        </p:txBody>
      </p:sp>
      <p:sp>
        <p:nvSpPr>
          <p:cNvPr id="123" name="TextBox 122"/>
          <p:cNvSpPr txBox="1"/>
          <p:nvPr/>
        </p:nvSpPr>
        <p:spPr>
          <a:xfrm>
            <a:off x="7967030" y="5845212"/>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Raleway"/>
                <a:ea typeface="Tahoma"/>
                <a:cs typeface="Tahoma"/>
              </a:rPr>
              <a:t>2</a:t>
            </a:r>
          </a:p>
        </p:txBody>
      </p:sp>
      <p:sp>
        <p:nvSpPr>
          <p:cNvPr id="124" name="TextBox 123"/>
          <p:cNvSpPr txBox="1"/>
          <p:nvPr/>
        </p:nvSpPr>
        <p:spPr>
          <a:xfrm>
            <a:off x="8430579" y="5845212"/>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Raleway"/>
                <a:ea typeface="Tahoma"/>
                <a:cs typeface="Tahoma"/>
              </a:rPr>
              <a:t>4</a:t>
            </a:r>
          </a:p>
        </p:txBody>
      </p:sp>
      <p:sp>
        <p:nvSpPr>
          <p:cNvPr id="125" name="TextBox 124"/>
          <p:cNvSpPr txBox="1"/>
          <p:nvPr/>
        </p:nvSpPr>
        <p:spPr>
          <a:xfrm>
            <a:off x="8894128" y="5845212"/>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Raleway"/>
                <a:ea typeface="Tahoma"/>
                <a:cs typeface="Tahoma"/>
              </a:rPr>
              <a:t>8</a:t>
            </a:r>
          </a:p>
        </p:txBody>
      </p:sp>
      <p:sp>
        <p:nvSpPr>
          <p:cNvPr id="126" name="TextBox 125"/>
          <p:cNvSpPr txBox="1"/>
          <p:nvPr/>
        </p:nvSpPr>
        <p:spPr>
          <a:xfrm>
            <a:off x="5847534" y="6120122"/>
            <a:ext cx="1728192" cy="184666"/>
          </a:xfrm>
          <a:prstGeom prst="rect">
            <a:avLst/>
          </a:prstGeom>
          <a:noFill/>
        </p:spPr>
        <p:txBody>
          <a:bodyPr wrap="square" lIns="0" t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00"/>
                </a:solidFill>
                <a:effectLst/>
                <a:uLnTx/>
                <a:uFillTx/>
                <a:latin typeface="Raleway"/>
                <a:ea typeface="Tahoma"/>
                <a:cs typeface="Tahoma"/>
              </a:rPr>
              <a:t>Favours nal-IRI+5-FU/LV</a:t>
            </a:r>
          </a:p>
        </p:txBody>
      </p:sp>
      <p:sp>
        <p:nvSpPr>
          <p:cNvPr id="127" name="TextBox 126"/>
          <p:cNvSpPr txBox="1"/>
          <p:nvPr/>
        </p:nvSpPr>
        <p:spPr>
          <a:xfrm>
            <a:off x="7822074" y="6120122"/>
            <a:ext cx="1728192" cy="184666"/>
          </a:xfrm>
          <a:prstGeom prst="rect">
            <a:avLst/>
          </a:prstGeom>
          <a:noFill/>
        </p:spPr>
        <p:txBody>
          <a:bodyPr wrap="square" lIns="0" t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00"/>
                </a:solidFill>
                <a:effectLst/>
                <a:uLnTx/>
                <a:uFillTx/>
                <a:latin typeface="Raleway"/>
                <a:ea typeface="Tahoma"/>
                <a:cs typeface="Tahoma"/>
              </a:rPr>
              <a:t>Favours 5-FU/LV</a:t>
            </a:r>
          </a:p>
        </p:txBody>
      </p:sp>
      <p:cxnSp>
        <p:nvCxnSpPr>
          <p:cNvPr id="128" name="Straight Arrow Connector 127"/>
          <p:cNvCxnSpPr/>
          <p:nvPr/>
        </p:nvCxnSpPr>
        <p:spPr>
          <a:xfrm flipH="1">
            <a:off x="6770689" y="6058813"/>
            <a:ext cx="463549" cy="0"/>
          </a:xfrm>
          <a:prstGeom prst="straightConnector1">
            <a:avLst/>
          </a:prstGeom>
          <a:noFill/>
          <a:ln w="12700" cap="flat" cmpd="sng" algn="ctr">
            <a:solidFill>
              <a:srgbClr val="FFFF00"/>
            </a:solidFill>
            <a:prstDash val="solid"/>
            <a:tailEnd type="triangle"/>
          </a:ln>
          <a:effectLst/>
        </p:spPr>
      </p:cxnSp>
      <p:cxnSp>
        <p:nvCxnSpPr>
          <p:cNvPr id="129" name="Straight Arrow Connector 128"/>
          <p:cNvCxnSpPr/>
          <p:nvPr/>
        </p:nvCxnSpPr>
        <p:spPr>
          <a:xfrm>
            <a:off x="8153401" y="6058813"/>
            <a:ext cx="463549" cy="0"/>
          </a:xfrm>
          <a:prstGeom prst="straightConnector1">
            <a:avLst/>
          </a:prstGeom>
          <a:noFill/>
          <a:ln w="12700" cap="flat" cmpd="sng" algn="ctr">
            <a:solidFill>
              <a:srgbClr val="FFFF00"/>
            </a:solidFill>
            <a:prstDash val="solid"/>
            <a:tailEnd type="triangle"/>
          </a:ln>
          <a:effectLst/>
        </p:spPr>
      </p:cxnSp>
      <p:sp>
        <p:nvSpPr>
          <p:cNvPr id="62" name="Title 1">
            <a:extLst>
              <a:ext uri="{FF2B5EF4-FFF2-40B4-BE49-F238E27FC236}">
                <a16:creationId xmlns:a16="http://schemas.microsoft.com/office/drawing/2014/main" id="{3F6B6E82-985A-4588-943D-6E8EB2F70E2A}"/>
              </a:ext>
            </a:extLst>
          </p:cNvPr>
          <p:cNvSpPr>
            <a:spLocks noGrp="1"/>
          </p:cNvSpPr>
          <p:nvPr>
            <p:ph type="title"/>
          </p:nvPr>
        </p:nvSpPr>
        <p:spPr>
          <a:xfrm>
            <a:off x="1699807" y="303623"/>
            <a:ext cx="9781722" cy="688872"/>
          </a:xfrm>
        </p:spPr>
        <p:txBody>
          <a:bodyPr>
            <a:noAutofit/>
          </a:bodyPr>
          <a:lstStyle/>
          <a:p>
            <a:r>
              <a:rPr lang="en-GB" altLang="en-US" sz="3200" dirty="0">
                <a:solidFill>
                  <a:srgbClr val="FFFF99"/>
                </a:solidFill>
                <a:latin typeface="Calibri" panose="020F0502020204030204" pitchFamily="34" charset="0"/>
                <a:cs typeface="Calibri" panose="020F0502020204030204" pitchFamily="34" charset="0"/>
              </a:rPr>
              <a:t>NAPOLI-1: S</a:t>
            </a:r>
            <a:r>
              <a:rPr lang="en-GB" sz="3200" dirty="0">
                <a:solidFill>
                  <a:srgbClr val="FFFF99"/>
                </a:solidFill>
                <a:latin typeface="Calibri" panose="020F0502020204030204" pitchFamily="34" charset="0"/>
                <a:cs typeface="Calibri" panose="020F0502020204030204" pitchFamily="34" charset="0"/>
              </a:rPr>
              <a:t>urvival Benefit of nal-IRI+5-FU/LV was Observed Across Most Subgroups</a:t>
            </a:r>
          </a:p>
        </p:txBody>
      </p:sp>
    </p:spTree>
    <p:extLst>
      <p:ext uri="{BB962C8B-B14F-4D97-AF65-F5344CB8AC3E}">
        <p14:creationId xmlns:p14="http://schemas.microsoft.com/office/powerpoint/2010/main" val="42055629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 name="Table 56"/>
          <p:cNvGraphicFramePr>
            <a:graphicFrameLocks noGrp="1"/>
          </p:cNvGraphicFramePr>
          <p:nvPr>
            <p:extLst/>
          </p:nvPr>
        </p:nvGraphicFramePr>
        <p:xfrm>
          <a:off x="2162503" y="1172620"/>
          <a:ext cx="7938761" cy="3954240"/>
        </p:xfrm>
        <a:graphic>
          <a:graphicData uri="http://schemas.openxmlformats.org/drawingml/2006/table">
            <a:tbl>
              <a:tblPr firstRow="1" bandRow="1"/>
              <a:tblGrid>
                <a:gridCol w="2232248">
                  <a:extLst>
                    <a:ext uri="{9D8B030D-6E8A-4147-A177-3AD203B41FA5}">
                      <a16:colId xmlns:a16="http://schemas.microsoft.com/office/drawing/2014/main" val="20000"/>
                    </a:ext>
                  </a:extLst>
                </a:gridCol>
                <a:gridCol w="1728192">
                  <a:extLst>
                    <a:ext uri="{9D8B030D-6E8A-4147-A177-3AD203B41FA5}">
                      <a16:colId xmlns:a16="http://schemas.microsoft.com/office/drawing/2014/main" val="20001"/>
                    </a:ext>
                  </a:extLst>
                </a:gridCol>
                <a:gridCol w="1656184">
                  <a:extLst>
                    <a:ext uri="{9D8B030D-6E8A-4147-A177-3AD203B41FA5}">
                      <a16:colId xmlns:a16="http://schemas.microsoft.com/office/drawing/2014/main" val="20002"/>
                    </a:ext>
                  </a:extLst>
                </a:gridCol>
                <a:gridCol w="1206137">
                  <a:extLst>
                    <a:ext uri="{9D8B030D-6E8A-4147-A177-3AD203B41FA5}">
                      <a16:colId xmlns:a16="http://schemas.microsoft.com/office/drawing/2014/main" val="20003"/>
                    </a:ext>
                  </a:extLst>
                </a:gridCol>
                <a:gridCol w="1116000">
                  <a:extLst>
                    <a:ext uri="{9D8B030D-6E8A-4147-A177-3AD203B41FA5}">
                      <a16:colId xmlns:a16="http://schemas.microsoft.com/office/drawing/2014/main" val="20004"/>
                    </a:ext>
                  </a:extLst>
                </a:gridCol>
              </a:tblGrid>
              <a:tr h="0">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Combination therapy</a:t>
                      </a:r>
                      <a:br>
                        <a:rPr lang="en-GB" sz="900" b="1" noProof="0" dirty="0">
                          <a:solidFill>
                            <a:schemeClr val="tx1"/>
                          </a:solidFill>
                          <a:latin typeface="Arial" panose="020B0604020202020204" pitchFamily="34" charset="0"/>
                          <a:cs typeface="Arial" panose="020B0604020202020204" pitchFamily="34" charset="0"/>
                        </a:rPr>
                      </a:br>
                      <a:r>
                        <a:rPr lang="en-GB" sz="900" b="1" noProof="0" dirty="0">
                          <a:solidFill>
                            <a:schemeClr val="tx1"/>
                          </a:solidFill>
                          <a:latin typeface="Arial" panose="020B0604020202020204" pitchFamily="34" charset="0"/>
                          <a:cs typeface="Arial" panose="020B0604020202020204" pitchFamily="34" charset="0"/>
                        </a:rPr>
                        <a:t>nal-IRI+5-FU/LV</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Combination</a:t>
                      </a:r>
                      <a:r>
                        <a:rPr lang="en-GB" sz="900" b="1" baseline="0" noProof="0" dirty="0">
                          <a:solidFill>
                            <a:schemeClr val="tx1"/>
                          </a:solidFill>
                          <a:latin typeface="Arial" panose="020B0604020202020204" pitchFamily="34" charset="0"/>
                          <a:cs typeface="Arial" panose="020B0604020202020204" pitchFamily="34" charset="0"/>
                        </a:rPr>
                        <a:t> therapy </a:t>
                      </a:r>
                      <a:r>
                        <a:rPr lang="en-GB" sz="900" b="1" noProof="0" dirty="0">
                          <a:solidFill>
                            <a:schemeClr val="tx1"/>
                          </a:solidFill>
                          <a:latin typeface="Arial" panose="020B0604020202020204" pitchFamily="34" charset="0"/>
                          <a:cs typeface="Arial" panose="020B0604020202020204" pitchFamily="34" charset="0"/>
                        </a:rPr>
                        <a:t>control</a:t>
                      </a:r>
                    </a:p>
                    <a:p>
                      <a:r>
                        <a:rPr lang="en-GB" sz="900" b="1" noProof="0" dirty="0">
                          <a:solidFill>
                            <a:schemeClr val="tx1"/>
                          </a:solidFill>
                          <a:latin typeface="Arial" panose="020B0604020202020204" pitchFamily="34" charset="0"/>
                          <a:cs typeface="Arial" panose="020B0604020202020204" pitchFamily="34" charset="0"/>
                        </a:rPr>
                        <a:t>5-FU/LV</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endParaRPr lang="en-GB" sz="900" b="1"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lt1"/>
                          </a:solidFill>
                          <a:latin typeface="Lucida Sans Unicode"/>
                        </a:defRPr>
                      </a:lvl1pPr>
                      <a:lvl2pPr marL="457200" algn="l" defTabSz="914400" rtl="0" eaLnBrk="1" latinLnBrk="0" hangingPunct="1">
                        <a:defRPr sz="1800" b="1" kern="1200">
                          <a:solidFill>
                            <a:schemeClr val="lt1"/>
                          </a:solidFill>
                          <a:latin typeface="Lucida Sans Unicode"/>
                        </a:defRPr>
                      </a:lvl2pPr>
                      <a:lvl3pPr marL="914400" algn="l" defTabSz="914400" rtl="0" eaLnBrk="1" latinLnBrk="0" hangingPunct="1">
                        <a:defRPr sz="1800" b="1" kern="1200">
                          <a:solidFill>
                            <a:schemeClr val="lt1"/>
                          </a:solidFill>
                          <a:latin typeface="Lucida Sans Unicode"/>
                        </a:defRPr>
                      </a:lvl3pPr>
                      <a:lvl4pPr marL="1371600" algn="l" defTabSz="914400" rtl="0" eaLnBrk="1" latinLnBrk="0" hangingPunct="1">
                        <a:defRPr sz="1800" b="1" kern="1200">
                          <a:solidFill>
                            <a:schemeClr val="lt1"/>
                          </a:solidFill>
                          <a:latin typeface="Lucida Sans Unicode"/>
                        </a:defRPr>
                      </a:lvl4pPr>
                      <a:lvl5pPr marL="1828800" algn="l" defTabSz="914400" rtl="0" eaLnBrk="1" latinLnBrk="0" hangingPunct="1">
                        <a:defRPr sz="1800" b="1" kern="1200">
                          <a:solidFill>
                            <a:schemeClr val="lt1"/>
                          </a:solidFill>
                          <a:latin typeface="Lucida Sans Unicode"/>
                        </a:defRPr>
                      </a:lvl5pPr>
                      <a:lvl6pPr marL="2286000" algn="l" defTabSz="914400" rtl="0" eaLnBrk="1" latinLnBrk="0" hangingPunct="1">
                        <a:defRPr sz="1800" b="1" kern="1200">
                          <a:solidFill>
                            <a:schemeClr val="lt1"/>
                          </a:solidFill>
                          <a:latin typeface="Lucida Sans Unicode"/>
                        </a:defRPr>
                      </a:lvl6pPr>
                      <a:lvl7pPr marL="2743200" algn="l" defTabSz="914400" rtl="0" eaLnBrk="1" latinLnBrk="0" hangingPunct="1">
                        <a:defRPr sz="1800" b="1" kern="1200">
                          <a:solidFill>
                            <a:schemeClr val="lt1"/>
                          </a:solidFill>
                          <a:latin typeface="Lucida Sans Unicode"/>
                        </a:defRPr>
                      </a:lvl7pPr>
                      <a:lvl8pPr marL="3200400" algn="l" defTabSz="914400" rtl="0" eaLnBrk="1" latinLnBrk="0" hangingPunct="1">
                        <a:defRPr sz="1800" b="1" kern="1200">
                          <a:solidFill>
                            <a:schemeClr val="lt1"/>
                          </a:solidFill>
                          <a:latin typeface="Lucida Sans Unicode"/>
                        </a:defRPr>
                      </a:lvl8pPr>
                      <a:lvl9pPr marL="3657600" algn="l" defTabSz="914400" rtl="0" eaLnBrk="1" latinLnBrk="0" hangingPunct="1">
                        <a:defRPr sz="1800" b="1" kern="1200">
                          <a:solidFill>
                            <a:schemeClr val="lt1"/>
                          </a:solidFill>
                          <a:latin typeface="Lucida Sans Unicode"/>
                        </a:defRPr>
                      </a:lvl9pPr>
                    </a:lstStyle>
                    <a:p>
                      <a:pPr algn="ctr"/>
                      <a:r>
                        <a:rPr lang="en-GB" sz="900" b="1" noProof="0" dirty="0">
                          <a:solidFill>
                            <a:schemeClr val="tx1"/>
                          </a:solidFill>
                          <a:latin typeface="Arial" panose="020B0604020202020204" pitchFamily="34" charset="0"/>
                          <a:cs typeface="Arial" panose="020B0604020202020204" pitchFamily="34" charset="0"/>
                        </a:rPr>
                        <a:t>Hazard</a:t>
                      </a:r>
                      <a:r>
                        <a:rPr lang="en-GB" sz="900" b="1" baseline="0" noProof="0" dirty="0">
                          <a:solidFill>
                            <a:schemeClr val="tx1"/>
                          </a:solidFill>
                          <a:latin typeface="Arial" panose="020B0604020202020204" pitchFamily="34" charset="0"/>
                          <a:cs typeface="Arial" panose="020B0604020202020204" pitchFamily="34" charset="0"/>
                        </a:rPr>
                        <a:t> ratio for </a:t>
                      </a:r>
                      <a:br>
                        <a:rPr lang="en-GB" sz="900" b="1" baseline="0" noProof="0" dirty="0">
                          <a:solidFill>
                            <a:schemeClr val="tx1"/>
                          </a:solidFill>
                          <a:latin typeface="Arial" panose="020B0604020202020204" pitchFamily="34" charset="0"/>
                          <a:cs typeface="Arial" panose="020B0604020202020204" pitchFamily="34" charset="0"/>
                        </a:rPr>
                      </a:br>
                      <a:r>
                        <a:rPr lang="en-GB" sz="900" b="1" baseline="0" noProof="0" dirty="0">
                          <a:solidFill>
                            <a:schemeClr val="tx1"/>
                          </a:solidFill>
                          <a:latin typeface="Arial" panose="020B0604020202020204" pitchFamily="34" charset="0"/>
                          <a:cs typeface="Arial" panose="020B0604020202020204" pitchFamily="34" charset="0"/>
                        </a:rPr>
                        <a:t>death (95% CI)</a:t>
                      </a:r>
                      <a:endParaRPr lang="en-GB" sz="900" b="1"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Events/patients (n/N)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chemeClr val="tx1"/>
                          </a:solidFill>
                          <a:latin typeface="Arial" panose="020B0604020202020204" pitchFamily="34" charset="0"/>
                          <a:cs typeface="Arial" panose="020B0604020202020204" pitchFamily="34" charset="0"/>
                        </a:rPr>
                        <a:t>Events/patients (n/N)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1"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1"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Time</a:t>
                      </a:r>
                      <a:r>
                        <a:rPr lang="en-GB" sz="900" b="1" baseline="0" noProof="0" dirty="0">
                          <a:solidFill>
                            <a:srgbClr val="FFFF00"/>
                          </a:solidFill>
                          <a:latin typeface="Arial" panose="020B0604020202020204" pitchFamily="34" charset="0"/>
                          <a:cs typeface="Arial" panose="020B0604020202020204" pitchFamily="34" charset="0"/>
                        </a:rPr>
                        <a:t> since last previous therapy </a:t>
                      </a:r>
                      <a:endParaRPr lang="en-GB" sz="900" b="1" noProof="0" dirty="0">
                        <a:solidFill>
                          <a:srgbClr val="FFFF00"/>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≥Median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36/64</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35/53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0.75 (0.47–1.19)</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&lt;Median</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39/53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45/66</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0.60 (0.39–0.93)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Previous</a:t>
                      </a:r>
                      <a:r>
                        <a:rPr lang="en-GB" sz="900" b="1" baseline="0" noProof="0" dirty="0">
                          <a:solidFill>
                            <a:srgbClr val="FFFF00"/>
                          </a:solidFill>
                          <a:latin typeface="Arial" panose="020B0604020202020204" pitchFamily="34" charset="0"/>
                          <a:cs typeface="Arial" panose="020B0604020202020204" pitchFamily="34" charset="0"/>
                        </a:rPr>
                        <a:t> fluorouracil</a:t>
                      </a:r>
                      <a:endParaRPr lang="en-GB" sz="900" b="1" noProof="0" dirty="0">
                        <a:solidFill>
                          <a:srgbClr val="FFFF00"/>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Yes</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31/50</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33/52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0.52 (0.31–0.86)</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No</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44/67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47/67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0.78 (0.52–1.18)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Previous</a:t>
                      </a:r>
                      <a:r>
                        <a:rPr lang="en-GB" sz="900" b="1" baseline="0" noProof="0" dirty="0">
                          <a:solidFill>
                            <a:srgbClr val="FFFF00"/>
                          </a:solidFill>
                          <a:latin typeface="Arial" panose="020B0604020202020204" pitchFamily="34" charset="0"/>
                          <a:cs typeface="Arial" panose="020B0604020202020204" pitchFamily="34" charset="0"/>
                        </a:rPr>
                        <a:t> irinotecan</a:t>
                      </a:r>
                      <a:endParaRPr lang="en-GB" sz="900" b="1" noProof="0" dirty="0">
                        <a:solidFill>
                          <a:srgbClr val="FFFF00"/>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Yes</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10/12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8/17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1.25 (0.49–3.19)</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9"/>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No</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65/105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72/102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0.62 (0.44–0.86)</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0"/>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Previous</a:t>
                      </a:r>
                      <a:r>
                        <a:rPr lang="en-GB" sz="900" b="1" baseline="0" noProof="0" dirty="0">
                          <a:solidFill>
                            <a:srgbClr val="FFFF00"/>
                          </a:solidFill>
                          <a:latin typeface="Arial" panose="020B0604020202020204" pitchFamily="34" charset="0"/>
                          <a:cs typeface="Arial" panose="020B0604020202020204" pitchFamily="34" charset="0"/>
                        </a:rPr>
                        <a:t> platinum</a:t>
                      </a:r>
                      <a:endParaRPr lang="en-GB" sz="900" b="1" noProof="0" dirty="0">
                        <a:solidFill>
                          <a:srgbClr val="FFFF00"/>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1"/>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Yes</a:t>
                      </a:r>
                      <a:r>
                        <a:rPr lang="en-GB" sz="900" b="0" baseline="0" noProof="0" dirty="0">
                          <a:solidFill>
                            <a:schemeClr val="tx1"/>
                          </a:solidFill>
                          <a:latin typeface="Arial" panose="020B0604020202020204" pitchFamily="34" charset="0"/>
                          <a:cs typeface="Arial" panose="020B0604020202020204" pitchFamily="34" charset="0"/>
                        </a:rPr>
                        <a:t> </a:t>
                      </a: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23/38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26/41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0.68 (0.39–1.19)</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2"/>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No</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52/79</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54/78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900" b="0" noProof="0" dirty="0">
                          <a:solidFill>
                            <a:schemeClr val="tx1"/>
                          </a:solidFill>
                          <a:latin typeface="Arial" panose="020B0604020202020204" pitchFamily="34" charset="0"/>
                          <a:cs typeface="Arial" panose="020B0604020202020204" pitchFamily="34" charset="0"/>
                        </a:rPr>
                        <a:t>0.66 (0.45–0.97)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3"/>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Previous</a:t>
                      </a:r>
                      <a:r>
                        <a:rPr lang="en-GB" sz="900" b="1" baseline="0" noProof="0" dirty="0">
                          <a:solidFill>
                            <a:srgbClr val="FFFF00"/>
                          </a:solidFill>
                          <a:latin typeface="Arial" panose="020B0604020202020204" pitchFamily="34" charset="0"/>
                          <a:cs typeface="Arial" panose="020B0604020202020204" pitchFamily="34" charset="0"/>
                        </a:rPr>
                        <a:t> radiotherapy</a:t>
                      </a:r>
                      <a:endParaRPr lang="en-GB" sz="900" b="1" noProof="0" dirty="0">
                        <a:solidFill>
                          <a:srgbClr val="FFFF00"/>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4"/>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Yes</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13/24</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13/27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r>
                        <a:rPr lang="en-GB" sz="900" b="0" noProof="0" dirty="0">
                          <a:solidFill>
                            <a:schemeClr val="tx1"/>
                          </a:solidFill>
                          <a:latin typeface="Arial" panose="020B0604020202020204" pitchFamily="34" charset="0"/>
                          <a:cs typeface="Arial" panose="020B0604020202020204" pitchFamily="34" charset="0"/>
                        </a:rPr>
                        <a:t>0.92 (0.42–1.98)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5"/>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No</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62/93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67/92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900" b="0" noProof="0" dirty="0">
                          <a:solidFill>
                            <a:schemeClr val="tx1"/>
                          </a:solidFill>
                          <a:latin typeface="Arial" panose="020B0604020202020204" pitchFamily="34" charset="0"/>
                          <a:cs typeface="Arial" panose="020B0604020202020204" pitchFamily="34" charset="0"/>
                        </a:rPr>
                        <a:t>0.62 (0.44–0.88)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6"/>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Previous</a:t>
                      </a:r>
                      <a:r>
                        <a:rPr lang="en-GB" sz="900" b="1" baseline="0" noProof="0" dirty="0">
                          <a:solidFill>
                            <a:srgbClr val="FFFF00"/>
                          </a:solidFill>
                          <a:latin typeface="Arial" panose="020B0604020202020204" pitchFamily="34" charset="0"/>
                          <a:cs typeface="Arial" panose="020B0604020202020204" pitchFamily="34" charset="0"/>
                        </a:rPr>
                        <a:t> Whipple procedure</a:t>
                      </a:r>
                      <a:endParaRPr lang="en-GB" sz="900" b="1" noProof="0" dirty="0">
                        <a:solidFill>
                          <a:srgbClr val="FFFF00"/>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7"/>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Yes</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20/30</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18/33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900" b="0" noProof="0" dirty="0">
                          <a:solidFill>
                            <a:schemeClr val="tx1"/>
                          </a:solidFill>
                          <a:latin typeface="Arial" panose="020B0604020202020204" pitchFamily="34" charset="0"/>
                          <a:cs typeface="Arial" panose="020B0604020202020204" pitchFamily="34" charset="0"/>
                        </a:rPr>
                        <a:t>1.23 (0.65–2.33)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8"/>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No</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55/87</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62/86</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900" b="0" noProof="0" dirty="0">
                          <a:solidFill>
                            <a:schemeClr val="tx1"/>
                          </a:solidFill>
                          <a:latin typeface="Arial" panose="020B0604020202020204" pitchFamily="34" charset="0"/>
                          <a:cs typeface="Arial" panose="020B0604020202020204" pitchFamily="34" charset="0"/>
                        </a:rPr>
                        <a:t>0.50 (0.35–0.73)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19"/>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1" noProof="0" dirty="0">
                          <a:solidFill>
                            <a:srgbClr val="FFFF00"/>
                          </a:solidFill>
                          <a:latin typeface="Arial" panose="020B0604020202020204" pitchFamily="34" charset="0"/>
                          <a:cs typeface="Arial" panose="020B0604020202020204" pitchFamily="34" charset="0"/>
                        </a:rPr>
                        <a:t>Previous</a:t>
                      </a:r>
                      <a:r>
                        <a:rPr lang="en-GB" sz="900" b="1" baseline="0" noProof="0" dirty="0">
                          <a:solidFill>
                            <a:srgbClr val="FFFF00"/>
                          </a:solidFill>
                          <a:latin typeface="Arial" panose="020B0604020202020204" pitchFamily="34" charset="0"/>
                          <a:cs typeface="Arial" panose="020B0604020202020204" pitchFamily="34" charset="0"/>
                        </a:rPr>
                        <a:t> biliary stent</a:t>
                      </a:r>
                      <a:endParaRPr lang="en-GB" sz="900" b="1" noProof="0" dirty="0">
                        <a:solidFill>
                          <a:srgbClr val="FFFF00"/>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algn="ct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0"/>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Yes</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10/15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5/8</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900" b="0" noProof="0" dirty="0">
                          <a:solidFill>
                            <a:schemeClr val="tx1"/>
                          </a:solidFill>
                          <a:latin typeface="Arial" panose="020B0604020202020204" pitchFamily="34" charset="0"/>
                          <a:cs typeface="Arial" panose="020B0604020202020204" pitchFamily="34" charset="0"/>
                        </a:rPr>
                        <a:t>0.44 (0.14–1.43)</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1"/>
                  </a:ext>
                </a:extLst>
              </a:tr>
              <a:tr h="0">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baseline="0" noProof="0" dirty="0">
                          <a:solidFill>
                            <a:schemeClr val="tx1"/>
                          </a:solidFill>
                          <a:latin typeface="Arial" panose="020B0604020202020204" pitchFamily="34" charset="0"/>
                          <a:cs typeface="Arial" panose="020B0604020202020204" pitchFamily="34" charset="0"/>
                        </a:rPr>
                        <a:t>No </a:t>
                      </a:r>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65/102</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r>
                        <a:rPr lang="en-GB" sz="900" b="0" noProof="0" dirty="0">
                          <a:solidFill>
                            <a:schemeClr val="tx1"/>
                          </a:solidFill>
                          <a:latin typeface="Arial" panose="020B0604020202020204" pitchFamily="34" charset="0"/>
                          <a:cs typeface="Arial" panose="020B0604020202020204" pitchFamily="34" charset="0"/>
                        </a:rPr>
                        <a:t>75/111</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endParaRPr lang="en-GB" sz="900" b="0" noProof="0" dirty="0">
                        <a:solidFill>
                          <a:schemeClr val="tx1"/>
                        </a:solidFill>
                        <a:latin typeface="Arial" panose="020B0604020202020204" pitchFamily="34" charset="0"/>
                        <a:cs typeface="Arial" panose="020B0604020202020204" pitchFamily="34" charset="0"/>
                      </a:endParaRP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dk1"/>
                          </a:solidFill>
                          <a:latin typeface="Lucida Sans Unicode"/>
                        </a:defRPr>
                      </a:lvl1pPr>
                      <a:lvl2pPr marL="457200" algn="l" defTabSz="914400" rtl="0" eaLnBrk="1" latinLnBrk="0" hangingPunct="1">
                        <a:defRPr sz="1800" kern="1200">
                          <a:solidFill>
                            <a:schemeClr val="dk1"/>
                          </a:solidFill>
                          <a:latin typeface="Lucida Sans Unicode"/>
                        </a:defRPr>
                      </a:lvl2pPr>
                      <a:lvl3pPr marL="914400" algn="l" defTabSz="914400" rtl="0" eaLnBrk="1" latinLnBrk="0" hangingPunct="1">
                        <a:defRPr sz="1800" kern="1200">
                          <a:solidFill>
                            <a:schemeClr val="dk1"/>
                          </a:solidFill>
                          <a:latin typeface="Lucida Sans Unicode"/>
                        </a:defRPr>
                      </a:lvl3pPr>
                      <a:lvl4pPr marL="1371600" algn="l" defTabSz="914400" rtl="0" eaLnBrk="1" latinLnBrk="0" hangingPunct="1">
                        <a:defRPr sz="1800" kern="1200">
                          <a:solidFill>
                            <a:schemeClr val="dk1"/>
                          </a:solidFill>
                          <a:latin typeface="Lucida Sans Unicode"/>
                        </a:defRPr>
                      </a:lvl4pPr>
                      <a:lvl5pPr marL="1828800" algn="l" defTabSz="914400" rtl="0" eaLnBrk="1" latinLnBrk="0" hangingPunct="1">
                        <a:defRPr sz="1800" kern="1200">
                          <a:solidFill>
                            <a:schemeClr val="dk1"/>
                          </a:solidFill>
                          <a:latin typeface="Lucida Sans Unicode"/>
                        </a:defRPr>
                      </a:lvl5pPr>
                      <a:lvl6pPr marL="2286000" algn="l" defTabSz="914400" rtl="0" eaLnBrk="1" latinLnBrk="0" hangingPunct="1">
                        <a:defRPr sz="1800" kern="1200">
                          <a:solidFill>
                            <a:schemeClr val="dk1"/>
                          </a:solidFill>
                          <a:latin typeface="Lucida Sans Unicode"/>
                        </a:defRPr>
                      </a:lvl6pPr>
                      <a:lvl7pPr marL="2743200" algn="l" defTabSz="914400" rtl="0" eaLnBrk="1" latinLnBrk="0" hangingPunct="1">
                        <a:defRPr sz="1800" kern="1200">
                          <a:solidFill>
                            <a:schemeClr val="dk1"/>
                          </a:solidFill>
                          <a:latin typeface="Lucida Sans Unicode"/>
                        </a:defRPr>
                      </a:lvl7pPr>
                      <a:lvl8pPr marL="3200400" algn="l" defTabSz="914400" rtl="0" eaLnBrk="1" latinLnBrk="0" hangingPunct="1">
                        <a:defRPr sz="1800" kern="1200">
                          <a:solidFill>
                            <a:schemeClr val="dk1"/>
                          </a:solidFill>
                          <a:latin typeface="Lucida Sans Unicode"/>
                        </a:defRPr>
                      </a:lvl8pPr>
                      <a:lvl9pPr marL="3657600" algn="l" defTabSz="914400" rtl="0" eaLnBrk="1" latinLnBrk="0" hangingPunct="1">
                        <a:defRPr sz="1800" kern="1200">
                          <a:solidFill>
                            <a:schemeClr val="dk1"/>
                          </a:solidFill>
                          <a:latin typeface="Lucida Sans Unicode"/>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900" b="0" noProof="0" dirty="0">
                          <a:solidFill>
                            <a:schemeClr val="tx1"/>
                          </a:solidFill>
                          <a:latin typeface="Arial" panose="020B0604020202020204" pitchFamily="34" charset="0"/>
                          <a:cs typeface="Arial" panose="020B0604020202020204" pitchFamily="34" charset="0"/>
                        </a:rPr>
                        <a:t>0.68 (0.49–0.95)</a:t>
                      </a:r>
                    </a:p>
                  </a:txBody>
                  <a:tcPr marL="0" marR="0" marT="14400" marB="1440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22"/>
                  </a:ext>
                </a:extLst>
              </a:tr>
            </a:tbl>
          </a:graphicData>
        </a:graphic>
      </p:graphicFrame>
      <p:sp>
        <p:nvSpPr>
          <p:cNvPr id="2" name="Title 1"/>
          <p:cNvSpPr>
            <a:spLocks noGrp="1"/>
          </p:cNvSpPr>
          <p:nvPr>
            <p:ph type="title"/>
          </p:nvPr>
        </p:nvSpPr>
        <p:spPr>
          <a:xfrm>
            <a:off x="1699807" y="303623"/>
            <a:ext cx="9781722" cy="688872"/>
          </a:xfrm>
        </p:spPr>
        <p:txBody>
          <a:bodyPr>
            <a:noAutofit/>
          </a:bodyPr>
          <a:lstStyle/>
          <a:p>
            <a:r>
              <a:rPr lang="en-GB" altLang="en-US" sz="3200" dirty="0">
                <a:solidFill>
                  <a:srgbClr val="FFFF99"/>
                </a:solidFill>
                <a:latin typeface="Calibri" panose="020F0502020204030204" pitchFamily="34" charset="0"/>
                <a:cs typeface="Calibri" panose="020F0502020204030204" pitchFamily="34" charset="0"/>
              </a:rPr>
              <a:t>NAPOLI-1: S</a:t>
            </a:r>
            <a:r>
              <a:rPr lang="en-GB" sz="3200" dirty="0">
                <a:solidFill>
                  <a:srgbClr val="FFFF99"/>
                </a:solidFill>
                <a:latin typeface="Calibri" panose="020F0502020204030204" pitchFamily="34" charset="0"/>
                <a:cs typeface="Calibri" panose="020F0502020204030204" pitchFamily="34" charset="0"/>
              </a:rPr>
              <a:t>urvival Benefit of nal-IRI+5-FU/LV was Observed Across Most Subgroups</a:t>
            </a:r>
          </a:p>
        </p:txBody>
      </p:sp>
      <p:sp>
        <p:nvSpPr>
          <p:cNvPr id="3" name="Text Placeholder 2"/>
          <p:cNvSpPr>
            <a:spLocks noGrp="1"/>
          </p:cNvSpPr>
          <p:nvPr>
            <p:ph type="body" sz="quarter" idx="10"/>
          </p:nvPr>
        </p:nvSpPr>
        <p:spPr>
          <a:xfrm>
            <a:off x="308732" y="6405361"/>
            <a:ext cx="4350560" cy="238527"/>
          </a:xfrm>
          <a:prstGeom prst="rect">
            <a:avLst/>
          </a:prstGeom>
        </p:spPr>
        <p:txBody>
          <a:bodyPr/>
          <a:lstStyle/>
          <a:p>
            <a:r>
              <a:rPr lang="en-GB" dirty="0">
                <a:latin typeface="Calibri" panose="020F0502020204030204" pitchFamily="34" charset="0"/>
                <a:cs typeface="Calibri" panose="020F0502020204030204" pitchFamily="34" charset="0"/>
              </a:rPr>
              <a:t>CI, confidence interval</a:t>
            </a:r>
          </a:p>
        </p:txBody>
      </p:sp>
      <p:sp>
        <p:nvSpPr>
          <p:cNvPr id="5" name="Text Placeholder 4"/>
          <p:cNvSpPr>
            <a:spLocks noGrp="1"/>
          </p:cNvSpPr>
          <p:nvPr>
            <p:ph type="body" sz="quarter" idx="11"/>
          </p:nvPr>
        </p:nvSpPr>
        <p:spPr>
          <a:xfrm>
            <a:off x="7549621" y="6524625"/>
            <a:ext cx="4350560" cy="238527"/>
          </a:xfrm>
        </p:spPr>
        <p:txBody>
          <a:bodyPr/>
          <a:lstStyle/>
          <a:p>
            <a:r>
              <a:rPr lang="en-GB" dirty="0">
                <a:latin typeface="Calibri" panose="020F0502020204030204" pitchFamily="34" charset="0"/>
                <a:cs typeface="Calibri" panose="020F0502020204030204" pitchFamily="34" charset="0"/>
              </a:rPr>
              <a:t>Wang-Gillam A, et al. Lancet 2016;387:545</a:t>
            </a:r>
          </a:p>
        </p:txBody>
      </p:sp>
      <p:sp>
        <p:nvSpPr>
          <p:cNvPr id="55" name="Line 13"/>
          <p:cNvSpPr>
            <a:spLocks noChangeShapeType="1"/>
          </p:cNvSpPr>
          <p:nvPr/>
        </p:nvSpPr>
        <p:spPr bwMode="auto">
          <a:xfrm flipV="1">
            <a:off x="7688879" y="1640067"/>
            <a:ext cx="0" cy="3729437"/>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6" name="Line 14"/>
          <p:cNvSpPr>
            <a:spLocks noChangeShapeType="1"/>
          </p:cNvSpPr>
          <p:nvPr/>
        </p:nvSpPr>
        <p:spPr bwMode="auto">
          <a:xfrm flipV="1">
            <a:off x="7458973" y="1651340"/>
            <a:ext cx="0" cy="3723227"/>
          </a:xfrm>
          <a:prstGeom prst="line">
            <a:avLst/>
          </a:prstGeom>
          <a:noFill/>
          <a:ln w="12700" cap="flat">
            <a:solidFill>
              <a:srgbClr val="FFFF00"/>
            </a:solidFill>
            <a:prstDash val="dash"/>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8" name="Line 5"/>
          <p:cNvSpPr>
            <a:spLocks noChangeShapeType="1"/>
          </p:cNvSpPr>
          <p:nvPr/>
        </p:nvSpPr>
        <p:spPr bwMode="auto">
          <a:xfrm>
            <a:off x="6300789" y="5374566"/>
            <a:ext cx="2782887"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59" name="Line 6"/>
          <p:cNvSpPr>
            <a:spLocks noChangeShapeType="1"/>
          </p:cNvSpPr>
          <p:nvPr/>
        </p:nvSpPr>
        <p:spPr bwMode="auto">
          <a:xfrm flipV="1">
            <a:off x="6769100" y="5377740"/>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0" name="Line 7"/>
          <p:cNvSpPr>
            <a:spLocks noChangeShapeType="1"/>
          </p:cNvSpPr>
          <p:nvPr/>
        </p:nvSpPr>
        <p:spPr bwMode="auto">
          <a:xfrm flipV="1">
            <a:off x="6307138" y="5377740"/>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1" name="Line 8"/>
          <p:cNvSpPr>
            <a:spLocks noChangeShapeType="1"/>
          </p:cNvSpPr>
          <p:nvPr/>
        </p:nvSpPr>
        <p:spPr bwMode="auto">
          <a:xfrm flipV="1">
            <a:off x="7231063" y="5377740"/>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2" name="Line 9"/>
          <p:cNvSpPr>
            <a:spLocks noChangeShapeType="1"/>
          </p:cNvSpPr>
          <p:nvPr/>
        </p:nvSpPr>
        <p:spPr bwMode="auto">
          <a:xfrm flipV="1">
            <a:off x="8153400" y="5377740"/>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63" name="Line 10"/>
          <p:cNvSpPr>
            <a:spLocks noChangeShapeType="1"/>
          </p:cNvSpPr>
          <p:nvPr/>
        </p:nvSpPr>
        <p:spPr bwMode="auto">
          <a:xfrm flipV="1">
            <a:off x="7687709" y="5377740"/>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74" name="Line 11"/>
          <p:cNvSpPr>
            <a:spLocks noChangeShapeType="1"/>
          </p:cNvSpPr>
          <p:nvPr/>
        </p:nvSpPr>
        <p:spPr bwMode="auto">
          <a:xfrm flipV="1">
            <a:off x="8615363" y="5377740"/>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75" name="Line 12"/>
          <p:cNvSpPr>
            <a:spLocks noChangeShapeType="1"/>
          </p:cNvSpPr>
          <p:nvPr/>
        </p:nvSpPr>
        <p:spPr bwMode="auto">
          <a:xfrm flipV="1">
            <a:off x="9077325" y="5377740"/>
            <a:ext cx="0" cy="936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76" name="Oval 15"/>
          <p:cNvSpPr>
            <a:spLocks noChangeArrowheads="1"/>
          </p:cNvSpPr>
          <p:nvPr/>
        </p:nvSpPr>
        <p:spPr bwMode="auto">
          <a:xfrm>
            <a:off x="7126289" y="4844330"/>
            <a:ext cx="53975" cy="53975"/>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77" name="Oval 16"/>
          <p:cNvSpPr>
            <a:spLocks noChangeArrowheads="1"/>
          </p:cNvSpPr>
          <p:nvPr/>
        </p:nvSpPr>
        <p:spPr bwMode="auto">
          <a:xfrm>
            <a:off x="7346950" y="4940052"/>
            <a:ext cx="184150" cy="18415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78" name="Oval 17"/>
          <p:cNvSpPr>
            <a:spLocks noChangeArrowheads="1"/>
          </p:cNvSpPr>
          <p:nvPr/>
        </p:nvSpPr>
        <p:spPr bwMode="auto">
          <a:xfrm>
            <a:off x="7148514" y="4456634"/>
            <a:ext cx="160337" cy="160337"/>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79" name="Oval 18"/>
          <p:cNvSpPr>
            <a:spLocks noChangeArrowheads="1"/>
          </p:cNvSpPr>
          <p:nvPr/>
        </p:nvSpPr>
        <p:spPr bwMode="auto">
          <a:xfrm>
            <a:off x="7291389" y="3952180"/>
            <a:ext cx="166687" cy="168275"/>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80" name="Oval 19"/>
          <p:cNvSpPr>
            <a:spLocks noChangeArrowheads="1"/>
          </p:cNvSpPr>
          <p:nvPr/>
        </p:nvSpPr>
        <p:spPr bwMode="auto">
          <a:xfrm>
            <a:off x="7346950" y="3466431"/>
            <a:ext cx="146050" cy="141287"/>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81" name="Oval 20"/>
          <p:cNvSpPr>
            <a:spLocks noChangeArrowheads="1"/>
          </p:cNvSpPr>
          <p:nvPr/>
        </p:nvSpPr>
        <p:spPr bwMode="auto">
          <a:xfrm>
            <a:off x="7294563" y="2963963"/>
            <a:ext cx="163512" cy="168275"/>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82" name="Oval 21"/>
          <p:cNvSpPr>
            <a:spLocks noChangeArrowheads="1"/>
          </p:cNvSpPr>
          <p:nvPr/>
        </p:nvSpPr>
        <p:spPr bwMode="auto">
          <a:xfrm>
            <a:off x="7594600" y="3834410"/>
            <a:ext cx="88900" cy="8890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83" name="Oval 22"/>
          <p:cNvSpPr>
            <a:spLocks noChangeArrowheads="1"/>
          </p:cNvSpPr>
          <p:nvPr/>
        </p:nvSpPr>
        <p:spPr bwMode="auto">
          <a:xfrm>
            <a:off x="7786688" y="4327350"/>
            <a:ext cx="88900" cy="88900"/>
          </a:xfrm>
          <a:prstGeom prst="ellipse">
            <a:avLst/>
          </a:prstGeom>
          <a:solidFill>
            <a:schemeClr val="tx2"/>
          </a:solidFill>
          <a:ln w="28575">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84" name="Oval 23"/>
          <p:cNvSpPr>
            <a:spLocks noChangeArrowheads="1"/>
          </p:cNvSpPr>
          <p:nvPr/>
        </p:nvSpPr>
        <p:spPr bwMode="auto">
          <a:xfrm>
            <a:off x="7381876" y="3315663"/>
            <a:ext cx="98425" cy="98425"/>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85" name="Oval 24"/>
          <p:cNvSpPr>
            <a:spLocks noChangeArrowheads="1"/>
          </p:cNvSpPr>
          <p:nvPr/>
        </p:nvSpPr>
        <p:spPr bwMode="auto">
          <a:xfrm>
            <a:off x="7464425" y="2488440"/>
            <a:ext cx="133350" cy="13335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86" name="Oval 25"/>
          <p:cNvSpPr>
            <a:spLocks noChangeArrowheads="1"/>
          </p:cNvSpPr>
          <p:nvPr/>
        </p:nvSpPr>
        <p:spPr bwMode="auto">
          <a:xfrm>
            <a:off x="7199313" y="2333358"/>
            <a:ext cx="119062" cy="12065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87" name="Oval 26"/>
          <p:cNvSpPr>
            <a:spLocks noChangeArrowheads="1"/>
          </p:cNvSpPr>
          <p:nvPr/>
        </p:nvSpPr>
        <p:spPr bwMode="auto">
          <a:xfrm>
            <a:off x="7291389" y="1993512"/>
            <a:ext cx="128587" cy="13335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88" name="Oval 27"/>
          <p:cNvSpPr>
            <a:spLocks noChangeArrowheads="1"/>
          </p:cNvSpPr>
          <p:nvPr/>
        </p:nvSpPr>
        <p:spPr bwMode="auto">
          <a:xfrm>
            <a:off x="7429500" y="1830890"/>
            <a:ext cx="133350" cy="133350"/>
          </a:xfrm>
          <a:prstGeom prst="ellipse">
            <a:avLst/>
          </a:prstGeom>
          <a:solidFill>
            <a:schemeClr val="tx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89" name="Oval 28"/>
          <p:cNvSpPr>
            <a:spLocks noChangeArrowheads="1"/>
          </p:cNvSpPr>
          <p:nvPr/>
        </p:nvSpPr>
        <p:spPr bwMode="auto">
          <a:xfrm>
            <a:off x="7808913" y="2868152"/>
            <a:ext cx="57150" cy="53975"/>
          </a:xfrm>
          <a:prstGeom prst="ellipse">
            <a:avLst/>
          </a:prstGeom>
          <a:solidFill>
            <a:schemeClr val="tx2"/>
          </a:solidFill>
          <a:ln w="28575">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90" name="Line 29"/>
          <p:cNvSpPr>
            <a:spLocks noChangeShapeType="1"/>
          </p:cNvSpPr>
          <p:nvPr/>
        </p:nvSpPr>
        <p:spPr bwMode="auto">
          <a:xfrm>
            <a:off x="7218363" y="5032127"/>
            <a:ext cx="436562"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91" name="Line 30"/>
          <p:cNvSpPr>
            <a:spLocks noChangeShapeType="1"/>
          </p:cNvSpPr>
          <p:nvPr/>
        </p:nvSpPr>
        <p:spPr bwMode="auto">
          <a:xfrm>
            <a:off x="6376988" y="4869729"/>
            <a:ext cx="1543050"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92" name="Line 31"/>
          <p:cNvSpPr>
            <a:spLocks noChangeShapeType="1"/>
          </p:cNvSpPr>
          <p:nvPr/>
        </p:nvSpPr>
        <p:spPr bwMode="auto">
          <a:xfrm>
            <a:off x="6989763" y="4537595"/>
            <a:ext cx="468312"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93" name="Line 32"/>
          <p:cNvSpPr>
            <a:spLocks noChangeShapeType="1"/>
          </p:cNvSpPr>
          <p:nvPr/>
        </p:nvSpPr>
        <p:spPr bwMode="auto">
          <a:xfrm>
            <a:off x="7407276" y="4371800"/>
            <a:ext cx="847725"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94" name="Line 33"/>
          <p:cNvSpPr>
            <a:spLocks noChangeShapeType="1"/>
          </p:cNvSpPr>
          <p:nvPr/>
        </p:nvSpPr>
        <p:spPr bwMode="auto">
          <a:xfrm>
            <a:off x="7145339" y="4034729"/>
            <a:ext cx="452437"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95" name="Line 34"/>
          <p:cNvSpPr>
            <a:spLocks noChangeShapeType="1"/>
          </p:cNvSpPr>
          <p:nvPr/>
        </p:nvSpPr>
        <p:spPr bwMode="auto">
          <a:xfrm>
            <a:off x="7126289" y="3878860"/>
            <a:ext cx="1017587"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96" name="Line 35"/>
          <p:cNvSpPr>
            <a:spLocks noChangeShapeType="1"/>
          </p:cNvSpPr>
          <p:nvPr/>
        </p:nvSpPr>
        <p:spPr bwMode="auto">
          <a:xfrm>
            <a:off x="7170739" y="3537868"/>
            <a:ext cx="496887"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97" name="Line 36"/>
          <p:cNvSpPr>
            <a:spLocks noChangeShapeType="1"/>
          </p:cNvSpPr>
          <p:nvPr/>
        </p:nvSpPr>
        <p:spPr bwMode="auto">
          <a:xfrm>
            <a:off x="7069139" y="3363287"/>
            <a:ext cx="739775"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98" name="Line 37"/>
          <p:cNvSpPr>
            <a:spLocks noChangeShapeType="1"/>
          </p:cNvSpPr>
          <p:nvPr/>
        </p:nvSpPr>
        <p:spPr bwMode="auto">
          <a:xfrm>
            <a:off x="7148513" y="3049687"/>
            <a:ext cx="436562"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99" name="Line 38"/>
          <p:cNvSpPr>
            <a:spLocks noChangeShapeType="1"/>
          </p:cNvSpPr>
          <p:nvPr/>
        </p:nvSpPr>
        <p:spPr bwMode="auto">
          <a:xfrm>
            <a:off x="7221538" y="2893551"/>
            <a:ext cx="1243012"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100" name="Line 39"/>
          <p:cNvSpPr>
            <a:spLocks noChangeShapeType="1"/>
          </p:cNvSpPr>
          <p:nvPr/>
        </p:nvSpPr>
        <p:spPr bwMode="auto">
          <a:xfrm>
            <a:off x="7259638" y="2555115"/>
            <a:ext cx="539750"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101" name="Line 40"/>
          <p:cNvSpPr>
            <a:spLocks noChangeShapeType="1"/>
          </p:cNvSpPr>
          <p:nvPr/>
        </p:nvSpPr>
        <p:spPr bwMode="auto">
          <a:xfrm>
            <a:off x="6929438" y="2393683"/>
            <a:ext cx="652462"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102" name="Line 41"/>
          <p:cNvSpPr>
            <a:spLocks noChangeShapeType="1"/>
          </p:cNvSpPr>
          <p:nvPr/>
        </p:nvSpPr>
        <p:spPr bwMode="auto">
          <a:xfrm>
            <a:off x="7072313" y="2060187"/>
            <a:ext cx="576262"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103" name="Line 42"/>
          <p:cNvSpPr>
            <a:spLocks noChangeShapeType="1"/>
          </p:cNvSpPr>
          <p:nvPr/>
        </p:nvSpPr>
        <p:spPr bwMode="auto">
          <a:xfrm>
            <a:off x="7196138" y="1897565"/>
            <a:ext cx="615950" cy="0"/>
          </a:xfrm>
          <a:prstGeom prst="line">
            <a:avLst/>
          </a:prstGeom>
          <a:noFill/>
          <a:ln w="1270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p:txBody>
      </p:sp>
      <p:sp>
        <p:nvSpPr>
          <p:cNvPr id="104" name="TextBox 103"/>
          <p:cNvSpPr txBox="1"/>
          <p:nvPr/>
        </p:nvSpPr>
        <p:spPr>
          <a:xfrm>
            <a:off x="6590668" y="5479577"/>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0.125</a:t>
            </a:r>
          </a:p>
        </p:txBody>
      </p:sp>
      <p:sp>
        <p:nvSpPr>
          <p:cNvPr id="105" name="TextBox 104"/>
          <p:cNvSpPr txBox="1"/>
          <p:nvPr/>
        </p:nvSpPr>
        <p:spPr>
          <a:xfrm>
            <a:off x="7054217" y="5479577"/>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0.5</a:t>
            </a:r>
          </a:p>
        </p:txBody>
      </p:sp>
      <p:sp>
        <p:nvSpPr>
          <p:cNvPr id="106" name="TextBox 105"/>
          <p:cNvSpPr txBox="1"/>
          <p:nvPr/>
        </p:nvSpPr>
        <p:spPr>
          <a:xfrm>
            <a:off x="7517766" y="5479577"/>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1</a:t>
            </a:r>
          </a:p>
        </p:txBody>
      </p:sp>
      <p:sp>
        <p:nvSpPr>
          <p:cNvPr id="107" name="TextBox 106"/>
          <p:cNvSpPr txBox="1"/>
          <p:nvPr/>
        </p:nvSpPr>
        <p:spPr>
          <a:xfrm>
            <a:off x="7967030" y="5479577"/>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2</a:t>
            </a:r>
          </a:p>
        </p:txBody>
      </p:sp>
      <p:sp>
        <p:nvSpPr>
          <p:cNvPr id="108" name="TextBox 107"/>
          <p:cNvSpPr txBox="1"/>
          <p:nvPr/>
        </p:nvSpPr>
        <p:spPr>
          <a:xfrm>
            <a:off x="8430579" y="5479577"/>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4</a:t>
            </a:r>
          </a:p>
        </p:txBody>
      </p:sp>
      <p:sp>
        <p:nvSpPr>
          <p:cNvPr id="109" name="TextBox 108"/>
          <p:cNvSpPr txBox="1"/>
          <p:nvPr/>
        </p:nvSpPr>
        <p:spPr>
          <a:xfrm>
            <a:off x="8894128" y="5479577"/>
            <a:ext cx="360040" cy="184666"/>
          </a:xfrm>
          <a:prstGeom prst="rect">
            <a:avLst/>
          </a:prstGeom>
          <a:noFill/>
        </p:spPr>
        <p:txBody>
          <a:bodyPr wrap="square" lIns="0" t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8</a:t>
            </a:r>
          </a:p>
        </p:txBody>
      </p:sp>
      <p:sp>
        <p:nvSpPr>
          <p:cNvPr id="110" name="TextBox 109"/>
          <p:cNvSpPr txBox="1"/>
          <p:nvPr/>
        </p:nvSpPr>
        <p:spPr>
          <a:xfrm>
            <a:off x="5847534" y="5784304"/>
            <a:ext cx="1728192" cy="184666"/>
          </a:xfrm>
          <a:prstGeom prst="rect">
            <a:avLst/>
          </a:prstGeom>
          <a:noFill/>
        </p:spPr>
        <p:txBody>
          <a:bodyPr wrap="square" lIns="0" tIns="0" r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Favours nal-IRI+5-FU/LV</a:t>
            </a:r>
          </a:p>
        </p:txBody>
      </p:sp>
      <p:sp>
        <p:nvSpPr>
          <p:cNvPr id="111" name="TextBox 110"/>
          <p:cNvSpPr txBox="1"/>
          <p:nvPr/>
        </p:nvSpPr>
        <p:spPr>
          <a:xfrm>
            <a:off x="7822074" y="5784304"/>
            <a:ext cx="1728192" cy="184666"/>
          </a:xfrm>
          <a:prstGeom prst="rect">
            <a:avLst/>
          </a:prstGeom>
          <a:noFill/>
        </p:spPr>
        <p:txBody>
          <a:bodyPr wrap="square" lIns="0" tIns="0" r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0"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Favours 5-FU/LV</a:t>
            </a:r>
          </a:p>
        </p:txBody>
      </p:sp>
      <p:cxnSp>
        <p:nvCxnSpPr>
          <p:cNvPr id="112" name="Straight Arrow Connector 111"/>
          <p:cNvCxnSpPr/>
          <p:nvPr/>
        </p:nvCxnSpPr>
        <p:spPr>
          <a:xfrm flipH="1">
            <a:off x="6770689" y="5693178"/>
            <a:ext cx="463549" cy="0"/>
          </a:xfrm>
          <a:prstGeom prst="straightConnector1">
            <a:avLst/>
          </a:prstGeom>
          <a:noFill/>
          <a:ln w="12700" cap="flat" cmpd="sng" algn="ctr">
            <a:solidFill>
              <a:srgbClr val="FFFF00"/>
            </a:solidFill>
            <a:prstDash val="solid"/>
            <a:tailEnd type="triangle"/>
          </a:ln>
          <a:effectLst/>
        </p:spPr>
      </p:cxnSp>
      <p:cxnSp>
        <p:nvCxnSpPr>
          <p:cNvPr id="113" name="Straight Arrow Connector 112"/>
          <p:cNvCxnSpPr/>
          <p:nvPr/>
        </p:nvCxnSpPr>
        <p:spPr>
          <a:xfrm>
            <a:off x="8153401" y="5693178"/>
            <a:ext cx="463549" cy="0"/>
          </a:xfrm>
          <a:prstGeom prst="straightConnector1">
            <a:avLst/>
          </a:prstGeom>
          <a:noFill/>
          <a:ln w="12700" cap="flat" cmpd="sng" algn="ctr">
            <a:solidFill>
              <a:srgbClr val="FFFF00"/>
            </a:solidFill>
            <a:prstDash val="solid"/>
            <a:tailEnd type="triangle"/>
          </a:ln>
          <a:effectLst/>
        </p:spPr>
      </p:cxnSp>
    </p:spTree>
    <p:extLst>
      <p:ext uri="{BB962C8B-B14F-4D97-AF65-F5344CB8AC3E}">
        <p14:creationId xmlns:p14="http://schemas.microsoft.com/office/powerpoint/2010/main" val="12548812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p:cNvSpPr>
            <a:spLocks noGrp="1"/>
          </p:cNvSpPr>
          <p:nvPr>
            <p:ph type="title"/>
          </p:nvPr>
        </p:nvSpPr>
        <p:spPr>
          <a:xfrm>
            <a:off x="1499810" y="448684"/>
            <a:ext cx="10692190" cy="499533"/>
          </a:xfrm>
        </p:spPr>
        <p:txBody>
          <a:bodyPr>
            <a:noAutofit/>
          </a:bodyPr>
          <a:lstStyle/>
          <a:p>
            <a:r>
              <a:rPr lang="en-GB" sz="3200" dirty="0">
                <a:solidFill>
                  <a:srgbClr val="FFFF99"/>
                </a:solidFill>
                <a:latin typeface="Calibri" panose="020F0502020204030204" pitchFamily="34" charset="0"/>
                <a:cs typeface="Calibri" panose="020F0502020204030204" pitchFamily="34" charset="0"/>
              </a:rPr>
              <a:t>NAPOLI-1: Expanded, Pre-Defined, PP Analysis of OS was Performed with nal-IRI+5-FU/LV vs. 5-FU/LV</a:t>
            </a:r>
          </a:p>
        </p:txBody>
      </p:sp>
      <p:sp>
        <p:nvSpPr>
          <p:cNvPr id="4" name="Text Placeholder 3"/>
          <p:cNvSpPr>
            <a:spLocks noGrp="1"/>
          </p:cNvSpPr>
          <p:nvPr>
            <p:ph type="body" sz="quarter" idx="10"/>
          </p:nvPr>
        </p:nvSpPr>
        <p:spPr>
          <a:xfrm>
            <a:off x="129723" y="6320039"/>
            <a:ext cx="5235724" cy="409170"/>
          </a:xfrm>
        </p:spPr>
        <p:txBody>
          <a:bodyPr>
            <a:normAutofit/>
          </a:bodyPr>
          <a:lstStyle/>
          <a:p>
            <a:r>
              <a:rPr lang="en-GB" dirty="0">
                <a:latin typeface="Calibri" panose="020F0502020204030204" pitchFamily="34" charset="0"/>
                <a:cs typeface="Calibri" panose="020F0502020204030204" pitchFamily="34" charset="0"/>
              </a:rPr>
              <a:t>Data from a protocol-defined primary analysis data cut on 14 February 2014, after 305 events.</a:t>
            </a:r>
            <a:br>
              <a:rPr lang="en-GB" dirty="0">
                <a:latin typeface="Calibri" panose="020F0502020204030204" pitchFamily="34" charset="0"/>
                <a:cs typeface="Calibri" panose="020F0502020204030204" pitchFamily="34" charset="0"/>
              </a:rPr>
            </a:br>
            <a:r>
              <a:rPr lang="en-GB" dirty="0">
                <a:latin typeface="Calibri" panose="020F0502020204030204" pitchFamily="34" charset="0"/>
                <a:cs typeface="Calibri" panose="020F0502020204030204" pitchFamily="34" charset="0"/>
              </a:rPr>
              <a:t>PP, per protocol</a:t>
            </a:r>
          </a:p>
        </p:txBody>
      </p:sp>
      <p:sp>
        <p:nvSpPr>
          <p:cNvPr id="8" name="Text Placeholder 7"/>
          <p:cNvSpPr>
            <a:spLocks noGrp="1"/>
          </p:cNvSpPr>
          <p:nvPr>
            <p:ph type="body" sz="quarter" idx="11"/>
          </p:nvPr>
        </p:nvSpPr>
        <p:spPr>
          <a:xfrm>
            <a:off x="7142594" y="6405361"/>
            <a:ext cx="4350560" cy="238527"/>
          </a:xfrm>
        </p:spPr>
        <p:txBody>
          <a:bodyPr/>
          <a:lstStyle/>
          <a:p>
            <a:r>
              <a:rPr lang="en-GB" dirty="0">
                <a:latin typeface="Calibri" panose="020F0502020204030204" pitchFamily="34" charset="0"/>
                <a:cs typeface="Calibri" panose="020F0502020204030204" pitchFamily="34" charset="0"/>
              </a:rPr>
              <a:t>Chen LT, et al. J </a:t>
            </a:r>
            <a:r>
              <a:rPr lang="en-GB" dirty="0" err="1">
                <a:latin typeface="Calibri" panose="020F0502020204030204" pitchFamily="34" charset="0"/>
                <a:cs typeface="Calibri" panose="020F0502020204030204" pitchFamily="34" charset="0"/>
              </a:rPr>
              <a:t>Clin</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Oncol</a:t>
            </a:r>
            <a:r>
              <a:rPr lang="en-GB" dirty="0">
                <a:latin typeface="Calibri" panose="020F0502020204030204" pitchFamily="34" charset="0"/>
                <a:cs typeface="Calibri" panose="020F0502020204030204" pitchFamily="34" charset="0"/>
              </a:rPr>
              <a:t> 2015;33(S3):abstract 234 (and presentation)</a:t>
            </a:r>
          </a:p>
        </p:txBody>
      </p:sp>
      <p:grpSp>
        <p:nvGrpSpPr>
          <p:cNvPr id="12" name="Group 11"/>
          <p:cNvGrpSpPr/>
          <p:nvPr/>
        </p:nvGrpSpPr>
        <p:grpSpPr>
          <a:xfrm>
            <a:off x="2328859" y="1727393"/>
            <a:ext cx="7369791" cy="3092521"/>
            <a:chOff x="-1002897" y="3864817"/>
            <a:chExt cx="7369791" cy="3092521"/>
          </a:xfrm>
        </p:grpSpPr>
        <p:sp>
          <p:nvSpPr>
            <p:cNvPr id="13" name="Rounded Rectangle 12"/>
            <p:cNvSpPr/>
            <p:nvPr/>
          </p:nvSpPr>
          <p:spPr>
            <a:xfrm>
              <a:off x="-1002897" y="4293416"/>
              <a:ext cx="7369791" cy="2663922"/>
            </a:xfrm>
            <a:prstGeom prst="roundRect">
              <a:avLst>
                <a:gd name="adj" fmla="val 0"/>
              </a:avLst>
            </a:prstGeom>
            <a:solidFill>
              <a:srgbClr val="CCFF99"/>
            </a:solidFill>
            <a:ln>
              <a:noFill/>
            </a:ln>
            <a:scene3d>
              <a:camera prst="orthographicFront"/>
              <a:lightRig rig="threePt" dir="t"/>
            </a:scene3d>
            <a:sp3d>
              <a:bevelT/>
            </a:sp3d>
          </p:spPr>
          <p:txBody>
            <a:bodyPr wrap="none" lIns="91429" tIns="45714" rIns="91429" bIns="45714" anchor="ctr"/>
            <a:lstStyle/>
            <a:p>
              <a:pPr marL="342900" marR="0" lvl="0" indent="-342900" algn="ctr" defTabSz="914400" rtl="0" eaLnBrk="1" fontAlgn="auto" latinLnBrk="0" hangingPunct="1">
                <a:lnSpc>
                  <a:spcPct val="100000"/>
                </a:lnSpc>
                <a:spcBef>
                  <a:spcPts val="0"/>
                </a:spcBef>
                <a:spcAft>
                  <a:spcPts val="0"/>
                </a:spcAft>
                <a:buClrTx/>
                <a:buSzTx/>
                <a:buFont typeface="+mj-lt"/>
                <a:buAutoNum type="arabicPeriod"/>
                <a:tabLst/>
                <a:defRPr/>
              </a:pPr>
              <a:r>
                <a:rPr kumimoji="0" lang="en-GB"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Eligible patients who received ≥80% dose intensity </a:t>
              </a:r>
              <a:br>
                <a:rPr kumimoji="0" lang="en-GB"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en-GB"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of protocol-defined treatment during the first 6 weeks </a:t>
              </a:r>
              <a:br>
                <a:rPr kumimoji="0" lang="en-GB"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en-GB"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of treatment </a:t>
              </a:r>
            </a:p>
            <a:p>
              <a:pPr marL="285750" marR="0" lvl="0"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a:p>
              <a:pPr marL="342900" marR="0" lvl="0" indent="-342900" algn="ctr" defTabSz="914400" rtl="0" eaLnBrk="1" fontAlgn="auto" latinLnBrk="0" hangingPunct="1">
                <a:lnSpc>
                  <a:spcPct val="100000"/>
                </a:lnSpc>
                <a:spcBef>
                  <a:spcPts val="0"/>
                </a:spcBef>
                <a:spcAft>
                  <a:spcPts val="0"/>
                </a:spcAft>
                <a:buClrTx/>
                <a:buSzTx/>
                <a:buFont typeface="+mj-lt"/>
                <a:buAutoNum type="arabicPeriod" startAt="2"/>
                <a:tabLst/>
                <a:defRPr/>
              </a:pPr>
              <a:r>
                <a:rPr kumimoji="0" lang="en-GB"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Patients had none of the following protocol violations:</a:t>
              </a:r>
            </a:p>
            <a:p>
              <a:pPr marL="742950" marR="0" lvl="1"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Deviations from inclusion/exclusion criteria </a:t>
              </a:r>
            </a:p>
            <a:p>
              <a:pPr marL="742950" marR="0" lvl="1"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Receipt of protocol-defined, prohibited therapies</a:t>
              </a:r>
            </a:p>
            <a:p>
              <a:pPr marL="742950" marR="0" lvl="1" indent="-285750" algn="ctr"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Not receiving treatment as randomised</a:t>
              </a:r>
            </a:p>
          </p:txBody>
        </p:sp>
        <p:sp>
          <p:nvSpPr>
            <p:cNvPr id="14" name="Rectangle 13"/>
            <p:cNvSpPr/>
            <p:nvPr/>
          </p:nvSpPr>
          <p:spPr>
            <a:xfrm>
              <a:off x="-1002897" y="3864817"/>
              <a:ext cx="7369791"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Definition of the per-protocol population</a:t>
              </a:r>
            </a:p>
          </p:txBody>
        </p:sp>
      </p:grpSp>
    </p:spTree>
    <p:extLst>
      <p:ext uri="{BB962C8B-B14F-4D97-AF65-F5344CB8AC3E}">
        <p14:creationId xmlns:p14="http://schemas.microsoft.com/office/powerpoint/2010/main" val="33154950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037401" y="433370"/>
            <a:ext cx="8567737" cy="499533"/>
          </a:xfrm>
        </p:spPr>
        <p:txBody>
          <a:bodyPr>
            <a:noAutofit/>
          </a:bodyPr>
          <a:lstStyle/>
          <a:p>
            <a:r>
              <a:rPr lang="en-GB" sz="3200" dirty="0">
                <a:solidFill>
                  <a:srgbClr val="FFFF99"/>
                </a:solidFill>
                <a:latin typeface="Calibri" panose="020F0502020204030204" pitchFamily="34" charset="0"/>
                <a:cs typeface="Calibri" panose="020F0502020204030204" pitchFamily="34" charset="0"/>
              </a:rPr>
              <a:t>NAPOLI-1: a Significant OS Benefit with nal-IRI+5-FU/LV was Observed in the PP Population</a:t>
            </a:r>
          </a:p>
        </p:txBody>
      </p:sp>
      <p:sp>
        <p:nvSpPr>
          <p:cNvPr id="2" name="Text Placeholder 1"/>
          <p:cNvSpPr>
            <a:spLocks noGrp="1"/>
          </p:cNvSpPr>
          <p:nvPr>
            <p:ph type="body" sz="quarter" idx="10"/>
          </p:nvPr>
        </p:nvSpPr>
        <p:spPr>
          <a:xfrm>
            <a:off x="518206" y="6246083"/>
            <a:ext cx="3186112" cy="409170"/>
          </a:xfrm>
        </p:spPr>
        <p:txBody>
          <a:bodyPr>
            <a:normAutofit fontScale="62500" lnSpcReduction="20000"/>
          </a:bodyPr>
          <a:lstStyle/>
          <a:p>
            <a:r>
              <a:rPr lang="en-GB" dirty="0">
                <a:latin typeface="Calibri" panose="020F0502020204030204" pitchFamily="34" charset="0"/>
                <a:cs typeface="Calibri" panose="020F0502020204030204" pitchFamily="34" charset="0"/>
              </a:rPr>
              <a:t>*Per-protocol (PP) population: eligible patients who received ≥80% dose intensity of the protocol-defined treatment during the first 6 weeks of treatment.</a:t>
            </a:r>
          </a:p>
          <a:p>
            <a:r>
              <a:rPr lang="en-GB" dirty="0">
                <a:latin typeface="Calibri" panose="020F0502020204030204" pitchFamily="34" charset="0"/>
                <a:cs typeface="Calibri" panose="020F0502020204030204" pitchFamily="34" charset="0"/>
              </a:rPr>
              <a:t>Vertical bars indicate censoring points</a:t>
            </a:r>
          </a:p>
          <a:p>
            <a:r>
              <a:rPr lang="en-GB" dirty="0">
                <a:latin typeface="Calibri" panose="020F0502020204030204" pitchFamily="34" charset="0"/>
                <a:cs typeface="Calibri" panose="020F0502020204030204" pitchFamily="34" charset="0"/>
              </a:rPr>
              <a:t>CI, confidence interval. </a:t>
            </a:r>
            <a:r>
              <a:rPr lang="en-GB" dirty="0" err="1">
                <a:latin typeface="Calibri" panose="020F0502020204030204" pitchFamily="34" charset="0"/>
                <a:cs typeface="Calibri" panose="020F0502020204030204" pitchFamily="34" charset="0"/>
              </a:rPr>
              <a:t>mo</a:t>
            </a:r>
            <a:r>
              <a:rPr lang="en-GB" dirty="0">
                <a:latin typeface="Calibri" panose="020F0502020204030204" pitchFamily="34" charset="0"/>
                <a:cs typeface="Calibri" panose="020F0502020204030204" pitchFamily="34" charset="0"/>
              </a:rPr>
              <a:t>, month</a:t>
            </a:r>
          </a:p>
        </p:txBody>
      </p:sp>
      <p:sp>
        <p:nvSpPr>
          <p:cNvPr id="3" name="Text Placeholder 2"/>
          <p:cNvSpPr>
            <a:spLocks noGrp="1"/>
          </p:cNvSpPr>
          <p:nvPr>
            <p:ph type="body" sz="quarter" idx="11"/>
          </p:nvPr>
        </p:nvSpPr>
        <p:spPr>
          <a:xfrm>
            <a:off x="4374017" y="6366401"/>
            <a:ext cx="7500511" cy="384721"/>
          </a:xfrm>
        </p:spPr>
        <p:txBody>
          <a:bodyPr/>
          <a:lstStyle/>
          <a:p>
            <a:r>
              <a:rPr lang="en-GB" dirty="0">
                <a:latin typeface="Calibri" panose="020F0502020204030204" pitchFamily="34" charset="0"/>
                <a:cs typeface="Calibri" panose="020F0502020204030204" pitchFamily="34" charset="0"/>
              </a:rPr>
              <a:t>Chen LT, et al. J </a:t>
            </a:r>
            <a:r>
              <a:rPr lang="en-GB" dirty="0" err="1">
                <a:latin typeface="Calibri" panose="020F0502020204030204" pitchFamily="34" charset="0"/>
                <a:cs typeface="Calibri" panose="020F0502020204030204" pitchFamily="34" charset="0"/>
              </a:rPr>
              <a:t>Clin</a:t>
            </a:r>
            <a:r>
              <a:rPr lang="en-GB" dirty="0">
                <a:latin typeface="Calibri" panose="020F0502020204030204" pitchFamily="34" charset="0"/>
                <a:cs typeface="Calibri" panose="020F0502020204030204" pitchFamily="34" charset="0"/>
              </a:rPr>
              <a:t> </a:t>
            </a:r>
            <a:r>
              <a:rPr lang="en-GB" dirty="0" err="1">
                <a:latin typeface="Calibri" panose="020F0502020204030204" pitchFamily="34" charset="0"/>
                <a:cs typeface="Calibri" panose="020F0502020204030204" pitchFamily="34" charset="0"/>
              </a:rPr>
              <a:t>Oncol</a:t>
            </a:r>
            <a:r>
              <a:rPr lang="en-GB" dirty="0">
                <a:latin typeface="Calibri" panose="020F0502020204030204" pitchFamily="34" charset="0"/>
                <a:cs typeface="Calibri" panose="020F0502020204030204" pitchFamily="34" charset="0"/>
              </a:rPr>
              <a:t> 2015;33(S3):</a:t>
            </a:r>
            <a:br>
              <a:rPr lang="en-GB" dirty="0">
                <a:latin typeface="Calibri" panose="020F0502020204030204" pitchFamily="34" charset="0"/>
                <a:cs typeface="Calibri" panose="020F0502020204030204" pitchFamily="34" charset="0"/>
              </a:rPr>
            </a:br>
            <a:r>
              <a:rPr lang="en-GB" dirty="0">
                <a:latin typeface="Calibri" panose="020F0502020204030204" pitchFamily="34" charset="0"/>
                <a:cs typeface="Calibri" panose="020F0502020204030204" pitchFamily="34" charset="0"/>
              </a:rPr>
              <a:t>abstract 234 (and presentation)</a:t>
            </a:r>
          </a:p>
        </p:txBody>
      </p:sp>
      <p:cxnSp>
        <p:nvCxnSpPr>
          <p:cNvPr id="195" name="Straight Connector 194"/>
          <p:cNvCxnSpPr/>
          <p:nvPr/>
        </p:nvCxnSpPr>
        <p:spPr>
          <a:xfrm>
            <a:off x="6419852" y="2470293"/>
            <a:ext cx="179388" cy="0"/>
          </a:xfrm>
          <a:prstGeom prst="line">
            <a:avLst/>
          </a:prstGeom>
          <a:noFill/>
          <a:ln w="19050" cap="flat" cmpd="sng" algn="ctr">
            <a:solidFill>
              <a:srgbClr val="FFFF00"/>
            </a:solidFill>
            <a:prstDash val="solid"/>
          </a:ln>
          <a:effectLst/>
        </p:spPr>
      </p:cxnSp>
      <p:cxnSp>
        <p:nvCxnSpPr>
          <p:cNvPr id="205" name="Straight Connector 204"/>
          <p:cNvCxnSpPr/>
          <p:nvPr/>
        </p:nvCxnSpPr>
        <p:spPr>
          <a:xfrm>
            <a:off x="6420200" y="2229264"/>
            <a:ext cx="179388" cy="0"/>
          </a:xfrm>
          <a:prstGeom prst="line">
            <a:avLst/>
          </a:prstGeom>
          <a:noFill/>
          <a:ln w="19050" cap="flat" cmpd="sng" algn="ctr">
            <a:solidFill>
              <a:schemeClr val="tx2"/>
            </a:solidFill>
            <a:prstDash val="solid"/>
          </a:ln>
          <a:effectLst/>
        </p:spPr>
      </p:cxnSp>
      <p:grpSp>
        <p:nvGrpSpPr>
          <p:cNvPr id="5" name="Group 4"/>
          <p:cNvGrpSpPr/>
          <p:nvPr/>
        </p:nvGrpSpPr>
        <p:grpSpPr>
          <a:xfrm>
            <a:off x="3469453" y="1285323"/>
            <a:ext cx="4654820" cy="4287354"/>
            <a:chOff x="1945452" y="1575040"/>
            <a:chExt cx="4654820" cy="4287354"/>
          </a:xfrm>
        </p:grpSpPr>
        <p:sp>
          <p:nvSpPr>
            <p:cNvPr id="123" name="TextBox 122"/>
            <p:cNvSpPr txBox="1"/>
            <p:nvPr/>
          </p:nvSpPr>
          <p:spPr>
            <a:xfrm>
              <a:off x="2992249" y="5378611"/>
              <a:ext cx="3594575"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a:pPr>
              <a:r>
                <a:rPr kumimoji="0" lang="en-GB" sz="11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66	63	38	16	6	0	0</a:t>
              </a:r>
            </a:p>
          </p:txBody>
        </p:sp>
        <p:sp>
          <p:nvSpPr>
            <p:cNvPr id="124" name="Line 147"/>
            <p:cNvSpPr>
              <a:spLocks noChangeShapeType="1"/>
            </p:cNvSpPr>
            <p:nvPr/>
          </p:nvSpPr>
          <p:spPr bwMode="auto">
            <a:xfrm>
              <a:off x="5934076" y="4026977"/>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25" name="Line 148"/>
            <p:cNvSpPr>
              <a:spLocks noChangeShapeType="1"/>
            </p:cNvSpPr>
            <p:nvPr/>
          </p:nvSpPr>
          <p:spPr bwMode="auto">
            <a:xfrm>
              <a:off x="5756276" y="4026977"/>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26" name="Line 149"/>
            <p:cNvSpPr>
              <a:spLocks noChangeShapeType="1"/>
            </p:cNvSpPr>
            <p:nvPr/>
          </p:nvSpPr>
          <p:spPr bwMode="auto">
            <a:xfrm>
              <a:off x="5518151" y="4026977"/>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27" name="Line 150"/>
            <p:cNvSpPr>
              <a:spLocks noChangeShapeType="1"/>
            </p:cNvSpPr>
            <p:nvPr/>
          </p:nvSpPr>
          <p:spPr bwMode="auto">
            <a:xfrm>
              <a:off x="5457826" y="4026977"/>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28" name="Line 151"/>
            <p:cNvSpPr>
              <a:spLocks noChangeShapeType="1"/>
            </p:cNvSpPr>
            <p:nvPr/>
          </p:nvSpPr>
          <p:spPr bwMode="auto">
            <a:xfrm>
              <a:off x="5375276" y="4026977"/>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29" name="Line 152"/>
            <p:cNvSpPr>
              <a:spLocks noChangeShapeType="1"/>
            </p:cNvSpPr>
            <p:nvPr/>
          </p:nvSpPr>
          <p:spPr bwMode="auto">
            <a:xfrm>
              <a:off x="4819651" y="3854734"/>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0" name="Line 153"/>
            <p:cNvSpPr>
              <a:spLocks noChangeShapeType="1"/>
            </p:cNvSpPr>
            <p:nvPr/>
          </p:nvSpPr>
          <p:spPr bwMode="auto">
            <a:xfrm>
              <a:off x="4737101" y="3854734"/>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1" name="Line 154"/>
            <p:cNvSpPr>
              <a:spLocks noChangeShapeType="1"/>
            </p:cNvSpPr>
            <p:nvPr/>
          </p:nvSpPr>
          <p:spPr bwMode="auto">
            <a:xfrm>
              <a:off x="4699001" y="3854734"/>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2" name="Line 155"/>
            <p:cNvSpPr>
              <a:spLocks noChangeShapeType="1"/>
            </p:cNvSpPr>
            <p:nvPr/>
          </p:nvSpPr>
          <p:spPr bwMode="auto">
            <a:xfrm>
              <a:off x="4638676" y="3782502"/>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3" name="Line 156"/>
            <p:cNvSpPr>
              <a:spLocks noChangeShapeType="1"/>
            </p:cNvSpPr>
            <p:nvPr/>
          </p:nvSpPr>
          <p:spPr bwMode="auto">
            <a:xfrm>
              <a:off x="4527551" y="3782502"/>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4" name="Line 157"/>
            <p:cNvSpPr>
              <a:spLocks noChangeShapeType="1"/>
            </p:cNvSpPr>
            <p:nvPr/>
          </p:nvSpPr>
          <p:spPr bwMode="auto">
            <a:xfrm>
              <a:off x="4376738" y="3523739"/>
              <a:ext cx="3175"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5" name="Line 158"/>
            <p:cNvSpPr>
              <a:spLocks noChangeShapeType="1"/>
            </p:cNvSpPr>
            <p:nvPr/>
          </p:nvSpPr>
          <p:spPr bwMode="auto">
            <a:xfrm>
              <a:off x="4364038" y="3523739"/>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6" name="Line 159"/>
            <p:cNvSpPr>
              <a:spLocks noChangeShapeType="1"/>
            </p:cNvSpPr>
            <p:nvPr/>
          </p:nvSpPr>
          <p:spPr bwMode="auto">
            <a:xfrm>
              <a:off x="4332288" y="3523739"/>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7" name="Line 160"/>
            <p:cNvSpPr>
              <a:spLocks noChangeShapeType="1"/>
            </p:cNvSpPr>
            <p:nvPr/>
          </p:nvSpPr>
          <p:spPr bwMode="auto">
            <a:xfrm>
              <a:off x="4243388" y="3523739"/>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8" name="Line 161"/>
            <p:cNvSpPr>
              <a:spLocks noChangeShapeType="1"/>
            </p:cNvSpPr>
            <p:nvPr/>
          </p:nvSpPr>
          <p:spPr bwMode="auto">
            <a:xfrm>
              <a:off x="4173538" y="3483258"/>
              <a:ext cx="3175"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39" name="Line 162"/>
            <p:cNvSpPr>
              <a:spLocks noChangeShapeType="1"/>
            </p:cNvSpPr>
            <p:nvPr/>
          </p:nvSpPr>
          <p:spPr bwMode="auto">
            <a:xfrm>
              <a:off x="3979863" y="3199890"/>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0" name="Line 163"/>
            <p:cNvSpPr>
              <a:spLocks noChangeShapeType="1"/>
            </p:cNvSpPr>
            <p:nvPr/>
          </p:nvSpPr>
          <p:spPr bwMode="auto">
            <a:xfrm>
              <a:off x="3656013" y="2676808"/>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1" name="Line 164"/>
            <p:cNvSpPr>
              <a:spLocks noChangeShapeType="1"/>
            </p:cNvSpPr>
            <p:nvPr/>
          </p:nvSpPr>
          <p:spPr bwMode="auto">
            <a:xfrm>
              <a:off x="3948113" y="3199890"/>
              <a:ext cx="0" cy="72000"/>
            </a:xfrm>
            <a:prstGeom prst="line">
              <a:avLst/>
            </a:prstGeom>
            <a:noFill/>
            <a:ln w="19050" cap="flat">
              <a:solidFill>
                <a:schemeClr val="tx2">
                  <a:lumMod val="50000"/>
                </a:schemeClr>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2" name="Line 171"/>
            <p:cNvSpPr>
              <a:spLocks noChangeShapeType="1"/>
            </p:cNvSpPr>
            <p:nvPr/>
          </p:nvSpPr>
          <p:spPr bwMode="auto">
            <a:xfrm>
              <a:off x="5807076" y="428891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3" name="Line 172"/>
            <p:cNvSpPr>
              <a:spLocks noChangeShapeType="1"/>
            </p:cNvSpPr>
            <p:nvPr/>
          </p:nvSpPr>
          <p:spPr bwMode="auto">
            <a:xfrm>
              <a:off x="5759451" y="392696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4" name="Line 173"/>
            <p:cNvSpPr>
              <a:spLocks noChangeShapeType="1"/>
            </p:cNvSpPr>
            <p:nvPr/>
          </p:nvSpPr>
          <p:spPr bwMode="auto">
            <a:xfrm>
              <a:off x="5632451" y="392696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5" name="Line 174"/>
            <p:cNvSpPr>
              <a:spLocks noChangeShapeType="1"/>
            </p:cNvSpPr>
            <p:nvPr/>
          </p:nvSpPr>
          <p:spPr bwMode="auto">
            <a:xfrm>
              <a:off x="5473701" y="375551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6" name="Line 175"/>
            <p:cNvSpPr>
              <a:spLocks noChangeShapeType="1"/>
            </p:cNvSpPr>
            <p:nvPr/>
          </p:nvSpPr>
          <p:spPr bwMode="auto">
            <a:xfrm>
              <a:off x="5105401" y="375551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7" name="Line 176"/>
            <p:cNvSpPr>
              <a:spLocks noChangeShapeType="1"/>
            </p:cNvSpPr>
            <p:nvPr/>
          </p:nvSpPr>
          <p:spPr bwMode="auto">
            <a:xfrm>
              <a:off x="5092701" y="375551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8" name="Line 177"/>
            <p:cNvSpPr>
              <a:spLocks noChangeShapeType="1"/>
            </p:cNvSpPr>
            <p:nvPr/>
          </p:nvSpPr>
          <p:spPr bwMode="auto">
            <a:xfrm>
              <a:off x="4962526" y="3545964"/>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49" name="Line 178"/>
            <p:cNvSpPr>
              <a:spLocks noChangeShapeType="1"/>
            </p:cNvSpPr>
            <p:nvPr/>
          </p:nvSpPr>
          <p:spPr bwMode="auto">
            <a:xfrm>
              <a:off x="4606926" y="310146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50" name="Line 179"/>
            <p:cNvSpPr>
              <a:spLocks noChangeShapeType="1"/>
            </p:cNvSpPr>
            <p:nvPr/>
          </p:nvSpPr>
          <p:spPr bwMode="auto">
            <a:xfrm>
              <a:off x="4565651" y="310146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51" name="Line 180"/>
            <p:cNvSpPr>
              <a:spLocks noChangeShapeType="1"/>
            </p:cNvSpPr>
            <p:nvPr/>
          </p:nvSpPr>
          <p:spPr bwMode="auto">
            <a:xfrm>
              <a:off x="4489451" y="310146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52" name="Line 181"/>
            <p:cNvSpPr>
              <a:spLocks noChangeShapeType="1"/>
            </p:cNvSpPr>
            <p:nvPr/>
          </p:nvSpPr>
          <p:spPr bwMode="auto">
            <a:xfrm>
              <a:off x="4376738" y="3047490"/>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53" name="Line 182"/>
            <p:cNvSpPr>
              <a:spLocks noChangeShapeType="1"/>
            </p:cNvSpPr>
            <p:nvPr/>
          </p:nvSpPr>
          <p:spPr bwMode="auto">
            <a:xfrm>
              <a:off x="4360863" y="3047490"/>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56" name="Line 183"/>
            <p:cNvSpPr>
              <a:spLocks noChangeShapeType="1"/>
            </p:cNvSpPr>
            <p:nvPr/>
          </p:nvSpPr>
          <p:spPr bwMode="auto">
            <a:xfrm>
              <a:off x="4341813" y="3047490"/>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57" name="Line 184"/>
            <p:cNvSpPr>
              <a:spLocks noChangeShapeType="1"/>
            </p:cNvSpPr>
            <p:nvPr/>
          </p:nvSpPr>
          <p:spPr bwMode="auto">
            <a:xfrm>
              <a:off x="4303713" y="2990340"/>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58" name="Line 185"/>
            <p:cNvSpPr>
              <a:spLocks noChangeShapeType="1"/>
            </p:cNvSpPr>
            <p:nvPr/>
          </p:nvSpPr>
          <p:spPr bwMode="auto">
            <a:xfrm>
              <a:off x="4214813" y="2847465"/>
              <a:ext cx="3175"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59" name="Line 186"/>
            <p:cNvSpPr>
              <a:spLocks noChangeShapeType="1"/>
            </p:cNvSpPr>
            <p:nvPr/>
          </p:nvSpPr>
          <p:spPr bwMode="auto">
            <a:xfrm>
              <a:off x="4122738" y="280936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60" name="Line 187"/>
            <p:cNvSpPr>
              <a:spLocks noChangeShapeType="1"/>
            </p:cNvSpPr>
            <p:nvPr/>
          </p:nvSpPr>
          <p:spPr bwMode="auto">
            <a:xfrm>
              <a:off x="4008438" y="2688715"/>
              <a:ext cx="3175"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61" name="Line 188"/>
            <p:cNvSpPr>
              <a:spLocks noChangeShapeType="1"/>
            </p:cNvSpPr>
            <p:nvPr/>
          </p:nvSpPr>
          <p:spPr bwMode="auto">
            <a:xfrm>
              <a:off x="3684588" y="213626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82" name="Line 189"/>
            <p:cNvSpPr>
              <a:spLocks noChangeShapeType="1"/>
            </p:cNvSpPr>
            <p:nvPr/>
          </p:nvSpPr>
          <p:spPr bwMode="auto">
            <a:xfrm>
              <a:off x="4179888" y="2847465"/>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83" name="Line 190"/>
            <p:cNvSpPr>
              <a:spLocks noChangeShapeType="1"/>
            </p:cNvSpPr>
            <p:nvPr/>
          </p:nvSpPr>
          <p:spPr bwMode="auto">
            <a:xfrm>
              <a:off x="4857751" y="3545964"/>
              <a:ext cx="0" cy="72000"/>
            </a:xfrm>
            <a:prstGeom prst="line">
              <a:avLst/>
            </a:prstGeom>
            <a:noFill/>
            <a:ln w="19050" cap="flat">
              <a:solidFill>
                <a:schemeClr val="tx2"/>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84" name="Freeform 194"/>
            <p:cNvSpPr>
              <a:spLocks/>
            </p:cNvSpPr>
            <p:nvPr/>
          </p:nvSpPr>
          <p:spPr bwMode="auto">
            <a:xfrm>
              <a:off x="3167063" y="2094993"/>
              <a:ext cx="2776538" cy="1965325"/>
            </a:xfrm>
            <a:custGeom>
              <a:avLst/>
              <a:gdLst>
                <a:gd name="T0" fmla="*/ 138 w 1749"/>
                <a:gd name="T1" fmla="*/ 0 h 1238"/>
                <a:gd name="T2" fmla="*/ 156 w 1749"/>
                <a:gd name="T3" fmla="*/ 12 h 1238"/>
                <a:gd name="T4" fmla="*/ 170 w 1749"/>
                <a:gd name="T5" fmla="*/ 40 h 1238"/>
                <a:gd name="T6" fmla="*/ 172 w 1749"/>
                <a:gd name="T7" fmla="*/ 42 h 1238"/>
                <a:gd name="T8" fmla="*/ 176 w 1749"/>
                <a:gd name="T9" fmla="*/ 64 h 1238"/>
                <a:gd name="T10" fmla="*/ 180 w 1749"/>
                <a:gd name="T11" fmla="*/ 84 h 1238"/>
                <a:gd name="T12" fmla="*/ 200 w 1749"/>
                <a:gd name="T13" fmla="*/ 108 h 1238"/>
                <a:gd name="T14" fmla="*/ 210 w 1749"/>
                <a:gd name="T15" fmla="*/ 154 h 1238"/>
                <a:gd name="T16" fmla="*/ 212 w 1749"/>
                <a:gd name="T17" fmla="*/ 174 h 1238"/>
                <a:gd name="T18" fmla="*/ 224 w 1749"/>
                <a:gd name="T19" fmla="*/ 178 h 1238"/>
                <a:gd name="T20" fmla="*/ 226 w 1749"/>
                <a:gd name="T21" fmla="*/ 198 h 1238"/>
                <a:gd name="T22" fmla="*/ 230 w 1749"/>
                <a:gd name="T23" fmla="*/ 200 h 1238"/>
                <a:gd name="T24" fmla="*/ 232 w 1749"/>
                <a:gd name="T25" fmla="*/ 246 h 1238"/>
                <a:gd name="T26" fmla="*/ 238 w 1749"/>
                <a:gd name="T27" fmla="*/ 270 h 1238"/>
                <a:gd name="T28" fmla="*/ 242 w 1749"/>
                <a:gd name="T29" fmla="*/ 312 h 1238"/>
                <a:gd name="T30" fmla="*/ 266 w 1749"/>
                <a:gd name="T31" fmla="*/ 336 h 1238"/>
                <a:gd name="T32" fmla="*/ 280 w 1749"/>
                <a:gd name="T33" fmla="*/ 362 h 1238"/>
                <a:gd name="T34" fmla="*/ 290 w 1749"/>
                <a:gd name="T35" fmla="*/ 388 h 1238"/>
                <a:gd name="T36" fmla="*/ 338 w 1749"/>
                <a:gd name="T37" fmla="*/ 406 h 1238"/>
                <a:gd name="T38" fmla="*/ 360 w 1749"/>
                <a:gd name="T39" fmla="*/ 432 h 1238"/>
                <a:gd name="T40" fmla="*/ 370 w 1749"/>
                <a:gd name="T41" fmla="*/ 454 h 1238"/>
                <a:gd name="T42" fmla="*/ 376 w 1749"/>
                <a:gd name="T43" fmla="*/ 476 h 1238"/>
                <a:gd name="T44" fmla="*/ 384 w 1749"/>
                <a:gd name="T45" fmla="*/ 502 h 1238"/>
                <a:gd name="T46" fmla="*/ 398 w 1749"/>
                <a:gd name="T47" fmla="*/ 528 h 1238"/>
                <a:gd name="T48" fmla="*/ 402 w 1749"/>
                <a:gd name="T49" fmla="*/ 554 h 1238"/>
                <a:gd name="T50" fmla="*/ 408 w 1749"/>
                <a:gd name="T51" fmla="*/ 576 h 1238"/>
                <a:gd name="T52" fmla="*/ 410 w 1749"/>
                <a:gd name="T53" fmla="*/ 578 h 1238"/>
                <a:gd name="T54" fmla="*/ 416 w 1749"/>
                <a:gd name="T55" fmla="*/ 598 h 1238"/>
                <a:gd name="T56" fmla="*/ 438 w 1749"/>
                <a:gd name="T57" fmla="*/ 602 h 1238"/>
                <a:gd name="T58" fmla="*/ 440 w 1749"/>
                <a:gd name="T59" fmla="*/ 624 h 1238"/>
                <a:gd name="T60" fmla="*/ 446 w 1749"/>
                <a:gd name="T61" fmla="*/ 648 h 1238"/>
                <a:gd name="T62" fmla="*/ 464 w 1749"/>
                <a:gd name="T63" fmla="*/ 674 h 1238"/>
                <a:gd name="T64" fmla="*/ 468 w 1749"/>
                <a:gd name="T65" fmla="*/ 692 h 1238"/>
                <a:gd name="T66" fmla="*/ 484 w 1749"/>
                <a:gd name="T67" fmla="*/ 718 h 1238"/>
                <a:gd name="T68" fmla="*/ 522 w 1749"/>
                <a:gd name="T69" fmla="*/ 744 h 1238"/>
                <a:gd name="T70" fmla="*/ 528 w 1749"/>
                <a:gd name="T71" fmla="*/ 746 h 1238"/>
                <a:gd name="T72" fmla="*/ 532 w 1749"/>
                <a:gd name="T73" fmla="*/ 768 h 1238"/>
                <a:gd name="T74" fmla="*/ 536 w 1749"/>
                <a:gd name="T75" fmla="*/ 794 h 1238"/>
                <a:gd name="T76" fmla="*/ 568 w 1749"/>
                <a:gd name="T77" fmla="*/ 820 h 1238"/>
                <a:gd name="T78" fmla="*/ 584 w 1749"/>
                <a:gd name="T79" fmla="*/ 846 h 1238"/>
                <a:gd name="T80" fmla="*/ 588 w 1749"/>
                <a:gd name="T81" fmla="*/ 846 h 1238"/>
                <a:gd name="T82" fmla="*/ 594 w 1749"/>
                <a:gd name="T83" fmla="*/ 872 h 1238"/>
                <a:gd name="T84" fmla="*/ 658 w 1749"/>
                <a:gd name="T85" fmla="*/ 896 h 1238"/>
                <a:gd name="T86" fmla="*/ 786 w 1749"/>
                <a:gd name="T87" fmla="*/ 922 h 1238"/>
                <a:gd name="T88" fmla="*/ 798 w 1749"/>
                <a:gd name="T89" fmla="*/ 952 h 1238"/>
                <a:gd name="T90" fmla="*/ 800 w 1749"/>
                <a:gd name="T91" fmla="*/ 956 h 1238"/>
                <a:gd name="T92" fmla="*/ 830 w 1749"/>
                <a:gd name="T93" fmla="*/ 1022 h 1238"/>
                <a:gd name="T94" fmla="*/ 835 w 1749"/>
                <a:gd name="T95" fmla="*/ 1056 h 1238"/>
                <a:gd name="T96" fmla="*/ 837 w 1749"/>
                <a:gd name="T97" fmla="*/ 1058 h 1238"/>
                <a:gd name="T98" fmla="*/ 933 w 1749"/>
                <a:gd name="T99" fmla="*/ 1086 h 1238"/>
                <a:gd name="T100" fmla="*/ 1131 w 1749"/>
                <a:gd name="T101" fmla="*/ 1130 h 1238"/>
                <a:gd name="T102" fmla="*/ 1193 w 1749"/>
                <a:gd name="T103" fmla="*/ 1182 h 1238"/>
                <a:gd name="T104" fmla="*/ 1275 w 1749"/>
                <a:gd name="T105" fmla="*/ 1184 h 1238"/>
                <a:gd name="T106" fmla="*/ 1279 w 1749"/>
                <a:gd name="T107" fmla="*/ 1238 h 1238"/>
                <a:gd name="T108" fmla="*/ 1749 w 1749"/>
                <a:gd name="T109" fmla="*/ 1238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49" h="1238">
                  <a:moveTo>
                    <a:pt x="0" y="0"/>
                  </a:moveTo>
                  <a:lnTo>
                    <a:pt x="138" y="0"/>
                  </a:lnTo>
                  <a:lnTo>
                    <a:pt x="138" y="12"/>
                  </a:lnTo>
                  <a:lnTo>
                    <a:pt x="156" y="12"/>
                  </a:lnTo>
                  <a:lnTo>
                    <a:pt x="156" y="40"/>
                  </a:lnTo>
                  <a:lnTo>
                    <a:pt x="170" y="40"/>
                  </a:lnTo>
                  <a:lnTo>
                    <a:pt x="170" y="42"/>
                  </a:lnTo>
                  <a:lnTo>
                    <a:pt x="172" y="42"/>
                  </a:lnTo>
                  <a:lnTo>
                    <a:pt x="172" y="64"/>
                  </a:lnTo>
                  <a:lnTo>
                    <a:pt x="176" y="64"/>
                  </a:lnTo>
                  <a:lnTo>
                    <a:pt x="176" y="84"/>
                  </a:lnTo>
                  <a:lnTo>
                    <a:pt x="180" y="84"/>
                  </a:lnTo>
                  <a:lnTo>
                    <a:pt x="180" y="108"/>
                  </a:lnTo>
                  <a:lnTo>
                    <a:pt x="200" y="108"/>
                  </a:lnTo>
                  <a:lnTo>
                    <a:pt x="200" y="154"/>
                  </a:lnTo>
                  <a:lnTo>
                    <a:pt x="210" y="154"/>
                  </a:lnTo>
                  <a:lnTo>
                    <a:pt x="210" y="174"/>
                  </a:lnTo>
                  <a:lnTo>
                    <a:pt x="212" y="174"/>
                  </a:lnTo>
                  <a:lnTo>
                    <a:pt x="212" y="178"/>
                  </a:lnTo>
                  <a:lnTo>
                    <a:pt x="224" y="178"/>
                  </a:lnTo>
                  <a:lnTo>
                    <a:pt x="224" y="198"/>
                  </a:lnTo>
                  <a:lnTo>
                    <a:pt x="226" y="198"/>
                  </a:lnTo>
                  <a:lnTo>
                    <a:pt x="230" y="198"/>
                  </a:lnTo>
                  <a:lnTo>
                    <a:pt x="230" y="200"/>
                  </a:lnTo>
                  <a:lnTo>
                    <a:pt x="232" y="200"/>
                  </a:lnTo>
                  <a:lnTo>
                    <a:pt x="232" y="246"/>
                  </a:lnTo>
                  <a:lnTo>
                    <a:pt x="238" y="246"/>
                  </a:lnTo>
                  <a:lnTo>
                    <a:pt x="238" y="270"/>
                  </a:lnTo>
                  <a:lnTo>
                    <a:pt x="242" y="270"/>
                  </a:lnTo>
                  <a:lnTo>
                    <a:pt x="242" y="312"/>
                  </a:lnTo>
                  <a:lnTo>
                    <a:pt x="266" y="312"/>
                  </a:lnTo>
                  <a:lnTo>
                    <a:pt x="266" y="336"/>
                  </a:lnTo>
                  <a:lnTo>
                    <a:pt x="280" y="336"/>
                  </a:lnTo>
                  <a:lnTo>
                    <a:pt x="280" y="362"/>
                  </a:lnTo>
                  <a:lnTo>
                    <a:pt x="290" y="362"/>
                  </a:lnTo>
                  <a:lnTo>
                    <a:pt x="290" y="388"/>
                  </a:lnTo>
                  <a:lnTo>
                    <a:pt x="338" y="388"/>
                  </a:lnTo>
                  <a:lnTo>
                    <a:pt x="338" y="406"/>
                  </a:lnTo>
                  <a:lnTo>
                    <a:pt x="360" y="406"/>
                  </a:lnTo>
                  <a:lnTo>
                    <a:pt x="360" y="432"/>
                  </a:lnTo>
                  <a:lnTo>
                    <a:pt x="370" y="432"/>
                  </a:lnTo>
                  <a:lnTo>
                    <a:pt x="370" y="454"/>
                  </a:lnTo>
                  <a:lnTo>
                    <a:pt x="376" y="454"/>
                  </a:lnTo>
                  <a:lnTo>
                    <a:pt x="376" y="476"/>
                  </a:lnTo>
                  <a:lnTo>
                    <a:pt x="384" y="476"/>
                  </a:lnTo>
                  <a:lnTo>
                    <a:pt x="384" y="502"/>
                  </a:lnTo>
                  <a:lnTo>
                    <a:pt x="398" y="502"/>
                  </a:lnTo>
                  <a:lnTo>
                    <a:pt x="398" y="528"/>
                  </a:lnTo>
                  <a:lnTo>
                    <a:pt x="402" y="528"/>
                  </a:lnTo>
                  <a:lnTo>
                    <a:pt x="402" y="554"/>
                  </a:lnTo>
                  <a:lnTo>
                    <a:pt x="408" y="554"/>
                  </a:lnTo>
                  <a:lnTo>
                    <a:pt x="408" y="576"/>
                  </a:lnTo>
                  <a:lnTo>
                    <a:pt x="410" y="576"/>
                  </a:lnTo>
                  <a:lnTo>
                    <a:pt x="410" y="578"/>
                  </a:lnTo>
                  <a:lnTo>
                    <a:pt x="416" y="578"/>
                  </a:lnTo>
                  <a:lnTo>
                    <a:pt x="416" y="598"/>
                  </a:lnTo>
                  <a:lnTo>
                    <a:pt x="438" y="598"/>
                  </a:lnTo>
                  <a:lnTo>
                    <a:pt x="438" y="602"/>
                  </a:lnTo>
                  <a:lnTo>
                    <a:pt x="440" y="602"/>
                  </a:lnTo>
                  <a:lnTo>
                    <a:pt x="440" y="624"/>
                  </a:lnTo>
                  <a:lnTo>
                    <a:pt x="446" y="624"/>
                  </a:lnTo>
                  <a:lnTo>
                    <a:pt x="446" y="648"/>
                  </a:lnTo>
                  <a:lnTo>
                    <a:pt x="464" y="648"/>
                  </a:lnTo>
                  <a:lnTo>
                    <a:pt x="464" y="674"/>
                  </a:lnTo>
                  <a:lnTo>
                    <a:pt x="468" y="674"/>
                  </a:lnTo>
                  <a:lnTo>
                    <a:pt x="468" y="692"/>
                  </a:lnTo>
                  <a:lnTo>
                    <a:pt x="484" y="692"/>
                  </a:lnTo>
                  <a:lnTo>
                    <a:pt x="484" y="718"/>
                  </a:lnTo>
                  <a:lnTo>
                    <a:pt x="522" y="718"/>
                  </a:lnTo>
                  <a:lnTo>
                    <a:pt x="522" y="744"/>
                  </a:lnTo>
                  <a:lnTo>
                    <a:pt x="528" y="744"/>
                  </a:lnTo>
                  <a:lnTo>
                    <a:pt x="528" y="746"/>
                  </a:lnTo>
                  <a:lnTo>
                    <a:pt x="532" y="746"/>
                  </a:lnTo>
                  <a:lnTo>
                    <a:pt x="532" y="768"/>
                  </a:lnTo>
                  <a:lnTo>
                    <a:pt x="536" y="768"/>
                  </a:lnTo>
                  <a:lnTo>
                    <a:pt x="536" y="794"/>
                  </a:lnTo>
                  <a:lnTo>
                    <a:pt x="568" y="794"/>
                  </a:lnTo>
                  <a:lnTo>
                    <a:pt x="568" y="820"/>
                  </a:lnTo>
                  <a:lnTo>
                    <a:pt x="584" y="820"/>
                  </a:lnTo>
                  <a:lnTo>
                    <a:pt x="584" y="846"/>
                  </a:lnTo>
                  <a:lnTo>
                    <a:pt x="586" y="846"/>
                  </a:lnTo>
                  <a:lnTo>
                    <a:pt x="588" y="846"/>
                  </a:lnTo>
                  <a:lnTo>
                    <a:pt x="588" y="872"/>
                  </a:lnTo>
                  <a:lnTo>
                    <a:pt x="594" y="872"/>
                  </a:lnTo>
                  <a:lnTo>
                    <a:pt x="594" y="896"/>
                  </a:lnTo>
                  <a:lnTo>
                    <a:pt x="658" y="896"/>
                  </a:lnTo>
                  <a:lnTo>
                    <a:pt x="658" y="922"/>
                  </a:lnTo>
                  <a:lnTo>
                    <a:pt x="786" y="922"/>
                  </a:lnTo>
                  <a:lnTo>
                    <a:pt x="786" y="952"/>
                  </a:lnTo>
                  <a:lnTo>
                    <a:pt x="798" y="952"/>
                  </a:lnTo>
                  <a:lnTo>
                    <a:pt x="798" y="956"/>
                  </a:lnTo>
                  <a:lnTo>
                    <a:pt x="800" y="956"/>
                  </a:lnTo>
                  <a:lnTo>
                    <a:pt x="800" y="1022"/>
                  </a:lnTo>
                  <a:lnTo>
                    <a:pt x="830" y="1022"/>
                  </a:lnTo>
                  <a:lnTo>
                    <a:pt x="830" y="1056"/>
                  </a:lnTo>
                  <a:lnTo>
                    <a:pt x="835" y="1056"/>
                  </a:lnTo>
                  <a:lnTo>
                    <a:pt x="835" y="1058"/>
                  </a:lnTo>
                  <a:lnTo>
                    <a:pt x="837" y="1058"/>
                  </a:lnTo>
                  <a:lnTo>
                    <a:pt x="837" y="1086"/>
                  </a:lnTo>
                  <a:lnTo>
                    <a:pt x="933" y="1086"/>
                  </a:lnTo>
                  <a:lnTo>
                    <a:pt x="933" y="1130"/>
                  </a:lnTo>
                  <a:lnTo>
                    <a:pt x="1131" y="1130"/>
                  </a:lnTo>
                  <a:lnTo>
                    <a:pt x="1131" y="1182"/>
                  </a:lnTo>
                  <a:lnTo>
                    <a:pt x="1193" y="1182"/>
                  </a:lnTo>
                  <a:lnTo>
                    <a:pt x="1275" y="1182"/>
                  </a:lnTo>
                  <a:lnTo>
                    <a:pt x="1275" y="1184"/>
                  </a:lnTo>
                  <a:lnTo>
                    <a:pt x="1279" y="1184"/>
                  </a:lnTo>
                  <a:lnTo>
                    <a:pt x="1279" y="1238"/>
                  </a:lnTo>
                  <a:lnTo>
                    <a:pt x="1515" y="1238"/>
                  </a:lnTo>
                  <a:lnTo>
                    <a:pt x="1749" y="1238"/>
                  </a:lnTo>
                </a:path>
              </a:pathLst>
            </a:custGeom>
            <a:noFill/>
            <a:ln w="19050" cap="flat">
              <a:solidFill>
                <a:srgbClr val="FFFF00"/>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87" name="Freeform 195"/>
            <p:cNvSpPr>
              <a:spLocks/>
            </p:cNvSpPr>
            <p:nvPr/>
          </p:nvSpPr>
          <p:spPr bwMode="auto">
            <a:xfrm>
              <a:off x="3167063" y="2094993"/>
              <a:ext cx="2649538" cy="2228850"/>
            </a:xfrm>
            <a:custGeom>
              <a:avLst/>
              <a:gdLst>
                <a:gd name="T0" fmla="*/ 172 w 1669"/>
                <a:gd name="T1" fmla="*/ 0 h 1404"/>
                <a:gd name="T2" fmla="*/ 252 w 1669"/>
                <a:gd name="T3" fmla="*/ 16 h 1404"/>
                <a:gd name="T4" fmla="*/ 254 w 1669"/>
                <a:gd name="T5" fmla="*/ 20 h 1404"/>
                <a:gd name="T6" fmla="*/ 262 w 1669"/>
                <a:gd name="T7" fmla="*/ 46 h 1404"/>
                <a:gd name="T8" fmla="*/ 332 w 1669"/>
                <a:gd name="T9" fmla="*/ 68 h 1404"/>
                <a:gd name="T10" fmla="*/ 336 w 1669"/>
                <a:gd name="T11" fmla="*/ 90 h 1404"/>
                <a:gd name="T12" fmla="*/ 342 w 1669"/>
                <a:gd name="T13" fmla="*/ 122 h 1404"/>
                <a:gd name="T14" fmla="*/ 394 w 1669"/>
                <a:gd name="T15" fmla="*/ 146 h 1404"/>
                <a:gd name="T16" fmla="*/ 408 w 1669"/>
                <a:gd name="T17" fmla="*/ 166 h 1404"/>
                <a:gd name="T18" fmla="*/ 444 w 1669"/>
                <a:gd name="T19" fmla="*/ 168 h 1404"/>
                <a:gd name="T20" fmla="*/ 446 w 1669"/>
                <a:gd name="T21" fmla="*/ 190 h 1404"/>
                <a:gd name="T22" fmla="*/ 462 w 1669"/>
                <a:gd name="T23" fmla="*/ 194 h 1404"/>
                <a:gd name="T24" fmla="*/ 464 w 1669"/>
                <a:gd name="T25" fmla="*/ 216 h 1404"/>
                <a:gd name="T26" fmla="*/ 470 w 1669"/>
                <a:gd name="T27" fmla="*/ 242 h 1404"/>
                <a:gd name="T28" fmla="*/ 482 w 1669"/>
                <a:gd name="T29" fmla="*/ 244 h 1404"/>
                <a:gd name="T30" fmla="*/ 484 w 1669"/>
                <a:gd name="T31" fmla="*/ 268 h 1404"/>
                <a:gd name="T32" fmla="*/ 492 w 1669"/>
                <a:gd name="T33" fmla="*/ 318 h 1404"/>
                <a:gd name="T34" fmla="*/ 512 w 1669"/>
                <a:gd name="T35" fmla="*/ 344 h 1404"/>
                <a:gd name="T36" fmla="*/ 520 w 1669"/>
                <a:gd name="T37" fmla="*/ 394 h 1404"/>
                <a:gd name="T38" fmla="*/ 540 w 1669"/>
                <a:gd name="T39" fmla="*/ 420 h 1404"/>
                <a:gd name="T40" fmla="*/ 574 w 1669"/>
                <a:gd name="T41" fmla="*/ 444 h 1404"/>
                <a:gd name="T42" fmla="*/ 582 w 1669"/>
                <a:gd name="T43" fmla="*/ 470 h 1404"/>
                <a:gd name="T44" fmla="*/ 626 w 1669"/>
                <a:gd name="T45" fmla="*/ 496 h 1404"/>
                <a:gd name="T46" fmla="*/ 672 w 1669"/>
                <a:gd name="T47" fmla="*/ 524 h 1404"/>
                <a:gd name="T48" fmla="*/ 676 w 1669"/>
                <a:gd name="T49" fmla="*/ 528 h 1404"/>
                <a:gd name="T50" fmla="*/ 688 w 1669"/>
                <a:gd name="T51" fmla="*/ 554 h 1404"/>
                <a:gd name="T52" fmla="*/ 696 w 1669"/>
                <a:gd name="T53" fmla="*/ 584 h 1404"/>
                <a:gd name="T54" fmla="*/ 716 w 1669"/>
                <a:gd name="T55" fmla="*/ 620 h 1404"/>
                <a:gd name="T56" fmla="*/ 718 w 1669"/>
                <a:gd name="T57" fmla="*/ 622 h 1404"/>
                <a:gd name="T58" fmla="*/ 792 w 1669"/>
                <a:gd name="T59" fmla="*/ 656 h 1404"/>
                <a:gd name="T60" fmla="*/ 937 w 1669"/>
                <a:gd name="T61" fmla="*/ 702 h 1404"/>
                <a:gd name="T62" fmla="*/ 941 w 1669"/>
                <a:gd name="T63" fmla="*/ 704 h 1404"/>
                <a:gd name="T64" fmla="*/ 947 w 1669"/>
                <a:gd name="T65" fmla="*/ 748 h 1404"/>
                <a:gd name="T66" fmla="*/ 995 w 1669"/>
                <a:gd name="T67" fmla="*/ 794 h 1404"/>
                <a:gd name="T68" fmla="*/ 999 w 1669"/>
                <a:gd name="T69" fmla="*/ 842 h 1404"/>
                <a:gd name="T70" fmla="*/ 1003 w 1669"/>
                <a:gd name="T71" fmla="*/ 882 h 1404"/>
                <a:gd name="T72" fmla="*/ 1039 w 1669"/>
                <a:gd name="T73" fmla="*/ 886 h 1404"/>
                <a:gd name="T74" fmla="*/ 1041 w 1669"/>
                <a:gd name="T75" fmla="*/ 886 h 1404"/>
                <a:gd name="T76" fmla="*/ 1087 w 1669"/>
                <a:gd name="T77" fmla="*/ 934 h 1404"/>
                <a:gd name="T78" fmla="*/ 1141 w 1669"/>
                <a:gd name="T79" fmla="*/ 996 h 1404"/>
                <a:gd name="T80" fmla="*/ 1173 w 1669"/>
                <a:gd name="T81" fmla="*/ 1068 h 1404"/>
                <a:gd name="T82" fmla="*/ 1377 w 1669"/>
                <a:gd name="T83" fmla="*/ 1068 h 1404"/>
                <a:gd name="T84" fmla="*/ 1539 w 1669"/>
                <a:gd name="T85" fmla="*/ 1176 h 1404"/>
                <a:gd name="T86" fmla="*/ 1643 w 1669"/>
                <a:gd name="T87" fmla="*/ 1176 h 1404"/>
                <a:gd name="T88" fmla="*/ 1669 w 1669"/>
                <a:gd name="T89" fmla="*/ 1404 h 1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69" h="1404">
                  <a:moveTo>
                    <a:pt x="0" y="0"/>
                  </a:moveTo>
                  <a:lnTo>
                    <a:pt x="172" y="0"/>
                  </a:lnTo>
                  <a:lnTo>
                    <a:pt x="252" y="0"/>
                  </a:lnTo>
                  <a:lnTo>
                    <a:pt x="252" y="16"/>
                  </a:lnTo>
                  <a:lnTo>
                    <a:pt x="254" y="16"/>
                  </a:lnTo>
                  <a:lnTo>
                    <a:pt x="254" y="20"/>
                  </a:lnTo>
                  <a:lnTo>
                    <a:pt x="262" y="20"/>
                  </a:lnTo>
                  <a:lnTo>
                    <a:pt x="262" y="46"/>
                  </a:lnTo>
                  <a:lnTo>
                    <a:pt x="332" y="46"/>
                  </a:lnTo>
                  <a:lnTo>
                    <a:pt x="332" y="68"/>
                  </a:lnTo>
                  <a:lnTo>
                    <a:pt x="336" y="68"/>
                  </a:lnTo>
                  <a:lnTo>
                    <a:pt x="336" y="90"/>
                  </a:lnTo>
                  <a:lnTo>
                    <a:pt x="342" y="90"/>
                  </a:lnTo>
                  <a:lnTo>
                    <a:pt x="342" y="122"/>
                  </a:lnTo>
                  <a:lnTo>
                    <a:pt x="394" y="122"/>
                  </a:lnTo>
                  <a:lnTo>
                    <a:pt x="394" y="146"/>
                  </a:lnTo>
                  <a:lnTo>
                    <a:pt x="408" y="146"/>
                  </a:lnTo>
                  <a:lnTo>
                    <a:pt x="408" y="166"/>
                  </a:lnTo>
                  <a:lnTo>
                    <a:pt x="444" y="166"/>
                  </a:lnTo>
                  <a:lnTo>
                    <a:pt x="444" y="168"/>
                  </a:lnTo>
                  <a:lnTo>
                    <a:pt x="446" y="168"/>
                  </a:lnTo>
                  <a:lnTo>
                    <a:pt x="446" y="190"/>
                  </a:lnTo>
                  <a:lnTo>
                    <a:pt x="462" y="190"/>
                  </a:lnTo>
                  <a:lnTo>
                    <a:pt x="462" y="194"/>
                  </a:lnTo>
                  <a:lnTo>
                    <a:pt x="464" y="194"/>
                  </a:lnTo>
                  <a:lnTo>
                    <a:pt x="464" y="216"/>
                  </a:lnTo>
                  <a:lnTo>
                    <a:pt x="470" y="216"/>
                  </a:lnTo>
                  <a:lnTo>
                    <a:pt x="470" y="242"/>
                  </a:lnTo>
                  <a:lnTo>
                    <a:pt x="482" y="242"/>
                  </a:lnTo>
                  <a:lnTo>
                    <a:pt x="482" y="244"/>
                  </a:lnTo>
                  <a:lnTo>
                    <a:pt x="484" y="244"/>
                  </a:lnTo>
                  <a:lnTo>
                    <a:pt x="484" y="268"/>
                  </a:lnTo>
                  <a:lnTo>
                    <a:pt x="492" y="268"/>
                  </a:lnTo>
                  <a:lnTo>
                    <a:pt x="492" y="318"/>
                  </a:lnTo>
                  <a:lnTo>
                    <a:pt x="512" y="318"/>
                  </a:lnTo>
                  <a:lnTo>
                    <a:pt x="512" y="344"/>
                  </a:lnTo>
                  <a:lnTo>
                    <a:pt x="520" y="344"/>
                  </a:lnTo>
                  <a:lnTo>
                    <a:pt x="520" y="394"/>
                  </a:lnTo>
                  <a:lnTo>
                    <a:pt x="540" y="394"/>
                  </a:lnTo>
                  <a:lnTo>
                    <a:pt x="540" y="420"/>
                  </a:lnTo>
                  <a:lnTo>
                    <a:pt x="574" y="420"/>
                  </a:lnTo>
                  <a:lnTo>
                    <a:pt x="574" y="444"/>
                  </a:lnTo>
                  <a:lnTo>
                    <a:pt x="582" y="444"/>
                  </a:lnTo>
                  <a:lnTo>
                    <a:pt x="582" y="470"/>
                  </a:lnTo>
                  <a:lnTo>
                    <a:pt x="626" y="470"/>
                  </a:lnTo>
                  <a:lnTo>
                    <a:pt x="626" y="496"/>
                  </a:lnTo>
                  <a:lnTo>
                    <a:pt x="672" y="496"/>
                  </a:lnTo>
                  <a:lnTo>
                    <a:pt x="672" y="524"/>
                  </a:lnTo>
                  <a:lnTo>
                    <a:pt x="676" y="524"/>
                  </a:lnTo>
                  <a:lnTo>
                    <a:pt x="676" y="528"/>
                  </a:lnTo>
                  <a:lnTo>
                    <a:pt x="688" y="528"/>
                  </a:lnTo>
                  <a:lnTo>
                    <a:pt x="688" y="554"/>
                  </a:lnTo>
                  <a:lnTo>
                    <a:pt x="696" y="554"/>
                  </a:lnTo>
                  <a:lnTo>
                    <a:pt x="696" y="584"/>
                  </a:lnTo>
                  <a:lnTo>
                    <a:pt x="716" y="584"/>
                  </a:lnTo>
                  <a:lnTo>
                    <a:pt x="716" y="620"/>
                  </a:lnTo>
                  <a:lnTo>
                    <a:pt x="718" y="620"/>
                  </a:lnTo>
                  <a:lnTo>
                    <a:pt x="718" y="622"/>
                  </a:lnTo>
                  <a:lnTo>
                    <a:pt x="792" y="622"/>
                  </a:lnTo>
                  <a:lnTo>
                    <a:pt x="792" y="656"/>
                  </a:lnTo>
                  <a:lnTo>
                    <a:pt x="937" y="656"/>
                  </a:lnTo>
                  <a:lnTo>
                    <a:pt x="937" y="702"/>
                  </a:lnTo>
                  <a:lnTo>
                    <a:pt x="941" y="702"/>
                  </a:lnTo>
                  <a:lnTo>
                    <a:pt x="941" y="704"/>
                  </a:lnTo>
                  <a:lnTo>
                    <a:pt x="947" y="704"/>
                  </a:lnTo>
                  <a:lnTo>
                    <a:pt x="947" y="748"/>
                  </a:lnTo>
                  <a:lnTo>
                    <a:pt x="995" y="748"/>
                  </a:lnTo>
                  <a:lnTo>
                    <a:pt x="995" y="794"/>
                  </a:lnTo>
                  <a:lnTo>
                    <a:pt x="999" y="794"/>
                  </a:lnTo>
                  <a:lnTo>
                    <a:pt x="999" y="842"/>
                  </a:lnTo>
                  <a:lnTo>
                    <a:pt x="1003" y="842"/>
                  </a:lnTo>
                  <a:lnTo>
                    <a:pt x="1003" y="882"/>
                  </a:lnTo>
                  <a:lnTo>
                    <a:pt x="1039" y="882"/>
                  </a:lnTo>
                  <a:lnTo>
                    <a:pt x="1039" y="886"/>
                  </a:lnTo>
                  <a:lnTo>
                    <a:pt x="1039" y="886"/>
                  </a:lnTo>
                  <a:lnTo>
                    <a:pt x="1041" y="886"/>
                  </a:lnTo>
                  <a:lnTo>
                    <a:pt x="1041" y="934"/>
                  </a:lnTo>
                  <a:lnTo>
                    <a:pt x="1087" y="934"/>
                  </a:lnTo>
                  <a:lnTo>
                    <a:pt x="1141" y="934"/>
                  </a:lnTo>
                  <a:lnTo>
                    <a:pt x="1141" y="996"/>
                  </a:lnTo>
                  <a:lnTo>
                    <a:pt x="1173" y="996"/>
                  </a:lnTo>
                  <a:lnTo>
                    <a:pt x="1173" y="1068"/>
                  </a:lnTo>
                  <a:lnTo>
                    <a:pt x="1291" y="1068"/>
                  </a:lnTo>
                  <a:lnTo>
                    <a:pt x="1377" y="1068"/>
                  </a:lnTo>
                  <a:lnTo>
                    <a:pt x="1539" y="1068"/>
                  </a:lnTo>
                  <a:lnTo>
                    <a:pt x="1539" y="1176"/>
                  </a:lnTo>
                  <a:lnTo>
                    <a:pt x="1591" y="1176"/>
                  </a:lnTo>
                  <a:lnTo>
                    <a:pt x="1643" y="1176"/>
                  </a:lnTo>
                  <a:lnTo>
                    <a:pt x="1643" y="1404"/>
                  </a:lnTo>
                  <a:lnTo>
                    <a:pt x="1669" y="1404"/>
                  </a:lnTo>
                </a:path>
              </a:pathLst>
            </a:custGeom>
            <a:noFill/>
            <a:ln w="19050" cap="flat">
              <a:solidFill>
                <a:schemeClr val="tx2"/>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188" name="TextBox 43"/>
            <p:cNvSpPr txBox="1">
              <a:spLocks noChangeArrowheads="1"/>
            </p:cNvSpPr>
            <p:nvPr/>
          </p:nvSpPr>
          <p:spPr bwMode="auto">
            <a:xfrm flipH="1">
              <a:off x="3155014" y="4906334"/>
              <a:ext cx="3225800" cy="276225"/>
            </a:xfrm>
            <a:prstGeom prst="rect">
              <a:avLst/>
            </a:prstGeom>
            <a:no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Time (months)</a:t>
              </a:r>
            </a:p>
          </p:txBody>
        </p:sp>
        <p:sp>
          <p:nvSpPr>
            <p:cNvPr id="189" name="TextBox 44"/>
            <p:cNvSpPr txBox="1">
              <a:spLocks noChangeArrowheads="1"/>
            </p:cNvSpPr>
            <p:nvPr/>
          </p:nvSpPr>
          <p:spPr bwMode="auto">
            <a:xfrm rot="16200000" flipH="1">
              <a:off x="1323833" y="3247555"/>
              <a:ext cx="2581275" cy="277813"/>
            </a:xfrm>
            <a:prstGeom prst="rect">
              <a:avLst/>
            </a:prstGeom>
            <a:noFill/>
            <a:ln>
              <a:noFill/>
            </a:ln>
            <a:extLs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Overall survival proportion (%)</a:t>
              </a:r>
            </a:p>
          </p:txBody>
        </p:sp>
        <p:sp>
          <p:nvSpPr>
            <p:cNvPr id="190" name="TextBox 60"/>
            <p:cNvSpPr txBox="1">
              <a:spLocks noChangeArrowheads="1"/>
            </p:cNvSpPr>
            <p:nvPr/>
          </p:nvSpPr>
          <p:spPr bwMode="auto">
            <a:xfrm>
              <a:off x="2843864" y="4492949"/>
              <a:ext cx="269875" cy="3667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0</a:t>
              </a:r>
            </a:p>
          </p:txBody>
        </p:sp>
        <p:sp>
          <p:nvSpPr>
            <p:cNvPr id="191" name="TextBox 61"/>
            <p:cNvSpPr txBox="1">
              <a:spLocks noChangeArrowheads="1"/>
            </p:cNvSpPr>
            <p:nvPr/>
          </p:nvSpPr>
          <p:spPr bwMode="auto">
            <a:xfrm>
              <a:off x="2759155" y="3977325"/>
              <a:ext cx="354584"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20</a:t>
              </a:r>
            </a:p>
          </p:txBody>
        </p:sp>
        <p:sp>
          <p:nvSpPr>
            <p:cNvPr id="192" name="TextBox 62"/>
            <p:cNvSpPr txBox="1">
              <a:spLocks noChangeArrowheads="1"/>
            </p:cNvSpPr>
            <p:nvPr/>
          </p:nvSpPr>
          <p:spPr bwMode="auto">
            <a:xfrm>
              <a:off x="2759155" y="3469861"/>
              <a:ext cx="354584"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40</a:t>
              </a:r>
            </a:p>
          </p:txBody>
        </p:sp>
        <p:sp>
          <p:nvSpPr>
            <p:cNvPr id="193" name="TextBox 63"/>
            <p:cNvSpPr txBox="1">
              <a:spLocks noChangeArrowheads="1"/>
            </p:cNvSpPr>
            <p:nvPr/>
          </p:nvSpPr>
          <p:spPr bwMode="auto">
            <a:xfrm>
              <a:off x="2759155" y="2943730"/>
              <a:ext cx="354584"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60</a:t>
              </a:r>
            </a:p>
          </p:txBody>
        </p:sp>
        <p:sp>
          <p:nvSpPr>
            <p:cNvPr id="194" name="TextBox 64"/>
            <p:cNvSpPr txBox="1">
              <a:spLocks noChangeArrowheads="1"/>
            </p:cNvSpPr>
            <p:nvPr/>
          </p:nvSpPr>
          <p:spPr bwMode="auto">
            <a:xfrm>
              <a:off x="2693431" y="1913262"/>
              <a:ext cx="420308"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100</a:t>
              </a:r>
            </a:p>
          </p:txBody>
        </p:sp>
        <p:sp>
          <p:nvSpPr>
            <p:cNvPr id="223" name="TextBox 64"/>
            <p:cNvSpPr txBox="1">
              <a:spLocks noChangeArrowheads="1"/>
            </p:cNvSpPr>
            <p:nvPr/>
          </p:nvSpPr>
          <p:spPr bwMode="auto">
            <a:xfrm>
              <a:off x="2759155" y="2433215"/>
              <a:ext cx="354584" cy="3664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80</a:t>
              </a:r>
            </a:p>
          </p:txBody>
        </p:sp>
        <p:sp>
          <p:nvSpPr>
            <p:cNvPr id="224" name="TextBox 223"/>
            <p:cNvSpPr txBox="1"/>
            <p:nvPr/>
          </p:nvSpPr>
          <p:spPr>
            <a:xfrm>
              <a:off x="2978802" y="4719909"/>
              <a:ext cx="3606006"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a:pPr>
              <a:r>
                <a:rPr kumimoji="0" lang="en-GB" sz="12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0	3	6	9	12	15	18</a:t>
              </a:r>
            </a:p>
          </p:txBody>
        </p:sp>
        <p:sp>
          <p:nvSpPr>
            <p:cNvPr id="225" name="TextBox 224"/>
            <p:cNvSpPr txBox="1"/>
            <p:nvPr/>
          </p:nvSpPr>
          <p:spPr>
            <a:xfrm>
              <a:off x="2994266" y="5593966"/>
              <a:ext cx="3606006"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tab pos="84138" algn="ctr"/>
                  <a:tab pos="627063" algn="ctr"/>
                  <a:tab pos="1160463" algn="ctr"/>
                  <a:tab pos="1698625" algn="ctr"/>
                  <a:tab pos="2236788" algn="ctr"/>
                  <a:tab pos="2774950" algn="ctr"/>
                  <a:tab pos="3309938" algn="ctr"/>
                </a:tabLst>
                <a:defRPr/>
              </a:pPr>
              <a:r>
                <a:rPr kumimoji="0" lang="en-GB" sz="11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71	52	25	10	6	1	0</a:t>
              </a:r>
            </a:p>
          </p:txBody>
        </p:sp>
        <p:sp>
          <p:nvSpPr>
            <p:cNvPr id="226" name="TextBox 40"/>
            <p:cNvSpPr txBox="1">
              <a:spLocks noChangeArrowheads="1"/>
            </p:cNvSpPr>
            <p:nvPr/>
          </p:nvSpPr>
          <p:spPr bwMode="auto">
            <a:xfrm>
              <a:off x="4104918" y="1575040"/>
              <a:ext cx="1324401" cy="307777"/>
            </a:xfrm>
            <a:prstGeom prst="rect">
              <a:avLst/>
            </a:prstGeom>
            <a:solidFill>
              <a:srgbClr val="CCFF99"/>
            </a:solidFill>
            <a:ln>
              <a:noFill/>
            </a:ln>
            <a:scene3d>
              <a:camera prst="orthographicFront"/>
              <a:lightRig rig="threePt" dir="t"/>
            </a:scene3d>
            <a:sp3d>
              <a:bevelT/>
            </a:sp3d>
            <a:extLs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defPPr>
                <a:defRPr lang="en-US"/>
              </a:defPPr>
              <a:lvl1pPr algn="ctr" defTabSz="914400" fontAlgn="auto">
                <a:spcBef>
                  <a:spcPts val="0"/>
                </a:spcBef>
                <a:spcAft>
                  <a:spcPts val="0"/>
                </a:spcAft>
                <a:defRPr sz="1400" b="1" kern="0">
                  <a:solidFill>
                    <a:srgbClr val="333333"/>
                  </a:solidFill>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PP population*</a:t>
              </a:r>
            </a:p>
          </p:txBody>
        </p:sp>
        <p:sp>
          <p:nvSpPr>
            <p:cNvPr id="227" name="Line 12"/>
            <p:cNvSpPr>
              <a:spLocks noChangeShapeType="1"/>
            </p:cNvSpPr>
            <p:nvPr/>
          </p:nvSpPr>
          <p:spPr bwMode="auto">
            <a:xfrm>
              <a:off x="3155806" y="4675459"/>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28" name="Line 13"/>
            <p:cNvSpPr>
              <a:spLocks noChangeShapeType="1"/>
            </p:cNvSpPr>
            <p:nvPr/>
          </p:nvSpPr>
          <p:spPr bwMode="auto">
            <a:xfrm flipH="1">
              <a:off x="3066906" y="4675459"/>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29" name="Line 15"/>
            <p:cNvSpPr>
              <a:spLocks noChangeShapeType="1"/>
            </p:cNvSpPr>
            <p:nvPr/>
          </p:nvSpPr>
          <p:spPr bwMode="auto">
            <a:xfrm flipH="1">
              <a:off x="3066906" y="4157934"/>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30" name="Line 17"/>
            <p:cNvSpPr>
              <a:spLocks noChangeShapeType="1"/>
            </p:cNvSpPr>
            <p:nvPr/>
          </p:nvSpPr>
          <p:spPr bwMode="auto">
            <a:xfrm flipH="1">
              <a:off x="3066906" y="3643584"/>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31" name="Line 19"/>
            <p:cNvSpPr>
              <a:spLocks noChangeShapeType="1"/>
            </p:cNvSpPr>
            <p:nvPr/>
          </p:nvSpPr>
          <p:spPr bwMode="auto">
            <a:xfrm flipH="1">
              <a:off x="3066906" y="3126059"/>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32" name="Line 21"/>
            <p:cNvSpPr>
              <a:spLocks noChangeShapeType="1"/>
            </p:cNvSpPr>
            <p:nvPr/>
          </p:nvSpPr>
          <p:spPr bwMode="auto">
            <a:xfrm flipH="1">
              <a:off x="3066906" y="2611709"/>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33" name="Line 23"/>
            <p:cNvSpPr>
              <a:spLocks noChangeShapeType="1"/>
            </p:cNvSpPr>
            <p:nvPr/>
          </p:nvSpPr>
          <p:spPr bwMode="auto">
            <a:xfrm flipH="1">
              <a:off x="3066906" y="2094184"/>
              <a:ext cx="88900" cy="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34" name="Line 24"/>
            <p:cNvSpPr>
              <a:spLocks noChangeShapeType="1"/>
            </p:cNvSpPr>
            <p:nvPr/>
          </p:nvSpPr>
          <p:spPr bwMode="auto">
            <a:xfrm>
              <a:off x="3695556" y="4675459"/>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35" name="Line 25"/>
            <p:cNvSpPr>
              <a:spLocks noChangeShapeType="1"/>
            </p:cNvSpPr>
            <p:nvPr/>
          </p:nvSpPr>
          <p:spPr bwMode="auto">
            <a:xfrm>
              <a:off x="4232131" y="4675459"/>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36" name="Line 26"/>
            <p:cNvSpPr>
              <a:spLocks noChangeShapeType="1"/>
            </p:cNvSpPr>
            <p:nvPr/>
          </p:nvSpPr>
          <p:spPr bwMode="auto">
            <a:xfrm>
              <a:off x="4767119" y="4675459"/>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37" name="Line 27"/>
            <p:cNvSpPr>
              <a:spLocks noChangeShapeType="1"/>
            </p:cNvSpPr>
            <p:nvPr/>
          </p:nvSpPr>
          <p:spPr bwMode="auto">
            <a:xfrm>
              <a:off x="5306869" y="4675459"/>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38" name="Line 28"/>
            <p:cNvSpPr>
              <a:spLocks noChangeShapeType="1"/>
            </p:cNvSpPr>
            <p:nvPr/>
          </p:nvSpPr>
          <p:spPr bwMode="auto">
            <a:xfrm>
              <a:off x="5843444" y="4675459"/>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39" name="Line 29"/>
            <p:cNvSpPr>
              <a:spLocks noChangeShapeType="1"/>
            </p:cNvSpPr>
            <p:nvPr/>
          </p:nvSpPr>
          <p:spPr bwMode="auto">
            <a:xfrm>
              <a:off x="6380019" y="4675459"/>
              <a:ext cx="0" cy="88900"/>
            </a:xfrm>
            <a:prstGeom prst="line">
              <a:avLst/>
            </a:prstGeom>
            <a:noFill/>
            <a:ln w="28575" cap="flat">
              <a:solidFill>
                <a:schemeClr val="tx1"/>
              </a:solidFill>
              <a:prstDash val="solid"/>
              <a:miter lim="800000"/>
              <a:headEnd/>
              <a:tailEnd/>
            </a:ln>
            <a:extLst>
              <a:ext uri="{909E8E84-426E-40dd-AFC4-6F175D3DCCD1}">
                <a14:hiddenFill xmlns=""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40" name="Freeform 11"/>
            <p:cNvSpPr>
              <a:spLocks/>
            </p:cNvSpPr>
            <p:nvPr/>
          </p:nvSpPr>
          <p:spPr bwMode="auto">
            <a:xfrm>
              <a:off x="3155806" y="2094184"/>
              <a:ext cx="3224213" cy="2581275"/>
            </a:xfrm>
            <a:custGeom>
              <a:avLst/>
              <a:gdLst>
                <a:gd name="T0" fmla="*/ 2031 w 2031"/>
                <a:gd name="T1" fmla="*/ 1626 h 1626"/>
                <a:gd name="T2" fmla="*/ 0 w 2031"/>
                <a:gd name="T3" fmla="*/ 1626 h 1626"/>
                <a:gd name="T4" fmla="*/ 0 w 2031"/>
                <a:gd name="T5" fmla="*/ 0 h 1626"/>
              </a:gdLst>
              <a:ahLst/>
              <a:cxnLst>
                <a:cxn ang="0">
                  <a:pos x="T0" y="T1"/>
                </a:cxn>
                <a:cxn ang="0">
                  <a:pos x="T2" y="T3"/>
                </a:cxn>
                <a:cxn ang="0">
                  <a:pos x="T4" y="T5"/>
                </a:cxn>
              </a:cxnLst>
              <a:rect l="0" t="0" r="r" b="b"/>
              <a:pathLst>
                <a:path w="2031" h="1626">
                  <a:moveTo>
                    <a:pt x="2031" y="1626"/>
                  </a:moveTo>
                  <a:lnTo>
                    <a:pt x="0" y="1626"/>
                  </a:lnTo>
                  <a:lnTo>
                    <a:pt x="0" y="0"/>
                  </a:lnTo>
                </a:path>
              </a:pathLst>
            </a:custGeom>
            <a:noFill/>
            <a:ln w="28575" cap="sq">
              <a:solidFill>
                <a:schemeClr val="tx1"/>
              </a:solidFill>
              <a:prstDash val="solid"/>
              <a:miter lim="800000"/>
              <a:headEnd/>
              <a:tailEn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
          <p:nvSpPr>
            <p:cNvPr id="241" name="TextBox 61"/>
            <p:cNvSpPr txBox="1">
              <a:spLocks noChangeArrowheads="1"/>
            </p:cNvSpPr>
            <p:nvPr/>
          </p:nvSpPr>
          <p:spPr bwMode="auto">
            <a:xfrm>
              <a:off x="2039576" y="5081368"/>
              <a:ext cx="1055096" cy="35103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100" b="1"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Number at risk</a:t>
              </a:r>
            </a:p>
          </p:txBody>
        </p:sp>
        <p:sp>
          <p:nvSpPr>
            <p:cNvPr id="242" name="TextBox 241"/>
            <p:cNvSpPr txBox="1"/>
            <p:nvPr/>
          </p:nvSpPr>
          <p:spPr>
            <a:xfrm>
              <a:off x="1945452" y="5393050"/>
              <a:ext cx="1788833"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nal-IRI+5-FU/LV</a:t>
              </a:r>
            </a:p>
          </p:txBody>
        </p:sp>
        <p:sp>
          <p:nvSpPr>
            <p:cNvPr id="243" name="TextBox 242"/>
            <p:cNvSpPr txBox="1"/>
            <p:nvPr/>
          </p:nvSpPr>
          <p:spPr>
            <a:xfrm>
              <a:off x="1945452" y="5608478"/>
              <a:ext cx="1320007" cy="25391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5-FU/LV</a:t>
              </a:r>
            </a:p>
          </p:txBody>
        </p:sp>
      </p:grpSp>
      <p:graphicFrame>
        <p:nvGraphicFramePr>
          <p:cNvPr id="244" name="Table 243"/>
          <p:cNvGraphicFramePr>
            <a:graphicFrameLocks noGrp="1"/>
          </p:cNvGraphicFramePr>
          <p:nvPr>
            <p:extLst/>
          </p:nvPr>
        </p:nvGraphicFramePr>
        <p:xfrm>
          <a:off x="6616702" y="1637037"/>
          <a:ext cx="2477419" cy="1463040"/>
        </p:xfrm>
        <a:graphic>
          <a:graphicData uri="http://schemas.openxmlformats.org/drawingml/2006/table">
            <a:tbl>
              <a:tblPr firstRow="1" bandRow="1"/>
              <a:tblGrid>
                <a:gridCol w="1415668">
                  <a:extLst>
                    <a:ext uri="{9D8B030D-6E8A-4147-A177-3AD203B41FA5}">
                      <a16:colId xmlns:a16="http://schemas.microsoft.com/office/drawing/2014/main" val="20000"/>
                    </a:ext>
                  </a:extLst>
                </a:gridCol>
                <a:gridCol w="1061751">
                  <a:extLst>
                    <a:ext uri="{9D8B030D-6E8A-4147-A177-3AD203B41FA5}">
                      <a16:colId xmlns:a16="http://schemas.microsoft.com/office/drawing/2014/main" val="20001"/>
                    </a:ext>
                  </a:extLst>
                </a:gridCol>
              </a:tblGrid>
              <a:tr h="0">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endParaRPr lang="en-GB" sz="1100" b="0" noProof="0" dirty="0">
                        <a:solidFill>
                          <a:schemeClr val="tx1"/>
                        </a:solidFill>
                      </a:endParaRPr>
                    </a:p>
                  </a:txBody>
                  <a:tcPr marL="91482" marR="91482">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GB" sz="1100" b="0" noProof="0" dirty="0">
                          <a:solidFill>
                            <a:schemeClr val="tx1"/>
                          </a:solidFill>
                        </a:rPr>
                        <a:t>Median, </a:t>
                      </a:r>
                    </a:p>
                    <a:p>
                      <a:pPr algn="ctr"/>
                      <a:r>
                        <a:rPr lang="en-GB" sz="1100" b="0" noProof="0" dirty="0">
                          <a:solidFill>
                            <a:schemeClr val="tx1"/>
                          </a:solidFill>
                        </a:rPr>
                        <a:t>mo (95% CI)</a:t>
                      </a:r>
                    </a:p>
                  </a:txBody>
                  <a:tcPr marL="91482" marR="91482" anchor="b">
                    <a:lnL w="12700" cmpd="sng">
                      <a:noFill/>
                    </a:lnL>
                    <a:lnR w="12700" cmpd="sng">
                      <a:noFill/>
                    </a:lnR>
                    <a:lnT w="12700" cmpd="sng">
                      <a:noFill/>
                    </a:lnT>
                    <a:lnB w="12700" cap="flat" cmpd="sng" algn="ctr">
                      <a:solidFill>
                        <a:srgbClr val="33333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GB" sz="1100" b="0" noProof="0" dirty="0">
                          <a:solidFill>
                            <a:schemeClr val="tx1"/>
                          </a:solidFill>
                        </a:rPr>
                        <a:t>nal-IRI+5-FU/LV</a:t>
                      </a:r>
                    </a:p>
                  </a:txBody>
                  <a:tcPr marL="91482" marR="91482" anchor="ct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100" b="0" noProof="0" dirty="0">
                          <a:solidFill>
                            <a:schemeClr val="tx1"/>
                          </a:solidFill>
                        </a:rPr>
                        <a:t>8.9</a:t>
                      </a:r>
                      <a:r>
                        <a:rPr lang="en-GB" sz="1100" b="0" baseline="0" noProof="0" dirty="0">
                          <a:solidFill>
                            <a:schemeClr val="tx1"/>
                          </a:solidFill>
                        </a:rPr>
                        <a:t> (6.4–10.5)</a:t>
                      </a:r>
                      <a:endParaRPr lang="en-GB" sz="1100" b="0" noProof="0" dirty="0">
                        <a:solidFill>
                          <a:schemeClr val="tx1"/>
                        </a:solidFill>
                      </a:endParaRPr>
                    </a:p>
                  </a:txBody>
                  <a:tcPr marL="91482" marR="91482" anchor="ctr">
                    <a:lnL w="12700" cmpd="sng">
                      <a:noFill/>
                    </a:lnL>
                    <a:lnR w="12700" cmpd="sng">
                      <a:noFill/>
                    </a:lnR>
                    <a:lnT w="12700" cap="flat" cmpd="sng" algn="ctr">
                      <a:solidFill>
                        <a:srgbClr val="333333"/>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r>
                        <a:rPr lang="en-GB" sz="1100" b="0" noProof="0" dirty="0">
                          <a:solidFill>
                            <a:schemeClr val="tx1"/>
                          </a:solidFill>
                        </a:rPr>
                        <a:t>5-FU/LV</a:t>
                      </a: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100" b="0" noProof="0" dirty="0">
                          <a:solidFill>
                            <a:schemeClr val="tx1"/>
                          </a:solidFill>
                        </a:rPr>
                        <a:t>5.1 (4.0</a:t>
                      </a:r>
                      <a:r>
                        <a:rPr lang="en-GB" sz="1100" b="0" baseline="0" noProof="0" dirty="0">
                          <a:solidFill>
                            <a:schemeClr val="tx1"/>
                          </a:solidFill>
                        </a:rPr>
                        <a:t>–</a:t>
                      </a:r>
                      <a:r>
                        <a:rPr lang="en-GB" sz="1100" b="0" noProof="0" dirty="0">
                          <a:solidFill>
                            <a:schemeClr val="tx1"/>
                          </a:solidFill>
                        </a:rPr>
                        <a:t>7.2)</a:t>
                      </a: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gridSpan="2">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100" b="0" noProof="0" dirty="0">
                          <a:solidFill>
                            <a:schemeClr val="tx1"/>
                          </a:solidFill>
                        </a:rPr>
                        <a:t>Stratified HR = 0.47</a:t>
                      </a:r>
                      <a:r>
                        <a:rPr lang="en-GB" sz="1100" b="0" baseline="0" noProof="0" dirty="0">
                          <a:solidFill>
                            <a:schemeClr val="tx1"/>
                          </a:solidFill>
                        </a:rPr>
                        <a:t> </a:t>
                      </a:r>
                      <a:r>
                        <a:rPr lang="en-GB" sz="1100" b="0" noProof="0" dirty="0">
                          <a:solidFill>
                            <a:schemeClr val="tx1"/>
                          </a:solidFill>
                        </a:rPr>
                        <a:t>(0.29</a:t>
                      </a:r>
                      <a:r>
                        <a:rPr lang="en-GB" sz="1100" b="0" baseline="0" noProof="0" dirty="0">
                          <a:solidFill>
                            <a:schemeClr val="tx1"/>
                          </a:solidFill>
                        </a:rPr>
                        <a:t>–</a:t>
                      </a:r>
                      <a:r>
                        <a:rPr lang="en-GB" sz="1100" b="0" noProof="0" dirty="0">
                          <a:solidFill>
                            <a:schemeClr val="tx1"/>
                          </a:solidFill>
                        </a:rPr>
                        <a:t>0.77)</a:t>
                      </a: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algn="ctr"/>
                      <a:endParaRPr lang="en-GB" sz="1000" b="0" noProof="0" dirty="0">
                        <a:solidFill>
                          <a:schemeClr val="tx1"/>
                        </a:solidFill>
                      </a:endParaRP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endParaRPr lang="en-GB" sz="1100" b="0" noProof="0" dirty="0">
                        <a:solidFill>
                          <a:schemeClr val="tx1"/>
                        </a:solidFill>
                      </a:endParaRP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endParaRPr lang="en-GB" sz="1100" b="0" noProof="0" dirty="0">
                        <a:solidFill>
                          <a:schemeClr val="tx1"/>
                        </a:solidFill>
                      </a:endParaRPr>
                    </a:p>
                  </a:txBody>
                  <a:tcPr marL="91482" marR="91482"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sp>
        <p:nvSpPr>
          <p:cNvPr id="245" name="Rectangle 244"/>
          <p:cNvSpPr/>
          <p:nvPr/>
        </p:nvSpPr>
        <p:spPr>
          <a:xfrm>
            <a:off x="7321552" y="2719029"/>
            <a:ext cx="787395" cy="2616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P = 0.0018</a:t>
            </a:r>
          </a:p>
        </p:txBody>
      </p:sp>
    </p:spTree>
    <p:extLst>
      <p:ext uri="{BB962C8B-B14F-4D97-AF65-F5344CB8AC3E}">
        <p14:creationId xmlns:p14="http://schemas.microsoft.com/office/powerpoint/2010/main" val="39515857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897911" y="440235"/>
            <a:ext cx="9580970" cy="499533"/>
          </a:xfrm>
        </p:spPr>
        <p:txBody>
          <a:bodyPr/>
          <a:lstStyle/>
          <a:p>
            <a:r>
              <a:rPr lang="en-GB" dirty="0">
                <a:solidFill>
                  <a:srgbClr val="FFFF99"/>
                </a:solidFill>
                <a:latin typeface="Calibri" panose="020F0502020204030204" pitchFamily="34" charset="0"/>
                <a:cs typeface="Calibri" panose="020F0502020204030204" pitchFamily="34" charset="0"/>
              </a:rPr>
              <a:t>The Pancreas is Closely Involved with </a:t>
            </a:r>
            <a:br>
              <a:rPr lang="en-GB" dirty="0">
                <a:solidFill>
                  <a:srgbClr val="FFFF99"/>
                </a:solidFill>
                <a:latin typeface="Calibri" panose="020F0502020204030204" pitchFamily="34" charset="0"/>
                <a:cs typeface="Calibri" panose="020F0502020204030204" pitchFamily="34" charset="0"/>
              </a:rPr>
            </a:br>
            <a:r>
              <a:rPr lang="en-GB" dirty="0">
                <a:solidFill>
                  <a:srgbClr val="FFFF99"/>
                </a:solidFill>
                <a:latin typeface="Calibri" panose="020F0502020204030204" pitchFamily="34" charset="0"/>
                <a:cs typeface="Calibri" panose="020F0502020204030204" pitchFamily="34" charset="0"/>
              </a:rPr>
              <a:t>Surrounding Blood Vessels</a:t>
            </a:r>
            <a:endParaRPr lang="de-DE" dirty="0">
              <a:solidFill>
                <a:srgbClr val="FFFF99"/>
              </a:solidFill>
              <a:latin typeface="Calibri" panose="020F0502020204030204" pitchFamily="34" charset="0"/>
              <a:cs typeface="Calibri" panose="020F0502020204030204" pitchFamily="34" charset="0"/>
            </a:endParaRPr>
          </a:p>
        </p:txBody>
      </p:sp>
      <p:sp>
        <p:nvSpPr>
          <p:cNvPr id="40" name="TextBox 39"/>
          <p:cNvSpPr txBox="1"/>
          <p:nvPr/>
        </p:nvSpPr>
        <p:spPr>
          <a:xfrm>
            <a:off x="1079206" y="4604092"/>
            <a:ext cx="10728250" cy="1708122"/>
          </a:xfrm>
          <a:prstGeom prst="rect">
            <a:avLst/>
          </a:prstGeom>
          <a:solidFill>
            <a:srgbClr val="CCFFCC"/>
          </a:solidFill>
          <a:ln w="19050">
            <a:noFill/>
          </a:ln>
          <a:scene3d>
            <a:camera prst="orthographicFront"/>
            <a:lightRig rig="threePt" dir="t"/>
          </a:scene3d>
          <a:sp3d>
            <a:bevelT/>
          </a:sp3d>
        </p:spPr>
        <p:txBody>
          <a:bodyPr wrap="square" tIns="72000" rtlCol="0" anchor="ctr">
            <a:noAutofit/>
          </a:bodyPr>
          <a:lstStyle/>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GB"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Surgical treatment of pancreatic cancer is possible but only in a low number of cases due to the involvement of blood vessels around the pancreas</a:t>
            </a:r>
          </a:p>
          <a:p>
            <a:pPr marL="0" marR="0" lvl="0" indent="0" algn="l" defTabSz="914400" rtl="0" eaLnBrk="1" fontAlgn="auto" latinLnBrk="0" hangingPunct="1">
              <a:lnSpc>
                <a:spcPct val="100000"/>
              </a:lnSpc>
              <a:spcBef>
                <a:spcPts val="0"/>
              </a:spcBef>
              <a:spcAft>
                <a:spcPts val="1200"/>
              </a:spcAft>
              <a:buClrTx/>
              <a:buSzTx/>
              <a:buFontTx/>
              <a:buNone/>
              <a:tabLst/>
              <a:defRPr/>
            </a:pPr>
            <a:r>
              <a:rPr kumimoji="0" lang="en-GB" sz="2200" b="1"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&gt;80% </a:t>
            </a:r>
            <a:r>
              <a:rPr kumimoji="0" lang="en-GB" sz="22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of patients with pancreatic cancer can not be surgically treated at diagnosis due to progression to locally advanced or metastatic disease in the asymptomatic phase</a:t>
            </a:r>
            <a:r>
              <a:rPr kumimoji="0" lang="en-GB" sz="2200" b="0" i="0" u="none" strike="noStrike" kern="120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1,2</a:t>
            </a:r>
          </a:p>
        </p:txBody>
      </p:sp>
      <p:grpSp>
        <p:nvGrpSpPr>
          <p:cNvPr id="2" name="Group 1"/>
          <p:cNvGrpSpPr/>
          <p:nvPr/>
        </p:nvGrpSpPr>
        <p:grpSpPr>
          <a:xfrm>
            <a:off x="3059711" y="1345304"/>
            <a:ext cx="6117715" cy="3098152"/>
            <a:chOff x="1045955" y="1118791"/>
            <a:chExt cx="7332676" cy="3713437"/>
          </a:xfrm>
        </p:grpSpPr>
        <p:pic>
          <p:nvPicPr>
            <p:cNvPr id="73" name="Picture 7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535463" y="1374893"/>
              <a:ext cx="5573509" cy="3457335"/>
            </a:xfrm>
            <a:prstGeom prst="rect">
              <a:avLst/>
            </a:prstGeom>
          </p:spPr>
        </p:pic>
        <p:sp>
          <p:nvSpPr>
            <p:cNvPr id="74" name="TextBox 73"/>
            <p:cNvSpPr txBox="1"/>
            <p:nvPr/>
          </p:nvSpPr>
          <p:spPr>
            <a:xfrm>
              <a:off x="5106658" y="2753222"/>
              <a:ext cx="929602" cy="237243"/>
            </a:xfrm>
            <a:prstGeom prst="rect">
              <a:avLst/>
            </a:prstGeom>
            <a:noFill/>
          </p:spPr>
          <p:txBody>
            <a:bodyPr wrap="square" tIns="3600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050" b="1" i="0" u="none" strike="noStrike" kern="1200" cap="none" spc="0" normalizeH="0" baseline="0" noProof="0" dirty="0">
                  <a:ln>
                    <a:noFill/>
                  </a:ln>
                  <a:solidFill>
                    <a:srgbClr val="0B4055">
                      <a:lumMod val="90000"/>
                      <a:lumOff val="10000"/>
                    </a:srgbClr>
                  </a:solidFill>
                  <a:effectLst/>
                  <a:uLnTx/>
                  <a:uFillTx/>
                  <a:latin typeface="Calibri" panose="020F0502020204030204" pitchFamily="34" charset="0"/>
                  <a:ea typeface="Tahoma"/>
                  <a:cs typeface="Calibri" panose="020F0502020204030204" pitchFamily="34" charset="0"/>
                </a:rPr>
                <a:t>Body</a:t>
              </a:r>
            </a:p>
          </p:txBody>
        </p:sp>
        <p:sp>
          <p:nvSpPr>
            <p:cNvPr id="75" name="TextBox 74"/>
            <p:cNvSpPr txBox="1"/>
            <p:nvPr/>
          </p:nvSpPr>
          <p:spPr>
            <a:xfrm>
              <a:off x="6380743" y="2720464"/>
              <a:ext cx="1067149" cy="237243"/>
            </a:xfrm>
            <a:prstGeom prst="rect">
              <a:avLst/>
            </a:prstGeom>
            <a:noFill/>
          </p:spPr>
          <p:txBody>
            <a:bodyPr wrap="square" tIns="3600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050" b="1" i="0" u="none" strike="noStrike" kern="1200" cap="none" spc="0" normalizeH="0" baseline="0" noProof="0" dirty="0">
                  <a:ln>
                    <a:noFill/>
                  </a:ln>
                  <a:solidFill>
                    <a:srgbClr val="0B4055">
                      <a:lumMod val="90000"/>
                      <a:lumOff val="10000"/>
                    </a:srgbClr>
                  </a:solidFill>
                  <a:effectLst/>
                  <a:uLnTx/>
                  <a:uFillTx/>
                  <a:latin typeface="Calibri" panose="020F0502020204030204" pitchFamily="34" charset="0"/>
                  <a:ea typeface="Tahoma"/>
                  <a:cs typeface="Calibri" panose="020F0502020204030204" pitchFamily="34" charset="0"/>
                </a:rPr>
                <a:t>Tail</a:t>
              </a:r>
            </a:p>
          </p:txBody>
        </p:sp>
        <p:sp>
          <p:nvSpPr>
            <p:cNvPr id="76" name="TextBox 75"/>
            <p:cNvSpPr txBox="1"/>
            <p:nvPr/>
          </p:nvSpPr>
          <p:spPr>
            <a:xfrm>
              <a:off x="3461250" y="3254070"/>
              <a:ext cx="639945" cy="237243"/>
            </a:xfrm>
            <a:prstGeom prst="rect">
              <a:avLst/>
            </a:prstGeom>
            <a:noFill/>
          </p:spPr>
          <p:txBody>
            <a:bodyPr wrap="square" tIns="3600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050" b="1" i="0" u="none" strike="noStrike" kern="1200" cap="none" spc="0" normalizeH="0" baseline="0" noProof="0" dirty="0">
                  <a:ln>
                    <a:noFill/>
                  </a:ln>
                  <a:solidFill>
                    <a:srgbClr val="0B4055">
                      <a:lumMod val="90000"/>
                      <a:lumOff val="10000"/>
                    </a:srgbClr>
                  </a:solidFill>
                  <a:effectLst/>
                  <a:uLnTx/>
                  <a:uFillTx/>
                  <a:latin typeface="Calibri" panose="020F0502020204030204" pitchFamily="34" charset="0"/>
                  <a:ea typeface="Tahoma"/>
                  <a:cs typeface="Calibri" panose="020F0502020204030204" pitchFamily="34" charset="0"/>
                </a:rPr>
                <a:t>Neck</a:t>
              </a:r>
            </a:p>
          </p:txBody>
        </p:sp>
        <p:sp>
          <p:nvSpPr>
            <p:cNvPr id="77" name="TextBox 76"/>
            <p:cNvSpPr txBox="1"/>
            <p:nvPr/>
          </p:nvSpPr>
          <p:spPr>
            <a:xfrm>
              <a:off x="3359337" y="3826309"/>
              <a:ext cx="639945" cy="237243"/>
            </a:xfrm>
            <a:prstGeom prst="rect">
              <a:avLst/>
            </a:prstGeom>
            <a:noFill/>
          </p:spPr>
          <p:txBody>
            <a:bodyPr wrap="square" tIns="3600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050" b="1" i="0" u="none" strike="noStrike" kern="1200" cap="none" spc="0" normalizeH="0" baseline="0" noProof="0" dirty="0">
                  <a:ln>
                    <a:noFill/>
                  </a:ln>
                  <a:solidFill>
                    <a:srgbClr val="0B4055">
                      <a:lumMod val="90000"/>
                      <a:lumOff val="10000"/>
                    </a:srgbClr>
                  </a:solidFill>
                  <a:effectLst/>
                  <a:uLnTx/>
                  <a:uFillTx/>
                  <a:latin typeface="Calibri" panose="020F0502020204030204" pitchFamily="34" charset="0"/>
                  <a:ea typeface="Tahoma"/>
                  <a:cs typeface="Calibri" panose="020F0502020204030204" pitchFamily="34" charset="0"/>
                </a:rPr>
                <a:t>Head</a:t>
              </a:r>
            </a:p>
          </p:txBody>
        </p:sp>
        <p:sp>
          <p:nvSpPr>
            <p:cNvPr id="79" name="TextBox 78"/>
            <p:cNvSpPr txBox="1"/>
            <p:nvPr/>
          </p:nvSpPr>
          <p:spPr>
            <a:xfrm>
              <a:off x="6340626" y="3614781"/>
              <a:ext cx="2038005" cy="449361"/>
            </a:xfrm>
            <a:prstGeom prst="rect">
              <a:avLst/>
            </a:prstGeom>
            <a:noFill/>
          </p:spPr>
          <p:txBody>
            <a:bodyPr wrap="square" tIns="3600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Superior mesenteric artery</a:t>
              </a:r>
            </a:p>
          </p:txBody>
        </p:sp>
        <p:sp>
          <p:nvSpPr>
            <p:cNvPr id="80" name="TextBox 79"/>
            <p:cNvSpPr txBox="1"/>
            <p:nvPr/>
          </p:nvSpPr>
          <p:spPr>
            <a:xfrm>
              <a:off x="5221977" y="4572464"/>
              <a:ext cx="2242661" cy="246466"/>
            </a:xfrm>
            <a:prstGeom prst="rect">
              <a:avLst/>
            </a:prstGeom>
            <a:noFill/>
          </p:spPr>
          <p:txBody>
            <a:bodyPr wrap="square" tIns="3600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t>Superior mesenteric vein</a:t>
              </a:r>
            </a:p>
          </p:txBody>
        </p:sp>
        <p:sp>
          <p:nvSpPr>
            <p:cNvPr id="81" name="TextBox 80"/>
            <p:cNvSpPr txBox="1"/>
            <p:nvPr/>
          </p:nvSpPr>
          <p:spPr>
            <a:xfrm>
              <a:off x="5571828" y="1745004"/>
              <a:ext cx="928866" cy="449361"/>
            </a:xfrm>
            <a:prstGeom prst="rect">
              <a:avLst/>
            </a:prstGeom>
            <a:noFill/>
          </p:spPr>
          <p:txBody>
            <a:bodyPr wrap="square" tIns="3600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Splenic artery </a:t>
              </a:r>
            </a:p>
          </p:txBody>
        </p:sp>
        <p:sp>
          <p:nvSpPr>
            <p:cNvPr id="82" name="TextBox 81"/>
            <p:cNvSpPr txBox="1"/>
            <p:nvPr/>
          </p:nvSpPr>
          <p:spPr>
            <a:xfrm>
              <a:off x="6500695" y="1736082"/>
              <a:ext cx="928866" cy="449361"/>
            </a:xfrm>
            <a:prstGeom prst="rect">
              <a:avLst/>
            </a:prstGeom>
            <a:noFill/>
          </p:spPr>
          <p:txBody>
            <a:bodyPr wrap="square" tIns="3600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Splenic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vein</a:t>
              </a:r>
            </a:p>
          </p:txBody>
        </p:sp>
        <p:sp>
          <p:nvSpPr>
            <p:cNvPr id="83" name="TextBox 82"/>
            <p:cNvSpPr txBox="1"/>
            <p:nvPr/>
          </p:nvSpPr>
          <p:spPr>
            <a:xfrm>
              <a:off x="3636762" y="1118791"/>
              <a:ext cx="928866" cy="449361"/>
            </a:xfrm>
            <a:prstGeom prst="rect">
              <a:avLst/>
            </a:prstGeom>
            <a:noFill/>
          </p:spPr>
          <p:txBody>
            <a:bodyPr wrap="square" tIns="3600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Hepatic artery </a:t>
              </a:r>
            </a:p>
          </p:txBody>
        </p:sp>
        <p:sp>
          <p:nvSpPr>
            <p:cNvPr id="84" name="TextBox 83"/>
            <p:cNvSpPr txBox="1"/>
            <p:nvPr/>
          </p:nvSpPr>
          <p:spPr>
            <a:xfrm>
              <a:off x="2744416" y="1177025"/>
              <a:ext cx="982162" cy="449361"/>
            </a:xfrm>
            <a:prstGeom prst="rect">
              <a:avLst/>
            </a:prstGeom>
            <a:noFill/>
          </p:spPr>
          <p:txBody>
            <a:bodyPr wrap="square" tIns="3600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Portal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vein</a:t>
              </a:r>
            </a:p>
          </p:txBody>
        </p:sp>
        <p:sp>
          <p:nvSpPr>
            <p:cNvPr id="85" name="TextBox 84"/>
            <p:cNvSpPr txBox="1"/>
            <p:nvPr/>
          </p:nvSpPr>
          <p:spPr>
            <a:xfrm>
              <a:off x="1045955" y="4026211"/>
              <a:ext cx="2131288" cy="652256"/>
            </a:xfrm>
            <a:prstGeom prst="rect">
              <a:avLst/>
            </a:prstGeom>
            <a:noFill/>
          </p:spPr>
          <p:txBody>
            <a:bodyPr wrap="square" tIns="3600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Inferior </a:t>
              </a:r>
              <a:b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b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pancreaticoduodenal </a:t>
              </a:r>
              <a:b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b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artery </a:t>
              </a:r>
            </a:p>
          </p:txBody>
        </p:sp>
        <p:sp>
          <p:nvSpPr>
            <p:cNvPr id="86" name="TextBox 85"/>
            <p:cNvSpPr txBox="1"/>
            <p:nvPr/>
          </p:nvSpPr>
          <p:spPr>
            <a:xfrm>
              <a:off x="1282432" y="2091947"/>
              <a:ext cx="2267487" cy="652256"/>
            </a:xfrm>
            <a:prstGeom prst="rect">
              <a:avLst/>
            </a:prstGeom>
            <a:noFill/>
          </p:spPr>
          <p:txBody>
            <a:bodyPr wrap="square" tIns="3600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Superior </a:t>
              </a:r>
              <a:b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b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pancreaticoduodenal </a:t>
              </a:r>
              <a:b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b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artery </a:t>
              </a:r>
            </a:p>
          </p:txBody>
        </p:sp>
        <p:sp>
          <p:nvSpPr>
            <p:cNvPr id="87" name="TextBox 86"/>
            <p:cNvSpPr txBox="1"/>
            <p:nvPr/>
          </p:nvSpPr>
          <p:spPr>
            <a:xfrm>
              <a:off x="2236085" y="1790333"/>
              <a:ext cx="1123252" cy="246466"/>
            </a:xfrm>
            <a:prstGeom prst="rect">
              <a:avLst/>
            </a:prstGeom>
            <a:noFill/>
          </p:spPr>
          <p:txBody>
            <a:bodyPr wrap="square" tIns="3600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Bile duct</a:t>
              </a:r>
            </a:p>
          </p:txBody>
        </p:sp>
        <p:cxnSp>
          <p:nvCxnSpPr>
            <p:cNvPr id="88" name="Straight Arrow Connector 87"/>
            <p:cNvCxnSpPr/>
            <p:nvPr/>
          </p:nvCxnSpPr>
          <p:spPr>
            <a:xfrm>
              <a:off x="2189862" y="2597714"/>
              <a:ext cx="1072282" cy="774977"/>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89" name="Straight Arrow Connector 88"/>
            <p:cNvCxnSpPr/>
            <p:nvPr/>
          </p:nvCxnSpPr>
          <p:spPr>
            <a:xfrm flipV="1">
              <a:off x="1888259" y="4186789"/>
              <a:ext cx="1393828" cy="38232"/>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1" name="Straight Arrow Connector 90"/>
            <p:cNvCxnSpPr>
              <a:stCxn id="80" idx="1"/>
            </p:cNvCxnSpPr>
            <p:nvPr/>
          </p:nvCxnSpPr>
          <p:spPr>
            <a:xfrm flipH="1" flipV="1">
              <a:off x="4354259" y="3972570"/>
              <a:ext cx="867717" cy="723128"/>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2" name="Straight Arrow Connector 91"/>
            <p:cNvCxnSpPr>
              <a:stCxn id="79" idx="1"/>
            </p:cNvCxnSpPr>
            <p:nvPr/>
          </p:nvCxnSpPr>
          <p:spPr>
            <a:xfrm flipH="1" flipV="1">
              <a:off x="4756459" y="3267563"/>
              <a:ext cx="1584167" cy="571899"/>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6" name="Straight Arrow Connector 95"/>
            <p:cNvCxnSpPr/>
            <p:nvPr/>
          </p:nvCxnSpPr>
          <p:spPr>
            <a:xfrm>
              <a:off x="4140661" y="1559550"/>
              <a:ext cx="204221" cy="713276"/>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p:nvPr/>
          </p:nvCxnSpPr>
          <p:spPr>
            <a:xfrm>
              <a:off x="3461250" y="1586086"/>
              <a:ext cx="213007" cy="238719"/>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8" name="Straight Arrow Connector 97"/>
            <p:cNvCxnSpPr/>
            <p:nvPr/>
          </p:nvCxnSpPr>
          <p:spPr>
            <a:xfrm>
              <a:off x="3032631" y="2043492"/>
              <a:ext cx="470797" cy="1045445"/>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00" name="Straight Arrow Connector 99"/>
            <p:cNvCxnSpPr>
              <a:stCxn id="81" idx="2"/>
            </p:cNvCxnSpPr>
            <p:nvPr/>
          </p:nvCxnSpPr>
          <p:spPr>
            <a:xfrm>
              <a:off x="6036262" y="2194366"/>
              <a:ext cx="1" cy="210236"/>
            </a:xfrm>
            <a:prstGeom prst="straightConnector1">
              <a:avLst/>
            </a:prstGeom>
            <a:ln w="28575">
              <a:solidFill>
                <a:schemeClr val="tx1"/>
              </a:solidFill>
              <a:miter lim="800000"/>
              <a:tailEnd type="triangle"/>
            </a:ln>
            <a:effectLst/>
          </p:spPr>
          <p:style>
            <a:lnRef idx="2">
              <a:schemeClr val="accent1"/>
            </a:lnRef>
            <a:fillRef idx="0">
              <a:schemeClr val="accent1"/>
            </a:fillRef>
            <a:effectRef idx="1">
              <a:schemeClr val="accent1"/>
            </a:effectRef>
            <a:fontRef idx="minor">
              <a:schemeClr val="tx1"/>
            </a:fontRef>
          </p:style>
        </p:cxnSp>
        <p:cxnSp>
          <p:nvCxnSpPr>
            <p:cNvPr id="101" name="Straight Arrow Connector 100"/>
            <p:cNvCxnSpPr/>
            <p:nvPr/>
          </p:nvCxnSpPr>
          <p:spPr>
            <a:xfrm>
              <a:off x="6965128" y="2173736"/>
              <a:ext cx="0" cy="302726"/>
            </a:xfrm>
            <a:prstGeom prst="straightConnector1">
              <a:avLst/>
            </a:prstGeom>
            <a:ln w="28575">
              <a:solidFill>
                <a:schemeClr val="tx1"/>
              </a:solidFill>
              <a:miter lim="800000"/>
              <a:tailEnd type="triangle"/>
            </a:ln>
            <a:effectLst/>
          </p:spPr>
          <p:style>
            <a:lnRef idx="2">
              <a:schemeClr val="accent1"/>
            </a:lnRef>
            <a:fillRef idx="0">
              <a:schemeClr val="accent1"/>
            </a:fillRef>
            <a:effectRef idx="1">
              <a:schemeClr val="accent1"/>
            </a:effectRef>
            <a:fontRef idx="minor">
              <a:schemeClr val="tx1"/>
            </a:fontRef>
          </p:style>
        </p:cxnSp>
        <p:sp>
          <p:nvSpPr>
            <p:cNvPr id="3" name="Rectangle 2"/>
            <p:cNvSpPr/>
            <p:nvPr/>
          </p:nvSpPr>
          <p:spPr>
            <a:xfrm>
              <a:off x="4073077" y="2716093"/>
              <a:ext cx="901578" cy="3320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1200" b="1" i="0" u="sng" strike="noStrike" kern="1200" cap="none" spc="0" normalizeH="0" baseline="0" noProof="0" dirty="0">
                  <a:ln>
                    <a:noFill/>
                  </a:ln>
                  <a:solidFill>
                    <a:srgbClr val="0B4055">
                      <a:lumMod val="90000"/>
                      <a:lumOff val="10000"/>
                    </a:srgbClr>
                  </a:solidFill>
                  <a:effectLst/>
                  <a:uLnTx/>
                  <a:uFillTx/>
                  <a:latin typeface="Calibri" panose="020F0502020204030204" pitchFamily="34" charset="0"/>
                  <a:ea typeface="Tahoma"/>
                  <a:cs typeface="Calibri" panose="020F0502020204030204" pitchFamily="34" charset="0"/>
                </a:rPr>
                <a:t>Pancreas</a:t>
              </a:r>
              <a:endParaRPr kumimoji="0" lang="de-DE" sz="1800" b="0" i="0" u="sng" strike="noStrike" kern="1200" cap="none" spc="0" normalizeH="0" baseline="0" noProof="0" dirty="0">
                <a:ln>
                  <a:noFill/>
                </a:ln>
                <a:solidFill>
                  <a:srgbClr val="0B4055">
                    <a:lumMod val="90000"/>
                    <a:lumOff val="10000"/>
                  </a:srgbClr>
                </a:solidFill>
                <a:effectLst/>
                <a:uLnTx/>
                <a:uFillTx/>
                <a:latin typeface="Calibri" panose="020F0502020204030204" pitchFamily="34" charset="0"/>
                <a:ea typeface="Tahoma"/>
                <a:cs typeface="Calibri" panose="020F0502020204030204" pitchFamily="34" charset="0"/>
              </a:endParaRPr>
            </a:p>
          </p:txBody>
        </p:sp>
      </p:grpSp>
      <p:sp>
        <p:nvSpPr>
          <p:cNvPr id="30" name="Text Placeholder 3"/>
          <p:cNvSpPr txBox="1">
            <a:spLocks/>
          </p:cNvSpPr>
          <p:nvPr/>
        </p:nvSpPr>
        <p:spPr>
          <a:xfrm>
            <a:off x="145631" y="6365723"/>
            <a:ext cx="3262920" cy="409170"/>
          </a:xfrm>
          <a:prstGeom prst="rect">
            <a:avLst/>
          </a:prstGeom>
        </p:spPr>
        <p:txBody>
          <a:bodyPr anchor="b"/>
          <a:lstStyle>
            <a:lvl1pPr marL="342900" indent="-342900" algn="l" rtl="0" eaLnBrk="1" fontAlgn="base" hangingPunct="1">
              <a:spcBef>
                <a:spcPct val="20000"/>
              </a:spcBef>
              <a:spcAft>
                <a:spcPct val="0"/>
              </a:spcAft>
              <a:buClr>
                <a:srgbClr val="2995D2"/>
              </a:buClr>
              <a:buChar char="•"/>
              <a:defRPr sz="1800">
                <a:solidFill>
                  <a:schemeClr val="tx1"/>
                </a:solidFill>
                <a:latin typeface="+mn-lt"/>
                <a:ea typeface="+mn-ea"/>
                <a:cs typeface="+mn-cs"/>
              </a:defRPr>
            </a:lvl1pPr>
            <a:lvl2pPr marL="742950" indent="-285750" algn="l" rtl="0" eaLnBrk="1" fontAlgn="base" hangingPunct="1">
              <a:spcBef>
                <a:spcPct val="20000"/>
              </a:spcBef>
              <a:spcAft>
                <a:spcPct val="0"/>
              </a:spcAft>
              <a:buClr>
                <a:srgbClr val="3BA1D9"/>
              </a:buClr>
              <a:buChar char="•"/>
              <a:defRPr sz="1600">
                <a:solidFill>
                  <a:schemeClr val="tx1"/>
                </a:solidFill>
                <a:latin typeface="+mn-lt"/>
              </a:defRPr>
            </a:lvl2pPr>
            <a:lvl3pPr marL="1143000" indent="-228600" algn="l" rtl="0" eaLnBrk="1" fontAlgn="base" hangingPunct="1">
              <a:spcBef>
                <a:spcPct val="20000"/>
              </a:spcBef>
              <a:spcAft>
                <a:spcPct val="0"/>
              </a:spcAft>
              <a:buClr>
                <a:srgbClr val="54ADDE"/>
              </a:buClr>
              <a:buChar char="•"/>
              <a:defRPr sz="1400">
                <a:solidFill>
                  <a:schemeClr val="tx1"/>
                </a:solidFill>
                <a:latin typeface="+mn-lt"/>
              </a:defRPr>
            </a:lvl3pPr>
            <a:lvl4pPr marL="1600200" indent="-228600" algn="l" rtl="0" eaLnBrk="1" fontAlgn="base" hangingPunct="1">
              <a:spcBef>
                <a:spcPct val="20000"/>
              </a:spcBef>
              <a:spcAft>
                <a:spcPct val="0"/>
              </a:spcAft>
              <a:buClr>
                <a:srgbClr val="7EC1E6"/>
              </a:buClr>
              <a:buChar char="•"/>
              <a:defRPr sz="1200">
                <a:solidFill>
                  <a:schemeClr val="tx1"/>
                </a:solidFill>
                <a:latin typeface="+mn-lt"/>
              </a:defRPr>
            </a:lvl4pPr>
            <a:lvl5pPr marL="2057400" indent="-228600" algn="l" rtl="0" eaLnBrk="1" fontAlgn="base" hangingPunct="1">
              <a:spcBef>
                <a:spcPct val="20000"/>
              </a:spcBef>
              <a:spcAft>
                <a:spcPct val="0"/>
              </a:spcAft>
              <a:buChar char="»"/>
              <a:defRPr sz="10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a:lstStyle>
          <a:p>
            <a:pPr marL="0" marR="0" lvl="0" indent="0" algn="l" defTabSz="457200" rtl="0" eaLnBrk="0" fontAlgn="base" latinLnBrk="0" hangingPunct="0">
              <a:lnSpc>
                <a:spcPct val="100000"/>
              </a:lnSpc>
              <a:spcBef>
                <a:spcPct val="30000"/>
              </a:spcBef>
              <a:spcAft>
                <a:spcPct val="0"/>
              </a:spcAft>
              <a:buClr>
                <a:srgbClr val="000000"/>
              </a:buClr>
              <a:buSzPct val="100000"/>
              <a:buFontTx/>
              <a:buNone/>
              <a:tabLst/>
              <a:defRPr/>
            </a:pPr>
            <a:r>
              <a:rPr kumimoji="0" lang="de-DE" sz="10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1. Lopez NE, et al. World J Gastroenterol 2014;20:10740; 2. </a:t>
            </a:r>
            <a:r>
              <a:rPr kumimoji="0" lang="de-DE" altLang="en-US" sz="10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Ducreux</a:t>
            </a:r>
            <a:r>
              <a:rPr kumimoji="0" lang="de-DE" sz="10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t>
            </a:r>
            <a:r>
              <a:rPr kumimoji="0" lang="de-DE" altLang="en-US" sz="10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M, et al. Ann Oncol 2015;26(suppl 5):V56</a:t>
            </a:r>
            <a:endParaRPr kumimoji="0" lang="de-DE" sz="10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endParaRPr>
          </a:p>
        </p:txBody>
      </p:sp>
    </p:spTree>
    <p:extLst>
      <p:ext uri="{BB962C8B-B14F-4D97-AF65-F5344CB8AC3E}">
        <p14:creationId xmlns:p14="http://schemas.microsoft.com/office/powerpoint/2010/main" val="26510252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74F6EFE-F1FD-4110-9076-58607ABF8015}"/>
              </a:ext>
            </a:extLst>
          </p:cNvPr>
          <p:cNvSpPr/>
          <p:nvPr/>
        </p:nvSpPr>
        <p:spPr bwMode="auto">
          <a:xfrm>
            <a:off x="1959427" y="1470781"/>
            <a:ext cx="8369905" cy="3294743"/>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Tahoma"/>
              <a:ea typeface="Tahoma"/>
              <a:cs typeface="Tahoma"/>
            </a:endParaRPr>
          </a:p>
        </p:txBody>
      </p:sp>
      <p:sp>
        <p:nvSpPr>
          <p:cNvPr id="4" name="Title 3"/>
          <p:cNvSpPr>
            <a:spLocks noGrp="1"/>
          </p:cNvSpPr>
          <p:nvPr>
            <p:ph type="title"/>
          </p:nvPr>
        </p:nvSpPr>
        <p:spPr>
          <a:xfrm>
            <a:off x="1553029" y="434708"/>
            <a:ext cx="10638971" cy="499533"/>
          </a:xfrm>
        </p:spPr>
        <p:txBody>
          <a:bodyPr>
            <a:noAutofit/>
          </a:bodyPr>
          <a:lstStyle/>
          <a:p>
            <a:r>
              <a:rPr lang="en-GB" sz="3200" dirty="0">
                <a:solidFill>
                  <a:srgbClr val="FFFF99"/>
                </a:solidFill>
                <a:latin typeface="Calibri" panose="020F0502020204030204" pitchFamily="34" charset="0"/>
                <a:cs typeface="Calibri" panose="020F0502020204030204" pitchFamily="34" charset="0"/>
              </a:rPr>
              <a:t>NAPOLI-1: a Consistent OS benefit with nal-IRI+5-FU/LV was Observed in the ITT and PP Populations </a:t>
            </a:r>
          </a:p>
        </p:txBody>
      </p:sp>
      <p:sp>
        <p:nvSpPr>
          <p:cNvPr id="2" name="Text Placeholder 1"/>
          <p:cNvSpPr>
            <a:spLocks noGrp="1"/>
          </p:cNvSpPr>
          <p:nvPr>
            <p:ph type="body" sz="quarter" idx="10"/>
          </p:nvPr>
        </p:nvSpPr>
        <p:spPr>
          <a:xfrm>
            <a:off x="332924" y="6231569"/>
            <a:ext cx="4350560" cy="409170"/>
          </a:xfrm>
        </p:spPr>
        <p:txBody>
          <a:bodyPr>
            <a:normAutofit fontScale="92500" lnSpcReduction="20000"/>
          </a:bodyPr>
          <a:lstStyle/>
          <a:p>
            <a:r>
              <a:rPr lang="en-GB" dirty="0"/>
              <a:t>Protocol defined primary analysis data cut-off </a:t>
            </a:r>
            <a:br>
              <a:rPr lang="en-GB" dirty="0"/>
            </a:br>
            <a:r>
              <a:rPr lang="en-GB" dirty="0"/>
              <a:t>(14 February 2014, after 305 events)</a:t>
            </a:r>
          </a:p>
          <a:p>
            <a:r>
              <a:rPr lang="en-GB" dirty="0"/>
              <a:t>ITT, intent to treat; OS, overall survival, PP, per protocol</a:t>
            </a:r>
          </a:p>
        </p:txBody>
      </p:sp>
      <p:sp>
        <p:nvSpPr>
          <p:cNvPr id="9" name="Text Placeholder 8"/>
          <p:cNvSpPr>
            <a:spLocks noGrp="1"/>
          </p:cNvSpPr>
          <p:nvPr>
            <p:ph type="body" sz="quarter" idx="11"/>
          </p:nvPr>
        </p:nvSpPr>
        <p:spPr>
          <a:xfrm>
            <a:off x="5778250" y="6320040"/>
            <a:ext cx="6186359" cy="409170"/>
          </a:xfrm>
        </p:spPr>
        <p:txBody>
          <a:bodyPr>
            <a:normAutofit/>
          </a:bodyPr>
          <a:lstStyle/>
          <a:p>
            <a:br>
              <a:rPr lang="en-GB" dirty="0"/>
            </a:br>
            <a:r>
              <a:rPr lang="en-GB" dirty="0"/>
              <a:t>Adapted from Chen LT, et al. J </a:t>
            </a:r>
            <a:r>
              <a:rPr lang="en-GB" dirty="0" err="1"/>
              <a:t>Clin</a:t>
            </a:r>
            <a:r>
              <a:rPr lang="en-GB" dirty="0"/>
              <a:t> </a:t>
            </a:r>
            <a:r>
              <a:rPr lang="en-GB" dirty="0" err="1"/>
              <a:t>Oncol</a:t>
            </a:r>
            <a:r>
              <a:rPr lang="en-GB" dirty="0"/>
              <a:t> 2015;33(S3):abstract 234 (and presentation)</a:t>
            </a:r>
          </a:p>
        </p:txBody>
      </p:sp>
      <p:graphicFrame>
        <p:nvGraphicFramePr>
          <p:cNvPr id="10" name="Content Placeholder 6"/>
          <p:cNvGraphicFramePr>
            <a:graphicFrameLocks/>
          </p:cNvGraphicFramePr>
          <p:nvPr>
            <p:extLst/>
          </p:nvPr>
        </p:nvGraphicFramePr>
        <p:xfrm>
          <a:off x="2105102" y="1623106"/>
          <a:ext cx="7991475" cy="2926080"/>
        </p:xfrm>
        <a:graphic>
          <a:graphicData uri="http://schemas.openxmlformats.org/drawingml/2006/table">
            <a:tbl>
              <a:tblPr firstRow="1" bandRow="1"/>
              <a:tblGrid>
                <a:gridCol w="1646208">
                  <a:extLst>
                    <a:ext uri="{9D8B030D-6E8A-4147-A177-3AD203B41FA5}">
                      <a16:colId xmlns:a16="http://schemas.microsoft.com/office/drawing/2014/main" val="20000"/>
                    </a:ext>
                  </a:extLst>
                </a:gridCol>
                <a:gridCol w="2115089">
                  <a:extLst>
                    <a:ext uri="{9D8B030D-6E8A-4147-A177-3AD203B41FA5}">
                      <a16:colId xmlns:a16="http://schemas.microsoft.com/office/drawing/2014/main" val="20001"/>
                    </a:ext>
                  </a:extLst>
                </a:gridCol>
                <a:gridCol w="2115089">
                  <a:extLst>
                    <a:ext uri="{9D8B030D-6E8A-4147-A177-3AD203B41FA5}">
                      <a16:colId xmlns:a16="http://schemas.microsoft.com/office/drawing/2014/main" val="20002"/>
                    </a:ext>
                  </a:extLst>
                </a:gridCol>
                <a:gridCol w="2115089">
                  <a:extLst>
                    <a:ext uri="{9D8B030D-6E8A-4147-A177-3AD203B41FA5}">
                      <a16:colId xmlns:a16="http://schemas.microsoft.com/office/drawing/2014/main" val="20003"/>
                    </a:ext>
                  </a:extLst>
                </a:gridCol>
              </a:tblGrid>
              <a:tr h="0">
                <a:tc rowSpan="2">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r>
                        <a:rPr lang="en-GB" sz="1800" b="1" dirty="0">
                          <a:solidFill>
                            <a:schemeClr val="bg2"/>
                          </a:solidFill>
                          <a:latin typeface="Calibri" panose="020F0502020204030204" pitchFamily="34" charset="0"/>
                          <a:cs typeface="Calibri" panose="020F0502020204030204" pitchFamily="34" charset="0"/>
                        </a:rPr>
                        <a:t>Population</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gridSpan="2">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algn="ctr"/>
                      <a:r>
                        <a:rPr lang="en-GB" sz="1800" noProof="0" dirty="0">
                          <a:solidFill>
                            <a:srgbClr val="C00000"/>
                          </a:solidFill>
                          <a:latin typeface="Calibri" panose="020F0502020204030204" pitchFamily="34" charset="0"/>
                          <a:cs typeface="Calibri" panose="020F0502020204030204" pitchFamily="34" charset="0"/>
                        </a:rPr>
                        <a:t>OS, months (n)</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hMerge="1">
                  <a:txBody>
                    <a:bodyPr/>
                    <a:lstStyle/>
                    <a:p>
                      <a:pPr algn="ctr"/>
                      <a:endParaRPr lang="en-GB" sz="2000" noProof="0" dirty="0"/>
                    </a:p>
                  </a:txBody>
                  <a:tcPr marL="45724" marR="45724" marT="45727" marB="45727"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364079"/>
                      </a:solidFill>
                      <a:prstDash val="solid"/>
                      <a:round/>
                      <a:headEnd type="none" w="med" len="med"/>
                      <a:tailEnd type="none" w="med" len="med"/>
                    </a:lnT>
                    <a:lnB w="12700" cap="flat" cmpd="sng" algn="ctr">
                      <a:solidFill>
                        <a:srgbClr val="364079"/>
                      </a:solidFill>
                      <a:prstDash val="solid"/>
                      <a:round/>
                      <a:headEnd type="none" w="med" len="med"/>
                      <a:tailEnd type="none" w="med" len="med"/>
                    </a:lnB>
                    <a:solidFill>
                      <a:schemeClr val="tx2"/>
                    </a:solidFill>
                  </a:tcPr>
                </a:tc>
                <a:tc rowSpan="2">
                  <a:txBody>
                    <a:bodyPr/>
                    <a:lstStyle>
                      <a:defPPr>
                        <a:defRPr lang="en-US"/>
                      </a:defPPr>
                      <a:lvl1pPr marL="0" algn="l" defTabSz="457200" rtl="0" eaLnBrk="1" latinLnBrk="0" hangingPunct="1">
                        <a:defRPr sz="1800" b="1" kern="1200">
                          <a:solidFill>
                            <a:schemeClr val="lt1"/>
                          </a:solidFill>
                          <a:latin typeface="Arial"/>
                        </a:defRPr>
                      </a:lvl1pPr>
                      <a:lvl2pPr marL="457200" algn="l" defTabSz="457200" rtl="0" eaLnBrk="1" latinLnBrk="0" hangingPunct="1">
                        <a:defRPr sz="1800" b="1" kern="1200">
                          <a:solidFill>
                            <a:schemeClr val="lt1"/>
                          </a:solidFill>
                          <a:latin typeface="Arial"/>
                        </a:defRPr>
                      </a:lvl2pPr>
                      <a:lvl3pPr marL="914400" algn="l" defTabSz="457200" rtl="0" eaLnBrk="1" latinLnBrk="0" hangingPunct="1">
                        <a:defRPr sz="1800" b="1" kern="1200">
                          <a:solidFill>
                            <a:schemeClr val="lt1"/>
                          </a:solidFill>
                          <a:latin typeface="Arial"/>
                        </a:defRPr>
                      </a:lvl3pPr>
                      <a:lvl4pPr marL="1371600" algn="l" defTabSz="457200" rtl="0" eaLnBrk="1" latinLnBrk="0" hangingPunct="1">
                        <a:defRPr sz="1800" b="1" kern="1200">
                          <a:solidFill>
                            <a:schemeClr val="lt1"/>
                          </a:solidFill>
                          <a:latin typeface="Arial"/>
                        </a:defRPr>
                      </a:lvl4pPr>
                      <a:lvl5pPr marL="1828800" algn="l" defTabSz="457200" rtl="0" eaLnBrk="1" latinLnBrk="0" hangingPunct="1">
                        <a:defRPr sz="1800" b="1" kern="1200">
                          <a:solidFill>
                            <a:schemeClr val="lt1"/>
                          </a:solidFill>
                          <a:latin typeface="Arial"/>
                        </a:defRPr>
                      </a:lvl5pPr>
                      <a:lvl6pPr marL="2286000" algn="l" defTabSz="457200" rtl="0" eaLnBrk="1" latinLnBrk="0" hangingPunct="1">
                        <a:defRPr sz="1800" b="1" kern="1200">
                          <a:solidFill>
                            <a:schemeClr val="lt1"/>
                          </a:solidFill>
                          <a:latin typeface="Arial"/>
                        </a:defRPr>
                      </a:lvl6pPr>
                      <a:lvl7pPr marL="2743200" algn="l" defTabSz="457200" rtl="0" eaLnBrk="1" latinLnBrk="0" hangingPunct="1">
                        <a:defRPr sz="1800" b="1" kern="1200">
                          <a:solidFill>
                            <a:schemeClr val="lt1"/>
                          </a:solidFill>
                          <a:latin typeface="Arial"/>
                        </a:defRPr>
                      </a:lvl7pPr>
                      <a:lvl8pPr marL="3200400" algn="l" defTabSz="457200" rtl="0" eaLnBrk="1" latinLnBrk="0" hangingPunct="1">
                        <a:defRPr sz="1800" b="1" kern="1200">
                          <a:solidFill>
                            <a:schemeClr val="lt1"/>
                          </a:solidFill>
                          <a:latin typeface="Arial"/>
                        </a:defRPr>
                      </a:lvl8pPr>
                      <a:lvl9pPr marL="3657600" algn="l" defTabSz="457200" rtl="0" eaLnBrk="1" latinLnBrk="0" hangingPunct="1">
                        <a:defRPr sz="1800" b="1" kern="1200">
                          <a:solidFill>
                            <a:schemeClr val="lt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b="1" noProof="0" dirty="0">
                          <a:solidFill>
                            <a:schemeClr val="bg2"/>
                          </a:solidFill>
                          <a:latin typeface="Calibri" panose="020F0502020204030204" pitchFamily="34" charset="0"/>
                          <a:cs typeface="Calibri" panose="020F0502020204030204" pitchFamily="34" charset="0"/>
                        </a:rPr>
                        <a:t>Stratified HR</a:t>
                      </a:r>
                    </a:p>
                    <a:p>
                      <a:pPr marL="0" marR="0" indent="0" algn="ctr" defTabSz="457200" rtl="0" eaLnBrk="1" fontAlgn="auto" latinLnBrk="0" hangingPunct="1">
                        <a:lnSpc>
                          <a:spcPct val="100000"/>
                        </a:lnSpc>
                        <a:spcBef>
                          <a:spcPts val="0"/>
                        </a:spcBef>
                        <a:spcAft>
                          <a:spcPts val="0"/>
                        </a:spcAft>
                        <a:buClrTx/>
                        <a:buSzTx/>
                        <a:buFontTx/>
                        <a:buNone/>
                        <a:tabLst/>
                        <a:defRPr/>
                      </a:pPr>
                      <a:r>
                        <a:rPr lang="en-GB" sz="1800" b="1" noProof="0" dirty="0">
                          <a:solidFill>
                            <a:schemeClr val="bg2"/>
                          </a:solidFill>
                          <a:latin typeface="Calibri" panose="020F0502020204030204" pitchFamily="34" charset="0"/>
                          <a:cs typeface="Calibri" panose="020F0502020204030204" pitchFamily="34" charset="0"/>
                        </a:rPr>
                        <a:t>(95% CI)</a:t>
                      </a:r>
                    </a:p>
                    <a:p>
                      <a:pPr marL="0" marR="0" indent="0" algn="ctr" defTabSz="457200" rtl="0" eaLnBrk="1" fontAlgn="auto" latinLnBrk="0" hangingPunct="1">
                        <a:lnSpc>
                          <a:spcPct val="100000"/>
                        </a:lnSpc>
                        <a:spcBef>
                          <a:spcPts val="0"/>
                        </a:spcBef>
                        <a:spcAft>
                          <a:spcPts val="0"/>
                        </a:spcAft>
                        <a:buClrTx/>
                        <a:buSzTx/>
                        <a:buFontTx/>
                        <a:buNone/>
                        <a:tabLst/>
                        <a:defRPr/>
                      </a:pPr>
                      <a:r>
                        <a:rPr lang="en-GB" sz="1800" b="1" noProof="0" dirty="0">
                          <a:solidFill>
                            <a:schemeClr val="bg2"/>
                          </a:solidFill>
                          <a:latin typeface="Calibri" panose="020F0502020204030204" pitchFamily="34" charset="0"/>
                          <a:cs typeface="Calibri" panose="020F0502020204030204" pitchFamily="34" charset="0"/>
                        </a:rPr>
                        <a:t>P-value</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extLst>
                  <a:ext uri="{0D108BD9-81ED-4DB2-BD59-A6C34878D82A}">
                    <a16:rowId xmlns:a16="http://schemas.microsoft.com/office/drawing/2014/main" val="10000"/>
                  </a:ext>
                </a:extLst>
              </a:tr>
              <a:tr h="0">
                <a:tc vMerge="1">
                  <a:txBody>
                    <a:bodyPr/>
                    <a:lstStyle/>
                    <a:p>
                      <a:endParaRPr lang="de-DE" sz="2000" b="1" dirty="0">
                        <a:solidFill>
                          <a:schemeClr val="bg1"/>
                        </a:solidFill>
                      </a:endParaRPr>
                    </a:p>
                  </a:txBody>
                  <a:tcPr marL="91448" marR="91448" marT="45727" marB="45727"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364079"/>
                      </a:solidFill>
                      <a:prstDash val="solid"/>
                      <a:round/>
                      <a:headEnd type="none" w="med" len="med"/>
                      <a:tailEnd type="none" w="med" len="med"/>
                    </a:lnT>
                    <a:lnB w="12700" cap="flat" cmpd="sng" algn="ctr">
                      <a:solidFill>
                        <a:srgbClr val="364079"/>
                      </a:solidFill>
                      <a:prstDash val="solid"/>
                      <a:round/>
                      <a:headEnd type="none" w="med" len="med"/>
                      <a:tailEnd type="none" w="med" len="med"/>
                    </a:lnB>
                    <a:solidFill>
                      <a:schemeClr val="tx2"/>
                    </a:soli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800" b="1" noProof="0" dirty="0">
                          <a:solidFill>
                            <a:schemeClr val="bg2"/>
                          </a:solidFill>
                          <a:latin typeface="Calibri" panose="020F0502020204030204" pitchFamily="34" charset="0"/>
                          <a:cs typeface="Calibri" panose="020F0502020204030204" pitchFamily="34" charset="0"/>
                        </a:rPr>
                        <a:t>Combination therapy</a:t>
                      </a:r>
                      <a:br>
                        <a:rPr lang="en-GB" sz="1800" b="1" noProof="0" dirty="0">
                          <a:solidFill>
                            <a:schemeClr val="bg2"/>
                          </a:solidFill>
                          <a:latin typeface="Calibri" panose="020F0502020204030204" pitchFamily="34" charset="0"/>
                          <a:cs typeface="Calibri" panose="020F0502020204030204" pitchFamily="34" charset="0"/>
                        </a:rPr>
                      </a:br>
                      <a:r>
                        <a:rPr lang="en-GB" sz="1800" b="1" noProof="0" dirty="0">
                          <a:solidFill>
                            <a:schemeClr val="bg2"/>
                          </a:solidFill>
                          <a:latin typeface="Calibri" panose="020F0502020204030204" pitchFamily="34" charset="0"/>
                          <a:cs typeface="Calibri" panose="020F0502020204030204" pitchFamily="34" charset="0"/>
                        </a:rPr>
                        <a:t>nal-IRI+5-FU/LV</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marL="0" marR="0" indent="0" algn="ctr" defTabSz="457200" rtl="0" eaLnBrk="1" fontAlgn="auto" latinLnBrk="0" hangingPunct="1">
                        <a:lnSpc>
                          <a:spcPct val="100000"/>
                        </a:lnSpc>
                        <a:spcBef>
                          <a:spcPts val="0"/>
                        </a:spcBef>
                        <a:spcAft>
                          <a:spcPts val="0"/>
                        </a:spcAft>
                        <a:buClrTx/>
                        <a:buSzTx/>
                        <a:buFontTx/>
                        <a:buNone/>
                        <a:tabLst/>
                        <a:defRPr/>
                      </a:pPr>
                      <a:r>
                        <a:rPr lang="en-GB" sz="1800" b="1" noProof="0" dirty="0">
                          <a:solidFill>
                            <a:schemeClr val="bg2"/>
                          </a:solidFill>
                          <a:latin typeface="Calibri" panose="020F0502020204030204" pitchFamily="34" charset="0"/>
                          <a:cs typeface="Calibri" panose="020F0502020204030204" pitchFamily="34" charset="0"/>
                        </a:rPr>
                        <a:t>Combination therapy control </a:t>
                      </a:r>
                      <a:br>
                        <a:rPr lang="en-GB" sz="1800" b="1" noProof="0" dirty="0">
                          <a:solidFill>
                            <a:schemeClr val="bg2"/>
                          </a:solidFill>
                          <a:latin typeface="Calibri" panose="020F0502020204030204" pitchFamily="34" charset="0"/>
                          <a:cs typeface="Calibri" panose="020F0502020204030204" pitchFamily="34" charset="0"/>
                        </a:rPr>
                      </a:br>
                      <a:r>
                        <a:rPr lang="en-GB" sz="1800" b="1" noProof="0" dirty="0">
                          <a:solidFill>
                            <a:schemeClr val="bg2"/>
                          </a:solidFill>
                          <a:latin typeface="Calibri" panose="020F0502020204030204" pitchFamily="34" charset="0"/>
                          <a:cs typeface="Calibri" panose="020F0502020204030204" pitchFamily="34" charset="0"/>
                        </a:rPr>
                        <a:t>5-FU/LV</a:t>
                      </a:r>
                    </a:p>
                  </a:txBody>
                  <a:tcPr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929292"/>
                        </a:gs>
                        <a:gs pos="999">
                          <a:srgbClr val="929292"/>
                        </a:gs>
                        <a:gs pos="50000">
                          <a:srgbClr val="D9D9D9"/>
                        </a:gs>
                        <a:gs pos="100000">
                          <a:srgbClr val="929292"/>
                        </a:gs>
                      </a:gsLst>
                      <a:lin ang="0" scaled="0"/>
                    </a:gradFill>
                  </a:tcPr>
                </a:tc>
                <a:tc v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en-GB" sz="2000" b="1" noProof="0" dirty="0">
                        <a:solidFill>
                          <a:schemeClr val="bg1"/>
                        </a:solidFill>
                      </a:endParaRPr>
                    </a:p>
                  </a:txBody>
                  <a:tcPr marL="91448" marR="91448" marT="45727" marB="45727" anchor="ctr">
                    <a:lnL w="12700" cap="flat" cmpd="sng" algn="ctr">
                      <a:solidFill>
                        <a:schemeClr val="bg1"/>
                      </a:solidFill>
                      <a:prstDash val="solid"/>
                      <a:round/>
                      <a:headEnd type="none" w="med" len="med"/>
                      <a:tailEnd type="none" w="med" len="med"/>
                    </a:lnL>
                    <a:lnR w="12700" cap="flat" cmpd="sng" algn="ctr">
                      <a:solidFill>
                        <a:srgbClr val="364079"/>
                      </a:solidFill>
                      <a:prstDash val="solid"/>
                      <a:round/>
                      <a:headEnd type="none" w="med" len="med"/>
                      <a:tailEnd type="none" w="med" len="med"/>
                    </a:lnR>
                    <a:lnT w="12700" cap="flat" cmpd="sng" algn="ctr">
                      <a:solidFill>
                        <a:srgbClr val="364079"/>
                      </a:solidFill>
                      <a:prstDash val="solid"/>
                      <a:round/>
                      <a:headEnd type="none" w="med" len="med"/>
                      <a:tailEnd type="none" w="med" len="med"/>
                    </a:lnT>
                    <a:lnB w="12700" cap="flat" cmpd="sng" algn="ctr">
                      <a:solidFill>
                        <a:srgbClr val="364079"/>
                      </a:solidFill>
                      <a:prstDash val="solid"/>
                      <a:round/>
                      <a:headEnd type="none" w="med" len="med"/>
                      <a:tailEnd type="none" w="med" len="med"/>
                    </a:lnB>
                    <a:solidFill>
                      <a:schemeClr val="tx2"/>
                    </a:solidFill>
                  </a:tcPr>
                </a:tc>
                <a:extLst>
                  <a:ext uri="{0D108BD9-81ED-4DB2-BD59-A6C34878D82A}">
                    <a16:rowId xmlns:a16="http://schemas.microsoft.com/office/drawing/2014/main" val="10001"/>
                  </a:ext>
                </a:extLst>
              </a:tr>
              <a:tr h="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l"/>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ITT</a:t>
                      </a:r>
                    </a:p>
                  </a:txBody>
                  <a:tcPr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6.1 (117)</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4.2 (119)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0.57</a:t>
                      </a: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 </a:t>
                      </a:r>
                    </a:p>
                    <a:p>
                      <a:pPr algn="ct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(0.41–0.80)</a:t>
                      </a:r>
                    </a:p>
                    <a:p>
                      <a:pPr algn="ct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 = 0.0009</a:t>
                      </a:r>
                      <a:endPar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0">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l"/>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PP</a:t>
                      </a:r>
                    </a:p>
                  </a:txBody>
                  <a:tcPr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004D68"/>
                        </a:gs>
                        <a:gs pos="50000">
                          <a:srgbClr val="006082"/>
                        </a:gs>
                        <a:gs pos="100000">
                          <a:srgbClr val="004D68"/>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8.9 (66)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5.1 (71)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tc>
                  <a:txBody>
                    <a:bodyPr/>
                    <a:lstStyle>
                      <a:defPPr>
                        <a:defRPr lang="en-US"/>
                      </a:defPPr>
                      <a:lvl1pPr marL="0" algn="l" defTabSz="457200" rtl="0" eaLnBrk="1" latinLnBrk="0" hangingPunct="1">
                        <a:defRPr sz="1800" kern="1200">
                          <a:solidFill>
                            <a:schemeClr val="dk1"/>
                          </a:solidFill>
                          <a:latin typeface="Arial"/>
                        </a:defRPr>
                      </a:lvl1pPr>
                      <a:lvl2pPr marL="457200" algn="l" defTabSz="457200" rtl="0" eaLnBrk="1" latinLnBrk="0" hangingPunct="1">
                        <a:defRPr sz="1800" kern="1200">
                          <a:solidFill>
                            <a:schemeClr val="dk1"/>
                          </a:solidFill>
                          <a:latin typeface="Arial"/>
                        </a:defRPr>
                      </a:lvl2pPr>
                      <a:lvl3pPr marL="914400" algn="l" defTabSz="457200" rtl="0" eaLnBrk="1" latinLnBrk="0" hangingPunct="1">
                        <a:defRPr sz="1800" kern="1200">
                          <a:solidFill>
                            <a:schemeClr val="dk1"/>
                          </a:solidFill>
                          <a:latin typeface="Arial"/>
                        </a:defRPr>
                      </a:lvl3pPr>
                      <a:lvl4pPr marL="1371600" algn="l" defTabSz="457200" rtl="0" eaLnBrk="1" latinLnBrk="0" hangingPunct="1">
                        <a:defRPr sz="1800" kern="1200">
                          <a:solidFill>
                            <a:schemeClr val="dk1"/>
                          </a:solidFill>
                          <a:latin typeface="Arial"/>
                        </a:defRPr>
                      </a:lvl4pPr>
                      <a:lvl5pPr marL="1828800" algn="l" defTabSz="457200" rtl="0" eaLnBrk="1" latinLnBrk="0" hangingPunct="1">
                        <a:defRPr sz="1800" kern="1200">
                          <a:solidFill>
                            <a:schemeClr val="dk1"/>
                          </a:solidFill>
                          <a:latin typeface="Arial"/>
                        </a:defRPr>
                      </a:lvl5pPr>
                      <a:lvl6pPr marL="2286000" algn="l" defTabSz="457200" rtl="0" eaLnBrk="1" latinLnBrk="0" hangingPunct="1">
                        <a:defRPr sz="1800" kern="1200">
                          <a:solidFill>
                            <a:schemeClr val="dk1"/>
                          </a:solidFill>
                          <a:latin typeface="Arial"/>
                        </a:defRPr>
                      </a:lvl6pPr>
                      <a:lvl7pPr marL="2743200" algn="l" defTabSz="457200" rtl="0" eaLnBrk="1" latinLnBrk="0" hangingPunct="1">
                        <a:defRPr sz="1800" kern="1200">
                          <a:solidFill>
                            <a:schemeClr val="dk1"/>
                          </a:solidFill>
                          <a:latin typeface="Arial"/>
                        </a:defRPr>
                      </a:lvl7pPr>
                      <a:lvl8pPr marL="3200400" algn="l" defTabSz="457200" rtl="0" eaLnBrk="1" latinLnBrk="0" hangingPunct="1">
                        <a:defRPr sz="1800" kern="1200">
                          <a:solidFill>
                            <a:schemeClr val="dk1"/>
                          </a:solidFill>
                          <a:latin typeface="Arial"/>
                        </a:defRPr>
                      </a:lvl8pPr>
                      <a:lvl9pPr marL="3657600" algn="l" defTabSz="457200" rtl="0" eaLnBrk="1" latinLnBrk="0" hangingPunct="1">
                        <a:defRPr sz="1800" kern="1200">
                          <a:solidFill>
                            <a:schemeClr val="dk1"/>
                          </a:solidFill>
                          <a:latin typeface="Arial"/>
                        </a:defRPr>
                      </a:lvl9pPr>
                    </a:lstStyle>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0.47</a:t>
                      </a:r>
                    </a:p>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(0.29</a:t>
                      </a:r>
                      <a:r>
                        <a:rPr lang="en-GB" sz="1600" b="1" baseline="0"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a:t>
                      </a: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0.77)</a:t>
                      </a:r>
                    </a:p>
                    <a:p>
                      <a:pPr algn="ctr"/>
                      <a:r>
                        <a:rPr lang="en-GB" sz="1600" b="1" noProof="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rPr>
                        <a:t>P = 0.0018</a:t>
                      </a:r>
                    </a:p>
                  </a:txBody>
                  <a:tcPr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2792898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553102" y="281519"/>
            <a:ext cx="9952174" cy="688501"/>
          </a:xfrm>
        </p:spPr>
        <p:txBody>
          <a:bodyPr>
            <a:noAutofit/>
          </a:bodyPr>
          <a:lstStyle/>
          <a:p>
            <a:r>
              <a:rPr lang="en-US" sz="3200" dirty="0">
                <a:solidFill>
                  <a:srgbClr val="FFFF99"/>
                </a:solidFill>
                <a:latin typeface="Calibri" panose="020F0502020204030204" pitchFamily="34" charset="0"/>
                <a:cs typeface="Calibri" panose="020F0502020204030204" pitchFamily="34" charset="0"/>
              </a:rPr>
              <a:t>NCCN Guidelines for Patients with </a:t>
            </a:r>
            <a:br>
              <a:rPr lang="en-US" sz="3200" dirty="0">
                <a:solidFill>
                  <a:srgbClr val="FFFF99"/>
                </a:solidFill>
                <a:latin typeface="Calibri" panose="020F0502020204030204" pitchFamily="34" charset="0"/>
                <a:cs typeface="Calibri" panose="020F0502020204030204" pitchFamily="34" charset="0"/>
              </a:rPr>
            </a:br>
            <a:r>
              <a:rPr lang="en-US" sz="3200" dirty="0">
                <a:solidFill>
                  <a:srgbClr val="FFFF99"/>
                </a:solidFill>
                <a:latin typeface="Calibri" panose="020F0502020204030204" pitchFamily="34" charset="0"/>
                <a:cs typeface="Calibri" panose="020F0502020204030204" pitchFamily="34" charset="0"/>
              </a:rPr>
              <a:t>Metastatic Pancreatic Cancer</a:t>
            </a:r>
          </a:p>
        </p:txBody>
      </p:sp>
      <p:sp>
        <p:nvSpPr>
          <p:cNvPr id="2" name="Text Placeholder 1"/>
          <p:cNvSpPr>
            <a:spLocks noGrp="1"/>
          </p:cNvSpPr>
          <p:nvPr>
            <p:ph type="body" sz="quarter" idx="10"/>
          </p:nvPr>
        </p:nvSpPr>
        <p:spPr>
          <a:xfrm>
            <a:off x="2100264" y="6115455"/>
            <a:ext cx="3916997" cy="409170"/>
          </a:xfrm>
        </p:spPr>
        <p:txBody>
          <a:bodyPr>
            <a:normAutofit fontScale="70000" lnSpcReduction="20000"/>
          </a:bodyPr>
          <a:lstStyle/>
          <a:p>
            <a:r>
              <a:rPr lang="en-GB" sz="900" dirty="0">
                <a:latin typeface="Calibri" panose="020F0502020204030204" pitchFamily="34" charset="0"/>
                <a:cs typeface="Calibri" panose="020F0502020204030204" pitchFamily="34" charset="0"/>
              </a:rPr>
              <a:t>*</a:t>
            </a:r>
            <a:r>
              <a:rPr lang="en-US" sz="900" dirty="0">
                <a:latin typeface="Calibri" panose="020F0502020204030204" pitchFamily="34" charset="0"/>
                <a:cs typeface="Calibri" panose="020F0502020204030204" pitchFamily="34" charset="0"/>
              </a:rPr>
              <a:t>Category 1: Based upon high-level evidence, there is uniform NCCN consensus that the intervention is appropriate. Second-line chemotherapy may consist of: 5-FU + LV + liposomal irinotecan (category 1) (for metastatic disease previously treated with gemcitabine-based therapy). 5-FU, </a:t>
            </a:r>
            <a:br>
              <a:rPr lang="en-US" sz="900" dirty="0">
                <a:latin typeface="Calibri" panose="020F0502020204030204" pitchFamily="34" charset="0"/>
                <a:cs typeface="Calibri" panose="020F0502020204030204" pitchFamily="34" charset="0"/>
              </a:rPr>
            </a:br>
            <a:r>
              <a:rPr lang="en-US" sz="900" dirty="0">
                <a:latin typeface="Calibri" panose="020F0502020204030204" pitchFamily="34" charset="0"/>
                <a:cs typeface="Calibri" panose="020F0502020204030204" pitchFamily="34" charset="0"/>
              </a:rPr>
              <a:t>5-fluorouracil; LV, leucovorin; RT, radiotherapy</a:t>
            </a:r>
            <a:endParaRPr lang="en-GB" sz="900" dirty="0">
              <a:latin typeface="Calibri" panose="020F0502020204030204" pitchFamily="34" charset="0"/>
              <a:cs typeface="Calibri" panose="020F0502020204030204" pitchFamily="34" charset="0"/>
            </a:endParaRPr>
          </a:p>
        </p:txBody>
      </p:sp>
      <p:sp>
        <p:nvSpPr>
          <p:cNvPr id="5" name="Text Placeholder 4"/>
          <p:cNvSpPr>
            <a:spLocks noGrp="1"/>
          </p:cNvSpPr>
          <p:nvPr>
            <p:ph type="body" sz="quarter" idx="11"/>
          </p:nvPr>
        </p:nvSpPr>
        <p:spPr>
          <a:xfrm>
            <a:off x="6086475" y="6169143"/>
            <a:ext cx="2665380" cy="355482"/>
          </a:xfrm>
        </p:spPr>
        <p:txBody>
          <a:bodyPr/>
          <a:lstStyle/>
          <a:p>
            <a:r>
              <a:rPr lang="en-GB" sz="900" dirty="0">
                <a:latin typeface="Calibri" panose="020F0502020204030204" pitchFamily="34" charset="0"/>
                <a:cs typeface="Calibri" panose="020F0502020204030204" pitchFamily="34" charset="0"/>
              </a:rPr>
              <a:t>NCCN Clinical Practice Guidelines. Pancreatic adenocarcinoma – version 1.2016</a:t>
            </a:r>
          </a:p>
        </p:txBody>
      </p:sp>
      <p:grpSp>
        <p:nvGrpSpPr>
          <p:cNvPr id="17" name="Group 16"/>
          <p:cNvGrpSpPr/>
          <p:nvPr/>
        </p:nvGrpSpPr>
        <p:grpSpPr>
          <a:xfrm>
            <a:off x="2100263" y="1357349"/>
            <a:ext cx="7991648" cy="4429344"/>
            <a:chOff x="85075" y="1202009"/>
            <a:chExt cx="8996816" cy="4986458"/>
          </a:xfrm>
        </p:grpSpPr>
        <p:sp>
          <p:nvSpPr>
            <p:cNvPr id="6" name="Rectangle 5"/>
            <p:cNvSpPr/>
            <p:nvPr/>
          </p:nvSpPr>
          <p:spPr>
            <a:xfrm>
              <a:off x="85075" y="3638087"/>
              <a:ext cx="1112127" cy="972672"/>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If jaundice: placement of self-expanding metal stent</a:t>
              </a:r>
            </a:p>
          </p:txBody>
        </p:sp>
        <p:sp>
          <p:nvSpPr>
            <p:cNvPr id="7" name="Rectangle 6"/>
            <p:cNvSpPr/>
            <p:nvPr/>
          </p:nvSpPr>
          <p:spPr>
            <a:xfrm rot="16200000">
              <a:off x="1238418" y="2573875"/>
              <a:ext cx="810560" cy="290948"/>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Good PS</a:t>
              </a:r>
            </a:p>
          </p:txBody>
        </p:sp>
        <p:sp>
          <p:nvSpPr>
            <p:cNvPr id="8" name="Rectangle 7"/>
            <p:cNvSpPr/>
            <p:nvPr/>
          </p:nvSpPr>
          <p:spPr>
            <a:xfrm rot="16200000">
              <a:off x="1249686" y="5653597"/>
              <a:ext cx="778793" cy="290948"/>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Poor PS</a:t>
              </a:r>
            </a:p>
          </p:txBody>
        </p:sp>
        <p:sp>
          <p:nvSpPr>
            <p:cNvPr id="10" name="Rectangle 9"/>
            <p:cNvSpPr/>
            <p:nvPr/>
          </p:nvSpPr>
          <p:spPr>
            <a:xfrm>
              <a:off x="2004846" y="5496013"/>
              <a:ext cx="1737595" cy="606132"/>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Gemcitabine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Palliative care</a:t>
              </a:r>
            </a:p>
          </p:txBody>
        </p:sp>
        <p:sp>
          <p:nvSpPr>
            <p:cNvPr id="12" name="Rectangle 11"/>
            <p:cNvSpPr/>
            <p:nvPr/>
          </p:nvSpPr>
          <p:spPr>
            <a:xfrm>
              <a:off x="4430404" y="2154270"/>
              <a:ext cx="1244500" cy="785091"/>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Previously treated with gemcitabine-based therapy</a:t>
              </a:r>
            </a:p>
          </p:txBody>
        </p:sp>
        <p:sp>
          <p:nvSpPr>
            <p:cNvPr id="13" name="Rectangle 12"/>
            <p:cNvSpPr/>
            <p:nvPr/>
          </p:nvSpPr>
          <p:spPr>
            <a:xfrm>
              <a:off x="4430404" y="4204480"/>
              <a:ext cx="1244500" cy="785091"/>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Previously treated with </a:t>
              </a:r>
              <a:r>
                <a:rPr kumimoji="0" lang="en-GB" sz="1000" b="0" i="0" u="none" strike="noStrike" kern="1200" cap="none" spc="0" normalizeH="0" baseline="0" noProof="0" dirty="0" err="1">
                  <a:ln>
                    <a:noFill/>
                  </a:ln>
                  <a:solidFill>
                    <a:srgbClr val="141313"/>
                  </a:solidFill>
                  <a:effectLst/>
                  <a:uLnTx/>
                  <a:uFillTx/>
                  <a:latin typeface="Calibri" panose="020F0502020204030204" pitchFamily="34" charset="0"/>
                  <a:ea typeface="Tahoma"/>
                  <a:cs typeface="Calibri" panose="020F0502020204030204" pitchFamily="34" charset="0"/>
                </a:rPr>
                <a:t>fluoropyrimidine</a:t>
              </a: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-based therapy</a:t>
              </a:r>
            </a:p>
          </p:txBody>
        </p:sp>
        <p:sp>
          <p:nvSpPr>
            <p:cNvPr id="14" name="Rectangle 13"/>
            <p:cNvSpPr/>
            <p:nvPr/>
          </p:nvSpPr>
          <p:spPr>
            <a:xfrm>
              <a:off x="5849522" y="1570597"/>
              <a:ext cx="1737755" cy="1945344"/>
            </a:xfrm>
            <a:prstGeom prst="rect">
              <a:avLst/>
            </a:prstGeom>
            <a:solidFill>
              <a:srgbClr val="CCFF99"/>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Clinical trial (preferred)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5-FU/</a:t>
              </a:r>
              <a:r>
                <a:rPr kumimoji="0" lang="en-GB" sz="10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LV+nal-IRI</a:t>
              </a: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(category 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Other </a:t>
              </a:r>
              <a:r>
                <a:rPr kumimoji="0" lang="en-GB" sz="10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fluoropyrimidine</a:t>
              </a: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-based chemotherapy</a:t>
              </a:r>
              <a:endParaRPr kumimoji="0" lang="en-GB" sz="1000" b="0" i="0" u="sng"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RT for severe pain refractory to narcotic therapy</a:t>
              </a:r>
            </a:p>
          </p:txBody>
        </p:sp>
        <p:sp>
          <p:nvSpPr>
            <p:cNvPr id="15" name="Rectangle 14"/>
            <p:cNvSpPr/>
            <p:nvPr/>
          </p:nvSpPr>
          <p:spPr>
            <a:xfrm>
              <a:off x="5835531" y="3678348"/>
              <a:ext cx="1737755" cy="1823760"/>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Clinical trial (preferred)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Gemcitabine-based therapy</a:t>
              </a:r>
              <a:endParaRPr kumimoji="0" lang="en-GB" sz="1000" b="0" i="0" u="sng"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RT for severe pain refractory to narcotic therapy</a:t>
              </a:r>
            </a:p>
          </p:txBody>
        </p:sp>
        <p:sp>
          <p:nvSpPr>
            <p:cNvPr id="16" name="Rectangle 15"/>
            <p:cNvSpPr/>
            <p:nvPr/>
          </p:nvSpPr>
          <p:spPr>
            <a:xfrm>
              <a:off x="7888610" y="3076161"/>
              <a:ext cx="1193281" cy="978378"/>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Palliative and best supportive care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Clinical trial</a:t>
              </a:r>
            </a:p>
          </p:txBody>
        </p:sp>
        <p:cxnSp>
          <p:nvCxnSpPr>
            <p:cNvPr id="18" name="Elbow Connector 17"/>
            <p:cNvCxnSpPr>
              <a:stCxn id="6" idx="3"/>
              <a:endCxn id="7" idx="0"/>
            </p:cNvCxnSpPr>
            <p:nvPr/>
          </p:nvCxnSpPr>
          <p:spPr>
            <a:xfrm flipV="1">
              <a:off x="1197202" y="2719349"/>
              <a:ext cx="301022" cy="1405073"/>
            </a:xfrm>
            <a:prstGeom prst="bentConnector3">
              <a:avLst>
                <a:gd name="adj1" fmla="val 50000"/>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9" name="Elbow Connector 18"/>
            <p:cNvCxnSpPr>
              <a:stCxn id="6" idx="3"/>
              <a:endCxn id="8" idx="0"/>
            </p:cNvCxnSpPr>
            <p:nvPr/>
          </p:nvCxnSpPr>
          <p:spPr>
            <a:xfrm>
              <a:off x="1197202" y="4124423"/>
              <a:ext cx="296406" cy="1674648"/>
            </a:xfrm>
            <a:prstGeom prst="bentConnector3">
              <a:avLst>
                <a:gd name="adj1" fmla="val 50000"/>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8" idx="2"/>
              <a:endCxn id="10" idx="1"/>
            </p:cNvCxnSpPr>
            <p:nvPr/>
          </p:nvCxnSpPr>
          <p:spPr>
            <a:xfrm>
              <a:off x="1784556" y="5799077"/>
              <a:ext cx="220290" cy="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a:stCxn id="7" idx="2"/>
            </p:cNvCxnSpPr>
            <p:nvPr/>
          </p:nvCxnSpPr>
          <p:spPr>
            <a:xfrm>
              <a:off x="1789172" y="2719349"/>
              <a:ext cx="230388" cy="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endCxn id="11" idx="0"/>
            </p:cNvCxnSpPr>
            <p:nvPr/>
          </p:nvCxnSpPr>
          <p:spPr>
            <a:xfrm>
              <a:off x="3632075" y="3565350"/>
              <a:ext cx="301333" cy="1"/>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8" name="Elbow Connector 37"/>
            <p:cNvCxnSpPr/>
            <p:nvPr/>
          </p:nvCxnSpPr>
          <p:spPr>
            <a:xfrm flipV="1">
              <a:off x="4160018" y="2621876"/>
              <a:ext cx="270386" cy="943475"/>
            </a:xfrm>
            <a:prstGeom prst="bentConnector3">
              <a:avLst>
                <a:gd name="adj1" fmla="val 50000"/>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41" name="Elbow Connector 40"/>
            <p:cNvCxnSpPr/>
            <p:nvPr/>
          </p:nvCxnSpPr>
          <p:spPr>
            <a:xfrm>
              <a:off x="4160018" y="3565351"/>
              <a:ext cx="270386" cy="1031674"/>
            </a:xfrm>
            <a:prstGeom prst="bentConnector3">
              <a:avLst>
                <a:gd name="adj1" fmla="val 50000"/>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12" idx="3"/>
              <a:endCxn id="14" idx="1"/>
            </p:cNvCxnSpPr>
            <p:nvPr/>
          </p:nvCxnSpPr>
          <p:spPr>
            <a:xfrm flipV="1">
              <a:off x="5674904" y="2543269"/>
              <a:ext cx="174618" cy="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a:stCxn id="13" idx="3"/>
              <a:endCxn id="15" idx="1"/>
            </p:cNvCxnSpPr>
            <p:nvPr/>
          </p:nvCxnSpPr>
          <p:spPr>
            <a:xfrm flipV="1">
              <a:off x="5674904" y="4590228"/>
              <a:ext cx="160627" cy="0"/>
            </a:xfrm>
            <a:prstGeom prst="straightConnector1">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93" name="Elbow Connector 92"/>
            <p:cNvCxnSpPr>
              <a:stCxn id="15" idx="3"/>
              <a:endCxn id="16" idx="1"/>
            </p:cNvCxnSpPr>
            <p:nvPr/>
          </p:nvCxnSpPr>
          <p:spPr>
            <a:xfrm flipV="1">
              <a:off x="7573286" y="3565350"/>
              <a:ext cx="315323" cy="1024878"/>
            </a:xfrm>
            <a:prstGeom prst="bentConnector3">
              <a:avLst>
                <a:gd name="adj1" fmla="val 50000"/>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96" name="Elbow Connector 95"/>
            <p:cNvCxnSpPr>
              <a:stCxn id="14" idx="3"/>
              <a:endCxn id="16" idx="1"/>
            </p:cNvCxnSpPr>
            <p:nvPr/>
          </p:nvCxnSpPr>
          <p:spPr>
            <a:xfrm>
              <a:off x="7587278" y="2543269"/>
              <a:ext cx="301332" cy="1022081"/>
            </a:xfrm>
            <a:prstGeom prst="bentConnector3">
              <a:avLst>
                <a:gd name="adj1" fmla="val 50000"/>
              </a:avLst>
            </a:prstGeom>
            <a:ln w="1905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19" name="Rectangle 118"/>
            <p:cNvSpPr/>
            <p:nvPr/>
          </p:nvSpPr>
          <p:spPr>
            <a:xfrm>
              <a:off x="5717740" y="1202009"/>
              <a:ext cx="2022764" cy="4341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2</a:t>
              </a:r>
              <a:r>
                <a:rPr kumimoji="0" lang="en-GB" sz="1400" b="1" i="0" u="none" strike="noStrike" kern="1200" cap="none" spc="0" normalizeH="0" baseline="3000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nd</a:t>
              </a:r>
              <a:r>
                <a:rPr kumimoji="0" lang="en-GB" sz="1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-line therapy</a:t>
              </a:r>
            </a:p>
          </p:txBody>
        </p:sp>
        <p:sp>
          <p:nvSpPr>
            <p:cNvPr id="120" name="Rectangle 119"/>
            <p:cNvSpPr/>
            <p:nvPr/>
          </p:nvSpPr>
          <p:spPr>
            <a:xfrm>
              <a:off x="1862261" y="1202009"/>
              <a:ext cx="2022764" cy="43410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1</a:t>
              </a:r>
              <a:r>
                <a:rPr kumimoji="0" lang="en-GB" sz="1400" b="1" i="0" u="none" strike="noStrike" kern="1200" cap="none" spc="0" normalizeH="0" baseline="3000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st</a:t>
              </a:r>
              <a:r>
                <a:rPr kumimoji="0" lang="en-GB" sz="1400" b="1"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-line therapy</a:t>
              </a:r>
            </a:p>
          </p:txBody>
        </p:sp>
        <p:sp>
          <p:nvSpPr>
            <p:cNvPr id="11" name="Rectangle 10"/>
            <p:cNvSpPr/>
            <p:nvPr/>
          </p:nvSpPr>
          <p:spPr>
            <a:xfrm rot="16200000">
              <a:off x="3689486" y="3419877"/>
              <a:ext cx="778792" cy="290948"/>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Good PS</a:t>
              </a:r>
            </a:p>
          </p:txBody>
        </p:sp>
        <p:sp>
          <p:nvSpPr>
            <p:cNvPr id="9" name="Rectangle 8"/>
            <p:cNvSpPr/>
            <p:nvPr/>
          </p:nvSpPr>
          <p:spPr>
            <a:xfrm>
              <a:off x="2004848" y="1559872"/>
              <a:ext cx="1737595" cy="3809633"/>
            </a:xfrm>
            <a:prstGeom prst="rect">
              <a:avLst/>
            </a:prstGeom>
            <a:solidFill>
              <a:schemeClr val="tx2">
                <a:lumMod val="20000"/>
                <a:lumOff val="8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sng"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Preferred</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Clinical trial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FOLFIRINOX</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Gemcitabine + albumin-bound paclitaxel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sng"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sng"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Other options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Gemcitabine + </a:t>
              </a:r>
              <a:r>
                <a:rPr kumimoji="0" lang="en-GB" sz="1000" b="0" i="0" u="none" strike="noStrike" kern="1200" cap="none" spc="0" normalizeH="0" baseline="0" noProof="0" dirty="0" err="1">
                  <a:ln>
                    <a:noFill/>
                  </a:ln>
                  <a:solidFill>
                    <a:srgbClr val="141313"/>
                  </a:solidFill>
                  <a:effectLst/>
                  <a:uLnTx/>
                  <a:uFillTx/>
                  <a:latin typeface="Calibri" panose="020F0502020204030204" pitchFamily="34" charset="0"/>
                  <a:ea typeface="Tahoma"/>
                  <a:cs typeface="Calibri" panose="020F0502020204030204" pitchFamily="34" charset="0"/>
                </a:rPr>
                <a:t>erlotinib</a:t>
              </a:r>
              <a:endPar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Gemcitabine-based combination therapy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Gemcitabine</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err="1">
                  <a:ln>
                    <a:noFill/>
                  </a:ln>
                  <a:solidFill>
                    <a:srgbClr val="141313"/>
                  </a:solidFill>
                  <a:effectLst/>
                  <a:uLnTx/>
                  <a:uFillTx/>
                  <a:latin typeface="Calibri" panose="020F0502020204030204" pitchFamily="34" charset="0"/>
                  <a:ea typeface="Tahoma"/>
                  <a:cs typeface="Calibri" panose="020F0502020204030204" pitchFamily="34" charset="0"/>
                </a:rPr>
                <a:t>Capecitabine</a:t>
              </a: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 or continuous infusion </a:t>
              </a:r>
              <a:b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b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5-FU</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or</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err="1">
                  <a:ln>
                    <a:noFill/>
                  </a:ln>
                  <a:solidFill>
                    <a:srgbClr val="141313"/>
                  </a:solidFill>
                  <a:effectLst/>
                  <a:uLnTx/>
                  <a:uFillTx/>
                  <a:latin typeface="Calibri" panose="020F0502020204030204" pitchFamily="34" charset="0"/>
                  <a:ea typeface="Tahoma"/>
                  <a:cs typeface="Calibri" panose="020F0502020204030204" pitchFamily="34" charset="0"/>
                </a:rPr>
                <a:t>Fluoropyrimidine</a:t>
              </a:r>
              <a:r>
                <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 + </a:t>
              </a:r>
              <a:r>
                <a:rPr kumimoji="0" lang="en-GB" sz="1000" b="0" i="0" u="none" strike="noStrike" kern="1200" cap="none" spc="0" normalizeH="0" baseline="0" noProof="0" dirty="0" err="1">
                  <a:ln>
                    <a:noFill/>
                  </a:ln>
                  <a:solidFill>
                    <a:srgbClr val="141313"/>
                  </a:solidFill>
                  <a:effectLst/>
                  <a:uLnTx/>
                  <a:uFillTx/>
                  <a:latin typeface="Calibri" panose="020F0502020204030204" pitchFamily="34" charset="0"/>
                  <a:ea typeface="Tahoma"/>
                  <a:cs typeface="Calibri" panose="020F0502020204030204" pitchFamily="34" charset="0"/>
                </a:rPr>
                <a:t>oxaliplatin</a:t>
              </a:r>
              <a:endParaRPr kumimoji="0" lang="en-GB" sz="1000" b="0"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endParaRPr>
            </a:p>
          </p:txBody>
        </p:sp>
      </p:grpSp>
    </p:spTree>
    <p:extLst>
      <p:ext uri="{BB962C8B-B14F-4D97-AF65-F5344CB8AC3E}">
        <p14:creationId xmlns:p14="http://schemas.microsoft.com/office/powerpoint/2010/main" val="32985348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60353" y="1421737"/>
            <a:ext cx="10871711" cy="2862322"/>
          </a:xfrm>
          <a:prstGeom prst="rect">
            <a:avLst/>
          </a:prstGeom>
          <a:no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Real World Approaches for Extending Progression-​Free </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3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Survival (PFS) in Patients with Metastatic Pancreatic Neuroendocrine Tumors (</a:t>
            </a:r>
            <a:r>
              <a:rPr kumimoji="0" lang="en-US" sz="3200" b="0" i="0" u="none" strike="noStrike" kern="1200" cap="none" spc="0" normalizeH="0" baseline="0" noProof="0" dirty="0" err="1">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panNET</a:t>
            </a:r>
            <a:r>
              <a:rPr kumimoji="0" lang="en-US" sz="3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t>
            </a: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n-US" sz="3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Focus on Timing, Sequencing, Regimen Initiation and Maintenance Strategies for Anti-​Proliferative, Somatostatin Analogues (SSAs) in </a:t>
            </a:r>
            <a:r>
              <a:rPr kumimoji="0" lang="en-US" sz="26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panNET</a:t>
            </a:r>
            <a:endParaRPr kumimoji="0" lang="en-US" sz="26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MS PGothic"/>
              <a:cs typeface="Calibri" panose="020F0502020204030204" pitchFamily="34" charset="0"/>
            </a:endParaRPr>
          </a:p>
        </p:txBody>
      </p:sp>
      <p:sp>
        <p:nvSpPr>
          <p:cNvPr id="5" name="Title 1"/>
          <p:cNvSpPr txBox="1">
            <a:spLocks/>
          </p:cNvSpPr>
          <p:nvPr/>
        </p:nvSpPr>
        <p:spPr>
          <a:xfrm>
            <a:off x="1717159" y="265371"/>
            <a:ext cx="10377376" cy="819150"/>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ＭＳ Ｐゴシック" charset="-128"/>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ＭＳ Ｐゴシック" charset="-128"/>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rPr>
              <a:t>A Year 2017 Technology, Pharmacology, and Surgical  Update</a:t>
            </a:r>
            <a:br>
              <a:rPr kumimoji="0" lang="en-US"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rPr>
            </a:br>
            <a:r>
              <a:rPr kumimoji="0" lang="en-US" sz="2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rPr>
              <a:t>    </a:t>
            </a:r>
            <a:endParaRPr kumimoji="0" lang="en-US" sz="2600" b="0" i="0" u="none" strike="noStrike" kern="0" cap="none" spc="0" normalizeH="0" baseline="0" noProof="0" dirty="0">
              <a:ln>
                <a:noFill/>
              </a:ln>
              <a:solidFill>
                <a:srgbClr val="FFFF99"/>
              </a:solidFill>
              <a:effectLst/>
              <a:uLnTx/>
              <a:uFillTx/>
              <a:latin typeface="Calibri" panose="020F0502020204030204" pitchFamily="34" charset="0"/>
              <a:ea typeface="MS PGothic" pitchFamily="34" charset="-128"/>
            </a:endParaRPr>
          </a:p>
        </p:txBody>
      </p:sp>
    </p:spTree>
    <p:extLst>
      <p:ext uri="{BB962C8B-B14F-4D97-AF65-F5344CB8AC3E}">
        <p14:creationId xmlns:p14="http://schemas.microsoft.com/office/powerpoint/2010/main" val="7196887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12843" y="230550"/>
            <a:ext cx="7852144" cy="909263"/>
          </a:xfrm>
        </p:spPr>
        <p:txBody>
          <a:bodyPr>
            <a:noAutofit/>
          </a:bodyPr>
          <a:lstStyle/>
          <a:p>
            <a:r>
              <a:rPr lang="en-US" dirty="0">
                <a:solidFill>
                  <a:srgbClr val="FFFF00"/>
                </a:solidFill>
                <a:latin typeface="Calibri" panose="020F0502020204030204" pitchFamily="34" charset="0"/>
              </a:rPr>
              <a:t>Targeting the </a:t>
            </a:r>
            <a:r>
              <a:rPr lang="en-US" dirty="0" err="1">
                <a:solidFill>
                  <a:srgbClr val="FFFF00"/>
                </a:solidFill>
                <a:latin typeface="Calibri" panose="020F0502020204030204" pitchFamily="34" charset="0"/>
              </a:rPr>
              <a:t>Somatostatin</a:t>
            </a:r>
            <a:r>
              <a:rPr lang="en-US" dirty="0">
                <a:solidFill>
                  <a:srgbClr val="FFFF00"/>
                </a:solidFill>
                <a:latin typeface="Calibri" panose="020F0502020204030204" pitchFamily="34" charset="0"/>
              </a:rPr>
              <a:t> Receptor</a:t>
            </a:r>
          </a:p>
        </p:txBody>
      </p:sp>
      <p:sp>
        <p:nvSpPr>
          <p:cNvPr id="3" name="Content Placeholder 2"/>
          <p:cNvSpPr>
            <a:spLocks noGrp="1"/>
          </p:cNvSpPr>
          <p:nvPr>
            <p:ph idx="1"/>
          </p:nvPr>
        </p:nvSpPr>
        <p:spPr>
          <a:xfrm>
            <a:off x="978112" y="1273576"/>
            <a:ext cx="7852144" cy="5584424"/>
          </a:xfrm>
        </p:spPr>
        <p:txBody>
          <a:bodyPr>
            <a:noAutofit/>
          </a:bodyPr>
          <a:lstStyle/>
          <a:p>
            <a:r>
              <a:rPr lang="en-US" sz="2400" dirty="0">
                <a:latin typeface="Calibri" panose="020F0502020204030204" pitchFamily="34" charset="0"/>
              </a:rPr>
              <a:t>Somatostatin (SST) is a naturally occurring 14 amino acid peptide hormone</a:t>
            </a:r>
          </a:p>
          <a:p>
            <a:pPr>
              <a:spcBef>
                <a:spcPts val="0"/>
              </a:spcBef>
              <a:spcAft>
                <a:spcPts val="1500"/>
              </a:spcAft>
              <a:buSzPct val="90000"/>
              <a:defRPr/>
            </a:pPr>
            <a:r>
              <a:rPr lang="en-US" sz="2400" dirty="0" err="1">
                <a:latin typeface="Calibri" panose="020F0502020204030204" pitchFamily="34" charset="0"/>
              </a:rPr>
              <a:t>Somatostatin’s</a:t>
            </a:r>
            <a:r>
              <a:rPr lang="en-US" sz="2400" dirty="0">
                <a:latin typeface="Calibri" panose="020F0502020204030204" pitchFamily="34" charset="0"/>
              </a:rPr>
              <a:t> action is mediated through binding to membrane-bound, G protein-coupled </a:t>
            </a:r>
            <a:r>
              <a:rPr lang="en-US" sz="2400" dirty="0" err="1">
                <a:latin typeface="Calibri" panose="020F0502020204030204" pitchFamily="34" charset="0"/>
              </a:rPr>
              <a:t>somatostatin</a:t>
            </a:r>
            <a:r>
              <a:rPr lang="en-US" sz="2400" dirty="0">
                <a:latin typeface="Calibri" panose="020F0502020204030204" pitchFamily="34" charset="0"/>
              </a:rPr>
              <a:t> receptors (SSTR). </a:t>
            </a:r>
          </a:p>
          <a:p>
            <a:pPr>
              <a:spcBef>
                <a:spcPts val="0"/>
              </a:spcBef>
              <a:spcAft>
                <a:spcPts val="1500"/>
              </a:spcAft>
              <a:buSzPct val="90000"/>
              <a:defRPr/>
            </a:pPr>
            <a:r>
              <a:rPr lang="en-US" sz="2400" dirty="0">
                <a:latin typeface="Calibri" panose="020F0502020204030204" pitchFamily="34" charset="0"/>
              </a:rPr>
              <a:t>80-90% of NET express </a:t>
            </a:r>
            <a:r>
              <a:rPr lang="en-US" sz="2400" dirty="0" err="1">
                <a:latin typeface="Calibri" panose="020F0502020204030204" pitchFamily="34" charset="0"/>
              </a:rPr>
              <a:t>somatostatin</a:t>
            </a:r>
            <a:r>
              <a:rPr lang="en-US" sz="2400" dirty="0">
                <a:latin typeface="Calibri" panose="020F0502020204030204" pitchFamily="34" charset="0"/>
              </a:rPr>
              <a:t> receptors.</a:t>
            </a:r>
          </a:p>
          <a:p>
            <a:pPr>
              <a:lnSpc>
                <a:spcPct val="100000"/>
              </a:lnSpc>
              <a:spcBef>
                <a:spcPts val="0"/>
              </a:spcBef>
              <a:spcAft>
                <a:spcPts val="1500"/>
              </a:spcAft>
              <a:buSzPct val="90000"/>
              <a:defRPr/>
            </a:pPr>
            <a:r>
              <a:rPr lang="en-US" sz="2400" dirty="0">
                <a:latin typeface="Calibri" panose="020F0502020204030204" pitchFamily="34" charset="0"/>
              </a:rPr>
              <a:t>5 subtypes of SSTR have been recognized (SSTR1-5). </a:t>
            </a:r>
          </a:p>
          <a:p>
            <a:pPr>
              <a:lnSpc>
                <a:spcPct val="100000"/>
              </a:lnSpc>
              <a:spcBef>
                <a:spcPts val="0"/>
              </a:spcBef>
              <a:spcAft>
                <a:spcPts val="1500"/>
              </a:spcAft>
              <a:buSzPct val="90000"/>
              <a:defRPr/>
            </a:pPr>
            <a:r>
              <a:rPr lang="en-US" sz="2400" dirty="0">
                <a:latin typeface="Calibri" panose="020F0502020204030204" pitchFamily="34" charset="0"/>
              </a:rPr>
              <a:t>These G protein-coupled receptors (GPCRs) internalize after agonist activation. </a:t>
            </a:r>
          </a:p>
          <a:p>
            <a:pPr>
              <a:lnSpc>
                <a:spcPct val="100000"/>
              </a:lnSpc>
              <a:spcBef>
                <a:spcPts val="0"/>
              </a:spcBef>
              <a:spcAft>
                <a:spcPts val="1500"/>
              </a:spcAft>
              <a:buSzPct val="90000"/>
              <a:defRPr/>
            </a:pPr>
            <a:r>
              <a:rPr lang="en-US" sz="2400" dirty="0">
                <a:latin typeface="Calibri" panose="020F0502020204030204" pitchFamily="34" charset="0"/>
              </a:rPr>
              <a:t>Somatostatin and its analogs induce G1 cell cycle arrest, and induce </a:t>
            </a:r>
            <a:r>
              <a:rPr lang="en-US" sz="2400" dirty="0" err="1">
                <a:latin typeface="Calibri" panose="020F0502020204030204" pitchFamily="34" charset="0"/>
              </a:rPr>
              <a:t>apotosis</a:t>
            </a:r>
            <a:r>
              <a:rPr lang="en-US" sz="2400" dirty="0">
                <a:latin typeface="Calibri" panose="020F0502020204030204" pitchFamily="34" charset="0"/>
              </a:rPr>
              <a:t> in neuroendocrine tumor (NET) cells.  This property can be exploited for therapy.</a:t>
            </a:r>
          </a:p>
          <a:p>
            <a:pPr>
              <a:lnSpc>
                <a:spcPct val="100000"/>
              </a:lnSpc>
              <a:spcBef>
                <a:spcPts val="0"/>
              </a:spcBef>
              <a:spcAft>
                <a:spcPts val="1500"/>
              </a:spcAft>
              <a:buSzPct val="90000"/>
              <a:defRPr/>
            </a:pPr>
            <a:endParaRPr lang="en-US" sz="2400" dirty="0">
              <a:latin typeface="Calibri" panose="020F0502020204030204" pitchFamily="34" charset="0"/>
            </a:endParaRPr>
          </a:p>
        </p:txBody>
      </p:sp>
    </p:spTree>
    <p:extLst>
      <p:ext uri="{BB962C8B-B14F-4D97-AF65-F5344CB8AC3E}">
        <p14:creationId xmlns:p14="http://schemas.microsoft.com/office/powerpoint/2010/main" val="17222239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73623C-E817-494D-B2E8-316A79B4BC98}"/>
              </a:ext>
            </a:extLst>
          </p:cNvPr>
          <p:cNvSpPr/>
          <p:nvPr/>
        </p:nvSpPr>
        <p:spPr bwMode="auto">
          <a:xfrm>
            <a:off x="1474987" y="1346328"/>
            <a:ext cx="9438077" cy="5031497"/>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rgbClr val="FFFFFF"/>
              </a:solidFill>
              <a:effectLst/>
              <a:uLnTx/>
              <a:uFillTx/>
              <a:latin typeface="Verdana" pitchFamily="34" charset="0"/>
              <a:ea typeface="MS PGothic"/>
              <a:cs typeface="MS PGothic"/>
            </a:endParaRPr>
          </a:p>
        </p:txBody>
      </p:sp>
      <p:sp>
        <p:nvSpPr>
          <p:cNvPr id="2" name="Title 1"/>
          <p:cNvSpPr>
            <a:spLocks noGrp="1"/>
          </p:cNvSpPr>
          <p:nvPr>
            <p:ph type="title"/>
          </p:nvPr>
        </p:nvSpPr>
        <p:spPr>
          <a:xfrm>
            <a:off x="1654191" y="261938"/>
            <a:ext cx="9928210" cy="615702"/>
          </a:xfrm>
        </p:spPr>
        <p:txBody>
          <a:bodyPr/>
          <a:lstStyle/>
          <a:p>
            <a:r>
              <a:rPr lang="en-US" dirty="0">
                <a:solidFill>
                  <a:srgbClr val="FFFF99"/>
                </a:solidFill>
                <a:latin typeface="Calibri" panose="020F0502020204030204" pitchFamily="34" charset="0"/>
                <a:cs typeface="Calibri" panose="020F0502020204030204" pitchFamily="34" charset="0"/>
              </a:rPr>
              <a:t>Octreotide: A Somatostatin Analogue</a:t>
            </a:r>
          </a:p>
        </p:txBody>
      </p:sp>
      <p:pic>
        <p:nvPicPr>
          <p:cNvPr id="4" name="Picture 3">
            <a:extLst>
              <a:ext uri="{FF2B5EF4-FFF2-40B4-BE49-F238E27FC236}">
                <a16:creationId xmlns:a16="http://schemas.microsoft.com/office/drawing/2014/main" id="{ABB757CB-B7F4-43EC-8717-10221D3704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9862" y="1415903"/>
            <a:ext cx="9205266" cy="4885251"/>
          </a:xfrm>
          <a:prstGeom prst="rect">
            <a:avLst/>
          </a:prstGeom>
        </p:spPr>
      </p:pic>
    </p:spTree>
    <p:extLst>
      <p:ext uri="{BB962C8B-B14F-4D97-AF65-F5344CB8AC3E}">
        <p14:creationId xmlns:p14="http://schemas.microsoft.com/office/powerpoint/2010/main" val="16337367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2">
            <a:extLst>
              <a:ext uri="{FF2B5EF4-FFF2-40B4-BE49-F238E27FC236}">
                <a16:creationId xmlns:a16="http://schemas.microsoft.com/office/drawing/2014/main" id="{48A17DB7-D5DB-446C-A097-4BBA71C82FE4}"/>
              </a:ext>
            </a:extLst>
          </p:cNvPr>
          <p:cNvSpPr txBox="1">
            <a:spLocks noChangeArrowheads="1"/>
          </p:cNvSpPr>
          <p:nvPr/>
        </p:nvSpPr>
        <p:spPr bwMode="auto">
          <a:xfrm>
            <a:off x="3181441" y="6400800"/>
            <a:ext cx="353308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lr>
                <a:schemeClr val="accent1"/>
              </a:buClr>
              <a:buFont typeface="Times" panose="02020603050405020304" pitchFamily="18" charset="0"/>
              <a:buChar char="•"/>
              <a:defRPr sz="3200">
                <a:solidFill>
                  <a:schemeClr val="tx1"/>
                </a:solidFill>
                <a:latin typeface="Lucida Grande" pitchFamily="-48" charset="0"/>
              </a:defRPr>
            </a:lvl1pPr>
            <a:lvl2pPr marL="742950" indent="-285750">
              <a:spcBef>
                <a:spcPct val="20000"/>
              </a:spcBef>
              <a:buClr>
                <a:schemeClr val="accent2"/>
              </a:buClr>
              <a:buFont typeface="Wingdings" panose="05000000000000000000" pitchFamily="2" charset="2"/>
              <a:buChar char="w"/>
              <a:defRPr sz="2800">
                <a:solidFill>
                  <a:schemeClr val="tx1"/>
                </a:solidFill>
                <a:latin typeface="Lucida Grande" pitchFamily="-48" charset="0"/>
              </a:defRPr>
            </a:lvl2pPr>
            <a:lvl3pPr marL="1143000" indent="-228600">
              <a:spcBef>
                <a:spcPct val="20000"/>
              </a:spcBef>
              <a:buClr>
                <a:schemeClr val="accent1"/>
              </a:buClr>
              <a:buFont typeface="Wingdings" panose="05000000000000000000" pitchFamily="2" charset="2"/>
              <a:buChar char="§"/>
              <a:defRPr sz="2400">
                <a:solidFill>
                  <a:schemeClr val="tx1"/>
                </a:solidFill>
                <a:latin typeface="Lucida Grande" pitchFamily="-48" charset="0"/>
              </a:defRPr>
            </a:lvl3pPr>
            <a:lvl4pPr marL="1600200" indent="-228600">
              <a:spcBef>
                <a:spcPct val="20000"/>
              </a:spcBef>
              <a:buClr>
                <a:schemeClr val="accent2"/>
              </a:buClr>
              <a:buFont typeface="Times" panose="02020603050405020304" pitchFamily="18" charset="0"/>
              <a:buChar char="•"/>
              <a:defRPr sz="2000">
                <a:solidFill>
                  <a:schemeClr val="tx1"/>
                </a:solidFill>
                <a:latin typeface="Lucida Grande" pitchFamily="-48" charset="0"/>
              </a:defRPr>
            </a:lvl4pPr>
            <a:lvl5pPr marL="2057400" indent="-228600">
              <a:spcBef>
                <a:spcPct val="20000"/>
              </a:spcBef>
              <a:buClr>
                <a:schemeClr val="tx2"/>
              </a:buClr>
              <a:buFont typeface="Wingdings" panose="05000000000000000000" pitchFamily="2" charset="2"/>
              <a:buChar char="§"/>
              <a:defRPr sz="2000">
                <a:solidFill>
                  <a:schemeClr val="tx1"/>
                </a:solidFill>
                <a:latin typeface="Lucida Grande" pitchFamily="-48" charset="0"/>
              </a:defRPr>
            </a:lvl5pPr>
            <a:lvl6pPr marL="25146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6pPr>
            <a:lvl7pPr marL="29718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7pPr>
            <a:lvl8pPr marL="34290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8pPr>
            <a:lvl9pPr marL="3886200" indent="-228600" eaLnBrk="0" fontAlgn="base" hangingPunct="0">
              <a:spcBef>
                <a:spcPct val="20000"/>
              </a:spcBef>
              <a:spcAft>
                <a:spcPct val="0"/>
              </a:spcAft>
              <a:buClr>
                <a:schemeClr val="tx2"/>
              </a:buClr>
              <a:buFont typeface="Wingdings" panose="05000000000000000000" pitchFamily="2" charset="2"/>
              <a:buChar char="§"/>
              <a:defRPr sz="2000">
                <a:solidFill>
                  <a:schemeClr val="tx1"/>
                </a:solidFill>
                <a:latin typeface="Lucida Grande" pitchFamily="-48" charset="0"/>
              </a:defRPr>
            </a:lvl9pPr>
          </a:lstStyle>
          <a:p>
            <a:pPr marL="0" marR="0" lvl="0" indent="0" algn="l" defTabSz="914400" rtl="0" eaLnBrk="1" fontAlgn="auto" latinLnBrk="0" hangingPunct="1">
              <a:lnSpc>
                <a:spcPct val="100000"/>
              </a:lnSpc>
              <a:spcBef>
                <a:spcPct val="0"/>
              </a:spcBef>
              <a:spcAft>
                <a:spcPts val="0"/>
              </a:spcAft>
              <a:buClrTx/>
              <a:buSzTx/>
              <a:buFont typeface="Times" panose="02020603050405020304" pitchFamily="18" charset="0"/>
              <a:buNone/>
              <a:tabLst/>
              <a:defRPr/>
            </a:pPr>
            <a:r>
              <a:rPr kumimoji="0" lang="en-US" altLang="en-US" sz="1800" b="0" i="0" u="none" strike="noStrike" kern="0" cap="none" spc="0" normalizeH="0" baseline="0" noProof="0" dirty="0">
                <a:ln>
                  <a:noFill/>
                </a:ln>
                <a:solidFill>
                  <a:srgbClr val="FFFFFF"/>
                </a:solidFill>
                <a:effectLst/>
                <a:uLnTx/>
                <a:uFillTx/>
                <a:latin typeface="Arial" panose="020B0604020202020204" pitchFamily="34" charset="0"/>
                <a:ea typeface="MS PGothic"/>
                <a:cs typeface="MS PGothic"/>
              </a:rPr>
              <a:t>Derived from Pavel, ESMO 2014</a:t>
            </a:r>
          </a:p>
        </p:txBody>
      </p:sp>
      <p:sp>
        <p:nvSpPr>
          <p:cNvPr id="8" name="Rectangle 7">
            <a:extLst>
              <a:ext uri="{FF2B5EF4-FFF2-40B4-BE49-F238E27FC236}">
                <a16:creationId xmlns:a16="http://schemas.microsoft.com/office/drawing/2014/main" id="{3146CB30-85A0-4C6F-97D9-1A726D64F249}"/>
              </a:ext>
            </a:extLst>
          </p:cNvPr>
          <p:cNvSpPr/>
          <p:nvPr/>
        </p:nvSpPr>
        <p:spPr bwMode="auto">
          <a:xfrm>
            <a:off x="2779974" y="1461365"/>
            <a:ext cx="3324003" cy="4312114"/>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lIns="91388" tIns="45694" rIns="91388" bIns="45694"/>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rgbClr val="FFFFFF"/>
              </a:solidFill>
              <a:effectLst/>
              <a:uLnTx/>
              <a:uFillTx/>
              <a:latin typeface="Verdana" pitchFamily="34" charset="0"/>
              <a:ea typeface="MS PGothic"/>
              <a:cs typeface="MS PGothic"/>
            </a:endParaRPr>
          </a:p>
        </p:txBody>
      </p:sp>
      <p:graphicFrame>
        <p:nvGraphicFramePr>
          <p:cNvPr id="9" name="Table 8">
            <a:extLst>
              <a:ext uri="{FF2B5EF4-FFF2-40B4-BE49-F238E27FC236}">
                <a16:creationId xmlns:a16="http://schemas.microsoft.com/office/drawing/2014/main" id="{D1175313-87A1-4CBE-93A6-995DF727F4A1}"/>
              </a:ext>
            </a:extLst>
          </p:cNvPr>
          <p:cNvGraphicFramePr>
            <a:graphicFrameLocks noGrp="1"/>
          </p:cNvGraphicFramePr>
          <p:nvPr>
            <p:extLst/>
          </p:nvPr>
        </p:nvGraphicFramePr>
        <p:xfrm>
          <a:off x="2913867" y="1561644"/>
          <a:ext cx="3034612" cy="4246863"/>
        </p:xfrm>
        <a:graphic>
          <a:graphicData uri="http://schemas.openxmlformats.org/drawingml/2006/table">
            <a:tbl>
              <a:tblPr firstRow="1" firstCol="1">
                <a:tableStyleId>{6E25E649-3F16-4E02-A733-19D2CDBF48F0}</a:tableStyleId>
              </a:tblPr>
              <a:tblGrid>
                <a:gridCol w="1645433">
                  <a:extLst>
                    <a:ext uri="{9D8B030D-6E8A-4147-A177-3AD203B41FA5}">
                      <a16:colId xmlns:a16="http://schemas.microsoft.com/office/drawing/2014/main" val="20000"/>
                    </a:ext>
                  </a:extLst>
                </a:gridCol>
                <a:gridCol w="1389179">
                  <a:extLst>
                    <a:ext uri="{9D8B030D-6E8A-4147-A177-3AD203B41FA5}">
                      <a16:colId xmlns:a16="http://schemas.microsoft.com/office/drawing/2014/main" val="20001"/>
                    </a:ext>
                  </a:extLst>
                </a:gridCol>
              </a:tblGrid>
              <a:tr h="21019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solidFill>
                            <a:schemeClr val="bg1"/>
                          </a:solidFill>
                          <a:effectLst/>
                          <a:latin typeface="Calibri" panose="020F0502020204030204" pitchFamily="34" charset="0"/>
                        </a:rPr>
                        <a:t>Toxicity</a:t>
                      </a:r>
                      <a:endParaRPr kumimoji="0" lang="en-US" sz="2000" b="1" i="0" u="none" strike="noStrike" cap="none" normalizeH="0" baseline="0" dirty="0">
                        <a:ln>
                          <a:noFill/>
                        </a:ln>
                        <a:solidFill>
                          <a:schemeClr val="bg1"/>
                        </a:solidFill>
                        <a:effectLst/>
                        <a:latin typeface="Calibri" panose="020F0502020204030204" pitchFamily="34" charset="0"/>
                        <a:cs typeface="Times New Roman" pitchFamily="18" charset="0"/>
                      </a:endParaRPr>
                    </a:p>
                  </a:txBody>
                  <a:tcPr marL="51435" marR="51435"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lumMod val="20000"/>
                        <a:lumOff val="80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u="none" strike="noStrike" cap="none" normalizeH="0" baseline="0" dirty="0">
                          <a:ln>
                            <a:noFill/>
                          </a:ln>
                          <a:solidFill>
                            <a:srgbClr val="000000"/>
                          </a:solidFill>
                          <a:effectLst/>
                          <a:latin typeface="Calibri" panose="020F0502020204030204" pitchFamily="34" charset="0"/>
                        </a:rPr>
                        <a:t>Percentage</a:t>
                      </a:r>
                      <a:endParaRPr kumimoji="0" lang="en-US" sz="2000" b="1" i="0" u="none" strike="noStrike" cap="none" normalizeH="0" baseline="0" dirty="0">
                        <a:ln>
                          <a:noFill/>
                        </a:ln>
                        <a:solidFill>
                          <a:srgbClr val="000000"/>
                        </a:solidFill>
                        <a:effectLst/>
                        <a:latin typeface="Calibri" panose="020F0502020204030204" pitchFamily="34" charset="0"/>
                        <a:cs typeface="Times New Roman" pitchFamily="18" charset="0"/>
                      </a:endParaRPr>
                    </a:p>
                  </a:txBody>
                  <a:tcPr marL="51435" marR="51435" marT="0" marB="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10000"/>
                  </a:ext>
                </a:extLst>
              </a:tr>
              <a:tr h="3770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rPr>
                        <a:t>Diarrhea</a:t>
                      </a:r>
                      <a:endPar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51435" marR="5143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rPr>
                        <a:t>37.3%</a:t>
                      </a:r>
                      <a:endPar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51435" marR="5143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3770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err="1">
                          <a:ln>
                            <a:noFill/>
                          </a:ln>
                          <a:solidFill>
                            <a:schemeClr val="tx1"/>
                          </a:solidFill>
                          <a:effectLst>
                            <a:outerShdw blurRad="38100" dist="38100" dir="2700000" algn="tl">
                              <a:srgbClr val="000000">
                                <a:alpha val="43137"/>
                              </a:srgbClr>
                            </a:outerShdw>
                          </a:effectLst>
                          <a:latin typeface="Calibri" panose="020F0502020204030204" pitchFamily="34" charset="0"/>
                        </a:rPr>
                        <a:t>Steatorrhea</a:t>
                      </a:r>
                      <a:endPar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51435" marR="5143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rPr>
                        <a:t>39.3%</a:t>
                      </a:r>
                      <a:endPar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endParaRPr>
                    </a:p>
                  </a:txBody>
                  <a:tcPr marL="51435" marR="5143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3770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Flatulence</a:t>
                      </a:r>
                    </a:p>
                  </a:txBody>
                  <a:tcPr marL="51435" marR="5143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28.1%</a:t>
                      </a:r>
                    </a:p>
                  </a:txBody>
                  <a:tcPr marL="51435" marR="5143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3552422469"/>
                  </a:ext>
                </a:extLst>
              </a:tr>
              <a:tr h="3770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Injection site pain</a:t>
                      </a:r>
                    </a:p>
                  </a:txBody>
                  <a:tcPr marL="51435" marR="5143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28.1%</a:t>
                      </a:r>
                    </a:p>
                  </a:txBody>
                  <a:tcPr marL="51435" marR="5143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3507069995"/>
                  </a:ext>
                </a:extLst>
              </a:tr>
              <a:tr h="3770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Gall stones</a:t>
                      </a:r>
                    </a:p>
                  </a:txBody>
                  <a:tcPr marL="51435" marR="5143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17.9%</a:t>
                      </a:r>
                    </a:p>
                  </a:txBody>
                  <a:tcPr marL="51435" marR="5143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3119513564"/>
                  </a:ext>
                </a:extLst>
              </a:tr>
              <a:tr h="3770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Emesis</a:t>
                      </a:r>
                    </a:p>
                  </a:txBody>
                  <a:tcPr marL="51435" marR="5143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11.5%</a:t>
                      </a:r>
                    </a:p>
                  </a:txBody>
                  <a:tcPr marL="51435" marR="5143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460367346"/>
                  </a:ext>
                </a:extLst>
              </a:tr>
              <a:tr h="3770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Hyperglycemia</a:t>
                      </a:r>
                    </a:p>
                  </a:txBody>
                  <a:tcPr marL="51435" marR="5143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10.8%</a:t>
                      </a:r>
                    </a:p>
                  </a:txBody>
                  <a:tcPr marL="51435" marR="5143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450787671"/>
                  </a:ext>
                </a:extLst>
              </a:tr>
              <a:tr h="3770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Bradycardia</a:t>
                      </a:r>
                    </a:p>
                  </a:txBody>
                  <a:tcPr marL="51435" marR="5143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4.3%</a:t>
                      </a:r>
                    </a:p>
                  </a:txBody>
                  <a:tcPr marL="51435" marR="5143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815592582"/>
                  </a:ext>
                </a:extLst>
              </a:tr>
              <a:tr h="3770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Cholangitis</a:t>
                      </a:r>
                    </a:p>
                  </a:txBody>
                  <a:tcPr marL="51435" marR="5143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4.3%</a:t>
                      </a:r>
                    </a:p>
                  </a:txBody>
                  <a:tcPr marL="51435" marR="5143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238668429"/>
                  </a:ext>
                </a:extLst>
              </a:tr>
              <a:tr h="37704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Septicemia</a:t>
                      </a:r>
                    </a:p>
                  </a:txBody>
                  <a:tcPr marL="51435" marR="51435" marT="0" marB="0" anchor="ctr" horzOverflow="overflow">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outerShdw blurRad="38100" dist="38100" dir="2700000" algn="tl">
                              <a:srgbClr val="000000">
                                <a:alpha val="43137"/>
                              </a:srgbClr>
                            </a:outerShdw>
                          </a:effectLst>
                          <a:latin typeface="Calibri" panose="020F0502020204030204" pitchFamily="34" charset="0"/>
                          <a:cs typeface="Times New Roman" pitchFamily="18" charset="0"/>
                        </a:rPr>
                        <a:t>&lt;1%</a:t>
                      </a:r>
                    </a:p>
                  </a:txBody>
                  <a:tcPr marL="51435" marR="51435"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453965080"/>
                  </a:ext>
                </a:extLst>
              </a:tr>
            </a:tbl>
          </a:graphicData>
        </a:graphic>
      </p:graphicFrame>
      <p:sp>
        <p:nvSpPr>
          <p:cNvPr id="10" name="Title 1">
            <a:extLst>
              <a:ext uri="{FF2B5EF4-FFF2-40B4-BE49-F238E27FC236}">
                <a16:creationId xmlns:a16="http://schemas.microsoft.com/office/drawing/2014/main" id="{0A0894DB-504E-4530-AD78-A1CB3DB6638B}"/>
              </a:ext>
            </a:extLst>
          </p:cNvPr>
          <p:cNvSpPr txBox="1">
            <a:spLocks/>
          </p:cNvSpPr>
          <p:nvPr/>
        </p:nvSpPr>
        <p:spPr>
          <a:xfrm>
            <a:off x="1801230" y="195521"/>
            <a:ext cx="9856221" cy="889000"/>
          </a:xfrm>
          <a:prstGeom prst="rect">
            <a:avLst/>
          </a:prstGeom>
        </p:spPr>
        <p:txBody>
          <a:bodyPr/>
          <a:lstStyle>
            <a:lvl1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mj-lt"/>
                <a:ea typeface="MS PGothic" pitchFamily="34" charset="-128"/>
                <a:cs typeface="MS PGothic" charset="0"/>
              </a:defRPr>
            </a:lvl1pPr>
            <a:lvl2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2pPr>
            <a:lvl3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3pPr>
            <a:lvl4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4pPr>
            <a:lvl5pPr algn="ctr" rtl="0" eaLnBrk="0" fontAlgn="base" hangingPunct="0">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ea typeface="MS PGothic" pitchFamily="34" charset="-128"/>
                <a:cs typeface="MS PGothic" charset="0"/>
              </a:defRPr>
            </a:lvl5pPr>
            <a:lvl6pPr marL="4572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6pPr>
            <a:lvl7pPr marL="9144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7pPr>
            <a:lvl8pPr marL="13716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8pPr>
            <a:lvl9pPr marL="1828800" algn="ctr" rtl="0" fontAlgn="base">
              <a:lnSpc>
                <a:spcPct val="95000"/>
              </a:lnSpc>
              <a:spcBef>
                <a:spcPct val="0"/>
              </a:spcBef>
              <a:spcAft>
                <a:spcPct val="0"/>
              </a:spcAft>
              <a:defRPr sz="3200">
                <a:solidFill>
                  <a:srgbClr val="F4FFC5"/>
                </a:solidFill>
                <a:effectLst>
                  <a:outerShdw blurRad="38100" dist="38100" dir="2700000" algn="tl">
                    <a:srgbClr val="000000"/>
                  </a:outerShdw>
                </a:effectLst>
                <a:latin typeface="Arial" pitchFamily="34" charset="0"/>
              </a:defRPr>
            </a:lvl9pPr>
          </a:lstStyle>
          <a:p>
            <a:pPr marL="0" marR="0" lvl="0" indent="0" algn="ctr" defTabSz="914400" rtl="0" eaLnBrk="0" fontAlgn="base" latinLnBrk="0" hangingPunct="0">
              <a:lnSpc>
                <a:spcPct val="95000"/>
              </a:lnSpc>
              <a:spcBef>
                <a:spcPct val="0"/>
              </a:spcBef>
              <a:spcAft>
                <a:spcPct val="0"/>
              </a:spcAft>
              <a:buClrTx/>
              <a:buSzTx/>
              <a:buFontTx/>
              <a:buNone/>
              <a:tabLst/>
              <a:defRPr/>
            </a:pPr>
            <a:r>
              <a:rPr kumimoji="0" lang="en-US" sz="3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Arial"/>
              </a:rPr>
              <a:t>Toxicity of Somatostatin Analogs</a:t>
            </a:r>
            <a:endParaRPr kumimoji="0" lang="en-US" sz="3600" b="0" i="0" u="none" strike="noStrike" kern="0" cap="none" spc="0" normalizeH="0" baseline="0" noProof="0" dirty="0">
              <a:ln>
                <a:noFill/>
              </a:ln>
              <a:solidFill>
                <a:srgbClr val="FFFF99"/>
              </a:solidFill>
              <a:effectLst>
                <a:outerShdw blurRad="38100" dist="38100" dir="2700000" algn="tl">
                  <a:srgbClr val="000000"/>
                </a:outerShdw>
              </a:effectLst>
              <a:uLnTx/>
              <a:uFillTx/>
              <a:latin typeface="Calibri" panose="020F0502020204030204" pitchFamily="34" charset="0"/>
              <a:ea typeface="MS PGothic" pitchFamily="34" charset="-128"/>
              <a:cs typeface="ＭＳ Ｐゴシック" charset="-128"/>
            </a:endParaRPr>
          </a:p>
        </p:txBody>
      </p:sp>
      <p:sp>
        <p:nvSpPr>
          <p:cNvPr id="11" name="TextBox 10">
            <a:extLst>
              <a:ext uri="{FF2B5EF4-FFF2-40B4-BE49-F238E27FC236}">
                <a16:creationId xmlns:a16="http://schemas.microsoft.com/office/drawing/2014/main" id="{049E98F6-8A1F-4B76-8F0F-84CD40D68F3B}"/>
              </a:ext>
            </a:extLst>
          </p:cNvPr>
          <p:cNvSpPr txBox="1"/>
          <p:nvPr/>
        </p:nvSpPr>
        <p:spPr>
          <a:xfrm>
            <a:off x="6454849" y="5071730"/>
            <a:ext cx="3480440" cy="923330"/>
          </a:xfrm>
          <a:prstGeom prst="rect">
            <a:avLst/>
          </a:prstGeom>
          <a:noFill/>
        </p:spPr>
        <p:txBody>
          <a:bodyPr wrap="none" rtlCol="0">
            <a:spAutoFit/>
          </a:bodyPr>
          <a:lstStyle/>
          <a:p>
            <a:pPr marL="285750" marR="0" lvl="0" indent="-285750" algn="l" defTabSz="914400" rtl="0" eaLnBrk="1" fontAlgn="auto" latinLnBrk="0" hangingPunct="1">
              <a:lnSpc>
                <a:spcPct val="100000"/>
              </a:lnSpc>
              <a:spcBef>
                <a:spcPts val="0"/>
              </a:spcBef>
              <a:spcAft>
                <a:spcPts val="0"/>
              </a:spcAft>
              <a:buClr>
                <a:srgbClr val="00FFFF"/>
              </a:buClr>
              <a:buSzTx/>
              <a:buFont typeface="Wingdings" panose="05000000000000000000" pitchFamily="2" charset="2"/>
              <a:buChar char="§"/>
              <a:tabLst/>
              <a:defRPr/>
            </a:pPr>
            <a:r>
              <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MS PGothic"/>
                <a:cs typeface="MS PGothic"/>
              </a:rPr>
              <a:t>Most side effects are transient</a:t>
            </a:r>
          </a:p>
          <a:p>
            <a:pPr marL="285750" marR="0" lvl="0" indent="-285750" algn="l" defTabSz="914400" rtl="0" eaLnBrk="1" fontAlgn="auto" latinLnBrk="0" hangingPunct="1">
              <a:lnSpc>
                <a:spcPct val="100000"/>
              </a:lnSpc>
              <a:spcBef>
                <a:spcPts val="0"/>
              </a:spcBef>
              <a:spcAft>
                <a:spcPts val="0"/>
              </a:spcAft>
              <a:buClr>
                <a:srgbClr val="00FFFF"/>
              </a:buClr>
              <a:buSzTx/>
              <a:buFont typeface="Wingdings" panose="05000000000000000000" pitchFamily="2" charset="2"/>
              <a:buChar char="§"/>
              <a:tabLst/>
              <a:defRPr/>
            </a:pPr>
            <a:r>
              <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MS PGothic"/>
                <a:cs typeface="MS PGothic"/>
              </a:rPr>
              <a:t>30 years of experience</a:t>
            </a:r>
          </a:p>
          <a:p>
            <a:pPr marL="285750" marR="0" lvl="0" indent="-285750" algn="l" defTabSz="914400" rtl="0" eaLnBrk="1" fontAlgn="auto" latinLnBrk="0" hangingPunct="1">
              <a:lnSpc>
                <a:spcPct val="100000"/>
              </a:lnSpc>
              <a:spcBef>
                <a:spcPts val="0"/>
              </a:spcBef>
              <a:spcAft>
                <a:spcPts val="0"/>
              </a:spcAft>
              <a:buClr>
                <a:srgbClr val="00FFFF"/>
              </a:buClr>
              <a:buSzTx/>
              <a:buFont typeface="Wingdings" panose="05000000000000000000" pitchFamily="2" charset="2"/>
              <a:buChar char="§"/>
              <a:tabLst/>
              <a:defRPr/>
            </a:pPr>
            <a:r>
              <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MS PGothic"/>
                <a:cs typeface="MS PGothic"/>
              </a:rPr>
              <a:t>Very good long-term tolerability</a:t>
            </a:r>
          </a:p>
        </p:txBody>
      </p:sp>
      <p:sp>
        <p:nvSpPr>
          <p:cNvPr id="12" name="Isosceles Triangle 11">
            <a:extLst>
              <a:ext uri="{FF2B5EF4-FFF2-40B4-BE49-F238E27FC236}">
                <a16:creationId xmlns:a16="http://schemas.microsoft.com/office/drawing/2014/main" id="{A5440382-E94D-4209-AE59-4E0FDD78FC0E}"/>
              </a:ext>
            </a:extLst>
          </p:cNvPr>
          <p:cNvSpPr/>
          <p:nvPr/>
        </p:nvSpPr>
        <p:spPr bwMode="auto">
          <a:xfrm rot="10800000">
            <a:off x="7034656" y="1653546"/>
            <a:ext cx="1338107" cy="3179135"/>
          </a:xfrm>
          <a:prstGeom prst="triangle">
            <a:avLst/>
          </a:prstGeom>
          <a:solidFill>
            <a:srgbClr val="FFFF99"/>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rgbClr val="FFFFFF"/>
              </a:solidFill>
              <a:effectLst/>
              <a:uLnTx/>
              <a:uFillTx/>
              <a:latin typeface="Arial" pitchFamily="34" charset="0"/>
              <a:ea typeface="MS PGothic"/>
              <a:cs typeface="MS PGothic"/>
            </a:endParaRPr>
          </a:p>
        </p:txBody>
      </p:sp>
    </p:spTree>
    <p:extLst>
      <p:ext uri="{BB962C8B-B14F-4D97-AF65-F5344CB8AC3E}">
        <p14:creationId xmlns:p14="http://schemas.microsoft.com/office/powerpoint/2010/main" val="27442932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bwMode="auto">
          <a:xfrm>
            <a:off x="-96494" y="-41354"/>
            <a:ext cx="12288494" cy="6911436"/>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388" tIns="45694" rIns="91388" bIns="45694" numCol="1" rtlCol="0"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rgbClr val="FFFFFF"/>
              </a:solidFill>
              <a:effectLst/>
              <a:uLnTx/>
              <a:uFillTx/>
              <a:latin typeface="Tahoma"/>
              <a:ea typeface="Tahoma"/>
              <a:cs typeface="Tahoma"/>
            </a:endParaRPr>
          </a:p>
        </p:txBody>
      </p:sp>
      <p:sp>
        <p:nvSpPr>
          <p:cNvPr id="10" name="Rectangle 9"/>
          <p:cNvSpPr/>
          <p:nvPr/>
        </p:nvSpPr>
        <p:spPr>
          <a:xfrm>
            <a:off x="2919381" y="2148270"/>
            <a:ext cx="1390650" cy="1075578"/>
          </a:xfrm>
          <a:prstGeom prst="rect">
            <a:avLst/>
          </a:prstGeom>
          <a:solidFill>
            <a:srgbClr val="CCFFC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2 wk screen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(symptoms controlled with </a:t>
            </a:r>
            <a:r>
              <a:rPr kumimoji="0" lang="en-US" sz="1400" b="0" i="0" u="none" strike="noStrike" kern="0" cap="none" spc="0" normalizeH="0" baseline="0" noProof="0" dirty="0" err="1">
                <a:ln>
                  <a:noFill/>
                </a:ln>
                <a:solidFill>
                  <a:srgbClr val="000000"/>
                </a:solidFill>
                <a:effectLst/>
                <a:uLnTx/>
                <a:uFillTx/>
                <a:latin typeface="Calibri" panose="020F0502020204030204" pitchFamily="34" charset="0"/>
                <a:ea typeface="Tahoma"/>
                <a:cs typeface="Tahoma"/>
              </a:rPr>
              <a:t>octreotide</a:t>
            </a:r>
            <a:r>
              <a:rPr kumimoji="0" lang="en-US" sz="14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 SQ)</a:t>
            </a:r>
          </a:p>
        </p:txBody>
      </p:sp>
      <p:sp>
        <p:nvSpPr>
          <p:cNvPr id="11" name="Rectangle 10"/>
          <p:cNvSpPr/>
          <p:nvPr/>
        </p:nvSpPr>
        <p:spPr>
          <a:xfrm>
            <a:off x="4576731" y="2148270"/>
            <a:ext cx="1028700" cy="1075578"/>
          </a:xfrm>
          <a:prstGeom prst="rect">
            <a:avLst/>
          </a:prstGeom>
          <a:solidFill>
            <a:srgbClr val="CCFFC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3-5 day washout</a:t>
            </a:r>
          </a:p>
        </p:txBody>
      </p:sp>
      <p:sp>
        <p:nvSpPr>
          <p:cNvPr id="12" name="Rectangle 11"/>
          <p:cNvSpPr/>
          <p:nvPr/>
        </p:nvSpPr>
        <p:spPr>
          <a:xfrm>
            <a:off x="6488877" y="1122745"/>
            <a:ext cx="1197769" cy="704850"/>
          </a:xfrm>
          <a:prstGeom prst="rect">
            <a:avLst/>
          </a:prstGeom>
          <a:solidFill>
            <a:srgbClr val="CCFFC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Continue  </a:t>
            </a:r>
            <a:r>
              <a:rPr kumimoji="0" lang="en-US" sz="1600" b="0" i="0" u="none" strike="noStrike" kern="0" cap="none" spc="0" normalizeH="0" baseline="0" noProof="0" dirty="0" err="1">
                <a:ln>
                  <a:noFill/>
                </a:ln>
                <a:solidFill>
                  <a:srgbClr val="000000"/>
                </a:solidFill>
                <a:effectLst/>
                <a:uLnTx/>
                <a:uFillTx/>
                <a:latin typeface="Calibri" panose="020F0502020204030204" pitchFamily="34" charset="0"/>
                <a:ea typeface="Tahoma"/>
                <a:cs typeface="Tahoma"/>
              </a:rPr>
              <a:t>octreotide</a:t>
            </a:r>
            <a:r>
              <a:rPr kumimoji="0" lang="en-US" sz="16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 SQ</a:t>
            </a:r>
          </a:p>
        </p:txBody>
      </p:sp>
      <p:sp>
        <p:nvSpPr>
          <p:cNvPr id="15" name="Rectangle 14"/>
          <p:cNvSpPr/>
          <p:nvPr/>
        </p:nvSpPr>
        <p:spPr>
          <a:xfrm>
            <a:off x="6522246" y="3519870"/>
            <a:ext cx="1197769" cy="457200"/>
          </a:xfrm>
          <a:prstGeom prst="rect">
            <a:avLst/>
          </a:prstGeom>
          <a:solidFill>
            <a:srgbClr val="CCFFC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LAR 30mg</a:t>
            </a:r>
          </a:p>
        </p:txBody>
      </p:sp>
      <p:sp>
        <p:nvSpPr>
          <p:cNvPr id="16" name="Rectangle 15"/>
          <p:cNvSpPr/>
          <p:nvPr/>
        </p:nvSpPr>
        <p:spPr>
          <a:xfrm>
            <a:off x="6522246" y="2834070"/>
            <a:ext cx="1197769" cy="457200"/>
          </a:xfrm>
          <a:prstGeom prst="rect">
            <a:avLst/>
          </a:prstGeom>
          <a:solidFill>
            <a:srgbClr val="CCFFC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LAR 20mg</a:t>
            </a:r>
          </a:p>
        </p:txBody>
      </p:sp>
      <p:sp>
        <p:nvSpPr>
          <p:cNvPr id="17" name="Rectangle 16"/>
          <p:cNvSpPr/>
          <p:nvPr/>
        </p:nvSpPr>
        <p:spPr>
          <a:xfrm>
            <a:off x="6509133" y="1994283"/>
            <a:ext cx="1197769" cy="457200"/>
          </a:xfrm>
          <a:prstGeom prst="rect">
            <a:avLst/>
          </a:prstGeom>
          <a:solidFill>
            <a:srgbClr val="CCFFC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LAR 10mg</a:t>
            </a:r>
          </a:p>
        </p:txBody>
      </p:sp>
      <p:cxnSp>
        <p:nvCxnSpPr>
          <p:cNvPr id="19" name="Straight Arrow Connector 18"/>
          <p:cNvCxnSpPr/>
          <p:nvPr/>
        </p:nvCxnSpPr>
        <p:spPr>
          <a:xfrm flipV="1">
            <a:off x="6082920" y="1691075"/>
            <a:ext cx="326231" cy="303213"/>
          </a:xfrm>
          <a:prstGeom prst="straightConnector1">
            <a:avLst/>
          </a:prstGeom>
          <a:ln>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6062679" y="2237170"/>
            <a:ext cx="345281" cy="211138"/>
          </a:xfrm>
          <a:prstGeom prst="straightConnector1">
            <a:avLst/>
          </a:prstGeom>
          <a:ln>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062632" y="2910365"/>
            <a:ext cx="346472" cy="74613"/>
          </a:xfrm>
          <a:prstGeom prst="straightConnector1">
            <a:avLst/>
          </a:prstGeom>
          <a:ln>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flipV="1">
            <a:off x="6061441" y="3748474"/>
            <a:ext cx="346472" cy="34925"/>
          </a:xfrm>
          <a:prstGeom prst="straightConnector1">
            <a:avLst/>
          </a:prstGeom>
          <a:ln>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V="1">
            <a:off x="4350550" y="2619758"/>
            <a:ext cx="214313" cy="0"/>
          </a:xfrm>
          <a:prstGeom prst="straightConnector1">
            <a:avLst/>
          </a:prstGeom>
          <a:ln>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5503038" y="2529365"/>
            <a:ext cx="159544" cy="11113"/>
          </a:xfrm>
          <a:prstGeom prst="straightConnector1">
            <a:avLst/>
          </a:prstGeom>
          <a:ln>
            <a:tailEnd type="triangle"/>
          </a:ln>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5730450" y="1475170"/>
            <a:ext cx="332182" cy="2586878"/>
          </a:xfrm>
          <a:prstGeom prst="rect">
            <a:avLst/>
          </a:prstGeom>
          <a:solidFill>
            <a:srgbClr val="CCFFCC"/>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Randomize</a:t>
            </a:r>
          </a:p>
        </p:txBody>
      </p:sp>
      <p:pic>
        <p:nvPicPr>
          <p:cNvPr id="233487" name="Picture 3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67607" y="4327351"/>
            <a:ext cx="1760935" cy="2014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3488" name="TextBox 40"/>
          <p:cNvSpPr txBox="1">
            <a:spLocks noChangeArrowheads="1"/>
          </p:cNvSpPr>
          <p:nvPr/>
        </p:nvSpPr>
        <p:spPr bwMode="auto">
          <a:xfrm>
            <a:off x="3494429" y="4033449"/>
            <a:ext cx="979755"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Flushing</a:t>
            </a:r>
          </a:p>
        </p:txBody>
      </p:sp>
      <p:pic>
        <p:nvPicPr>
          <p:cNvPr id="233489" name="Picture 4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21747" y="4546404"/>
            <a:ext cx="1762125" cy="1974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3490" name="TextBox 42"/>
          <p:cNvSpPr txBox="1">
            <a:spLocks noChangeArrowheads="1"/>
          </p:cNvSpPr>
          <p:nvPr/>
        </p:nvSpPr>
        <p:spPr bwMode="auto">
          <a:xfrm>
            <a:off x="5616195" y="4107836"/>
            <a:ext cx="101895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Diarrhea</a:t>
            </a:r>
          </a:p>
        </p:txBody>
      </p:sp>
      <p:pic>
        <p:nvPicPr>
          <p:cNvPr id="233491" name="Picture 4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916230" y="4458868"/>
            <a:ext cx="2971800" cy="235703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33492" name="TextBox 44"/>
          <p:cNvSpPr txBox="1">
            <a:spLocks noChangeArrowheads="1"/>
          </p:cNvSpPr>
          <p:nvPr/>
        </p:nvSpPr>
        <p:spPr bwMode="auto">
          <a:xfrm>
            <a:off x="7753397" y="4154084"/>
            <a:ext cx="1414463"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     5HIAA</a:t>
            </a:r>
          </a:p>
        </p:txBody>
      </p:sp>
      <p:sp>
        <p:nvSpPr>
          <p:cNvPr id="233493" name="TextBox 45"/>
          <p:cNvSpPr txBox="1">
            <a:spLocks noChangeArrowheads="1"/>
          </p:cNvSpPr>
          <p:nvPr/>
        </p:nvSpPr>
        <p:spPr bwMode="auto">
          <a:xfrm>
            <a:off x="2849214" y="6462719"/>
            <a:ext cx="3178837"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pt-BR" altLang="en-US" sz="1400" b="0" i="0" u="none" strike="noStrike" kern="0" cap="none" spc="0" normalizeH="0" baseline="0" noProof="0" dirty="0">
                <a:ln>
                  <a:noFill/>
                </a:ln>
                <a:solidFill>
                  <a:srgbClr val="00009C">
                    <a:lumMod val="75000"/>
                  </a:srgbClr>
                </a:solidFill>
                <a:effectLst/>
                <a:uLnTx/>
                <a:uFillTx/>
                <a:latin typeface="Arial" panose="020B0604020202020204" pitchFamily="34" charset="0"/>
                <a:ea typeface="Tahoma"/>
                <a:cs typeface="Tahoma"/>
              </a:rPr>
              <a:t>Rubin, J Clin Oncol 1999;17:600-606.</a:t>
            </a:r>
          </a:p>
        </p:txBody>
      </p:sp>
      <p:sp>
        <p:nvSpPr>
          <p:cNvPr id="8" name="Title 7"/>
          <p:cNvSpPr>
            <a:spLocks noGrp="1"/>
          </p:cNvSpPr>
          <p:nvPr>
            <p:ph type="title"/>
          </p:nvPr>
        </p:nvSpPr>
        <p:spPr>
          <a:xfrm>
            <a:off x="1548507" y="125700"/>
            <a:ext cx="10903874" cy="1143000"/>
          </a:xfrm>
        </p:spPr>
        <p:txBody>
          <a:bodyPr/>
          <a:lstStyle/>
          <a:p>
            <a:r>
              <a:rPr lang="en-US" altLang="en-US" sz="3300" dirty="0">
                <a:solidFill>
                  <a:schemeClr val="accent5">
                    <a:lumMod val="50000"/>
                  </a:schemeClr>
                </a:solidFill>
                <a:effectLst/>
                <a:latin typeface="Calibri" panose="020F0502020204030204" pitchFamily="34" charset="0"/>
              </a:rPr>
              <a:t>Control of Flushing/Diarrhea/5HIAA with Octreotide LAR</a:t>
            </a:r>
            <a:br>
              <a:rPr lang="en-US" altLang="en-US" sz="3300" dirty="0">
                <a:latin typeface="Calibri" panose="020F0502020204030204" pitchFamily="34" charset="0"/>
              </a:rPr>
            </a:br>
            <a:endParaRPr lang="en-US" sz="3300" dirty="0">
              <a:latin typeface="Calibri" panose="020F0502020204030204" pitchFamily="34" charset="0"/>
            </a:endParaRPr>
          </a:p>
        </p:txBody>
      </p:sp>
      <p:sp>
        <p:nvSpPr>
          <p:cNvPr id="2" name="TextBox 1"/>
          <p:cNvSpPr txBox="1"/>
          <p:nvPr/>
        </p:nvSpPr>
        <p:spPr>
          <a:xfrm>
            <a:off x="12811614" y="3004002"/>
            <a:ext cx="18466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ahoma"/>
              <a:ea typeface="Tahoma"/>
              <a:cs typeface="Tahoma"/>
            </a:endParaRPr>
          </a:p>
        </p:txBody>
      </p:sp>
      <p:sp>
        <p:nvSpPr>
          <p:cNvPr id="26" name="Line 15">
            <a:extLst>
              <a:ext uri="{FF2B5EF4-FFF2-40B4-BE49-F238E27FC236}">
                <a16:creationId xmlns:a16="http://schemas.microsoft.com/office/drawing/2014/main" id="{02114027-736D-4CFD-A599-88E051526B4C}"/>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a:spAutoFit/>
          </a:bodyPr>
          <a:lstStyle/>
          <a:p>
            <a:pPr marL="0" marR="0" lvl="0" indent="0" algn="ctr" defTabSz="914400" rtl="0" eaLnBrk="0" fontAlgn="auto" latinLnBrk="0" hangingPunct="0">
              <a:lnSpc>
                <a:spcPct val="100000"/>
              </a:lnSpc>
              <a:spcBef>
                <a:spcPts val="0"/>
              </a:spcBef>
              <a:spcAft>
                <a:spcPts val="0"/>
              </a:spcAft>
              <a:buClrTx/>
              <a:buSzTx/>
              <a:buFont typeface="Monotype Sorts" pitchFamily="-64" charset="2"/>
              <a:buNone/>
              <a:tabLst/>
              <a:defRPr/>
            </a:pPr>
            <a:endParaRPr kumimoji="0" lang="en-US"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Tahoma"/>
            </a:endParaRPr>
          </a:p>
        </p:txBody>
      </p:sp>
      <p:sp>
        <p:nvSpPr>
          <p:cNvPr id="28" name="Line 19">
            <a:extLst>
              <a:ext uri="{FF2B5EF4-FFF2-40B4-BE49-F238E27FC236}">
                <a16:creationId xmlns:a16="http://schemas.microsoft.com/office/drawing/2014/main" id="{8E99EB0A-BDFE-4736-9C0F-4DC951551F33}"/>
              </a:ext>
            </a:extLst>
          </p:cNvPr>
          <p:cNvSpPr>
            <a:spLocks noChangeShapeType="1"/>
          </p:cNvSpPr>
          <p:nvPr/>
        </p:nvSpPr>
        <p:spPr bwMode="auto">
          <a:xfrm>
            <a:off x="16933" y="1001713"/>
            <a:ext cx="12192000" cy="17462"/>
          </a:xfrm>
          <a:prstGeom prst="line">
            <a:avLst/>
          </a:prstGeom>
          <a:noFill/>
          <a:ln w="28575">
            <a:solidFill>
              <a:srgbClr val="FF0000"/>
            </a:solidFill>
            <a:round/>
            <a:headEnd/>
            <a:tailEnd/>
          </a:ln>
          <a:effectLst/>
        </p:spPr>
        <p:txBody>
          <a:bodyPr>
            <a:spAutoFit/>
          </a:bodyPr>
          <a:lstStyle/>
          <a:p>
            <a:pPr marL="0" marR="0" lvl="0" indent="0" algn="ctr" defTabSz="914400" rtl="0" eaLnBrk="0" fontAlgn="auto" latinLnBrk="0" hangingPunct="0">
              <a:lnSpc>
                <a:spcPct val="100000"/>
              </a:lnSpc>
              <a:spcBef>
                <a:spcPts val="0"/>
              </a:spcBef>
              <a:spcAft>
                <a:spcPts val="0"/>
              </a:spcAft>
              <a:buClrTx/>
              <a:buSzTx/>
              <a:buFont typeface="Monotype Sorts" pitchFamily="-64" charset="2"/>
              <a:buNone/>
              <a:tabLst/>
              <a:defRPr/>
            </a:pPr>
            <a:endParaRPr kumimoji="0" lang="en-US"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Tahoma"/>
            </a:endParaRPr>
          </a:p>
        </p:txBody>
      </p:sp>
      <p:sp>
        <p:nvSpPr>
          <p:cNvPr id="30" name="Line 15">
            <a:extLst>
              <a:ext uri="{FF2B5EF4-FFF2-40B4-BE49-F238E27FC236}">
                <a16:creationId xmlns:a16="http://schemas.microsoft.com/office/drawing/2014/main" id="{54292961-4F02-450E-B8D6-00D3F4274AB5}"/>
              </a:ext>
            </a:extLst>
          </p:cNvPr>
          <p:cNvSpPr>
            <a:spLocks noChangeShapeType="1"/>
          </p:cNvSpPr>
          <p:nvPr/>
        </p:nvSpPr>
        <p:spPr bwMode="auto">
          <a:xfrm>
            <a:off x="0" y="1038225"/>
            <a:ext cx="12192000" cy="0"/>
          </a:xfrm>
          <a:prstGeom prst="line">
            <a:avLst/>
          </a:prstGeom>
          <a:noFill/>
          <a:ln w="38100">
            <a:solidFill>
              <a:srgbClr val="000000"/>
            </a:solidFill>
            <a:round/>
            <a:headEnd/>
            <a:tailEnd/>
          </a:ln>
          <a:effectLst/>
        </p:spPr>
        <p:txBody>
          <a:bodyPr wrap="none">
            <a:spAutoFit/>
          </a:bodyPr>
          <a:lstStyle/>
          <a:p>
            <a:pPr marL="0" marR="0" lvl="0" indent="0" algn="ctr" defTabSz="914400" rtl="0" eaLnBrk="0" fontAlgn="auto" latinLnBrk="0" hangingPunct="0">
              <a:lnSpc>
                <a:spcPct val="100000"/>
              </a:lnSpc>
              <a:spcBef>
                <a:spcPts val="0"/>
              </a:spcBef>
              <a:spcAft>
                <a:spcPts val="0"/>
              </a:spcAft>
              <a:buClrTx/>
              <a:buSzTx/>
              <a:buFont typeface="Monotype Sorts" pitchFamily="-64" charset="2"/>
              <a:buNone/>
              <a:tabLst/>
              <a:defRPr/>
            </a:pPr>
            <a:endParaRPr kumimoji="0" lang="en-US"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Tahoma"/>
            </a:endParaRPr>
          </a:p>
        </p:txBody>
      </p:sp>
      <p:sp>
        <p:nvSpPr>
          <p:cNvPr id="32" name="Line 19">
            <a:extLst>
              <a:ext uri="{FF2B5EF4-FFF2-40B4-BE49-F238E27FC236}">
                <a16:creationId xmlns:a16="http://schemas.microsoft.com/office/drawing/2014/main" id="{C30CF928-14A1-4D65-9A82-92AAF8F087F4}"/>
              </a:ext>
            </a:extLst>
          </p:cNvPr>
          <p:cNvSpPr>
            <a:spLocks noChangeShapeType="1"/>
          </p:cNvSpPr>
          <p:nvPr/>
        </p:nvSpPr>
        <p:spPr bwMode="auto">
          <a:xfrm>
            <a:off x="16933" y="1001713"/>
            <a:ext cx="12192000" cy="17462"/>
          </a:xfrm>
          <a:prstGeom prst="line">
            <a:avLst/>
          </a:prstGeom>
          <a:noFill/>
          <a:ln w="28575">
            <a:solidFill>
              <a:srgbClr val="FF0000"/>
            </a:solidFill>
            <a:round/>
            <a:headEnd/>
            <a:tailEnd/>
          </a:ln>
          <a:effectLst/>
        </p:spPr>
        <p:txBody>
          <a:bodyPr>
            <a:spAutoFit/>
          </a:bodyPr>
          <a:lstStyle/>
          <a:p>
            <a:pPr marL="0" marR="0" lvl="0" indent="0" algn="ctr" defTabSz="914400" rtl="0" eaLnBrk="0" fontAlgn="auto" latinLnBrk="0" hangingPunct="0">
              <a:lnSpc>
                <a:spcPct val="100000"/>
              </a:lnSpc>
              <a:spcBef>
                <a:spcPts val="0"/>
              </a:spcBef>
              <a:spcAft>
                <a:spcPts val="0"/>
              </a:spcAft>
              <a:buClrTx/>
              <a:buSzTx/>
              <a:buFont typeface="Monotype Sorts" pitchFamily="-64" charset="2"/>
              <a:buNone/>
              <a:tabLst/>
              <a:defRPr/>
            </a:pPr>
            <a:endParaRPr kumimoji="0" lang="en-US"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MS PGothic" pitchFamily="34" charset="-128"/>
              <a:cs typeface="Tahoma"/>
            </a:endParaRPr>
          </a:p>
        </p:txBody>
      </p:sp>
      <p:pic>
        <p:nvPicPr>
          <p:cNvPr id="33" name="Picture 32">
            <a:extLst>
              <a:ext uri="{FF2B5EF4-FFF2-40B4-BE49-F238E27FC236}">
                <a16:creationId xmlns:a16="http://schemas.microsoft.com/office/drawing/2014/main" id="{2254CFF3-7DD8-4D52-AC73-FF4260C8BEB7}"/>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0039" y="75810"/>
            <a:ext cx="1385845" cy="866153"/>
          </a:xfrm>
          <a:prstGeom prst="rect">
            <a:avLst/>
          </a:prstGeom>
          <a:scene3d>
            <a:camera prst="orthographicFront"/>
            <a:lightRig rig="threePt" dir="t"/>
          </a:scene3d>
          <a:sp3d>
            <a:bevelT/>
          </a:sp3d>
        </p:spPr>
      </p:pic>
    </p:spTree>
    <p:extLst>
      <p:ext uri="{BB962C8B-B14F-4D97-AF65-F5344CB8AC3E}">
        <p14:creationId xmlns:p14="http://schemas.microsoft.com/office/powerpoint/2010/main" val="178882714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43"/>
          <p:cNvSpPr/>
          <p:nvPr/>
        </p:nvSpPr>
        <p:spPr>
          <a:xfrm>
            <a:off x="8521700" y="4775200"/>
            <a:ext cx="1498600" cy="546100"/>
          </a:xfrm>
          <a:prstGeom prst="rect">
            <a:avLst/>
          </a:prstGeom>
          <a:no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endParaRPr>
          </a:p>
        </p:txBody>
      </p:sp>
      <p:sp>
        <p:nvSpPr>
          <p:cNvPr id="7173" name="Title 1"/>
          <p:cNvSpPr>
            <a:spLocks noGrp="1"/>
          </p:cNvSpPr>
          <p:nvPr>
            <p:ph type="title"/>
          </p:nvPr>
        </p:nvSpPr>
        <p:spPr>
          <a:xfrm>
            <a:off x="2976563" y="199340"/>
            <a:ext cx="7234237" cy="889000"/>
          </a:xfrm>
        </p:spPr>
        <p:txBody>
          <a:bodyPr vert="horz" wrap="square" lIns="91440" tIns="45720" rIns="91440" bIns="45720" numCol="1" anchor="t" anchorCtr="0" compatLnSpc="1">
            <a:prstTxWarp prst="textNoShape">
              <a:avLst/>
            </a:prstTxWarp>
          </a:bodyPr>
          <a:lstStyle/>
          <a:p>
            <a:pPr>
              <a:defRPr/>
            </a:pPr>
            <a:r>
              <a:rPr lang="en-US" altLang="en-US" sz="3600" dirty="0">
                <a:solidFill>
                  <a:srgbClr val="FFFF99"/>
                </a:solidFill>
                <a:latin typeface="Calibri" pitchFamily="34" charset="0"/>
                <a:cs typeface="MS PGothic" pitchFamily="34" charset="-128"/>
              </a:rPr>
              <a:t>CLARINET: Study Design</a:t>
            </a:r>
          </a:p>
        </p:txBody>
      </p:sp>
      <p:sp>
        <p:nvSpPr>
          <p:cNvPr id="8" name="Text Placeholder 7"/>
          <p:cNvSpPr>
            <a:spLocks noGrp="1"/>
          </p:cNvSpPr>
          <p:nvPr>
            <p:ph type="body" sz="quarter" idx="10"/>
          </p:nvPr>
        </p:nvSpPr>
        <p:spPr>
          <a:xfrm>
            <a:off x="1651000" y="5819775"/>
            <a:ext cx="6273800" cy="858838"/>
          </a:xfrm>
        </p:spPr>
        <p:txBody>
          <a:bodyPr/>
          <a:lstStyle/>
          <a:p>
            <a:pPr marL="0" lvl="1">
              <a:buNone/>
              <a:defRPr/>
            </a:pPr>
            <a:r>
              <a:rPr lang="en-US" altLang="en-US" sz="1400" b="1" dirty="0">
                <a:latin typeface="Calibri" pitchFamily="34" charset="0"/>
              </a:rPr>
              <a:t>GEP-NETs, gastroenteropancreatic neuroendocrine tumors; SC, subcutaneous.</a:t>
            </a:r>
          </a:p>
          <a:p>
            <a:pPr marL="0" lvl="1">
              <a:buNone/>
              <a:defRPr/>
            </a:pPr>
            <a:endParaRPr lang="en-US" altLang="en-US" sz="1400" b="1" dirty="0">
              <a:latin typeface="Calibri" pitchFamily="34" charset="0"/>
              <a:ea typeface="MS PGothic" pitchFamily="34" charset="-128"/>
            </a:endParaRPr>
          </a:p>
          <a:p>
            <a:pPr marL="0" lvl="1">
              <a:buNone/>
              <a:defRPr/>
            </a:pPr>
            <a:r>
              <a:rPr lang="en-US" altLang="en-US" sz="1400" b="1" dirty="0">
                <a:latin typeface="Calibri" pitchFamily="34" charset="0"/>
                <a:ea typeface="MS PGothic" pitchFamily="34" charset="-128"/>
              </a:rPr>
              <a:t>Caplin ME, et al. </a:t>
            </a:r>
            <a:r>
              <a:rPr lang="en-US" altLang="en-US" sz="1400" b="1" i="1" dirty="0">
                <a:latin typeface="Calibri" pitchFamily="34" charset="0"/>
                <a:ea typeface="MS PGothic" pitchFamily="34" charset="-128"/>
              </a:rPr>
              <a:t>N Engl J Med</a:t>
            </a:r>
            <a:r>
              <a:rPr lang="en-US" altLang="en-US" sz="1400" b="1" dirty="0">
                <a:latin typeface="Calibri" pitchFamily="34" charset="0"/>
                <a:ea typeface="MS PGothic" pitchFamily="34" charset="-128"/>
              </a:rPr>
              <a:t>. 2014;371(3):224-233. </a:t>
            </a:r>
          </a:p>
        </p:txBody>
      </p:sp>
      <p:sp>
        <p:nvSpPr>
          <p:cNvPr id="10" name="Rectangle 9"/>
          <p:cNvSpPr/>
          <p:nvPr/>
        </p:nvSpPr>
        <p:spPr>
          <a:xfrm>
            <a:off x="4038600" y="3721100"/>
            <a:ext cx="520700" cy="9144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1:1</a:t>
            </a:r>
            <a:endPar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Verdana"/>
              <a:cs typeface="Verdana"/>
            </a:endParaRPr>
          </a:p>
        </p:txBody>
      </p:sp>
      <p:cxnSp>
        <p:nvCxnSpPr>
          <p:cNvPr id="11" name="Straight Arrow Connector 10"/>
          <p:cNvCxnSpPr/>
          <p:nvPr/>
        </p:nvCxnSpPr>
        <p:spPr>
          <a:xfrm>
            <a:off x="2273301" y="4216400"/>
            <a:ext cx="1222375" cy="0"/>
          </a:xfrm>
          <a:prstGeom prst="straightConnector1">
            <a:avLst/>
          </a:prstGeom>
          <a:ln w="19050">
            <a:solidFill>
              <a:srgbClr val="FFFF00"/>
            </a:solidFill>
            <a:headEnd type="none" w="lg" len="med"/>
            <a:tailEnd type="none" w="lg" len="med"/>
          </a:ln>
          <a:effectLst/>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4025900" y="4775200"/>
            <a:ext cx="749300" cy="546100"/>
          </a:xfrm>
          <a:prstGeom prst="rect">
            <a:avLst/>
          </a:prstGeom>
          <a:no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endParaRPr>
          </a:p>
        </p:txBody>
      </p:sp>
      <p:sp>
        <p:nvSpPr>
          <p:cNvPr id="14" name="Rectangle 13"/>
          <p:cNvSpPr/>
          <p:nvPr/>
        </p:nvSpPr>
        <p:spPr>
          <a:xfrm>
            <a:off x="4775200" y="4775200"/>
            <a:ext cx="749300" cy="546100"/>
          </a:xfrm>
          <a:prstGeom prst="rect">
            <a:avLst/>
          </a:prstGeom>
          <a:no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endParaRPr>
          </a:p>
        </p:txBody>
      </p:sp>
      <p:sp>
        <p:nvSpPr>
          <p:cNvPr id="15" name="Rectangle 14"/>
          <p:cNvSpPr/>
          <p:nvPr/>
        </p:nvSpPr>
        <p:spPr>
          <a:xfrm>
            <a:off x="5524500" y="4775200"/>
            <a:ext cx="749300" cy="546100"/>
          </a:xfrm>
          <a:prstGeom prst="rect">
            <a:avLst/>
          </a:prstGeom>
          <a:no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endParaRPr>
          </a:p>
        </p:txBody>
      </p:sp>
      <p:sp>
        <p:nvSpPr>
          <p:cNvPr id="16" name="Rectangle 15"/>
          <p:cNvSpPr/>
          <p:nvPr/>
        </p:nvSpPr>
        <p:spPr>
          <a:xfrm>
            <a:off x="6273800" y="4775200"/>
            <a:ext cx="749300" cy="546100"/>
          </a:xfrm>
          <a:prstGeom prst="rect">
            <a:avLst/>
          </a:prstGeom>
          <a:no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endParaRPr>
          </a:p>
        </p:txBody>
      </p:sp>
      <p:sp>
        <p:nvSpPr>
          <p:cNvPr id="18" name="Rectangle 17"/>
          <p:cNvSpPr/>
          <p:nvPr/>
        </p:nvSpPr>
        <p:spPr>
          <a:xfrm>
            <a:off x="7023100" y="4775200"/>
            <a:ext cx="1498600" cy="546100"/>
          </a:xfrm>
          <a:prstGeom prst="rect">
            <a:avLst/>
          </a:prstGeom>
          <a:no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endParaRPr>
          </a:p>
        </p:txBody>
      </p:sp>
      <p:sp>
        <p:nvSpPr>
          <p:cNvPr id="81932" name="TextBox 21"/>
          <p:cNvSpPr txBox="1">
            <a:spLocks noChangeArrowheads="1"/>
          </p:cNvSpPr>
          <p:nvPr/>
        </p:nvSpPr>
        <p:spPr bwMode="auto">
          <a:xfrm>
            <a:off x="2324100" y="3784601"/>
            <a:ext cx="11938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0" cap="none" spc="0" normalizeH="0" baseline="0" noProof="0" dirty="0">
                <a:ln>
                  <a:noFill/>
                </a:ln>
                <a:solidFill>
                  <a:srgbClr val="FFFF00"/>
                </a:solidFill>
                <a:effectLst/>
                <a:uLnTx/>
                <a:uFillTx/>
                <a:latin typeface="Calibri" panose="020F0502020204030204" pitchFamily="34" charset="0"/>
                <a:ea typeface="MS PGothic" panose="020B0600070205080204" pitchFamily="34" charset="-128"/>
                <a:cs typeface="MS PGothic"/>
              </a:rPr>
              <a:t>12-24 weeks</a:t>
            </a:r>
          </a:p>
        </p:txBody>
      </p:sp>
      <p:sp>
        <p:nvSpPr>
          <p:cNvPr id="81933" name="TextBox 23"/>
          <p:cNvSpPr txBox="1">
            <a:spLocks noChangeArrowheads="1"/>
          </p:cNvSpPr>
          <p:nvPr/>
        </p:nvSpPr>
        <p:spPr bwMode="auto">
          <a:xfrm>
            <a:off x="3898900" y="4876801"/>
            <a:ext cx="2794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MS PGothic"/>
              </a:rPr>
              <a:t>1</a:t>
            </a:r>
          </a:p>
        </p:txBody>
      </p:sp>
      <p:sp>
        <p:nvSpPr>
          <p:cNvPr id="81934" name="TextBox 24"/>
          <p:cNvSpPr txBox="1">
            <a:spLocks noChangeArrowheads="1"/>
          </p:cNvSpPr>
          <p:nvPr/>
        </p:nvSpPr>
        <p:spPr bwMode="auto">
          <a:xfrm>
            <a:off x="4597400" y="4876801"/>
            <a:ext cx="3810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MS PGothic"/>
              </a:rPr>
              <a:t>12</a:t>
            </a:r>
          </a:p>
        </p:txBody>
      </p:sp>
      <p:sp>
        <p:nvSpPr>
          <p:cNvPr id="81935" name="TextBox 25"/>
          <p:cNvSpPr txBox="1">
            <a:spLocks noChangeArrowheads="1"/>
          </p:cNvSpPr>
          <p:nvPr/>
        </p:nvSpPr>
        <p:spPr bwMode="auto">
          <a:xfrm>
            <a:off x="5334000" y="4876801"/>
            <a:ext cx="3810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MS PGothic"/>
              </a:rPr>
              <a:t>24</a:t>
            </a:r>
          </a:p>
        </p:txBody>
      </p:sp>
      <p:sp>
        <p:nvSpPr>
          <p:cNvPr id="81936" name="TextBox 26"/>
          <p:cNvSpPr txBox="1">
            <a:spLocks noChangeArrowheads="1"/>
          </p:cNvSpPr>
          <p:nvPr/>
        </p:nvSpPr>
        <p:spPr bwMode="auto">
          <a:xfrm>
            <a:off x="6096000" y="4876801"/>
            <a:ext cx="3810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MS PGothic"/>
              </a:rPr>
              <a:t>36</a:t>
            </a:r>
          </a:p>
        </p:txBody>
      </p:sp>
      <p:sp>
        <p:nvSpPr>
          <p:cNvPr id="81937" name="TextBox 27"/>
          <p:cNvSpPr txBox="1">
            <a:spLocks noChangeArrowheads="1"/>
          </p:cNvSpPr>
          <p:nvPr/>
        </p:nvSpPr>
        <p:spPr bwMode="auto">
          <a:xfrm>
            <a:off x="6845300" y="4876801"/>
            <a:ext cx="3810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MS PGothic"/>
              </a:rPr>
              <a:t>48</a:t>
            </a:r>
          </a:p>
        </p:txBody>
      </p:sp>
      <p:sp>
        <p:nvSpPr>
          <p:cNvPr id="81938" name="TextBox 29"/>
          <p:cNvSpPr txBox="1">
            <a:spLocks noChangeArrowheads="1"/>
          </p:cNvSpPr>
          <p:nvPr/>
        </p:nvSpPr>
        <p:spPr bwMode="auto">
          <a:xfrm>
            <a:off x="8343900" y="4876801"/>
            <a:ext cx="3810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MS PGothic"/>
              </a:rPr>
              <a:t>72</a:t>
            </a:r>
          </a:p>
        </p:txBody>
      </p:sp>
      <p:sp>
        <p:nvSpPr>
          <p:cNvPr id="81939" name="TextBox 31"/>
          <p:cNvSpPr txBox="1">
            <a:spLocks noChangeArrowheads="1"/>
          </p:cNvSpPr>
          <p:nvPr/>
        </p:nvSpPr>
        <p:spPr bwMode="auto">
          <a:xfrm>
            <a:off x="9829800" y="4876801"/>
            <a:ext cx="3810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MS PGothic"/>
              </a:rPr>
              <a:t>96</a:t>
            </a:r>
          </a:p>
        </p:txBody>
      </p:sp>
      <p:sp>
        <p:nvSpPr>
          <p:cNvPr id="81940" name="TextBox 32"/>
          <p:cNvSpPr txBox="1">
            <a:spLocks noChangeArrowheads="1"/>
          </p:cNvSpPr>
          <p:nvPr/>
        </p:nvSpPr>
        <p:spPr bwMode="auto">
          <a:xfrm>
            <a:off x="3505200" y="5105401"/>
            <a:ext cx="1079500" cy="2762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MS PGothic"/>
              </a:rPr>
              <a:t>(baseline)</a:t>
            </a:r>
          </a:p>
        </p:txBody>
      </p:sp>
      <p:sp>
        <p:nvSpPr>
          <p:cNvPr id="81941" name="TextBox 33"/>
          <p:cNvSpPr txBox="1">
            <a:spLocks noChangeArrowheads="1"/>
          </p:cNvSpPr>
          <p:nvPr/>
        </p:nvSpPr>
        <p:spPr bwMode="auto">
          <a:xfrm>
            <a:off x="6477000" y="5168901"/>
            <a:ext cx="1079500" cy="461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0"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MS PGothic"/>
              </a:rPr>
              <a:t>Study visits (weeks)</a:t>
            </a:r>
          </a:p>
        </p:txBody>
      </p:sp>
      <p:cxnSp>
        <p:nvCxnSpPr>
          <p:cNvPr id="36" name="Straight Arrow Connector 35"/>
          <p:cNvCxnSpPr/>
          <p:nvPr/>
        </p:nvCxnSpPr>
        <p:spPr>
          <a:xfrm>
            <a:off x="2260600" y="3810000"/>
            <a:ext cx="1244600" cy="0"/>
          </a:xfrm>
          <a:prstGeom prst="straightConnector1">
            <a:avLst/>
          </a:prstGeom>
          <a:ln w="19050">
            <a:solidFill>
              <a:srgbClr val="FFFF00"/>
            </a:solidFill>
            <a:headEnd type="triangle" w="lg" len="med"/>
            <a:tailEnd type="triangle" w="lg" len="med"/>
          </a:ln>
          <a:effectLst/>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flipV="1">
            <a:off x="2260600" y="3898900"/>
            <a:ext cx="0" cy="584200"/>
          </a:xfrm>
          <a:prstGeom prst="straightConnector1">
            <a:avLst/>
          </a:prstGeom>
          <a:ln w="19050">
            <a:solidFill>
              <a:srgbClr val="FFFF00"/>
            </a:solidFill>
            <a:headEnd type="none" w="lg" len="med"/>
            <a:tailEnd type="none" w="lg" len="med"/>
          </a:ln>
          <a:effectLst/>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p:nvPr/>
        </p:nvCxnSpPr>
        <p:spPr>
          <a:xfrm flipV="1">
            <a:off x="3505200" y="3911600"/>
            <a:ext cx="0" cy="584200"/>
          </a:xfrm>
          <a:prstGeom prst="straightConnector1">
            <a:avLst/>
          </a:prstGeom>
          <a:ln w="19050">
            <a:solidFill>
              <a:srgbClr val="FFFF00"/>
            </a:solidFill>
            <a:headEnd type="none" w="lg" len="med"/>
            <a:tailEnd type="none" w="lg" len="med"/>
          </a:ln>
          <a:effectLst/>
        </p:spPr>
        <p:style>
          <a:lnRef idx="2">
            <a:schemeClr val="accent1"/>
          </a:lnRef>
          <a:fillRef idx="0">
            <a:schemeClr val="accent1"/>
          </a:fillRef>
          <a:effectRef idx="1">
            <a:schemeClr val="accent1"/>
          </a:effectRef>
          <a:fontRef idx="minor">
            <a:schemeClr val="tx1"/>
          </a:fontRef>
        </p:style>
      </p:cxnSp>
      <p:pic>
        <p:nvPicPr>
          <p:cNvPr id="81945" name="Picture 2" descr="http://www.consultantlive.com/sites/default/files/cl/138735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5800" y="4371976"/>
            <a:ext cx="615950" cy="568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946" name="Picture 2" descr="http://www.consultantlive.com/sites/default/files/cl/138735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87700" y="4371976"/>
            <a:ext cx="615950" cy="568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947" name="TextBox 41"/>
          <p:cNvSpPr txBox="1">
            <a:spLocks noChangeArrowheads="1"/>
          </p:cNvSpPr>
          <p:nvPr/>
        </p:nvSpPr>
        <p:spPr bwMode="auto">
          <a:xfrm>
            <a:off x="1866900" y="4481514"/>
            <a:ext cx="762000" cy="3381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dirty="0">
                <a:ln>
                  <a:noFill/>
                </a:ln>
                <a:solidFill>
                  <a:srgbClr val="000000"/>
                </a:solidFill>
                <a:effectLst/>
                <a:uLnTx/>
                <a:uFillTx/>
                <a:latin typeface="Calibri" panose="020F0502020204030204" pitchFamily="34" charset="0"/>
                <a:ea typeface="MS PGothic" panose="020B0600070205080204" pitchFamily="34" charset="-128"/>
                <a:cs typeface="MS PGothic"/>
              </a:rPr>
              <a:t>Scan 1</a:t>
            </a:r>
          </a:p>
        </p:txBody>
      </p:sp>
      <p:sp>
        <p:nvSpPr>
          <p:cNvPr id="81948" name="TextBox 42"/>
          <p:cNvSpPr txBox="1">
            <a:spLocks noChangeArrowheads="1"/>
          </p:cNvSpPr>
          <p:nvPr/>
        </p:nvSpPr>
        <p:spPr bwMode="auto">
          <a:xfrm>
            <a:off x="3124200" y="4468814"/>
            <a:ext cx="723900"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dirty="0">
                <a:ln>
                  <a:noFill/>
                </a:ln>
                <a:solidFill>
                  <a:srgbClr val="000000"/>
                </a:solidFill>
                <a:effectLst/>
                <a:uLnTx/>
                <a:uFillTx/>
                <a:latin typeface="Calibri" panose="020F0502020204030204" pitchFamily="34" charset="0"/>
                <a:ea typeface="MS PGothic" panose="020B0600070205080204" pitchFamily="34" charset="-128"/>
                <a:cs typeface="MS PGothic"/>
              </a:rPr>
              <a:t>Scan 2</a:t>
            </a:r>
          </a:p>
        </p:txBody>
      </p:sp>
      <p:sp>
        <p:nvSpPr>
          <p:cNvPr id="45" name="Rectangle 44"/>
          <p:cNvSpPr/>
          <p:nvPr/>
        </p:nvSpPr>
        <p:spPr>
          <a:xfrm>
            <a:off x="4597400" y="3721100"/>
            <a:ext cx="5448300" cy="4445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18288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Lanreotide Depot SC 120 mg q28 days </a:t>
            </a:r>
          </a:p>
        </p:txBody>
      </p:sp>
      <p:sp>
        <p:nvSpPr>
          <p:cNvPr id="46" name="Rectangle 45"/>
          <p:cNvSpPr/>
          <p:nvPr/>
        </p:nvSpPr>
        <p:spPr>
          <a:xfrm>
            <a:off x="4597400" y="4216400"/>
            <a:ext cx="5448300" cy="419100"/>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182880" marR="0" lvl="0" indent="0" algn="ctr"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0" cap="none" spc="0" normalizeH="0" baseline="0" noProof="0" dirty="0">
                <a:ln>
                  <a:noFill/>
                </a:ln>
                <a:solidFill>
                  <a:srgbClr val="000000"/>
                </a:solidFill>
                <a:effectLst/>
                <a:uLnTx/>
                <a:uFillTx/>
                <a:latin typeface="Calibri" panose="020F0502020204030204" pitchFamily="34" charset="0"/>
                <a:ea typeface="Verdana"/>
                <a:cs typeface="Verdana"/>
              </a:rPr>
              <a:t>Placebo SC q28 days</a:t>
            </a:r>
          </a:p>
        </p:txBody>
      </p:sp>
      <p:sp>
        <p:nvSpPr>
          <p:cNvPr id="37" name="Rounded Rectangle 36"/>
          <p:cNvSpPr/>
          <p:nvPr/>
        </p:nvSpPr>
        <p:spPr>
          <a:xfrm>
            <a:off x="1182687" y="1291539"/>
            <a:ext cx="8302625" cy="1960492"/>
          </a:xfrm>
          <a:prstGeom prst="roundRect">
            <a:avLst>
              <a:gd name="adj" fmla="val 2778"/>
            </a:avLst>
          </a:prstGeom>
          <a:solidFill>
            <a:schemeClr val="tx1">
              <a:lumMod val="85000"/>
              <a:alpha val="94000"/>
            </a:schemeClr>
          </a:solidFill>
          <a:ln>
            <a:noFill/>
          </a:ln>
          <a:effectLst/>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914400" rtl="0" eaLnBrk="1" fontAlgn="auto" latinLnBrk="0" hangingPunct="1">
              <a:lnSpc>
                <a:spcPct val="100000"/>
              </a:lnSpc>
              <a:spcBef>
                <a:spcPts val="0"/>
              </a:spcBef>
              <a:spcAft>
                <a:spcPts val="0"/>
              </a:spcAft>
              <a:buClrTx/>
              <a:buSzTx/>
              <a:buFontTx/>
              <a:buNone/>
              <a:tabLst>
                <a:tab pos="1652588" algn="l"/>
              </a:tabLst>
              <a:defRPr/>
            </a:pPr>
            <a:r>
              <a:rPr kumimoji="0" lang="en-US"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Study design: </a:t>
            </a: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	Phase 3, 96-week, randomized, double-blind, placebo-controlled, 	multicenter study</a:t>
            </a:r>
          </a:p>
          <a:p>
            <a:pPr marL="0" marR="0" lvl="0" indent="0" algn="l" defTabSz="914400" rtl="0" eaLnBrk="1" fontAlgn="auto" latinLnBrk="0" hangingPunct="1">
              <a:lnSpc>
                <a:spcPct val="100000"/>
              </a:lnSpc>
              <a:spcBef>
                <a:spcPts val="0"/>
              </a:spcBef>
              <a:spcAft>
                <a:spcPts val="600"/>
              </a:spcAft>
              <a:buClrTx/>
              <a:buSzTx/>
              <a:buFontTx/>
              <a:buNone/>
              <a:tabLst>
                <a:tab pos="1652588" algn="l"/>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	(14 countries: the US, India, and 12 European countries)</a:t>
            </a:r>
          </a:p>
          <a:p>
            <a:pPr marL="0" marR="0" lvl="0" indent="0" algn="l" defTabSz="914400" rtl="0" eaLnBrk="1" fontAlgn="auto" latinLnBrk="0" hangingPunct="1">
              <a:lnSpc>
                <a:spcPct val="100000"/>
              </a:lnSpc>
              <a:spcBef>
                <a:spcPts val="0"/>
              </a:spcBef>
              <a:spcAft>
                <a:spcPts val="600"/>
              </a:spcAft>
              <a:buClrTx/>
              <a:buSzTx/>
              <a:buFontTx/>
              <a:buNone/>
              <a:tabLst>
                <a:tab pos="1652588" algn="l"/>
              </a:tabLst>
              <a:defRPr/>
            </a:pPr>
            <a:r>
              <a:rPr kumimoji="0" lang="en-US"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Population: 	</a:t>
            </a: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N=204 adults with well- or moderately differentiated, metastatic, 	and/or locally advanced unresectable GEP-NETs, and Ki-67 &lt;10%</a:t>
            </a:r>
          </a:p>
          <a:p>
            <a:pPr marL="0" marR="0" lvl="0" indent="0" algn="l" defTabSz="914400" rtl="0" eaLnBrk="1" fontAlgn="auto" latinLnBrk="0" hangingPunct="1">
              <a:lnSpc>
                <a:spcPct val="100000"/>
              </a:lnSpc>
              <a:spcBef>
                <a:spcPts val="0"/>
              </a:spcBef>
              <a:spcAft>
                <a:spcPts val="600"/>
              </a:spcAft>
              <a:buClrTx/>
              <a:buSzTx/>
              <a:buFontTx/>
              <a:buNone/>
              <a:tabLst>
                <a:tab pos="1652588" algn="l"/>
              </a:tabLst>
              <a:defRPr/>
            </a:pPr>
            <a:r>
              <a:rPr kumimoji="0" lang="en-US"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Treatments: 	</a:t>
            </a: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Lanreotide Depot 120 mg (fixed dose) vs placebo every 28 days</a:t>
            </a:r>
            <a:endParaRPr kumimoji="0" lang="en-US" sz="18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endParaRPr>
          </a:p>
        </p:txBody>
      </p:sp>
    </p:spTree>
    <p:extLst>
      <p:ext uri="{BB962C8B-B14F-4D97-AF65-F5344CB8AC3E}">
        <p14:creationId xmlns:p14="http://schemas.microsoft.com/office/powerpoint/2010/main" val="206806048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8066" name="Title 1"/>
          <p:cNvSpPr>
            <a:spLocks noGrp="1"/>
          </p:cNvSpPr>
          <p:nvPr>
            <p:ph type="title"/>
          </p:nvPr>
        </p:nvSpPr>
        <p:spPr>
          <a:xfrm>
            <a:off x="1911350" y="0"/>
            <a:ext cx="8134350" cy="889000"/>
          </a:xfrm>
        </p:spPr>
        <p:txBody>
          <a:bodyPr/>
          <a:lstStyle/>
          <a:p>
            <a:pPr algn="ctr"/>
            <a:r>
              <a:rPr altLang="en-US" sz="3200" b="0">
                <a:solidFill>
                  <a:schemeClr val="tx2"/>
                </a:solidFill>
                <a:latin typeface="Calibri" panose="020F0502020204030204" pitchFamily="34" charset="0"/>
                <a:cs typeface="Arial" panose="020B0604020202020204" pitchFamily="34" charset="0"/>
              </a:rPr>
              <a:t>CLARINET: Primary Efficacy Endpoint (PFS)</a:t>
            </a:r>
            <a:endParaRPr altLang="en-US" sz="3200" b="0">
              <a:solidFill>
                <a:schemeClr val="tx2"/>
              </a:solidFill>
              <a:latin typeface="Calibri" panose="020F0502020204030204" pitchFamily="34" charset="0"/>
            </a:endParaRPr>
          </a:p>
        </p:txBody>
      </p:sp>
      <p:sp>
        <p:nvSpPr>
          <p:cNvPr id="88067" name="Text Placeholder 7"/>
          <p:cNvSpPr>
            <a:spLocks noGrp="1"/>
          </p:cNvSpPr>
          <p:nvPr>
            <p:ph type="body" sz="quarter" idx="10"/>
          </p:nvPr>
        </p:nvSpPr>
        <p:spPr>
          <a:xfrm>
            <a:off x="1741489" y="6370639"/>
            <a:ext cx="8307387" cy="371475"/>
          </a:xfrm>
        </p:spPr>
        <p:txBody>
          <a:bodyPr/>
          <a:lstStyle/>
          <a:p>
            <a:pPr marL="0" lvl="1">
              <a:buNone/>
            </a:pPr>
            <a:r>
              <a:rPr lang="en-GB" altLang="en-US" dirty="0">
                <a:latin typeface="Calibri" panose="020F0502020204030204" pitchFamily="34" charset="0"/>
                <a:cs typeface="ヒラギノ角ゴ Pro W3" charset="-128"/>
              </a:rPr>
              <a:t>Data are from the ITT population. P-value derived from stratified log-rank test;  HR derived from Cox proportional hazards model.</a:t>
            </a:r>
          </a:p>
          <a:p>
            <a:pPr marL="0" lvl="1">
              <a:buNone/>
            </a:pPr>
            <a:r>
              <a:rPr lang="en-GB" altLang="en-US" dirty="0">
                <a:latin typeface="Calibri" panose="020F0502020204030204" pitchFamily="34" charset="0"/>
                <a:ea typeface="MS PGothic" panose="020B0600070205080204" pitchFamily="34" charset="-128"/>
                <a:cs typeface="ヒラギノ角ゴ Pro W3" charset="-128"/>
              </a:rPr>
              <a:t>HR, hazard ratio; ITT, intention to treat; PBO, placebo; PD, progressive disease; PFS, progression-free survival.</a:t>
            </a:r>
            <a:endParaRPr lang="en-US" altLang="en-US" dirty="0">
              <a:latin typeface="Calibri" panose="020F0502020204030204" pitchFamily="34" charset="0"/>
              <a:ea typeface="MS PGothic" panose="020B0600070205080204" pitchFamily="34" charset="-128"/>
              <a:cs typeface="ヒラギノ角ゴ Pro W3" charset="-128"/>
            </a:endParaRPr>
          </a:p>
          <a:p>
            <a:pPr marL="0" lvl="1">
              <a:buNone/>
            </a:pPr>
            <a:endParaRPr lang="en-US" altLang="en-US" b="1" dirty="0">
              <a:latin typeface="Calibri" panose="020F0502020204030204" pitchFamily="34" charset="0"/>
              <a:ea typeface="MS PGothic" panose="020B0600070205080204" pitchFamily="34" charset="-128"/>
              <a:cs typeface="ヒラギノ角ゴ Pro W3" charset="-128"/>
            </a:endParaRPr>
          </a:p>
          <a:p>
            <a:pPr marL="0" lvl="1">
              <a:buNone/>
            </a:pPr>
            <a:r>
              <a:rPr lang="en-US" altLang="en-US" b="1" dirty="0">
                <a:latin typeface="Calibri" panose="020F0502020204030204" pitchFamily="34" charset="0"/>
                <a:ea typeface="MS PGothic" panose="020B0600070205080204" pitchFamily="34" charset="-128"/>
                <a:cs typeface="ヒラギノ角ゴ Pro W3" charset="-128"/>
              </a:rPr>
              <a:t>Caplin ME, et al. </a:t>
            </a:r>
            <a:r>
              <a:rPr lang="en-US" altLang="en-US" b="1" i="1" dirty="0">
                <a:latin typeface="Calibri" panose="020F0502020204030204" pitchFamily="34" charset="0"/>
                <a:ea typeface="MS PGothic" panose="020B0600070205080204" pitchFamily="34" charset="-128"/>
                <a:cs typeface="ヒラギノ角ゴ Pro W3" charset="-128"/>
              </a:rPr>
              <a:t>N Engl J Med</a:t>
            </a:r>
            <a:r>
              <a:rPr lang="en-US" altLang="en-US" b="1" dirty="0">
                <a:latin typeface="Calibri" panose="020F0502020204030204" pitchFamily="34" charset="0"/>
                <a:ea typeface="MS PGothic" panose="020B0600070205080204" pitchFamily="34" charset="-128"/>
                <a:cs typeface="ヒラギノ角ゴ Pro W3" charset="-128"/>
              </a:rPr>
              <a:t>. 2014;371(3):224-233. </a:t>
            </a:r>
          </a:p>
        </p:txBody>
      </p:sp>
      <p:sp>
        <p:nvSpPr>
          <p:cNvPr id="475" name="Rounded Rectangle 474"/>
          <p:cNvSpPr/>
          <p:nvPr/>
        </p:nvSpPr>
        <p:spPr>
          <a:xfrm>
            <a:off x="2263775" y="974725"/>
            <a:ext cx="7386638" cy="4114800"/>
          </a:xfrm>
          <a:prstGeom prst="roundRect">
            <a:avLst>
              <a:gd name="adj" fmla="val 4452"/>
            </a:avLst>
          </a:prstGeom>
          <a:solidFill>
            <a:schemeClr val="bg1"/>
          </a:solidFill>
          <a:ln w="12700">
            <a:solidFill>
              <a:schemeClr val="tx2"/>
            </a:solid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pitchFamily="34" charset="0"/>
              <a:ea typeface="+mn-ea"/>
              <a:cs typeface="+mn-cs"/>
            </a:endParaRPr>
          </a:p>
        </p:txBody>
      </p:sp>
      <p:sp>
        <p:nvSpPr>
          <p:cNvPr id="88069" name="TextBox 477"/>
          <p:cNvSpPr txBox="1">
            <a:spLocks noChangeArrowheads="1"/>
          </p:cNvSpPr>
          <p:nvPr/>
        </p:nvSpPr>
        <p:spPr bwMode="auto">
          <a:xfrm>
            <a:off x="3587750" y="2301876"/>
            <a:ext cx="2509838" cy="646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en-US" sz="1400" b="1"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rPr>
              <a:t>Lanreotide</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en-US" sz="1100" b="1"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rPr>
              <a:t>32 events, 101 patients</a:t>
            </a:r>
            <a:br>
              <a:rPr kumimoji="0" lang="en-GB" altLang="en-US" sz="1100" b="1"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rPr>
            </a:br>
            <a:r>
              <a:rPr kumimoji="0" lang="en-GB" altLang="en-US" sz="1100" b="1"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rPr>
              <a:t>Median PFS not reached</a:t>
            </a:r>
          </a:p>
        </p:txBody>
      </p:sp>
      <p:sp>
        <p:nvSpPr>
          <p:cNvPr id="88070" name="TextBox 478"/>
          <p:cNvSpPr txBox="1">
            <a:spLocks noChangeArrowheads="1"/>
          </p:cNvSpPr>
          <p:nvPr/>
        </p:nvSpPr>
        <p:spPr bwMode="auto">
          <a:xfrm>
            <a:off x="3575050" y="2890838"/>
            <a:ext cx="3709988"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en-US" sz="1400" b="1" i="0" u="none" strike="noStrike" kern="0" cap="none" spc="0" normalizeH="0" baseline="0" noProof="0" dirty="0">
                <a:ln>
                  <a:noFill/>
                </a:ln>
                <a:solidFill>
                  <a:srgbClr val="1385FF"/>
                </a:solidFill>
                <a:effectLst/>
                <a:uLnTx/>
                <a:uFillTx/>
                <a:latin typeface="Calibri" panose="020F0502020204030204" pitchFamily="34" charset="0"/>
                <a:ea typeface="ヒラギノ角ゴ Pro W3" charset="-128"/>
                <a:cs typeface="Tahoma" panose="020B0604030504040204" pitchFamily="34" charset="0"/>
              </a:rPr>
              <a:t>Placebo</a:t>
            </a:r>
            <a:r>
              <a:rPr kumimoji="0" lang="en-GB" altLang="en-US" sz="1100" b="1" i="0" u="none" strike="noStrike" kern="0" cap="none" spc="0" normalizeH="0" baseline="0" noProof="0" dirty="0">
                <a:ln>
                  <a:noFill/>
                </a:ln>
                <a:solidFill>
                  <a:srgbClr val="1385FF"/>
                </a:solidFill>
                <a:effectLst/>
                <a:uLnTx/>
                <a:uFillTx/>
                <a:latin typeface="Calibri" panose="020F0502020204030204" pitchFamily="34" charset="0"/>
                <a:ea typeface="ヒラギノ角ゴ Pro W3" charset="-128"/>
                <a:cs typeface="Tahoma" panose="020B0604030504040204" pitchFamily="34" charset="0"/>
              </a:rPr>
              <a:t> </a:t>
            </a:r>
          </a:p>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en-US" sz="1100" b="1" i="0" u="none" strike="noStrike" kern="0" cap="none" spc="0" normalizeH="0" baseline="0" noProof="0" dirty="0">
                <a:ln>
                  <a:noFill/>
                </a:ln>
                <a:solidFill>
                  <a:srgbClr val="1385FF"/>
                </a:solidFill>
                <a:effectLst/>
                <a:uLnTx/>
                <a:uFillTx/>
                <a:latin typeface="Calibri" panose="020F0502020204030204" pitchFamily="34" charset="0"/>
                <a:ea typeface="ヒラギノ角ゴ Pro W3" charset="-128"/>
                <a:cs typeface="Tahoma" panose="020B0604030504040204" pitchFamily="34" charset="0"/>
              </a:rPr>
              <a:t>60 events,103 patients</a:t>
            </a:r>
            <a:br>
              <a:rPr kumimoji="0" lang="en-GB" altLang="en-US" sz="1100" b="1" i="0" u="none" strike="noStrike" kern="0" cap="none" spc="0" normalizeH="0" baseline="0" noProof="0" dirty="0">
                <a:ln>
                  <a:noFill/>
                </a:ln>
                <a:solidFill>
                  <a:srgbClr val="1385FF"/>
                </a:solidFill>
                <a:effectLst/>
                <a:uLnTx/>
                <a:uFillTx/>
                <a:latin typeface="Calibri" panose="020F0502020204030204" pitchFamily="34" charset="0"/>
                <a:ea typeface="ヒラギノ角ゴ Pro W3" charset="-128"/>
                <a:cs typeface="Tahoma" panose="020B0604030504040204" pitchFamily="34" charset="0"/>
              </a:rPr>
            </a:br>
            <a:r>
              <a:rPr kumimoji="0" lang="en-GB" altLang="en-US" sz="1100" b="1" i="0" u="none" strike="noStrike" kern="0" cap="none" spc="0" normalizeH="0" baseline="0" noProof="0" dirty="0">
                <a:ln>
                  <a:noFill/>
                </a:ln>
                <a:solidFill>
                  <a:srgbClr val="1385FF"/>
                </a:solidFill>
                <a:effectLst/>
                <a:uLnTx/>
                <a:uFillTx/>
                <a:latin typeface="Calibri" panose="020F0502020204030204" pitchFamily="34" charset="0"/>
                <a:ea typeface="ヒラギノ角ゴ Pro W3" charset="-128"/>
                <a:cs typeface="Tahoma" panose="020B0604030504040204" pitchFamily="34" charset="0"/>
              </a:rPr>
              <a:t>Median PFS= 18.0 months [95% CI: 12.1, 24.0]</a:t>
            </a:r>
          </a:p>
        </p:txBody>
      </p:sp>
      <p:grpSp>
        <p:nvGrpSpPr>
          <p:cNvPr id="88071" name="Group 479"/>
          <p:cNvGrpSpPr>
            <a:grpSpLocks/>
          </p:cNvGrpSpPr>
          <p:nvPr/>
        </p:nvGrpSpPr>
        <p:grpSpPr bwMode="auto">
          <a:xfrm>
            <a:off x="2998789" y="1412876"/>
            <a:ext cx="5870575" cy="3173413"/>
            <a:chOff x="1206396" y="1500293"/>
            <a:chExt cx="6574089" cy="3816775"/>
          </a:xfrm>
        </p:grpSpPr>
        <p:cxnSp>
          <p:nvCxnSpPr>
            <p:cNvPr id="481" name="Straight Connector 480"/>
            <p:cNvCxnSpPr>
              <a:endCxn id="552" idx="3"/>
            </p:cNvCxnSpPr>
            <p:nvPr/>
          </p:nvCxnSpPr>
          <p:spPr bwMode="auto">
            <a:xfrm flipH="1">
              <a:off x="2100600" y="1773329"/>
              <a:ext cx="1778" cy="57280"/>
            </a:xfrm>
            <a:prstGeom prst="line">
              <a:avLst/>
            </a:prstGeom>
            <a:noFill/>
            <a:ln w="9525" cap="flat" cmpd="sng" algn="ctr">
              <a:solidFill>
                <a:schemeClr val="accent4"/>
              </a:solidFill>
              <a:prstDash val="solid"/>
              <a:round/>
              <a:headEnd type="none" w="med" len="med"/>
              <a:tailEnd type="none" w="med" len="med"/>
            </a:ln>
            <a:effectLst/>
          </p:spPr>
        </p:cxnSp>
        <p:cxnSp>
          <p:nvCxnSpPr>
            <p:cNvPr id="482" name="Straight Connector 481"/>
            <p:cNvCxnSpPr/>
            <p:nvPr/>
          </p:nvCxnSpPr>
          <p:spPr bwMode="auto">
            <a:xfrm>
              <a:off x="3172578" y="2151379"/>
              <a:ext cx="1777" cy="47733"/>
            </a:xfrm>
            <a:prstGeom prst="line">
              <a:avLst/>
            </a:prstGeom>
            <a:noFill/>
            <a:ln w="9525" cap="flat" cmpd="sng" algn="ctr">
              <a:solidFill>
                <a:schemeClr val="accent4"/>
              </a:solidFill>
              <a:prstDash val="solid"/>
              <a:round/>
              <a:headEnd type="none" w="med" len="med"/>
              <a:tailEnd type="none" w="med" len="med"/>
            </a:ln>
            <a:effectLst/>
          </p:spPr>
        </p:cxnSp>
        <p:cxnSp>
          <p:nvCxnSpPr>
            <p:cNvPr id="88096" name="Straight Connector 482"/>
            <p:cNvCxnSpPr>
              <a:cxnSpLocks noChangeShapeType="1"/>
            </p:cNvCxnSpPr>
            <p:nvPr/>
          </p:nvCxnSpPr>
          <p:spPr bwMode="auto">
            <a:xfrm>
              <a:off x="1836456" y="1777246"/>
              <a:ext cx="0" cy="3163363"/>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097" name="Straight Connector 483"/>
            <p:cNvCxnSpPr>
              <a:cxnSpLocks noChangeShapeType="1"/>
            </p:cNvCxnSpPr>
            <p:nvPr/>
          </p:nvCxnSpPr>
          <p:spPr bwMode="auto">
            <a:xfrm flipH="1">
              <a:off x="1795019" y="4839633"/>
              <a:ext cx="5751531" cy="6798"/>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098" name="Straight Connector 484"/>
            <p:cNvCxnSpPr>
              <a:cxnSpLocks noChangeShapeType="1"/>
            </p:cNvCxnSpPr>
            <p:nvPr/>
          </p:nvCxnSpPr>
          <p:spPr bwMode="auto">
            <a:xfrm>
              <a:off x="1772157" y="3609240"/>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099" name="Straight Connector 485"/>
            <p:cNvCxnSpPr>
              <a:cxnSpLocks noChangeShapeType="1"/>
            </p:cNvCxnSpPr>
            <p:nvPr/>
          </p:nvCxnSpPr>
          <p:spPr bwMode="auto">
            <a:xfrm>
              <a:off x="1775015" y="3923636"/>
              <a:ext cx="60013"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0" name="Straight Connector 486"/>
            <p:cNvCxnSpPr>
              <a:cxnSpLocks noChangeShapeType="1"/>
            </p:cNvCxnSpPr>
            <p:nvPr/>
          </p:nvCxnSpPr>
          <p:spPr bwMode="auto">
            <a:xfrm>
              <a:off x="1769299" y="3316936"/>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1" name="Straight Connector 487"/>
            <p:cNvCxnSpPr>
              <a:cxnSpLocks noChangeShapeType="1"/>
            </p:cNvCxnSpPr>
            <p:nvPr/>
          </p:nvCxnSpPr>
          <p:spPr bwMode="auto">
            <a:xfrm>
              <a:off x="1772157" y="4229535"/>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2" name="Straight Connector 488"/>
            <p:cNvCxnSpPr>
              <a:cxnSpLocks noChangeShapeType="1"/>
            </p:cNvCxnSpPr>
            <p:nvPr/>
          </p:nvCxnSpPr>
          <p:spPr bwMode="auto">
            <a:xfrm>
              <a:off x="1773586" y="4543930"/>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3" name="Straight Connector 489"/>
            <p:cNvCxnSpPr>
              <a:cxnSpLocks noChangeShapeType="1"/>
            </p:cNvCxnSpPr>
            <p:nvPr/>
          </p:nvCxnSpPr>
          <p:spPr bwMode="auto">
            <a:xfrm>
              <a:off x="1770728" y="3000841"/>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4" name="Straight Connector 490"/>
            <p:cNvCxnSpPr>
              <a:cxnSpLocks noChangeShapeType="1"/>
            </p:cNvCxnSpPr>
            <p:nvPr/>
          </p:nvCxnSpPr>
          <p:spPr bwMode="auto">
            <a:xfrm>
              <a:off x="1770728" y="2696642"/>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5" name="Straight Connector 491"/>
            <p:cNvCxnSpPr>
              <a:cxnSpLocks noChangeShapeType="1"/>
            </p:cNvCxnSpPr>
            <p:nvPr/>
          </p:nvCxnSpPr>
          <p:spPr bwMode="auto">
            <a:xfrm>
              <a:off x="1772157" y="2380546"/>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6" name="Straight Connector 492"/>
            <p:cNvCxnSpPr>
              <a:cxnSpLocks noChangeShapeType="1"/>
            </p:cNvCxnSpPr>
            <p:nvPr/>
          </p:nvCxnSpPr>
          <p:spPr bwMode="auto">
            <a:xfrm>
              <a:off x="1770728" y="2078047"/>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7" name="Straight Connector 493"/>
            <p:cNvCxnSpPr>
              <a:cxnSpLocks noChangeShapeType="1"/>
            </p:cNvCxnSpPr>
            <p:nvPr/>
          </p:nvCxnSpPr>
          <p:spPr bwMode="auto">
            <a:xfrm>
              <a:off x="1773586" y="1777246"/>
              <a:ext cx="6287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8" name="Straight Connector 494"/>
            <p:cNvCxnSpPr>
              <a:cxnSpLocks noChangeShapeType="1"/>
            </p:cNvCxnSpPr>
            <p:nvPr/>
          </p:nvCxnSpPr>
          <p:spPr bwMode="auto">
            <a:xfrm rot="5400000">
              <a:off x="2433493" y="4883818"/>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09" name="Straight Connector 495"/>
            <p:cNvCxnSpPr>
              <a:cxnSpLocks noChangeShapeType="1"/>
            </p:cNvCxnSpPr>
            <p:nvPr/>
          </p:nvCxnSpPr>
          <p:spPr bwMode="auto">
            <a:xfrm rot="5400000">
              <a:off x="3076490" y="4885518"/>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10" name="Straight Connector 496"/>
            <p:cNvCxnSpPr>
              <a:cxnSpLocks noChangeShapeType="1"/>
            </p:cNvCxnSpPr>
            <p:nvPr/>
          </p:nvCxnSpPr>
          <p:spPr bwMode="auto">
            <a:xfrm rot="5400000">
              <a:off x="3703768" y="4883818"/>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11" name="Straight Connector 497"/>
            <p:cNvCxnSpPr>
              <a:cxnSpLocks noChangeShapeType="1"/>
            </p:cNvCxnSpPr>
            <p:nvPr/>
          </p:nvCxnSpPr>
          <p:spPr bwMode="auto">
            <a:xfrm rot="5400000">
              <a:off x="4338193" y="4878719"/>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12" name="Straight Connector 498"/>
            <p:cNvCxnSpPr>
              <a:cxnSpLocks noChangeShapeType="1"/>
            </p:cNvCxnSpPr>
            <p:nvPr/>
          </p:nvCxnSpPr>
          <p:spPr bwMode="auto">
            <a:xfrm rot="5400000">
              <a:off x="5607039" y="4877020"/>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13" name="Straight Connector 499"/>
            <p:cNvCxnSpPr>
              <a:cxnSpLocks noChangeShapeType="1"/>
            </p:cNvCxnSpPr>
            <p:nvPr/>
          </p:nvCxnSpPr>
          <p:spPr bwMode="auto">
            <a:xfrm rot="5400000">
              <a:off x="6883032" y="4877020"/>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cxnSp>
          <p:nvCxnSpPr>
            <p:cNvPr id="88114" name="Straight Connector 500"/>
            <p:cNvCxnSpPr>
              <a:cxnSpLocks noChangeShapeType="1"/>
            </p:cNvCxnSpPr>
            <p:nvPr/>
          </p:nvCxnSpPr>
          <p:spPr bwMode="auto">
            <a:xfrm rot="5400000">
              <a:off x="7510310" y="4881913"/>
              <a:ext cx="74776"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cxnSp>
        <p:sp>
          <p:nvSpPr>
            <p:cNvPr id="88115" name="Rectangle 188"/>
            <p:cNvSpPr>
              <a:spLocks noChangeArrowheads="1"/>
            </p:cNvSpPr>
            <p:nvPr/>
          </p:nvSpPr>
          <p:spPr bwMode="auto">
            <a:xfrm>
              <a:off x="1794417" y="4927099"/>
              <a:ext cx="80795"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0</a:t>
              </a:r>
            </a:p>
          </p:txBody>
        </p:sp>
        <p:sp>
          <p:nvSpPr>
            <p:cNvPr id="88116" name="Rectangle 188"/>
            <p:cNvSpPr>
              <a:spLocks noChangeArrowheads="1"/>
            </p:cNvSpPr>
            <p:nvPr/>
          </p:nvSpPr>
          <p:spPr bwMode="auto">
            <a:xfrm>
              <a:off x="2429648" y="4927099"/>
              <a:ext cx="80795"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3</a:t>
              </a:r>
            </a:p>
          </p:txBody>
        </p:sp>
        <p:sp>
          <p:nvSpPr>
            <p:cNvPr id="88117" name="Rectangle 188"/>
            <p:cNvSpPr>
              <a:spLocks noChangeArrowheads="1"/>
            </p:cNvSpPr>
            <p:nvPr/>
          </p:nvSpPr>
          <p:spPr bwMode="auto">
            <a:xfrm>
              <a:off x="3065091" y="4927099"/>
              <a:ext cx="80795"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6</a:t>
              </a:r>
            </a:p>
          </p:txBody>
        </p:sp>
        <p:sp>
          <p:nvSpPr>
            <p:cNvPr id="88118" name="Rectangle 188"/>
            <p:cNvSpPr>
              <a:spLocks noChangeArrowheads="1"/>
            </p:cNvSpPr>
            <p:nvPr/>
          </p:nvSpPr>
          <p:spPr bwMode="auto">
            <a:xfrm>
              <a:off x="3699926" y="4927099"/>
              <a:ext cx="80795"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9</a:t>
              </a:r>
            </a:p>
          </p:txBody>
        </p:sp>
        <p:sp>
          <p:nvSpPr>
            <p:cNvPr id="88119" name="Rectangle 188"/>
            <p:cNvSpPr>
              <a:spLocks noChangeArrowheads="1"/>
            </p:cNvSpPr>
            <p:nvPr/>
          </p:nvSpPr>
          <p:spPr bwMode="auto">
            <a:xfrm>
              <a:off x="4279243" y="4928796"/>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12</a:t>
              </a:r>
            </a:p>
          </p:txBody>
        </p:sp>
        <p:sp>
          <p:nvSpPr>
            <p:cNvPr id="88120" name="Rectangle 188"/>
            <p:cNvSpPr>
              <a:spLocks noChangeArrowheads="1"/>
            </p:cNvSpPr>
            <p:nvPr/>
          </p:nvSpPr>
          <p:spPr bwMode="auto">
            <a:xfrm>
              <a:off x="5542375" y="4928796"/>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18</a:t>
              </a:r>
            </a:p>
          </p:txBody>
        </p:sp>
        <p:sp>
          <p:nvSpPr>
            <p:cNvPr id="88121" name="Rectangle 188"/>
            <p:cNvSpPr>
              <a:spLocks noChangeArrowheads="1"/>
            </p:cNvSpPr>
            <p:nvPr/>
          </p:nvSpPr>
          <p:spPr bwMode="auto">
            <a:xfrm>
              <a:off x="6850411" y="4928796"/>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24</a:t>
              </a:r>
            </a:p>
          </p:txBody>
        </p:sp>
        <p:sp>
          <p:nvSpPr>
            <p:cNvPr id="88122" name="Rectangle 188"/>
            <p:cNvSpPr>
              <a:spLocks noChangeArrowheads="1"/>
            </p:cNvSpPr>
            <p:nvPr/>
          </p:nvSpPr>
          <p:spPr bwMode="auto">
            <a:xfrm>
              <a:off x="7451151" y="4927099"/>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27</a:t>
              </a:r>
            </a:p>
          </p:txBody>
        </p:sp>
        <p:sp>
          <p:nvSpPr>
            <p:cNvPr id="88123" name="Rectangle 188"/>
            <p:cNvSpPr>
              <a:spLocks noChangeArrowheads="1"/>
            </p:cNvSpPr>
            <p:nvPr/>
          </p:nvSpPr>
          <p:spPr bwMode="auto">
            <a:xfrm>
              <a:off x="1648899" y="4729963"/>
              <a:ext cx="80795"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0</a:t>
              </a:r>
            </a:p>
          </p:txBody>
        </p:sp>
        <p:sp>
          <p:nvSpPr>
            <p:cNvPr id="88124" name="Rectangle 188"/>
            <p:cNvSpPr>
              <a:spLocks noChangeArrowheads="1"/>
            </p:cNvSpPr>
            <p:nvPr/>
          </p:nvSpPr>
          <p:spPr bwMode="auto">
            <a:xfrm>
              <a:off x="1563530" y="4427463"/>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10</a:t>
              </a:r>
            </a:p>
          </p:txBody>
        </p:sp>
        <p:sp>
          <p:nvSpPr>
            <p:cNvPr id="88125" name="Rectangle 188"/>
            <p:cNvSpPr>
              <a:spLocks noChangeArrowheads="1"/>
            </p:cNvSpPr>
            <p:nvPr/>
          </p:nvSpPr>
          <p:spPr bwMode="auto">
            <a:xfrm>
              <a:off x="1563530" y="4124963"/>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20</a:t>
              </a:r>
            </a:p>
          </p:txBody>
        </p:sp>
        <p:sp>
          <p:nvSpPr>
            <p:cNvPr id="88126" name="Rectangle 188"/>
            <p:cNvSpPr>
              <a:spLocks noChangeArrowheads="1"/>
            </p:cNvSpPr>
            <p:nvPr/>
          </p:nvSpPr>
          <p:spPr bwMode="auto">
            <a:xfrm>
              <a:off x="1563530" y="3808868"/>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30</a:t>
              </a:r>
            </a:p>
          </p:txBody>
        </p:sp>
        <p:sp>
          <p:nvSpPr>
            <p:cNvPr id="88127" name="Rectangle 188"/>
            <p:cNvSpPr>
              <a:spLocks noChangeArrowheads="1"/>
            </p:cNvSpPr>
            <p:nvPr/>
          </p:nvSpPr>
          <p:spPr bwMode="auto">
            <a:xfrm>
              <a:off x="1563530" y="3502969"/>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40</a:t>
              </a:r>
            </a:p>
          </p:txBody>
        </p:sp>
        <p:sp>
          <p:nvSpPr>
            <p:cNvPr id="88128" name="Rectangle 188"/>
            <p:cNvSpPr>
              <a:spLocks noChangeArrowheads="1"/>
            </p:cNvSpPr>
            <p:nvPr/>
          </p:nvSpPr>
          <p:spPr bwMode="auto">
            <a:xfrm>
              <a:off x="1563530" y="3197070"/>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50</a:t>
              </a:r>
            </a:p>
          </p:txBody>
        </p:sp>
        <p:sp>
          <p:nvSpPr>
            <p:cNvPr id="88129" name="Rectangle 188"/>
            <p:cNvSpPr>
              <a:spLocks noChangeArrowheads="1"/>
            </p:cNvSpPr>
            <p:nvPr/>
          </p:nvSpPr>
          <p:spPr bwMode="auto">
            <a:xfrm>
              <a:off x="1563530" y="2894572"/>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60</a:t>
              </a:r>
            </a:p>
          </p:txBody>
        </p:sp>
        <p:sp>
          <p:nvSpPr>
            <p:cNvPr id="88130" name="Rectangle 188"/>
            <p:cNvSpPr>
              <a:spLocks noChangeArrowheads="1"/>
            </p:cNvSpPr>
            <p:nvPr/>
          </p:nvSpPr>
          <p:spPr bwMode="auto">
            <a:xfrm>
              <a:off x="1563530" y="2578477"/>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70</a:t>
              </a:r>
            </a:p>
          </p:txBody>
        </p:sp>
        <p:sp>
          <p:nvSpPr>
            <p:cNvPr id="88131" name="Rectangle 188"/>
            <p:cNvSpPr>
              <a:spLocks noChangeArrowheads="1"/>
            </p:cNvSpPr>
            <p:nvPr/>
          </p:nvSpPr>
          <p:spPr bwMode="auto">
            <a:xfrm>
              <a:off x="1563530" y="2275975"/>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80</a:t>
              </a:r>
            </a:p>
          </p:txBody>
        </p:sp>
        <p:sp>
          <p:nvSpPr>
            <p:cNvPr id="88132" name="Rectangle 188"/>
            <p:cNvSpPr>
              <a:spLocks noChangeArrowheads="1"/>
            </p:cNvSpPr>
            <p:nvPr/>
          </p:nvSpPr>
          <p:spPr bwMode="auto">
            <a:xfrm>
              <a:off x="1563530" y="1990470"/>
              <a:ext cx="161587"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90</a:t>
              </a:r>
            </a:p>
          </p:txBody>
        </p:sp>
        <p:sp>
          <p:nvSpPr>
            <p:cNvPr id="88133" name="Rectangle 188"/>
            <p:cNvSpPr>
              <a:spLocks noChangeArrowheads="1"/>
            </p:cNvSpPr>
            <p:nvPr/>
          </p:nvSpPr>
          <p:spPr bwMode="auto">
            <a:xfrm>
              <a:off x="1478163" y="1660778"/>
              <a:ext cx="242382"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100</a:t>
              </a:r>
            </a:p>
          </p:txBody>
        </p:sp>
        <p:sp>
          <p:nvSpPr>
            <p:cNvPr id="88134" name="Rectangle 195"/>
            <p:cNvSpPr>
              <a:spLocks noChangeArrowheads="1"/>
            </p:cNvSpPr>
            <p:nvPr/>
          </p:nvSpPr>
          <p:spPr bwMode="auto">
            <a:xfrm rot="-5400000">
              <a:off x="-558275" y="3264964"/>
              <a:ext cx="3770634" cy="24129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400" b="1"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Patients alive and with no progression (%)</a:t>
              </a:r>
            </a:p>
          </p:txBody>
        </p:sp>
        <p:sp>
          <p:nvSpPr>
            <p:cNvPr id="88135" name="Rectangle 195"/>
            <p:cNvSpPr>
              <a:spLocks noChangeArrowheads="1"/>
            </p:cNvSpPr>
            <p:nvPr/>
          </p:nvSpPr>
          <p:spPr bwMode="auto">
            <a:xfrm>
              <a:off x="4122936" y="5113456"/>
              <a:ext cx="937208" cy="2036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Time (months)</a:t>
              </a:r>
            </a:p>
          </p:txBody>
        </p:sp>
        <p:cxnSp>
          <p:nvCxnSpPr>
            <p:cNvPr id="523" name="Straight Connector 522"/>
            <p:cNvCxnSpPr/>
            <p:nvPr/>
          </p:nvCxnSpPr>
          <p:spPr bwMode="auto">
            <a:xfrm>
              <a:off x="4379664" y="2542794"/>
              <a:ext cx="959981" cy="0"/>
            </a:xfrm>
            <a:prstGeom prst="line">
              <a:avLst/>
            </a:prstGeom>
            <a:noFill/>
            <a:ln w="9525" cap="flat" cmpd="sng" algn="ctr">
              <a:solidFill>
                <a:schemeClr val="accent4"/>
              </a:solidFill>
              <a:prstDash val="solid"/>
              <a:round/>
              <a:headEnd type="none" w="med" len="med"/>
              <a:tailEnd type="none" w="med" len="med"/>
            </a:ln>
            <a:effectLst/>
          </p:spPr>
        </p:cxnSp>
        <p:sp>
          <p:nvSpPr>
            <p:cNvPr id="524" name="Isosceles Triangle 523"/>
            <p:cNvSpPr/>
            <p:nvPr/>
          </p:nvSpPr>
          <p:spPr bwMode="auto">
            <a:xfrm>
              <a:off x="4418775" y="2527519"/>
              <a:ext cx="33778"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25" name="Isosceles Triangle 524"/>
            <p:cNvSpPr/>
            <p:nvPr/>
          </p:nvSpPr>
          <p:spPr bwMode="auto">
            <a:xfrm>
              <a:off x="4363665" y="2527519"/>
              <a:ext cx="35555"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26" name="Isosceles Triangle 525"/>
            <p:cNvSpPr/>
            <p:nvPr/>
          </p:nvSpPr>
          <p:spPr bwMode="auto">
            <a:xfrm>
              <a:off x="4358332" y="2382409"/>
              <a:ext cx="35555"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cxnSp>
          <p:nvCxnSpPr>
            <p:cNvPr id="527" name="Straight Connector 526"/>
            <p:cNvCxnSpPr/>
            <p:nvPr/>
          </p:nvCxnSpPr>
          <p:spPr bwMode="auto">
            <a:xfrm flipV="1">
              <a:off x="3839231" y="2370953"/>
              <a:ext cx="536878" cy="1910"/>
            </a:xfrm>
            <a:prstGeom prst="line">
              <a:avLst/>
            </a:prstGeom>
            <a:noFill/>
            <a:ln w="9525" cap="flat" cmpd="sng" algn="ctr">
              <a:solidFill>
                <a:schemeClr val="accent4"/>
              </a:solidFill>
              <a:prstDash val="solid"/>
              <a:round/>
              <a:headEnd type="none" w="med" len="med"/>
              <a:tailEnd type="none" w="med" len="med"/>
            </a:ln>
            <a:effectLst/>
          </p:spPr>
        </p:cxnSp>
        <p:cxnSp>
          <p:nvCxnSpPr>
            <p:cNvPr id="528" name="Straight Connector 527"/>
            <p:cNvCxnSpPr/>
            <p:nvPr/>
          </p:nvCxnSpPr>
          <p:spPr bwMode="auto">
            <a:xfrm flipH="1">
              <a:off x="4379664" y="2403412"/>
              <a:ext cx="3555" cy="145110"/>
            </a:xfrm>
            <a:prstGeom prst="line">
              <a:avLst/>
            </a:prstGeom>
            <a:noFill/>
            <a:ln w="9525" cap="flat" cmpd="sng" algn="ctr">
              <a:solidFill>
                <a:schemeClr val="accent4"/>
              </a:solidFill>
              <a:prstDash val="solid"/>
              <a:round/>
              <a:headEnd type="none" w="med" len="med"/>
              <a:tailEnd type="none" w="med" len="med"/>
            </a:ln>
            <a:effectLst/>
          </p:spPr>
        </p:cxnSp>
        <p:cxnSp>
          <p:nvCxnSpPr>
            <p:cNvPr id="529" name="Straight Connector 528"/>
            <p:cNvCxnSpPr/>
            <p:nvPr/>
          </p:nvCxnSpPr>
          <p:spPr bwMode="auto">
            <a:xfrm>
              <a:off x="4376109" y="2363316"/>
              <a:ext cx="0" cy="64918"/>
            </a:xfrm>
            <a:prstGeom prst="line">
              <a:avLst/>
            </a:prstGeom>
            <a:noFill/>
            <a:ln w="9525" cap="flat" cmpd="sng" algn="ctr">
              <a:solidFill>
                <a:schemeClr val="accent4"/>
              </a:solidFill>
              <a:prstDash val="solid"/>
              <a:round/>
              <a:headEnd type="none" w="med" len="med"/>
              <a:tailEnd type="none" w="med" len="med"/>
            </a:ln>
            <a:effectLst/>
          </p:spPr>
        </p:cxnSp>
        <p:cxnSp>
          <p:nvCxnSpPr>
            <p:cNvPr id="530" name="Straight Connector 529"/>
            <p:cNvCxnSpPr/>
            <p:nvPr/>
          </p:nvCxnSpPr>
          <p:spPr bwMode="auto">
            <a:xfrm>
              <a:off x="5346756" y="2542794"/>
              <a:ext cx="1778" cy="47734"/>
            </a:xfrm>
            <a:prstGeom prst="line">
              <a:avLst/>
            </a:prstGeom>
            <a:noFill/>
            <a:ln w="9525" cap="flat" cmpd="sng" algn="ctr">
              <a:solidFill>
                <a:schemeClr val="accent4"/>
              </a:solidFill>
              <a:prstDash val="solid"/>
              <a:round/>
              <a:headEnd type="none" w="med" len="med"/>
              <a:tailEnd type="none" w="med" len="med"/>
            </a:ln>
            <a:effectLst/>
          </p:spPr>
        </p:cxnSp>
        <p:sp>
          <p:nvSpPr>
            <p:cNvPr id="531" name="Isosceles Triangle 530"/>
            <p:cNvSpPr/>
            <p:nvPr/>
          </p:nvSpPr>
          <p:spPr bwMode="auto">
            <a:xfrm>
              <a:off x="5332534" y="2559978"/>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32" name="Isosceles Triangle 531"/>
            <p:cNvSpPr/>
            <p:nvPr/>
          </p:nvSpPr>
          <p:spPr bwMode="auto">
            <a:xfrm>
              <a:off x="5471198" y="2558068"/>
              <a:ext cx="35555"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33" name="Isosceles Triangle 532"/>
            <p:cNvSpPr/>
            <p:nvPr/>
          </p:nvSpPr>
          <p:spPr bwMode="auto">
            <a:xfrm>
              <a:off x="5613417" y="2558068"/>
              <a:ext cx="33778"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34" name="Isosceles Triangle 533"/>
            <p:cNvSpPr/>
            <p:nvPr/>
          </p:nvSpPr>
          <p:spPr bwMode="auto">
            <a:xfrm>
              <a:off x="5638306" y="2666901"/>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35" name="Isosceles Triangle 534"/>
            <p:cNvSpPr/>
            <p:nvPr/>
          </p:nvSpPr>
          <p:spPr bwMode="auto">
            <a:xfrm>
              <a:off x="5746748" y="2701270"/>
              <a:ext cx="35555"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36" name="Isosceles Triangle 535"/>
            <p:cNvSpPr/>
            <p:nvPr/>
          </p:nvSpPr>
          <p:spPr bwMode="auto">
            <a:xfrm>
              <a:off x="5800081" y="2749003"/>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37" name="Isosceles Triangle 536"/>
            <p:cNvSpPr/>
            <p:nvPr/>
          </p:nvSpPr>
          <p:spPr bwMode="auto">
            <a:xfrm>
              <a:off x="3823232" y="2353769"/>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38" name="Isosceles Triangle 537"/>
            <p:cNvSpPr/>
            <p:nvPr/>
          </p:nvSpPr>
          <p:spPr bwMode="auto">
            <a:xfrm>
              <a:off x="3789454" y="2321310"/>
              <a:ext cx="33778"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39" name="Isosceles Triangle 538"/>
            <p:cNvSpPr/>
            <p:nvPr/>
          </p:nvSpPr>
          <p:spPr bwMode="auto">
            <a:xfrm>
              <a:off x="3748567" y="2277396"/>
              <a:ext cx="33777"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40" name="Isosceles Triangle 539"/>
            <p:cNvSpPr/>
            <p:nvPr/>
          </p:nvSpPr>
          <p:spPr bwMode="auto">
            <a:xfrm>
              <a:off x="3158356" y="2185747"/>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41" name="Isosceles Triangle 540"/>
            <p:cNvSpPr/>
            <p:nvPr/>
          </p:nvSpPr>
          <p:spPr bwMode="auto">
            <a:xfrm>
              <a:off x="3117468" y="2143742"/>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42" name="Isosceles Triangle 541"/>
            <p:cNvSpPr/>
            <p:nvPr/>
          </p:nvSpPr>
          <p:spPr bwMode="auto">
            <a:xfrm>
              <a:off x="3103246" y="2105555"/>
              <a:ext cx="33778"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43" name="Isosceles Triangle 542"/>
            <p:cNvSpPr/>
            <p:nvPr/>
          </p:nvSpPr>
          <p:spPr bwMode="auto">
            <a:xfrm>
              <a:off x="3092579" y="2073096"/>
              <a:ext cx="33778"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44" name="Isosceles Triangle 543"/>
            <p:cNvSpPr/>
            <p:nvPr/>
          </p:nvSpPr>
          <p:spPr bwMode="auto">
            <a:xfrm>
              <a:off x="3046358" y="2036819"/>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45" name="Isosceles Triangle 544"/>
            <p:cNvSpPr/>
            <p:nvPr/>
          </p:nvSpPr>
          <p:spPr bwMode="auto">
            <a:xfrm>
              <a:off x="2518369" y="2011997"/>
              <a:ext cx="33777"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46" name="Isosceles Triangle 545"/>
            <p:cNvSpPr/>
            <p:nvPr/>
          </p:nvSpPr>
          <p:spPr bwMode="auto">
            <a:xfrm>
              <a:off x="2495258" y="2011997"/>
              <a:ext cx="33778"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47" name="Isosceles Triangle 546"/>
            <p:cNvSpPr/>
            <p:nvPr/>
          </p:nvSpPr>
          <p:spPr bwMode="auto">
            <a:xfrm>
              <a:off x="2472148" y="1973810"/>
              <a:ext cx="35555"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48" name="Isosceles Triangle 547"/>
            <p:cNvSpPr/>
            <p:nvPr/>
          </p:nvSpPr>
          <p:spPr bwMode="auto">
            <a:xfrm>
              <a:off x="2465037" y="1952808"/>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49" name="Isosceles Triangle 548"/>
            <p:cNvSpPr/>
            <p:nvPr/>
          </p:nvSpPr>
          <p:spPr bwMode="auto">
            <a:xfrm>
              <a:off x="2443704" y="1851612"/>
              <a:ext cx="35555"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50" name="Isosceles Triangle 549"/>
            <p:cNvSpPr/>
            <p:nvPr/>
          </p:nvSpPr>
          <p:spPr bwMode="auto">
            <a:xfrm>
              <a:off x="2436593" y="1821062"/>
              <a:ext cx="35555"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51" name="Isosceles Triangle 550"/>
            <p:cNvSpPr/>
            <p:nvPr/>
          </p:nvSpPr>
          <p:spPr bwMode="auto">
            <a:xfrm>
              <a:off x="2381483" y="1786694"/>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52" name="Isosceles Triangle 551"/>
            <p:cNvSpPr/>
            <p:nvPr/>
          </p:nvSpPr>
          <p:spPr bwMode="auto">
            <a:xfrm>
              <a:off x="2082822" y="1788604"/>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553" name="Isosceles Triangle 552"/>
            <p:cNvSpPr/>
            <p:nvPr/>
          </p:nvSpPr>
          <p:spPr bwMode="auto">
            <a:xfrm>
              <a:off x="1825050" y="1746599"/>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cxnSp>
          <p:nvCxnSpPr>
            <p:cNvPr id="554" name="Straight Connector 553"/>
            <p:cNvCxnSpPr/>
            <p:nvPr/>
          </p:nvCxnSpPr>
          <p:spPr bwMode="auto">
            <a:xfrm flipV="1">
              <a:off x="5353867" y="2577162"/>
              <a:ext cx="296883" cy="3819"/>
            </a:xfrm>
            <a:prstGeom prst="line">
              <a:avLst/>
            </a:prstGeom>
            <a:noFill/>
            <a:ln w="9525" cap="flat" cmpd="sng" algn="ctr">
              <a:solidFill>
                <a:schemeClr val="accent4"/>
              </a:solidFill>
              <a:prstDash val="solid"/>
              <a:round/>
              <a:headEnd type="none" w="med" len="med"/>
              <a:tailEnd type="none" w="med" len="med"/>
            </a:ln>
            <a:effectLst/>
          </p:spPr>
        </p:cxnSp>
        <p:cxnSp>
          <p:nvCxnSpPr>
            <p:cNvPr id="555" name="Straight Connector 554"/>
            <p:cNvCxnSpPr/>
            <p:nvPr/>
          </p:nvCxnSpPr>
          <p:spPr bwMode="auto">
            <a:xfrm>
              <a:off x="5650750" y="2684085"/>
              <a:ext cx="115553" cy="0"/>
            </a:xfrm>
            <a:prstGeom prst="line">
              <a:avLst/>
            </a:prstGeom>
            <a:noFill/>
            <a:ln w="9525" cap="flat" cmpd="sng" algn="ctr">
              <a:solidFill>
                <a:schemeClr val="accent4"/>
              </a:solidFill>
              <a:prstDash val="solid"/>
              <a:round/>
              <a:headEnd type="none" w="med" len="med"/>
              <a:tailEnd type="none" w="med" len="med"/>
            </a:ln>
            <a:effectLst/>
          </p:spPr>
        </p:cxnSp>
        <p:cxnSp>
          <p:nvCxnSpPr>
            <p:cNvPr id="556" name="Straight Connector 555"/>
            <p:cNvCxnSpPr/>
            <p:nvPr/>
          </p:nvCxnSpPr>
          <p:spPr bwMode="auto">
            <a:xfrm flipV="1">
              <a:off x="5768081" y="2716544"/>
              <a:ext cx="47998" cy="1909"/>
            </a:xfrm>
            <a:prstGeom prst="line">
              <a:avLst/>
            </a:prstGeom>
            <a:noFill/>
            <a:ln w="9525" cap="flat" cmpd="sng" algn="ctr">
              <a:solidFill>
                <a:schemeClr val="accent4"/>
              </a:solidFill>
              <a:prstDash val="solid"/>
              <a:round/>
              <a:headEnd type="none" w="med" len="med"/>
              <a:tailEnd type="none" w="med" len="med"/>
            </a:ln>
            <a:effectLst/>
          </p:spPr>
        </p:cxnSp>
        <p:cxnSp>
          <p:nvCxnSpPr>
            <p:cNvPr id="557" name="Straight Connector 556"/>
            <p:cNvCxnSpPr/>
            <p:nvPr/>
          </p:nvCxnSpPr>
          <p:spPr bwMode="auto">
            <a:xfrm>
              <a:off x="5768081" y="2682176"/>
              <a:ext cx="0" cy="61099"/>
            </a:xfrm>
            <a:prstGeom prst="line">
              <a:avLst/>
            </a:prstGeom>
            <a:noFill/>
            <a:ln w="9525" cap="flat" cmpd="sng" algn="ctr">
              <a:solidFill>
                <a:schemeClr val="accent4"/>
              </a:solidFill>
              <a:prstDash val="solid"/>
              <a:round/>
              <a:headEnd type="none" w="med" len="med"/>
              <a:tailEnd type="none" w="med" len="med"/>
            </a:ln>
            <a:effectLst/>
          </p:spPr>
        </p:cxnSp>
        <p:cxnSp>
          <p:nvCxnSpPr>
            <p:cNvPr id="558" name="Straight Connector 557"/>
            <p:cNvCxnSpPr/>
            <p:nvPr/>
          </p:nvCxnSpPr>
          <p:spPr bwMode="auto">
            <a:xfrm>
              <a:off x="5816080" y="2718453"/>
              <a:ext cx="0" cy="61099"/>
            </a:xfrm>
            <a:prstGeom prst="line">
              <a:avLst/>
            </a:prstGeom>
            <a:noFill/>
            <a:ln w="9525" cap="flat" cmpd="sng" algn="ctr">
              <a:solidFill>
                <a:schemeClr val="accent4"/>
              </a:solidFill>
              <a:prstDash val="solid"/>
              <a:round/>
              <a:headEnd type="none" w="med" len="med"/>
              <a:tailEnd type="none" w="med" len="med"/>
            </a:ln>
            <a:effectLst/>
          </p:spPr>
        </p:cxnSp>
        <p:cxnSp>
          <p:nvCxnSpPr>
            <p:cNvPr id="559" name="Straight Connector 558"/>
            <p:cNvCxnSpPr/>
            <p:nvPr/>
          </p:nvCxnSpPr>
          <p:spPr bwMode="auto">
            <a:xfrm>
              <a:off x="5656083" y="2571434"/>
              <a:ext cx="0" cy="95467"/>
            </a:xfrm>
            <a:prstGeom prst="line">
              <a:avLst/>
            </a:prstGeom>
            <a:noFill/>
            <a:ln w="9525" cap="flat" cmpd="sng" algn="ctr">
              <a:solidFill>
                <a:schemeClr val="accent4"/>
              </a:solidFill>
              <a:prstDash val="solid"/>
              <a:round/>
              <a:headEnd type="none" w="med" len="med"/>
              <a:tailEnd type="none" w="med" len="med"/>
            </a:ln>
            <a:effectLst/>
          </p:spPr>
        </p:cxnSp>
        <p:cxnSp>
          <p:nvCxnSpPr>
            <p:cNvPr id="560" name="Straight Connector 559"/>
            <p:cNvCxnSpPr/>
            <p:nvPr/>
          </p:nvCxnSpPr>
          <p:spPr bwMode="auto">
            <a:xfrm flipV="1">
              <a:off x="3176134" y="2202931"/>
              <a:ext cx="536878" cy="0"/>
            </a:xfrm>
            <a:prstGeom prst="line">
              <a:avLst/>
            </a:prstGeom>
            <a:noFill/>
            <a:ln w="9525" cap="flat" cmpd="sng" algn="ctr">
              <a:solidFill>
                <a:schemeClr val="accent4"/>
              </a:solidFill>
              <a:prstDash val="solid"/>
              <a:round/>
              <a:headEnd type="none" w="med" len="med"/>
              <a:tailEnd type="none" w="med" len="med"/>
            </a:ln>
            <a:effectLst/>
          </p:spPr>
        </p:cxnSp>
        <p:cxnSp>
          <p:nvCxnSpPr>
            <p:cNvPr id="561" name="Straight Connector 560"/>
            <p:cNvCxnSpPr/>
            <p:nvPr/>
          </p:nvCxnSpPr>
          <p:spPr bwMode="auto">
            <a:xfrm flipV="1">
              <a:off x="3064136" y="2054002"/>
              <a:ext cx="49777" cy="1910"/>
            </a:xfrm>
            <a:prstGeom prst="line">
              <a:avLst/>
            </a:prstGeom>
            <a:noFill/>
            <a:ln w="9525" cap="flat" cmpd="sng" algn="ctr">
              <a:solidFill>
                <a:schemeClr val="accent4"/>
              </a:solidFill>
              <a:prstDash val="solid"/>
              <a:round/>
              <a:headEnd type="none" w="med" len="med"/>
              <a:tailEnd type="none" w="med" len="med"/>
            </a:ln>
            <a:effectLst/>
          </p:spPr>
        </p:cxnSp>
        <p:cxnSp>
          <p:nvCxnSpPr>
            <p:cNvPr id="562" name="Straight Connector 561"/>
            <p:cNvCxnSpPr/>
            <p:nvPr/>
          </p:nvCxnSpPr>
          <p:spPr bwMode="auto">
            <a:xfrm flipV="1">
              <a:off x="2527258" y="2025363"/>
              <a:ext cx="536878" cy="1909"/>
            </a:xfrm>
            <a:prstGeom prst="line">
              <a:avLst/>
            </a:prstGeom>
            <a:noFill/>
            <a:ln w="9525" cap="flat" cmpd="sng" algn="ctr">
              <a:solidFill>
                <a:schemeClr val="accent4"/>
              </a:solidFill>
              <a:prstDash val="solid"/>
              <a:round/>
              <a:headEnd type="none" w="med" len="med"/>
              <a:tailEnd type="none" w="med" len="med"/>
            </a:ln>
            <a:effectLst/>
          </p:spPr>
        </p:cxnSp>
        <p:cxnSp>
          <p:nvCxnSpPr>
            <p:cNvPr id="563" name="Straight Connector 562"/>
            <p:cNvCxnSpPr>
              <a:stCxn id="544" idx="5"/>
            </p:cNvCxnSpPr>
            <p:nvPr/>
          </p:nvCxnSpPr>
          <p:spPr bwMode="auto">
            <a:xfrm flipH="1" flipV="1">
              <a:off x="3062358" y="2027271"/>
              <a:ext cx="8888" cy="30549"/>
            </a:xfrm>
            <a:prstGeom prst="line">
              <a:avLst/>
            </a:prstGeom>
            <a:noFill/>
            <a:ln w="9525" cap="flat" cmpd="sng" algn="ctr">
              <a:solidFill>
                <a:schemeClr val="accent4"/>
              </a:solidFill>
              <a:prstDash val="solid"/>
              <a:round/>
              <a:headEnd type="none" w="med" len="med"/>
              <a:tailEnd type="none" w="med" len="med"/>
            </a:ln>
            <a:effectLst/>
          </p:spPr>
        </p:cxnSp>
        <p:cxnSp>
          <p:nvCxnSpPr>
            <p:cNvPr id="564" name="Straight Connector 563"/>
            <p:cNvCxnSpPr/>
            <p:nvPr/>
          </p:nvCxnSpPr>
          <p:spPr bwMode="auto">
            <a:xfrm flipH="1" flipV="1">
              <a:off x="2479259" y="1895527"/>
              <a:ext cx="0" cy="59189"/>
            </a:xfrm>
            <a:prstGeom prst="line">
              <a:avLst/>
            </a:prstGeom>
            <a:noFill/>
            <a:ln w="9525" cap="flat" cmpd="sng" algn="ctr">
              <a:solidFill>
                <a:schemeClr val="accent4"/>
              </a:solidFill>
              <a:prstDash val="solid"/>
              <a:round/>
              <a:headEnd type="none" w="med" len="med"/>
              <a:tailEnd type="none" w="med" len="med"/>
            </a:ln>
            <a:effectLst/>
          </p:spPr>
        </p:cxnSp>
        <p:cxnSp>
          <p:nvCxnSpPr>
            <p:cNvPr id="565" name="Straight Connector 564"/>
            <p:cNvCxnSpPr>
              <a:endCxn id="551" idx="5"/>
            </p:cNvCxnSpPr>
            <p:nvPr/>
          </p:nvCxnSpPr>
          <p:spPr bwMode="auto">
            <a:xfrm flipV="1">
              <a:off x="2109489" y="1807698"/>
              <a:ext cx="296882" cy="1909"/>
            </a:xfrm>
            <a:prstGeom prst="line">
              <a:avLst/>
            </a:prstGeom>
            <a:noFill/>
            <a:ln w="9525" cap="flat" cmpd="sng" algn="ctr">
              <a:solidFill>
                <a:schemeClr val="accent4"/>
              </a:solidFill>
              <a:prstDash val="solid"/>
              <a:round/>
              <a:headEnd type="none" w="med" len="med"/>
              <a:tailEnd type="none" w="med" len="med"/>
            </a:ln>
            <a:effectLst/>
          </p:spPr>
        </p:cxnSp>
        <p:cxnSp>
          <p:nvCxnSpPr>
            <p:cNvPr id="566" name="Straight Connector 565"/>
            <p:cNvCxnSpPr/>
            <p:nvPr/>
          </p:nvCxnSpPr>
          <p:spPr bwMode="auto">
            <a:xfrm flipV="1">
              <a:off x="2397483" y="1809606"/>
              <a:ext cx="56888" cy="0"/>
            </a:xfrm>
            <a:prstGeom prst="line">
              <a:avLst/>
            </a:prstGeom>
            <a:noFill/>
            <a:ln w="9525" cap="flat" cmpd="sng" algn="ctr">
              <a:solidFill>
                <a:schemeClr val="accent4"/>
              </a:solidFill>
              <a:prstDash val="solid"/>
              <a:round/>
              <a:headEnd type="none" w="med" len="med"/>
              <a:tailEnd type="none" w="med" len="med"/>
            </a:ln>
            <a:effectLst/>
          </p:spPr>
        </p:cxnSp>
        <p:sp>
          <p:nvSpPr>
            <p:cNvPr id="88180" name="Diamond 566"/>
            <p:cNvSpPr>
              <a:spLocks noChangeArrowheads="1"/>
            </p:cNvSpPr>
            <p:nvPr/>
          </p:nvSpPr>
          <p:spPr bwMode="auto">
            <a:xfrm>
              <a:off x="2659493" y="190300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81" name="Diamond 567"/>
            <p:cNvSpPr>
              <a:spLocks noChangeArrowheads="1"/>
            </p:cNvSpPr>
            <p:nvPr/>
          </p:nvSpPr>
          <p:spPr bwMode="auto">
            <a:xfrm>
              <a:off x="4111237" y="2654156"/>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82" name="Diamond 568"/>
            <p:cNvSpPr>
              <a:spLocks noChangeArrowheads="1"/>
            </p:cNvSpPr>
            <p:nvPr/>
          </p:nvSpPr>
          <p:spPr bwMode="auto">
            <a:xfrm>
              <a:off x="3994068" y="261337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83" name="Diamond 569"/>
            <p:cNvSpPr>
              <a:spLocks noChangeArrowheads="1"/>
            </p:cNvSpPr>
            <p:nvPr/>
          </p:nvSpPr>
          <p:spPr bwMode="auto">
            <a:xfrm>
              <a:off x="4562764" y="3038228"/>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84" name="Diamond 570"/>
            <p:cNvSpPr>
              <a:spLocks noChangeArrowheads="1"/>
            </p:cNvSpPr>
            <p:nvPr/>
          </p:nvSpPr>
          <p:spPr bwMode="auto">
            <a:xfrm>
              <a:off x="4499892" y="3007639"/>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85" name="Diamond 571"/>
            <p:cNvSpPr>
              <a:spLocks noChangeArrowheads="1"/>
            </p:cNvSpPr>
            <p:nvPr/>
          </p:nvSpPr>
          <p:spPr bwMode="auto">
            <a:xfrm>
              <a:off x="4379866" y="2970251"/>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86" name="Diamond 572"/>
            <p:cNvSpPr>
              <a:spLocks noChangeArrowheads="1"/>
            </p:cNvSpPr>
            <p:nvPr/>
          </p:nvSpPr>
          <p:spPr bwMode="auto">
            <a:xfrm>
              <a:off x="4371294" y="294306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87" name="Diamond 573"/>
            <p:cNvSpPr>
              <a:spLocks noChangeArrowheads="1"/>
            </p:cNvSpPr>
            <p:nvPr/>
          </p:nvSpPr>
          <p:spPr bwMode="auto">
            <a:xfrm>
              <a:off x="4363681" y="289887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88" name="Diamond 574"/>
            <p:cNvSpPr>
              <a:spLocks noChangeArrowheads="1"/>
            </p:cNvSpPr>
            <p:nvPr/>
          </p:nvSpPr>
          <p:spPr bwMode="auto">
            <a:xfrm>
              <a:off x="4355575" y="286828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89" name="Diamond 575"/>
            <p:cNvSpPr>
              <a:spLocks noChangeArrowheads="1"/>
            </p:cNvSpPr>
            <p:nvPr/>
          </p:nvSpPr>
          <p:spPr bwMode="auto">
            <a:xfrm>
              <a:off x="4352717" y="2711937"/>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90" name="Diamond 576"/>
            <p:cNvSpPr>
              <a:spLocks noChangeArrowheads="1"/>
            </p:cNvSpPr>
            <p:nvPr/>
          </p:nvSpPr>
          <p:spPr bwMode="auto">
            <a:xfrm>
              <a:off x="4351288" y="2654156"/>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91" name="Diamond 577"/>
            <p:cNvSpPr>
              <a:spLocks noChangeArrowheads="1"/>
            </p:cNvSpPr>
            <p:nvPr/>
          </p:nvSpPr>
          <p:spPr bwMode="auto">
            <a:xfrm>
              <a:off x="3816887" y="256918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92" name="Diamond 578"/>
            <p:cNvSpPr>
              <a:spLocks noChangeArrowheads="1"/>
            </p:cNvSpPr>
            <p:nvPr/>
          </p:nvSpPr>
          <p:spPr bwMode="auto">
            <a:xfrm>
              <a:off x="3814029" y="253859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93" name="Diamond 579"/>
            <p:cNvSpPr>
              <a:spLocks noChangeArrowheads="1"/>
            </p:cNvSpPr>
            <p:nvPr/>
          </p:nvSpPr>
          <p:spPr bwMode="auto">
            <a:xfrm>
              <a:off x="3805455" y="2514802"/>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94" name="Diamond 580"/>
            <p:cNvSpPr>
              <a:spLocks noChangeArrowheads="1"/>
            </p:cNvSpPr>
            <p:nvPr/>
          </p:nvSpPr>
          <p:spPr bwMode="auto">
            <a:xfrm>
              <a:off x="3788309" y="2484212"/>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95" name="Diamond 581"/>
            <p:cNvSpPr>
              <a:spLocks noChangeArrowheads="1"/>
            </p:cNvSpPr>
            <p:nvPr/>
          </p:nvSpPr>
          <p:spPr bwMode="auto">
            <a:xfrm>
              <a:off x="3756873" y="2470617"/>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96" name="Diamond 582"/>
            <p:cNvSpPr>
              <a:spLocks noChangeArrowheads="1"/>
            </p:cNvSpPr>
            <p:nvPr/>
          </p:nvSpPr>
          <p:spPr bwMode="auto">
            <a:xfrm>
              <a:off x="3739727" y="2433229"/>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97" name="Diamond 583"/>
            <p:cNvSpPr>
              <a:spLocks noChangeArrowheads="1"/>
            </p:cNvSpPr>
            <p:nvPr/>
          </p:nvSpPr>
          <p:spPr bwMode="auto">
            <a:xfrm>
              <a:off x="3722581" y="2406038"/>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98" name="Diamond 584"/>
            <p:cNvSpPr>
              <a:spLocks noChangeArrowheads="1"/>
            </p:cNvSpPr>
            <p:nvPr/>
          </p:nvSpPr>
          <p:spPr bwMode="auto">
            <a:xfrm>
              <a:off x="3722581" y="2235821"/>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199" name="Diamond 585"/>
            <p:cNvSpPr>
              <a:spLocks noChangeArrowheads="1"/>
            </p:cNvSpPr>
            <p:nvPr/>
          </p:nvSpPr>
          <p:spPr bwMode="auto">
            <a:xfrm>
              <a:off x="3703209" y="2166417"/>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00" name="Diamond 586"/>
            <p:cNvSpPr>
              <a:spLocks noChangeArrowheads="1"/>
            </p:cNvSpPr>
            <p:nvPr/>
          </p:nvSpPr>
          <p:spPr bwMode="auto">
            <a:xfrm>
              <a:off x="3582550" y="217142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01" name="Diamond 587"/>
            <p:cNvSpPr>
              <a:spLocks noChangeArrowheads="1"/>
            </p:cNvSpPr>
            <p:nvPr/>
          </p:nvSpPr>
          <p:spPr bwMode="auto">
            <a:xfrm>
              <a:off x="3265338" y="2134128"/>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02" name="Diamond 588"/>
            <p:cNvSpPr>
              <a:spLocks noChangeArrowheads="1"/>
            </p:cNvSpPr>
            <p:nvPr/>
          </p:nvSpPr>
          <p:spPr bwMode="auto">
            <a:xfrm>
              <a:off x="3139596" y="2059352"/>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03" name="Diamond 589"/>
            <p:cNvSpPr>
              <a:spLocks noChangeArrowheads="1"/>
            </p:cNvSpPr>
            <p:nvPr/>
          </p:nvSpPr>
          <p:spPr bwMode="auto">
            <a:xfrm>
              <a:off x="3093872" y="2028763"/>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04" name="Diamond 590"/>
            <p:cNvSpPr>
              <a:spLocks noChangeArrowheads="1"/>
            </p:cNvSpPr>
            <p:nvPr/>
          </p:nvSpPr>
          <p:spPr bwMode="auto">
            <a:xfrm>
              <a:off x="3088157" y="1994773"/>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05" name="Diamond 591"/>
            <p:cNvSpPr>
              <a:spLocks noChangeArrowheads="1"/>
            </p:cNvSpPr>
            <p:nvPr/>
          </p:nvSpPr>
          <p:spPr bwMode="auto">
            <a:xfrm>
              <a:off x="3075297" y="1936993"/>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06" name="Diamond 592"/>
            <p:cNvSpPr>
              <a:spLocks noChangeArrowheads="1"/>
            </p:cNvSpPr>
            <p:nvPr/>
          </p:nvSpPr>
          <p:spPr bwMode="auto">
            <a:xfrm>
              <a:off x="3022428" y="193529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07" name="Diamond 593"/>
            <p:cNvSpPr>
              <a:spLocks noChangeArrowheads="1"/>
            </p:cNvSpPr>
            <p:nvPr/>
          </p:nvSpPr>
          <p:spPr bwMode="auto">
            <a:xfrm>
              <a:off x="2576617" y="189960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08" name="Diamond 594"/>
            <p:cNvSpPr>
              <a:spLocks noChangeArrowheads="1"/>
            </p:cNvSpPr>
            <p:nvPr/>
          </p:nvSpPr>
          <p:spPr bwMode="auto">
            <a:xfrm>
              <a:off x="2553755" y="1896206"/>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09" name="Diamond 595"/>
            <p:cNvSpPr>
              <a:spLocks noChangeArrowheads="1"/>
            </p:cNvSpPr>
            <p:nvPr/>
          </p:nvSpPr>
          <p:spPr bwMode="auto">
            <a:xfrm>
              <a:off x="2519462" y="189960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10" name="Diamond 596"/>
            <p:cNvSpPr>
              <a:spLocks noChangeArrowheads="1"/>
            </p:cNvSpPr>
            <p:nvPr/>
          </p:nvSpPr>
          <p:spPr bwMode="auto">
            <a:xfrm>
              <a:off x="2499457" y="1860518"/>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11" name="Diamond 597"/>
            <p:cNvSpPr>
              <a:spLocks noChangeArrowheads="1"/>
            </p:cNvSpPr>
            <p:nvPr/>
          </p:nvSpPr>
          <p:spPr bwMode="auto">
            <a:xfrm>
              <a:off x="2465165" y="1831628"/>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12" name="Diamond 598"/>
            <p:cNvSpPr>
              <a:spLocks noChangeArrowheads="1"/>
            </p:cNvSpPr>
            <p:nvPr/>
          </p:nvSpPr>
          <p:spPr bwMode="auto">
            <a:xfrm>
              <a:off x="2413725" y="175005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13" name="Diamond 599"/>
            <p:cNvSpPr>
              <a:spLocks noChangeArrowheads="1"/>
            </p:cNvSpPr>
            <p:nvPr/>
          </p:nvSpPr>
          <p:spPr bwMode="auto">
            <a:xfrm>
              <a:off x="1825026" y="175005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14" name="Diamond 600"/>
            <p:cNvSpPr>
              <a:spLocks noChangeArrowheads="1"/>
            </p:cNvSpPr>
            <p:nvPr/>
          </p:nvSpPr>
          <p:spPr bwMode="auto">
            <a:xfrm>
              <a:off x="4862829" y="308241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15" name="Diamond 601"/>
            <p:cNvSpPr>
              <a:spLocks noChangeArrowheads="1"/>
            </p:cNvSpPr>
            <p:nvPr/>
          </p:nvSpPr>
          <p:spPr bwMode="auto">
            <a:xfrm>
              <a:off x="4991428" y="3109606"/>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16" name="Diamond 602"/>
            <p:cNvSpPr>
              <a:spLocks noChangeArrowheads="1"/>
            </p:cNvSpPr>
            <p:nvPr/>
          </p:nvSpPr>
          <p:spPr bwMode="auto">
            <a:xfrm>
              <a:off x="4994285" y="314359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17" name="Diamond 603"/>
            <p:cNvSpPr>
              <a:spLocks noChangeArrowheads="1"/>
            </p:cNvSpPr>
            <p:nvPr/>
          </p:nvSpPr>
          <p:spPr bwMode="auto">
            <a:xfrm>
              <a:off x="5417867" y="318438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18" name="Diamond 604"/>
            <p:cNvSpPr>
              <a:spLocks noChangeArrowheads="1"/>
            </p:cNvSpPr>
            <p:nvPr/>
          </p:nvSpPr>
          <p:spPr bwMode="auto">
            <a:xfrm>
              <a:off x="5545834" y="3211571"/>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19" name="Diamond 605"/>
            <p:cNvSpPr>
              <a:spLocks noChangeArrowheads="1"/>
            </p:cNvSpPr>
            <p:nvPr/>
          </p:nvSpPr>
          <p:spPr bwMode="auto">
            <a:xfrm>
              <a:off x="5628064" y="329314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20" name="Diamond 606"/>
            <p:cNvSpPr>
              <a:spLocks noChangeArrowheads="1"/>
            </p:cNvSpPr>
            <p:nvPr/>
          </p:nvSpPr>
          <p:spPr bwMode="auto">
            <a:xfrm>
              <a:off x="5690783" y="346988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21" name="Diamond 607"/>
            <p:cNvSpPr>
              <a:spLocks noChangeArrowheads="1"/>
            </p:cNvSpPr>
            <p:nvPr/>
          </p:nvSpPr>
          <p:spPr bwMode="auto">
            <a:xfrm>
              <a:off x="5723648" y="3507273"/>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22" name="Diamond 608"/>
            <p:cNvSpPr>
              <a:spLocks noChangeArrowheads="1"/>
            </p:cNvSpPr>
            <p:nvPr/>
          </p:nvSpPr>
          <p:spPr bwMode="auto">
            <a:xfrm>
              <a:off x="5751745" y="3544661"/>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23" name="Diamond 609"/>
            <p:cNvSpPr>
              <a:spLocks noChangeArrowheads="1"/>
            </p:cNvSpPr>
            <p:nvPr/>
          </p:nvSpPr>
          <p:spPr bwMode="auto">
            <a:xfrm>
              <a:off x="5928775" y="3541263"/>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24" name="Diamond 610"/>
            <p:cNvSpPr>
              <a:spLocks noChangeArrowheads="1"/>
            </p:cNvSpPr>
            <p:nvPr/>
          </p:nvSpPr>
          <p:spPr bwMode="auto">
            <a:xfrm>
              <a:off x="6285995" y="357865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25" name="Diamond 611"/>
            <p:cNvSpPr>
              <a:spLocks noChangeArrowheads="1"/>
            </p:cNvSpPr>
            <p:nvPr/>
          </p:nvSpPr>
          <p:spPr bwMode="auto">
            <a:xfrm>
              <a:off x="6654647" y="357865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26" name="Diamond 612"/>
            <p:cNvSpPr>
              <a:spLocks noChangeArrowheads="1"/>
            </p:cNvSpPr>
            <p:nvPr/>
          </p:nvSpPr>
          <p:spPr bwMode="auto">
            <a:xfrm>
              <a:off x="6837544" y="3582049"/>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27" name="Diamond 613"/>
            <p:cNvSpPr>
              <a:spLocks noChangeArrowheads="1"/>
            </p:cNvSpPr>
            <p:nvPr/>
          </p:nvSpPr>
          <p:spPr bwMode="auto">
            <a:xfrm>
              <a:off x="6875959" y="3582049"/>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28" name="Diamond 614"/>
            <p:cNvSpPr>
              <a:spLocks noChangeArrowheads="1"/>
            </p:cNvSpPr>
            <p:nvPr/>
          </p:nvSpPr>
          <p:spPr bwMode="auto">
            <a:xfrm>
              <a:off x="6893106" y="3616037"/>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29" name="Diamond 615"/>
            <p:cNvSpPr>
              <a:spLocks noChangeArrowheads="1"/>
            </p:cNvSpPr>
            <p:nvPr/>
          </p:nvSpPr>
          <p:spPr bwMode="auto">
            <a:xfrm>
              <a:off x="6897556" y="380637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30" name="Diamond 616"/>
            <p:cNvSpPr>
              <a:spLocks noChangeArrowheads="1"/>
            </p:cNvSpPr>
            <p:nvPr/>
          </p:nvSpPr>
          <p:spPr bwMode="auto">
            <a:xfrm>
              <a:off x="6928992" y="380977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31" name="Diamond 617"/>
            <p:cNvSpPr>
              <a:spLocks noChangeArrowheads="1"/>
            </p:cNvSpPr>
            <p:nvPr/>
          </p:nvSpPr>
          <p:spPr bwMode="auto">
            <a:xfrm>
              <a:off x="6957570" y="380637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32" name="Diamond 618"/>
            <p:cNvSpPr>
              <a:spLocks noChangeArrowheads="1"/>
            </p:cNvSpPr>
            <p:nvPr/>
          </p:nvSpPr>
          <p:spPr bwMode="auto">
            <a:xfrm>
              <a:off x="6981861" y="3978017"/>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33" name="Diamond 619"/>
            <p:cNvSpPr>
              <a:spLocks noChangeArrowheads="1"/>
            </p:cNvSpPr>
            <p:nvPr/>
          </p:nvSpPr>
          <p:spPr bwMode="auto">
            <a:xfrm>
              <a:off x="7003294" y="4149661"/>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34" name="Diamond 620"/>
            <p:cNvSpPr>
              <a:spLocks noChangeArrowheads="1"/>
            </p:cNvSpPr>
            <p:nvPr/>
          </p:nvSpPr>
          <p:spPr bwMode="auto">
            <a:xfrm>
              <a:off x="7183333" y="415306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cxnSp>
          <p:nvCxnSpPr>
            <p:cNvPr id="88235" name="Straight Connector 621"/>
            <p:cNvCxnSpPr>
              <a:cxnSpLocks noChangeShapeType="1"/>
            </p:cNvCxnSpPr>
            <p:nvPr/>
          </p:nvCxnSpPr>
          <p:spPr bwMode="auto">
            <a:xfrm flipV="1">
              <a:off x="5763340" y="3566754"/>
              <a:ext cx="210046" cy="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36" name="Straight Connector 622"/>
            <p:cNvCxnSpPr>
              <a:cxnSpLocks noChangeShapeType="1"/>
            </p:cNvCxnSpPr>
            <p:nvPr/>
          </p:nvCxnSpPr>
          <p:spPr bwMode="auto">
            <a:xfrm flipV="1">
              <a:off x="5944492" y="3561655"/>
              <a:ext cx="365794" cy="510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37" name="Straight Connector 623"/>
            <p:cNvCxnSpPr>
              <a:cxnSpLocks noChangeShapeType="1"/>
              <a:stCxn id="88224" idx="3"/>
              <a:endCxn id="88225" idx="3"/>
            </p:cNvCxnSpPr>
            <p:nvPr/>
          </p:nvCxnSpPr>
          <p:spPr bwMode="auto">
            <a:xfrm>
              <a:off x="6328861" y="3604141"/>
              <a:ext cx="368652" cy="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38" name="Straight Connector 624"/>
            <p:cNvCxnSpPr>
              <a:cxnSpLocks noChangeShapeType="1"/>
            </p:cNvCxnSpPr>
            <p:nvPr/>
          </p:nvCxnSpPr>
          <p:spPr bwMode="auto">
            <a:xfrm>
              <a:off x="6667507" y="3602445"/>
              <a:ext cx="201473" cy="339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39" name="Straight Connector 625"/>
            <p:cNvCxnSpPr>
              <a:cxnSpLocks noChangeShapeType="1"/>
            </p:cNvCxnSpPr>
            <p:nvPr/>
          </p:nvCxnSpPr>
          <p:spPr bwMode="auto">
            <a:xfrm>
              <a:off x="7019011" y="4175155"/>
              <a:ext cx="201473" cy="339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0" name="Straight Connector 626"/>
            <p:cNvCxnSpPr>
              <a:cxnSpLocks noChangeShapeType="1"/>
            </p:cNvCxnSpPr>
            <p:nvPr/>
          </p:nvCxnSpPr>
          <p:spPr bwMode="auto">
            <a:xfrm>
              <a:off x="7019808" y="4001813"/>
              <a:ext cx="2858" cy="14784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1" name="Straight Connector 627"/>
            <p:cNvCxnSpPr>
              <a:cxnSpLocks noChangeShapeType="1"/>
            </p:cNvCxnSpPr>
            <p:nvPr/>
          </p:nvCxnSpPr>
          <p:spPr bwMode="auto">
            <a:xfrm>
              <a:off x="7002497" y="3831869"/>
              <a:ext cx="2858" cy="147848"/>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2" name="Straight Connector 628"/>
            <p:cNvCxnSpPr>
              <a:cxnSpLocks noChangeShapeType="1"/>
              <a:endCxn id="88230" idx="1"/>
            </p:cNvCxnSpPr>
            <p:nvPr/>
          </p:nvCxnSpPr>
          <p:spPr bwMode="auto">
            <a:xfrm>
              <a:off x="6924705" y="3641532"/>
              <a:ext cx="4287" cy="193734"/>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3" name="Straight Connector 629"/>
            <p:cNvCxnSpPr>
              <a:cxnSpLocks noChangeShapeType="1"/>
            </p:cNvCxnSpPr>
            <p:nvPr/>
          </p:nvCxnSpPr>
          <p:spPr bwMode="auto">
            <a:xfrm>
              <a:off x="5648068" y="3237066"/>
              <a:ext cx="1429" cy="5268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4" name="Straight Connector 630"/>
            <p:cNvCxnSpPr>
              <a:cxnSpLocks noChangeShapeType="1"/>
            </p:cNvCxnSpPr>
            <p:nvPr/>
          </p:nvCxnSpPr>
          <p:spPr bwMode="auto">
            <a:xfrm>
              <a:off x="5457244" y="3206382"/>
              <a:ext cx="110024" cy="1699"/>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5" name="Straight Connector 631"/>
            <p:cNvCxnSpPr>
              <a:cxnSpLocks noChangeShapeType="1"/>
            </p:cNvCxnSpPr>
            <p:nvPr/>
          </p:nvCxnSpPr>
          <p:spPr bwMode="auto">
            <a:xfrm flipV="1">
              <a:off x="5015719" y="3174183"/>
              <a:ext cx="418662" cy="170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6" name="Straight Connector 632"/>
            <p:cNvCxnSpPr>
              <a:cxnSpLocks noChangeShapeType="1"/>
              <a:endCxn id="88215" idx="0"/>
            </p:cNvCxnSpPr>
            <p:nvPr/>
          </p:nvCxnSpPr>
          <p:spPr bwMode="auto">
            <a:xfrm flipV="1">
              <a:off x="4889978" y="3109606"/>
              <a:ext cx="122884" cy="170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7" name="Straight Connector 633"/>
            <p:cNvCxnSpPr>
              <a:cxnSpLocks noChangeShapeType="1"/>
            </p:cNvCxnSpPr>
            <p:nvPr/>
          </p:nvCxnSpPr>
          <p:spPr bwMode="auto">
            <a:xfrm flipV="1">
              <a:off x="4587055" y="3063720"/>
              <a:ext cx="297027" cy="1702"/>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8" name="Straight Connector 634"/>
            <p:cNvCxnSpPr>
              <a:cxnSpLocks noChangeShapeType="1"/>
              <a:endCxn id="88183" idx="0"/>
            </p:cNvCxnSpPr>
            <p:nvPr/>
          </p:nvCxnSpPr>
          <p:spPr bwMode="auto">
            <a:xfrm>
              <a:off x="4521325" y="3036532"/>
              <a:ext cx="62870" cy="169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49" name="Straight Connector 635"/>
            <p:cNvCxnSpPr>
              <a:cxnSpLocks noChangeShapeType="1"/>
            </p:cNvCxnSpPr>
            <p:nvPr/>
          </p:nvCxnSpPr>
          <p:spPr bwMode="auto">
            <a:xfrm flipV="1">
              <a:off x="4398441" y="2994043"/>
              <a:ext cx="122884" cy="170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0" name="Straight Connector 636"/>
            <p:cNvCxnSpPr>
              <a:cxnSpLocks noChangeShapeType="1"/>
              <a:stCxn id="88181" idx="1"/>
              <a:endCxn id="88190" idx="1"/>
            </p:cNvCxnSpPr>
            <p:nvPr/>
          </p:nvCxnSpPr>
          <p:spPr bwMode="auto">
            <a:xfrm>
              <a:off x="4111237" y="2679647"/>
              <a:ext cx="240052" cy="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1" name="Straight Connector 637"/>
            <p:cNvCxnSpPr>
              <a:cxnSpLocks noChangeShapeType="1"/>
            </p:cNvCxnSpPr>
            <p:nvPr/>
          </p:nvCxnSpPr>
          <p:spPr bwMode="auto">
            <a:xfrm>
              <a:off x="4021217" y="2638863"/>
              <a:ext cx="110024" cy="169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2" name="Straight Connector 638"/>
            <p:cNvCxnSpPr>
              <a:cxnSpLocks noChangeShapeType="1"/>
            </p:cNvCxnSpPr>
            <p:nvPr/>
          </p:nvCxnSpPr>
          <p:spPr bwMode="auto">
            <a:xfrm>
              <a:off x="4380498" y="2737428"/>
              <a:ext cx="0" cy="176634"/>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3" name="Straight Connector 639"/>
            <p:cNvCxnSpPr>
              <a:cxnSpLocks noChangeShapeType="1"/>
            </p:cNvCxnSpPr>
            <p:nvPr/>
          </p:nvCxnSpPr>
          <p:spPr bwMode="auto">
            <a:xfrm>
              <a:off x="3839749" y="2599774"/>
              <a:ext cx="175517" cy="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4" name="Straight Connector 640"/>
            <p:cNvCxnSpPr>
              <a:cxnSpLocks noChangeShapeType="1"/>
            </p:cNvCxnSpPr>
            <p:nvPr/>
          </p:nvCxnSpPr>
          <p:spPr bwMode="auto">
            <a:xfrm>
              <a:off x="3750994" y="2281982"/>
              <a:ext cx="0" cy="12405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5" name="Straight Connector 641"/>
            <p:cNvCxnSpPr>
              <a:cxnSpLocks noChangeShapeType="1"/>
            </p:cNvCxnSpPr>
            <p:nvPr/>
          </p:nvCxnSpPr>
          <p:spPr bwMode="auto">
            <a:xfrm>
              <a:off x="3595410" y="2193608"/>
              <a:ext cx="121511" cy="0"/>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6" name="Straight Connector 642"/>
            <p:cNvCxnSpPr>
              <a:cxnSpLocks noChangeShapeType="1"/>
            </p:cNvCxnSpPr>
            <p:nvPr/>
          </p:nvCxnSpPr>
          <p:spPr bwMode="auto">
            <a:xfrm flipV="1">
              <a:off x="3301061" y="2152821"/>
              <a:ext cx="304352" cy="4"/>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7" name="Straight Connector 643"/>
            <p:cNvCxnSpPr>
              <a:cxnSpLocks noChangeShapeType="1"/>
            </p:cNvCxnSpPr>
            <p:nvPr/>
          </p:nvCxnSpPr>
          <p:spPr bwMode="auto">
            <a:xfrm>
              <a:off x="3169603" y="2122235"/>
              <a:ext cx="118597" cy="169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8" name="Straight Connector 644"/>
            <p:cNvCxnSpPr>
              <a:cxnSpLocks noChangeShapeType="1"/>
            </p:cNvCxnSpPr>
            <p:nvPr/>
          </p:nvCxnSpPr>
          <p:spPr bwMode="auto">
            <a:xfrm flipV="1">
              <a:off x="3039575" y="1962485"/>
              <a:ext cx="70015" cy="3"/>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59" name="Straight Connector 645"/>
            <p:cNvCxnSpPr>
              <a:cxnSpLocks noChangeShapeType="1"/>
            </p:cNvCxnSpPr>
            <p:nvPr/>
          </p:nvCxnSpPr>
          <p:spPr bwMode="auto">
            <a:xfrm>
              <a:off x="2592335" y="1930198"/>
              <a:ext cx="451527" cy="1696"/>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0" name="Straight Connector 646"/>
            <p:cNvCxnSpPr>
              <a:cxnSpLocks noChangeShapeType="1"/>
            </p:cNvCxnSpPr>
            <p:nvPr/>
          </p:nvCxnSpPr>
          <p:spPr bwMode="auto">
            <a:xfrm>
              <a:off x="2478025" y="1772151"/>
              <a:ext cx="1428" cy="86669"/>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1" name="Straight Connector 647"/>
            <p:cNvCxnSpPr>
              <a:cxnSpLocks noChangeShapeType="1"/>
            </p:cNvCxnSpPr>
            <p:nvPr/>
          </p:nvCxnSpPr>
          <p:spPr bwMode="auto">
            <a:xfrm>
              <a:off x="3109591" y="2055958"/>
              <a:ext cx="50011" cy="1695"/>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sp>
          <p:nvSpPr>
            <p:cNvPr id="649" name="Isosceles Triangle 648"/>
            <p:cNvSpPr/>
            <p:nvPr/>
          </p:nvSpPr>
          <p:spPr bwMode="auto">
            <a:xfrm>
              <a:off x="2036601" y="1754236"/>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88263" name="Diamond 649"/>
            <p:cNvSpPr>
              <a:spLocks noChangeArrowheads="1"/>
            </p:cNvSpPr>
            <p:nvPr/>
          </p:nvSpPr>
          <p:spPr bwMode="auto">
            <a:xfrm>
              <a:off x="3145312" y="2096740"/>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cxnSp>
          <p:nvCxnSpPr>
            <p:cNvPr id="88264" name="Straight Connector 650"/>
            <p:cNvCxnSpPr>
              <a:cxnSpLocks noChangeShapeType="1"/>
            </p:cNvCxnSpPr>
            <p:nvPr/>
          </p:nvCxnSpPr>
          <p:spPr bwMode="auto">
            <a:xfrm flipV="1">
              <a:off x="1846459" y="1773847"/>
              <a:ext cx="632994" cy="1703"/>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5" name="Straight Connector 651"/>
            <p:cNvCxnSpPr>
              <a:cxnSpLocks noChangeShapeType="1"/>
            </p:cNvCxnSpPr>
            <p:nvPr/>
          </p:nvCxnSpPr>
          <p:spPr bwMode="auto">
            <a:xfrm flipV="1">
              <a:off x="2490885" y="1882611"/>
              <a:ext cx="27003" cy="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6" name="Straight Connector 652"/>
            <p:cNvCxnSpPr>
              <a:cxnSpLocks noChangeShapeType="1"/>
            </p:cNvCxnSpPr>
            <p:nvPr/>
          </p:nvCxnSpPr>
          <p:spPr bwMode="auto">
            <a:xfrm>
              <a:off x="3109591" y="1957387"/>
              <a:ext cx="0" cy="6797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7" name="Straight Connector 653"/>
            <p:cNvCxnSpPr>
              <a:cxnSpLocks noChangeShapeType="1"/>
            </p:cNvCxnSpPr>
            <p:nvPr/>
          </p:nvCxnSpPr>
          <p:spPr bwMode="auto">
            <a:xfrm>
              <a:off x="3288201" y="2122232"/>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8" name="Straight Connector 654"/>
            <p:cNvCxnSpPr>
              <a:cxnSpLocks noChangeShapeType="1"/>
            </p:cNvCxnSpPr>
            <p:nvPr/>
          </p:nvCxnSpPr>
          <p:spPr bwMode="auto">
            <a:xfrm>
              <a:off x="3603984" y="2152821"/>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69" name="Straight Connector 655"/>
            <p:cNvCxnSpPr>
              <a:cxnSpLocks noChangeShapeType="1"/>
            </p:cNvCxnSpPr>
            <p:nvPr/>
          </p:nvCxnSpPr>
          <p:spPr bwMode="auto">
            <a:xfrm>
              <a:off x="4016931" y="2598074"/>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0" name="Straight Connector 656"/>
            <p:cNvCxnSpPr>
              <a:cxnSpLocks noChangeShapeType="1"/>
            </p:cNvCxnSpPr>
            <p:nvPr/>
          </p:nvCxnSpPr>
          <p:spPr bwMode="auto">
            <a:xfrm>
              <a:off x="4131241" y="2638860"/>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1" name="Straight Connector 657"/>
            <p:cNvCxnSpPr>
              <a:cxnSpLocks noChangeShapeType="1"/>
            </p:cNvCxnSpPr>
            <p:nvPr/>
          </p:nvCxnSpPr>
          <p:spPr bwMode="auto">
            <a:xfrm>
              <a:off x="4519897" y="2992344"/>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2" name="Straight Connector 658"/>
            <p:cNvCxnSpPr>
              <a:cxnSpLocks noChangeShapeType="1"/>
            </p:cNvCxnSpPr>
            <p:nvPr/>
          </p:nvCxnSpPr>
          <p:spPr bwMode="auto">
            <a:xfrm>
              <a:off x="4882833" y="3063720"/>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3" name="Straight Connector 659"/>
            <p:cNvCxnSpPr>
              <a:cxnSpLocks noChangeShapeType="1"/>
            </p:cNvCxnSpPr>
            <p:nvPr/>
          </p:nvCxnSpPr>
          <p:spPr bwMode="auto">
            <a:xfrm>
              <a:off x="5435810" y="3170785"/>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4" name="Straight Connector 660"/>
            <p:cNvCxnSpPr>
              <a:cxnSpLocks noChangeShapeType="1"/>
            </p:cNvCxnSpPr>
            <p:nvPr/>
          </p:nvCxnSpPr>
          <p:spPr bwMode="auto">
            <a:xfrm flipV="1">
              <a:off x="5579166" y="3238808"/>
              <a:ext cx="67506" cy="170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5" name="Straight Connector 661"/>
            <p:cNvCxnSpPr>
              <a:cxnSpLocks noChangeShapeType="1"/>
            </p:cNvCxnSpPr>
            <p:nvPr/>
          </p:nvCxnSpPr>
          <p:spPr bwMode="auto">
            <a:xfrm>
              <a:off x="5746826" y="3493678"/>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6" name="Straight Connector 662"/>
            <p:cNvCxnSpPr>
              <a:cxnSpLocks noChangeShapeType="1"/>
            </p:cNvCxnSpPr>
            <p:nvPr/>
          </p:nvCxnSpPr>
          <p:spPr bwMode="auto">
            <a:xfrm flipV="1">
              <a:off x="5706502" y="3493678"/>
              <a:ext cx="40504" cy="1701"/>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7" name="Straight Connector 663"/>
            <p:cNvCxnSpPr>
              <a:cxnSpLocks noChangeShapeType="1"/>
            </p:cNvCxnSpPr>
            <p:nvPr/>
          </p:nvCxnSpPr>
          <p:spPr bwMode="auto">
            <a:xfrm>
              <a:off x="6306000" y="3559959"/>
              <a:ext cx="4287" cy="48173"/>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8" name="Straight Connector 664"/>
            <p:cNvCxnSpPr>
              <a:cxnSpLocks noChangeShapeType="1"/>
            </p:cNvCxnSpPr>
            <p:nvPr/>
          </p:nvCxnSpPr>
          <p:spPr bwMode="auto">
            <a:xfrm>
              <a:off x="5764453" y="3531066"/>
              <a:ext cx="0" cy="35327"/>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cxnSp>
          <p:nvCxnSpPr>
            <p:cNvPr id="88279" name="Straight Connector 665"/>
            <p:cNvCxnSpPr>
              <a:cxnSpLocks noChangeShapeType="1"/>
            </p:cNvCxnSpPr>
            <p:nvPr/>
          </p:nvCxnSpPr>
          <p:spPr bwMode="auto">
            <a:xfrm>
              <a:off x="1829819" y="3306154"/>
              <a:ext cx="5551857" cy="0"/>
            </a:xfrm>
            <a:prstGeom prst="line">
              <a:avLst/>
            </a:prstGeom>
            <a:noFill/>
            <a:ln w="9525">
              <a:solidFill>
                <a:schemeClr val="accent2"/>
              </a:solidFill>
              <a:prstDash val="dash"/>
              <a:round/>
              <a:headEnd/>
              <a:tailEnd/>
            </a:ln>
            <a:extLst>
              <a:ext uri="{909E8E84-426E-40dd-AFC4-6F175D3DCCD1}">
                <a14:hiddenFill xmlns="" xmlns:a14="http://schemas.microsoft.com/office/drawing/2010/main">
                  <a:noFill/>
                </a14:hiddenFill>
              </a:ext>
            </a:extLst>
          </p:spPr>
        </p:cxnSp>
        <p:sp>
          <p:nvSpPr>
            <p:cNvPr id="88280" name="Rectangle 666"/>
            <p:cNvSpPr>
              <a:spLocks noChangeArrowheads="1"/>
            </p:cNvSpPr>
            <p:nvPr/>
          </p:nvSpPr>
          <p:spPr bwMode="auto">
            <a:xfrm>
              <a:off x="7252550" y="2783863"/>
              <a:ext cx="527735" cy="31632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en-US" sz="1100" b="1"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rPr>
                <a:t>62%</a:t>
              </a:r>
              <a:endParaRPr kumimoji="0" lang="en-GB" altLang="en-US" sz="1100" b="0"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281" name="Rectangle 667"/>
            <p:cNvSpPr>
              <a:spLocks noChangeArrowheads="1"/>
            </p:cNvSpPr>
            <p:nvPr/>
          </p:nvSpPr>
          <p:spPr bwMode="auto">
            <a:xfrm>
              <a:off x="7252550" y="4054187"/>
              <a:ext cx="527935" cy="2915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GB" altLang="en-US" sz="1100" b="1" i="0" u="none" strike="noStrike" kern="0" cap="none" spc="0" normalizeH="0" baseline="0" noProof="0" dirty="0">
                  <a:ln>
                    <a:noFill/>
                  </a:ln>
                  <a:solidFill>
                    <a:srgbClr val="008CCF"/>
                  </a:solidFill>
                  <a:effectLst/>
                  <a:uLnTx/>
                  <a:uFillTx/>
                  <a:latin typeface="Calibri" panose="020F0502020204030204" pitchFamily="34" charset="0"/>
                  <a:ea typeface="ヒラギノ角ゴ Pro W3" charset="-128"/>
                  <a:cs typeface="Tahoma" panose="020B0604030504040204" pitchFamily="34" charset="0"/>
                </a:rPr>
                <a:t>22%</a:t>
              </a:r>
              <a:endParaRPr kumimoji="0" lang="en-GB" altLang="en-US" sz="1100" b="0" i="0" u="none" strike="noStrike" kern="0" cap="none" spc="0" normalizeH="0" baseline="0" noProof="0" dirty="0">
                <a:ln>
                  <a:noFill/>
                </a:ln>
                <a:solidFill>
                  <a:srgbClr val="008CCF"/>
                </a:solidFill>
                <a:effectLst/>
                <a:uLnTx/>
                <a:uFillTx/>
                <a:latin typeface="Calibri" panose="020F0502020204030204" pitchFamily="34" charset="0"/>
                <a:ea typeface="ヒラギノ角ゴ Pro W3" charset="-128"/>
                <a:cs typeface="Tahoma" panose="020B0604030504040204" pitchFamily="34" charset="0"/>
              </a:endParaRPr>
            </a:p>
          </p:txBody>
        </p:sp>
        <p:cxnSp>
          <p:nvCxnSpPr>
            <p:cNvPr id="669" name="Straight Connector 668"/>
            <p:cNvCxnSpPr/>
            <p:nvPr/>
          </p:nvCxnSpPr>
          <p:spPr bwMode="auto">
            <a:xfrm flipV="1">
              <a:off x="5835636" y="2766187"/>
              <a:ext cx="1075533" cy="5727"/>
            </a:xfrm>
            <a:prstGeom prst="line">
              <a:avLst/>
            </a:prstGeom>
            <a:noFill/>
            <a:ln w="9525" cap="flat" cmpd="sng" algn="ctr">
              <a:solidFill>
                <a:schemeClr val="accent4"/>
              </a:solidFill>
              <a:prstDash val="solid"/>
              <a:round/>
              <a:headEnd type="none" w="med" len="med"/>
              <a:tailEnd type="none" w="med" len="med"/>
            </a:ln>
            <a:effectLst/>
          </p:spPr>
        </p:cxnSp>
        <p:sp>
          <p:nvSpPr>
            <p:cNvPr id="670" name="Isosceles Triangle 669"/>
            <p:cNvSpPr/>
            <p:nvPr/>
          </p:nvSpPr>
          <p:spPr bwMode="auto">
            <a:xfrm>
              <a:off x="6592954" y="2747094"/>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71" name="Isosceles Triangle 670"/>
            <p:cNvSpPr/>
            <p:nvPr/>
          </p:nvSpPr>
          <p:spPr bwMode="auto">
            <a:xfrm>
              <a:off x="6703173" y="2743275"/>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72" name="Isosceles Triangle 671"/>
            <p:cNvSpPr/>
            <p:nvPr/>
          </p:nvSpPr>
          <p:spPr bwMode="auto">
            <a:xfrm>
              <a:off x="6806283" y="2747094"/>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73" name="Isosceles Triangle 672"/>
            <p:cNvSpPr/>
            <p:nvPr/>
          </p:nvSpPr>
          <p:spPr bwMode="auto">
            <a:xfrm>
              <a:off x="6845393" y="2749003"/>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74" name="Isosceles Triangle 673"/>
            <p:cNvSpPr/>
            <p:nvPr/>
          </p:nvSpPr>
          <p:spPr bwMode="auto">
            <a:xfrm>
              <a:off x="6895170" y="2749003"/>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75" name="Isosceles Triangle 674"/>
            <p:cNvSpPr/>
            <p:nvPr/>
          </p:nvSpPr>
          <p:spPr bwMode="auto">
            <a:xfrm>
              <a:off x="6907613" y="2834924"/>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76" name="Isosceles Triangle 675"/>
            <p:cNvSpPr/>
            <p:nvPr/>
          </p:nvSpPr>
          <p:spPr bwMode="auto">
            <a:xfrm>
              <a:off x="6900502" y="2792918"/>
              <a:ext cx="33778"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77" name="Isosceles Triangle 676"/>
            <p:cNvSpPr/>
            <p:nvPr/>
          </p:nvSpPr>
          <p:spPr bwMode="auto">
            <a:xfrm>
              <a:off x="6948502" y="2911297"/>
              <a:ext cx="33777"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78" name="Isosceles Triangle 677"/>
            <p:cNvSpPr/>
            <p:nvPr/>
          </p:nvSpPr>
          <p:spPr bwMode="auto">
            <a:xfrm>
              <a:off x="7074721" y="2911297"/>
              <a:ext cx="33778"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79" name="Isosceles Triangle 678"/>
            <p:cNvSpPr/>
            <p:nvPr/>
          </p:nvSpPr>
          <p:spPr bwMode="auto">
            <a:xfrm>
              <a:off x="7129832" y="2911297"/>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80" name="Isosceles Triangle 679"/>
            <p:cNvSpPr/>
            <p:nvPr/>
          </p:nvSpPr>
          <p:spPr bwMode="auto">
            <a:xfrm>
              <a:off x="7263162" y="2911297"/>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81" name="Isosceles Triangle 680"/>
            <p:cNvSpPr/>
            <p:nvPr/>
          </p:nvSpPr>
          <p:spPr bwMode="auto">
            <a:xfrm>
              <a:off x="7176053" y="2911297"/>
              <a:ext cx="33777"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82" name="Isosceles Triangle 681"/>
            <p:cNvSpPr/>
            <p:nvPr/>
          </p:nvSpPr>
          <p:spPr bwMode="auto">
            <a:xfrm>
              <a:off x="6969835" y="2909387"/>
              <a:ext cx="33777" cy="40097"/>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83" name="Isosceles Triangle 682"/>
            <p:cNvSpPr/>
            <p:nvPr/>
          </p:nvSpPr>
          <p:spPr bwMode="auto">
            <a:xfrm>
              <a:off x="6987612" y="2911297"/>
              <a:ext cx="33777"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cxnSp>
          <p:nvCxnSpPr>
            <p:cNvPr id="684" name="Straight Connector 683"/>
            <p:cNvCxnSpPr/>
            <p:nvPr/>
          </p:nvCxnSpPr>
          <p:spPr bwMode="auto">
            <a:xfrm>
              <a:off x="6912947" y="2764277"/>
              <a:ext cx="33777" cy="154657"/>
            </a:xfrm>
            <a:prstGeom prst="line">
              <a:avLst/>
            </a:prstGeom>
            <a:noFill/>
            <a:ln w="9525" cap="flat" cmpd="sng" algn="ctr">
              <a:solidFill>
                <a:schemeClr val="accent4"/>
              </a:solidFill>
              <a:prstDash val="solid"/>
              <a:round/>
              <a:headEnd type="none" w="med" len="med"/>
              <a:tailEnd type="none" w="med" len="med"/>
            </a:ln>
            <a:effectLst/>
          </p:spPr>
        </p:cxnSp>
        <p:cxnSp>
          <p:nvCxnSpPr>
            <p:cNvPr id="685" name="Straight Connector 684"/>
            <p:cNvCxnSpPr>
              <a:stCxn id="677" idx="5"/>
              <a:endCxn id="680" idx="5"/>
            </p:cNvCxnSpPr>
            <p:nvPr/>
          </p:nvCxnSpPr>
          <p:spPr bwMode="auto">
            <a:xfrm flipV="1">
              <a:off x="6973390" y="2930391"/>
              <a:ext cx="316438" cy="0"/>
            </a:xfrm>
            <a:prstGeom prst="line">
              <a:avLst/>
            </a:prstGeom>
            <a:noFill/>
            <a:ln w="9525" cap="flat" cmpd="sng" algn="ctr">
              <a:solidFill>
                <a:schemeClr val="accent4"/>
              </a:solidFill>
              <a:prstDash val="solid"/>
              <a:round/>
              <a:headEnd type="none" w="med" len="med"/>
              <a:tailEnd type="none" w="med" len="med"/>
            </a:ln>
            <a:effectLst/>
          </p:spPr>
        </p:cxnSp>
        <p:sp>
          <p:nvSpPr>
            <p:cNvPr id="686" name="Isosceles Triangle 685"/>
            <p:cNvSpPr/>
            <p:nvPr/>
          </p:nvSpPr>
          <p:spPr bwMode="auto">
            <a:xfrm>
              <a:off x="7062277" y="2911297"/>
              <a:ext cx="35555"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87" name="Isosceles Triangle 686"/>
            <p:cNvSpPr/>
            <p:nvPr/>
          </p:nvSpPr>
          <p:spPr bwMode="auto">
            <a:xfrm>
              <a:off x="7247162" y="2911297"/>
              <a:ext cx="33777"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88" name="Isosceles Triangle 687"/>
            <p:cNvSpPr/>
            <p:nvPr/>
          </p:nvSpPr>
          <p:spPr bwMode="auto">
            <a:xfrm>
              <a:off x="7142275" y="2911297"/>
              <a:ext cx="33778"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89" name="Isosceles Triangle 688"/>
            <p:cNvSpPr/>
            <p:nvPr/>
          </p:nvSpPr>
          <p:spPr bwMode="auto">
            <a:xfrm>
              <a:off x="7122721" y="2911297"/>
              <a:ext cx="33777"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90" name="Isosceles Triangle 689"/>
            <p:cNvSpPr/>
            <p:nvPr/>
          </p:nvSpPr>
          <p:spPr bwMode="auto">
            <a:xfrm>
              <a:off x="7046277" y="2909387"/>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91" name="Isosceles Triangle 690"/>
            <p:cNvSpPr/>
            <p:nvPr/>
          </p:nvSpPr>
          <p:spPr bwMode="auto">
            <a:xfrm>
              <a:off x="7026722" y="2909387"/>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92" name="Isosceles Triangle 691"/>
            <p:cNvSpPr/>
            <p:nvPr/>
          </p:nvSpPr>
          <p:spPr bwMode="auto">
            <a:xfrm>
              <a:off x="7016056" y="2909387"/>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93" name="Isosceles Triangle 692"/>
            <p:cNvSpPr/>
            <p:nvPr/>
          </p:nvSpPr>
          <p:spPr bwMode="auto">
            <a:xfrm>
              <a:off x="7008945" y="2909387"/>
              <a:ext cx="33777"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94" name="Isosceles Triangle 693"/>
            <p:cNvSpPr/>
            <p:nvPr/>
          </p:nvSpPr>
          <p:spPr bwMode="auto">
            <a:xfrm>
              <a:off x="6959168" y="2909387"/>
              <a:ext cx="35555"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95" name="Isosceles Triangle 694"/>
            <p:cNvSpPr/>
            <p:nvPr/>
          </p:nvSpPr>
          <p:spPr bwMode="auto">
            <a:xfrm>
              <a:off x="6943168" y="2911297"/>
              <a:ext cx="33778"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96" name="Isosceles Triangle 695"/>
            <p:cNvSpPr/>
            <p:nvPr/>
          </p:nvSpPr>
          <p:spPr bwMode="auto">
            <a:xfrm>
              <a:off x="6921835" y="2911297"/>
              <a:ext cx="33778" cy="4009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sp>
          <p:nvSpPr>
            <p:cNvPr id="697" name="Isosceles Triangle 696"/>
            <p:cNvSpPr/>
            <p:nvPr/>
          </p:nvSpPr>
          <p:spPr bwMode="auto">
            <a:xfrm>
              <a:off x="6882725" y="2747094"/>
              <a:ext cx="33778" cy="42006"/>
            </a:xfrm>
            <a:prstGeom prst="triangle">
              <a:avLst/>
            </a:prstGeom>
            <a:solidFill>
              <a:schemeClr val="accent4"/>
            </a:solidFill>
            <a:ln w="9525" cap="flat" cmpd="sng" algn="ctr">
              <a:solidFill>
                <a:schemeClr val="accent4"/>
              </a:solidFill>
              <a:prstDash val="solid"/>
              <a:round/>
              <a:headEnd type="none" w="med" len="med"/>
              <a:tailEnd type="none" w="med" len="med"/>
            </a:ln>
            <a:effectLst/>
          </p:spPr>
          <p:txBody>
            <a:bodyPr wrap="none"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100" b="0" i="0" u="none" strike="noStrike" kern="0" cap="none" spc="0" normalizeH="0" baseline="0" noProof="0" dirty="0">
                <a:ln>
                  <a:noFill/>
                </a:ln>
                <a:solidFill>
                  <a:prstClr val="black"/>
                </a:solidFill>
                <a:effectLst/>
                <a:uLnTx/>
                <a:uFillTx/>
                <a:latin typeface="Calibri" panose="020F0502020204030204" pitchFamily="34" charset="0"/>
                <a:ea typeface="ヒラギノ角ゴ Pro W3" charset="-128"/>
                <a:cs typeface="Arial" pitchFamily="34" charset="0"/>
              </a:endParaRPr>
            </a:p>
          </p:txBody>
        </p:sp>
        <p:cxnSp>
          <p:nvCxnSpPr>
            <p:cNvPr id="698" name="Straight Connector 697"/>
            <p:cNvCxnSpPr/>
            <p:nvPr/>
          </p:nvCxnSpPr>
          <p:spPr bwMode="auto">
            <a:xfrm flipH="1">
              <a:off x="3842786" y="2332766"/>
              <a:ext cx="0" cy="42006"/>
            </a:xfrm>
            <a:prstGeom prst="line">
              <a:avLst/>
            </a:prstGeom>
            <a:noFill/>
            <a:ln w="9525" cap="flat" cmpd="sng" algn="ctr">
              <a:solidFill>
                <a:schemeClr val="accent4"/>
              </a:solidFill>
              <a:prstDash val="solid"/>
              <a:round/>
              <a:headEnd type="none" w="med" len="med"/>
              <a:tailEnd type="none" w="med" len="med"/>
            </a:ln>
            <a:effectLst/>
          </p:spPr>
        </p:cxnSp>
        <p:cxnSp>
          <p:nvCxnSpPr>
            <p:cNvPr id="699" name="Straight Connector 698"/>
            <p:cNvCxnSpPr/>
            <p:nvPr/>
          </p:nvCxnSpPr>
          <p:spPr bwMode="auto">
            <a:xfrm flipH="1">
              <a:off x="3805454" y="2306035"/>
              <a:ext cx="0" cy="43915"/>
            </a:xfrm>
            <a:prstGeom prst="line">
              <a:avLst/>
            </a:prstGeom>
            <a:noFill/>
            <a:ln w="9525" cap="flat" cmpd="sng" algn="ctr">
              <a:solidFill>
                <a:schemeClr val="accent4"/>
              </a:solidFill>
              <a:prstDash val="solid"/>
              <a:round/>
              <a:headEnd type="none" w="med" len="med"/>
              <a:tailEnd type="none" w="med" len="med"/>
            </a:ln>
            <a:effectLst/>
          </p:spPr>
        </p:cxnSp>
        <p:cxnSp>
          <p:nvCxnSpPr>
            <p:cNvPr id="700" name="Straight Connector 699"/>
            <p:cNvCxnSpPr/>
            <p:nvPr/>
          </p:nvCxnSpPr>
          <p:spPr bwMode="auto">
            <a:xfrm>
              <a:off x="3809010" y="2334676"/>
              <a:ext cx="39110" cy="0"/>
            </a:xfrm>
            <a:prstGeom prst="line">
              <a:avLst/>
            </a:prstGeom>
            <a:noFill/>
            <a:ln w="9525" cap="flat" cmpd="sng" algn="ctr">
              <a:solidFill>
                <a:schemeClr val="accent4"/>
              </a:solidFill>
              <a:prstDash val="solid"/>
              <a:round/>
              <a:headEnd type="none" w="med" len="med"/>
              <a:tailEnd type="none" w="med" len="med"/>
            </a:ln>
            <a:effectLst/>
          </p:spPr>
        </p:cxnSp>
        <p:cxnSp>
          <p:nvCxnSpPr>
            <p:cNvPr id="701" name="Straight Connector 700"/>
            <p:cNvCxnSpPr/>
            <p:nvPr/>
          </p:nvCxnSpPr>
          <p:spPr bwMode="auto">
            <a:xfrm>
              <a:off x="3769900" y="2304127"/>
              <a:ext cx="37332" cy="0"/>
            </a:xfrm>
            <a:prstGeom prst="line">
              <a:avLst/>
            </a:prstGeom>
            <a:noFill/>
            <a:ln w="9525" cap="flat" cmpd="sng" algn="ctr">
              <a:solidFill>
                <a:schemeClr val="accent4"/>
              </a:solidFill>
              <a:prstDash val="solid"/>
              <a:round/>
              <a:headEnd type="none" w="med" len="med"/>
              <a:tailEnd type="none" w="med" len="med"/>
            </a:ln>
            <a:effectLst/>
          </p:spPr>
        </p:cxnSp>
        <p:cxnSp>
          <p:nvCxnSpPr>
            <p:cNvPr id="702" name="Straight Connector 701"/>
            <p:cNvCxnSpPr/>
            <p:nvPr/>
          </p:nvCxnSpPr>
          <p:spPr bwMode="auto">
            <a:xfrm>
              <a:off x="3135245" y="2155198"/>
              <a:ext cx="37333" cy="0"/>
            </a:xfrm>
            <a:prstGeom prst="line">
              <a:avLst/>
            </a:prstGeom>
            <a:noFill/>
            <a:ln w="9525" cap="flat" cmpd="sng" algn="ctr">
              <a:solidFill>
                <a:schemeClr val="accent4"/>
              </a:solidFill>
              <a:prstDash val="solid"/>
              <a:round/>
              <a:headEnd type="none" w="med" len="med"/>
              <a:tailEnd type="none" w="med" len="med"/>
            </a:ln>
            <a:effectLst/>
          </p:spPr>
        </p:cxnSp>
        <p:cxnSp>
          <p:nvCxnSpPr>
            <p:cNvPr id="703" name="Straight Connector 702"/>
            <p:cNvCxnSpPr/>
            <p:nvPr/>
          </p:nvCxnSpPr>
          <p:spPr bwMode="auto">
            <a:xfrm>
              <a:off x="2511258" y="1992903"/>
              <a:ext cx="1777" cy="47734"/>
            </a:xfrm>
            <a:prstGeom prst="line">
              <a:avLst/>
            </a:prstGeom>
            <a:noFill/>
            <a:ln w="9525" cap="flat" cmpd="sng" algn="ctr">
              <a:solidFill>
                <a:schemeClr val="accent4"/>
              </a:solidFill>
              <a:prstDash val="solid"/>
              <a:round/>
              <a:headEnd type="none" w="med" len="med"/>
              <a:tailEnd type="none" w="med" len="med"/>
            </a:ln>
            <a:effectLst/>
          </p:spPr>
        </p:cxnSp>
        <p:cxnSp>
          <p:nvCxnSpPr>
            <p:cNvPr id="704" name="Straight Connector 703"/>
            <p:cNvCxnSpPr/>
            <p:nvPr/>
          </p:nvCxnSpPr>
          <p:spPr bwMode="auto">
            <a:xfrm>
              <a:off x="2479259" y="1992903"/>
              <a:ext cx="35555" cy="0"/>
            </a:xfrm>
            <a:prstGeom prst="line">
              <a:avLst/>
            </a:prstGeom>
            <a:noFill/>
            <a:ln w="9525" cap="flat" cmpd="sng" algn="ctr">
              <a:solidFill>
                <a:schemeClr val="accent4"/>
              </a:solidFill>
              <a:prstDash val="solid"/>
              <a:round/>
              <a:headEnd type="none" w="med" len="med"/>
              <a:tailEnd type="none" w="med" len="med"/>
            </a:ln>
            <a:effectLst/>
          </p:spPr>
        </p:cxnSp>
        <p:cxnSp>
          <p:nvCxnSpPr>
            <p:cNvPr id="705" name="Straight Connector 704"/>
            <p:cNvCxnSpPr/>
            <p:nvPr/>
          </p:nvCxnSpPr>
          <p:spPr bwMode="auto">
            <a:xfrm>
              <a:off x="2456148" y="1807698"/>
              <a:ext cx="1778" cy="47733"/>
            </a:xfrm>
            <a:prstGeom prst="line">
              <a:avLst/>
            </a:prstGeom>
            <a:noFill/>
            <a:ln w="9525" cap="flat" cmpd="sng" algn="ctr">
              <a:solidFill>
                <a:schemeClr val="accent4"/>
              </a:solidFill>
              <a:prstDash val="solid"/>
              <a:round/>
              <a:headEnd type="none" w="med" len="med"/>
              <a:tailEnd type="none" w="med" len="med"/>
            </a:ln>
            <a:effectLst/>
          </p:spPr>
        </p:cxnSp>
        <p:cxnSp>
          <p:nvCxnSpPr>
            <p:cNvPr id="88319" name="Straight Connector 705"/>
            <p:cNvCxnSpPr>
              <a:cxnSpLocks noChangeShapeType="1"/>
            </p:cNvCxnSpPr>
            <p:nvPr/>
          </p:nvCxnSpPr>
          <p:spPr bwMode="auto">
            <a:xfrm>
              <a:off x="3744014" y="2189436"/>
              <a:ext cx="0" cy="57874"/>
            </a:xfrm>
            <a:prstGeom prst="line">
              <a:avLst/>
            </a:prstGeom>
            <a:noFill/>
            <a:ln w="9525">
              <a:solidFill>
                <a:schemeClr val="accent1"/>
              </a:solidFill>
              <a:round/>
              <a:headEnd/>
              <a:tailEnd/>
            </a:ln>
            <a:extLst>
              <a:ext uri="{909E8E84-426E-40dd-AFC4-6F175D3DCCD1}">
                <a14:hiddenFill xmlns="" xmlns:a14="http://schemas.microsoft.com/office/drawing/2010/main">
                  <a:noFill/>
                </a14:hiddenFill>
              </a:ext>
            </a:extLst>
          </p:spPr>
        </p:cxnSp>
        <p:sp>
          <p:nvSpPr>
            <p:cNvPr id="88320" name="Diamond 706"/>
            <p:cNvSpPr>
              <a:spLocks noChangeArrowheads="1"/>
            </p:cNvSpPr>
            <p:nvPr/>
          </p:nvSpPr>
          <p:spPr bwMode="auto">
            <a:xfrm>
              <a:off x="5673334" y="3440221"/>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321" name="Diamond 707"/>
            <p:cNvSpPr>
              <a:spLocks noChangeArrowheads="1"/>
            </p:cNvSpPr>
            <p:nvPr/>
          </p:nvSpPr>
          <p:spPr bwMode="auto">
            <a:xfrm>
              <a:off x="5647159" y="3401832"/>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322" name="Diamond 708"/>
            <p:cNvSpPr>
              <a:spLocks noChangeArrowheads="1"/>
            </p:cNvSpPr>
            <p:nvPr/>
          </p:nvSpPr>
          <p:spPr bwMode="auto">
            <a:xfrm>
              <a:off x="5636690" y="335297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323" name="Diamond 709"/>
            <p:cNvSpPr>
              <a:spLocks noChangeArrowheads="1"/>
            </p:cNvSpPr>
            <p:nvPr/>
          </p:nvSpPr>
          <p:spPr bwMode="auto">
            <a:xfrm>
              <a:off x="6968040" y="3806374"/>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324" name="Diamond 710"/>
            <p:cNvSpPr>
              <a:spLocks noChangeArrowheads="1"/>
            </p:cNvSpPr>
            <p:nvPr/>
          </p:nvSpPr>
          <p:spPr bwMode="auto">
            <a:xfrm>
              <a:off x="6999449" y="4155365"/>
              <a:ext cx="42866" cy="50983"/>
            </a:xfrm>
            <a:prstGeom prst="diamond">
              <a:avLst/>
            </a:prstGeom>
            <a:solidFill>
              <a:schemeClr val="accent1"/>
            </a:solidFill>
            <a:ln w="9525">
              <a:solidFill>
                <a:srgbClr val="001965"/>
              </a:solidFill>
              <a:round/>
              <a:headEnd/>
              <a:tailEnd/>
            </a:ln>
          </p:spPr>
          <p:txBody>
            <a:bodyPr wrap="none" anchor="ct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endParaRPr kumimoji="0" lang="en-GB" altLang="en-US" sz="1100" b="0"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grpSp>
      <p:sp>
        <p:nvSpPr>
          <p:cNvPr id="164872" name="Rounded Rectangle 711"/>
          <p:cNvSpPr>
            <a:spLocks noChangeArrowheads="1"/>
          </p:cNvSpPr>
          <p:nvPr/>
        </p:nvSpPr>
        <p:spPr bwMode="auto">
          <a:xfrm>
            <a:off x="7505700" y="1546309"/>
            <a:ext cx="2090738" cy="801605"/>
          </a:xfrm>
          <a:prstGeom prst="roundRect">
            <a:avLst>
              <a:gd name="adj" fmla="val 16667"/>
            </a:avLst>
          </a:prstGeom>
          <a:solidFill>
            <a:srgbClr val="99FF99"/>
          </a:solidFill>
          <a:ln w="9525">
            <a:noFill/>
            <a:round/>
            <a:headEnd/>
            <a:tailEnd/>
          </a:ln>
          <a:scene3d>
            <a:camera prst="orthographicFront"/>
            <a:lightRig rig="threePt" dir="t"/>
          </a:scene3d>
          <a:sp3d>
            <a:bevelT/>
          </a:sp3d>
        </p:spPr>
        <p:txBody>
          <a:bodyPr wrap="none" anchor="ctr"/>
          <a:lstStyle>
            <a:lvl1pPr algn="l" defTabSz="457200">
              <a:spcBef>
                <a:spcPct val="20000"/>
              </a:spcBef>
              <a:buFont typeface="Arial" pitchFamily="34" charset="0"/>
              <a:buChar char="•"/>
              <a:defRPr b="1">
                <a:solidFill>
                  <a:schemeClr val="tx1"/>
                </a:solidFill>
                <a:latin typeface="Arial" pitchFamily="34" charset="0"/>
                <a:ea typeface="ヒラギノ角ゴ Pro W3"/>
                <a:cs typeface="ヒラギノ角ゴ Pro W3"/>
              </a:defRPr>
            </a:lvl1pPr>
            <a:lvl2pPr marL="742950" indent="-285750" algn="l" defTabSz="457200">
              <a:spcBef>
                <a:spcPct val="20000"/>
              </a:spcBef>
              <a:buFont typeface="Arial" pitchFamily="34" charset="0"/>
              <a:buChar char="•"/>
              <a:defRPr sz="1400">
                <a:solidFill>
                  <a:schemeClr val="tx1"/>
                </a:solidFill>
                <a:latin typeface="Arial" pitchFamily="34" charset="0"/>
                <a:ea typeface="ヒラギノ角ゴ Pro W3"/>
                <a:cs typeface="ヒラギノ角ゴ Pro W3"/>
              </a:defRPr>
            </a:lvl2pPr>
            <a:lvl3pPr marL="1143000" indent="-228600" algn="l" defTabSz="457200">
              <a:spcBef>
                <a:spcPct val="20000"/>
              </a:spcBef>
              <a:buFont typeface="Arial" pitchFamily="34" charset="0"/>
              <a:buChar char="•"/>
              <a:defRPr sz="1200">
                <a:solidFill>
                  <a:schemeClr val="tx1"/>
                </a:solidFill>
                <a:latin typeface="Arial" pitchFamily="34" charset="0"/>
                <a:ea typeface="MS PGothic" pitchFamily="34" charset="-128"/>
                <a:cs typeface="ヒラギノ角ゴ Pro W3"/>
              </a:defRPr>
            </a:lvl3pPr>
            <a:lvl4pPr marL="1600200" indent="-228600" algn="l" defTabSz="457200">
              <a:spcBef>
                <a:spcPct val="20000"/>
              </a:spcBef>
              <a:buFont typeface="Arial" pitchFamily="34" charset="0"/>
              <a:buChar char="•"/>
              <a:defRPr sz="1400">
                <a:solidFill>
                  <a:schemeClr val="tx1"/>
                </a:solidFill>
                <a:latin typeface="Arial" pitchFamily="34" charset="0"/>
                <a:ea typeface="MS PGothic" pitchFamily="34" charset="-128"/>
                <a:cs typeface="ヒラギノ角ゴ Pro W3"/>
              </a:defRPr>
            </a:lvl4pPr>
            <a:lvl5pPr marL="2057400" indent="-228600" algn="l" defTabSz="457200">
              <a:spcBef>
                <a:spcPct val="20000"/>
              </a:spcBef>
              <a:buFont typeface="Arial" pitchFamily="34" charset="0"/>
              <a:buChar char="•"/>
              <a:defRPr sz="1400">
                <a:solidFill>
                  <a:schemeClr val="tx1"/>
                </a:solidFill>
                <a:latin typeface="Arial" pitchFamily="34" charset="0"/>
                <a:ea typeface="MS PGothic" pitchFamily="34" charset="-128"/>
                <a:cs typeface="ヒラギノ角ゴ Pro W3"/>
              </a:defRPr>
            </a:lvl5pPr>
            <a:lvl6pPr marL="2514600" indent="-228600" defTabSz="457200" eaLnBrk="0" fontAlgn="base" hangingPunct="0">
              <a:spcBef>
                <a:spcPct val="20000"/>
              </a:spcBef>
              <a:spcAft>
                <a:spcPct val="0"/>
              </a:spcAft>
              <a:buFont typeface="Arial" pitchFamily="34" charset="0"/>
              <a:buChar char="•"/>
              <a:defRPr sz="1400">
                <a:solidFill>
                  <a:schemeClr val="tx1"/>
                </a:solidFill>
                <a:latin typeface="Arial" pitchFamily="34" charset="0"/>
                <a:ea typeface="MS PGothic" pitchFamily="34" charset="-128"/>
                <a:cs typeface="ヒラギノ角ゴ Pro W3"/>
              </a:defRPr>
            </a:lvl6pPr>
            <a:lvl7pPr marL="2971800" indent="-228600" defTabSz="457200" eaLnBrk="0" fontAlgn="base" hangingPunct="0">
              <a:spcBef>
                <a:spcPct val="20000"/>
              </a:spcBef>
              <a:spcAft>
                <a:spcPct val="0"/>
              </a:spcAft>
              <a:buFont typeface="Arial" pitchFamily="34" charset="0"/>
              <a:buChar char="•"/>
              <a:defRPr sz="1400">
                <a:solidFill>
                  <a:schemeClr val="tx1"/>
                </a:solidFill>
                <a:latin typeface="Arial" pitchFamily="34" charset="0"/>
                <a:ea typeface="MS PGothic" pitchFamily="34" charset="-128"/>
                <a:cs typeface="ヒラギノ角ゴ Pro W3"/>
              </a:defRPr>
            </a:lvl7pPr>
            <a:lvl8pPr marL="3429000" indent="-228600" defTabSz="457200" eaLnBrk="0" fontAlgn="base" hangingPunct="0">
              <a:spcBef>
                <a:spcPct val="20000"/>
              </a:spcBef>
              <a:spcAft>
                <a:spcPct val="0"/>
              </a:spcAft>
              <a:buFont typeface="Arial" pitchFamily="34" charset="0"/>
              <a:buChar char="•"/>
              <a:defRPr sz="1400">
                <a:solidFill>
                  <a:schemeClr val="tx1"/>
                </a:solidFill>
                <a:latin typeface="Arial" pitchFamily="34" charset="0"/>
                <a:ea typeface="MS PGothic" pitchFamily="34" charset="-128"/>
                <a:cs typeface="ヒラギノ角ゴ Pro W3"/>
              </a:defRPr>
            </a:lvl8pPr>
            <a:lvl9pPr marL="3886200" indent="-228600" defTabSz="457200" eaLnBrk="0" fontAlgn="base" hangingPunct="0">
              <a:spcBef>
                <a:spcPct val="20000"/>
              </a:spcBef>
              <a:spcAft>
                <a:spcPct val="0"/>
              </a:spcAft>
              <a:buFont typeface="Arial" pitchFamily="34" charset="0"/>
              <a:buChar char="•"/>
              <a:defRPr sz="1400">
                <a:solidFill>
                  <a:schemeClr val="tx1"/>
                </a:solidFill>
                <a:latin typeface="Arial" pitchFamily="34" charset="0"/>
                <a:ea typeface="MS PGothic" pitchFamily="34" charset="-128"/>
                <a:cs typeface="ヒラギノ角ゴ Pro W3"/>
              </a:defRPr>
            </a:lvl9pPr>
          </a:lstStyle>
          <a:p>
            <a:pPr marL="0" marR="0" lvl="0" indent="0" algn="l" defTabSz="457200" rtl="0" eaLnBrk="1" fontAlgn="auto" latinLnBrk="0" hangingPunct="1">
              <a:lnSpc>
                <a:spcPct val="100000"/>
              </a:lnSpc>
              <a:spcBef>
                <a:spcPct val="0"/>
              </a:spcBef>
              <a:spcAft>
                <a:spcPts val="0"/>
              </a:spcAft>
              <a:buClrTx/>
              <a:buSzTx/>
              <a:buFont typeface="Arial" pitchFamily="34" charset="0"/>
              <a:buNone/>
              <a:tabLst/>
              <a:defRPr/>
            </a:pPr>
            <a:r>
              <a:rPr kumimoji="0" lang="en-GB" altLang="en-US" sz="1200" b="1" i="0" u="none" strike="noStrike" kern="0" cap="none" spc="0" normalizeH="0" baseline="0" noProof="0" dirty="0">
                <a:ln>
                  <a:noFill/>
                </a:ln>
                <a:solidFill>
                  <a:srgbClr val="003874"/>
                </a:solidFill>
                <a:effectLst/>
                <a:uLnTx/>
                <a:uFillTx/>
                <a:latin typeface="Calibri" pitchFamily="34" charset="0"/>
                <a:cs typeface="Arial" pitchFamily="34" charset="0"/>
              </a:rPr>
              <a:t>Lanreotide 120 mg vs. PBO</a:t>
            </a:r>
          </a:p>
          <a:p>
            <a:pPr marL="0" marR="0" lvl="0" indent="0" algn="l" defTabSz="457200" rtl="0" eaLnBrk="1" fontAlgn="auto" latinLnBrk="0" hangingPunct="1">
              <a:lnSpc>
                <a:spcPct val="100000"/>
              </a:lnSpc>
              <a:spcBef>
                <a:spcPct val="0"/>
              </a:spcBef>
              <a:spcAft>
                <a:spcPts val="0"/>
              </a:spcAft>
              <a:buClrTx/>
              <a:buSzTx/>
              <a:buFont typeface="Arial" pitchFamily="34" charset="0"/>
              <a:buNone/>
              <a:tabLst/>
              <a:defRPr/>
            </a:pPr>
            <a:r>
              <a:rPr kumimoji="0" lang="en-US" altLang="en-US" sz="1200" b="1" i="1" u="none" strike="noStrike" kern="0" cap="none" spc="0" normalizeH="0" baseline="0" noProof="0" dirty="0">
                <a:ln>
                  <a:noFill/>
                </a:ln>
                <a:solidFill>
                  <a:srgbClr val="003874"/>
                </a:solidFill>
                <a:effectLst/>
                <a:uLnTx/>
                <a:uFillTx/>
                <a:latin typeface="Calibri" pitchFamily="34" charset="0"/>
                <a:cs typeface="Arial" pitchFamily="34" charset="0"/>
              </a:rPr>
              <a:t>P </a:t>
            </a:r>
            <a:r>
              <a:rPr kumimoji="0" lang="en-GB" altLang="en-US" sz="1200" b="1" i="0" u="none" strike="noStrike" kern="0" cap="none" spc="0" normalizeH="0" baseline="0" noProof="0" dirty="0">
                <a:ln>
                  <a:noFill/>
                </a:ln>
                <a:solidFill>
                  <a:srgbClr val="003874"/>
                </a:solidFill>
                <a:effectLst/>
                <a:uLnTx/>
                <a:uFillTx/>
                <a:latin typeface="Calibri" pitchFamily="34" charset="0"/>
                <a:cs typeface="Arial" pitchFamily="34" charset="0"/>
              </a:rPr>
              <a:t>&lt;0.001 HR=0.47 </a:t>
            </a:r>
          </a:p>
          <a:p>
            <a:pPr marL="0" marR="0" lvl="0" indent="0" algn="l" defTabSz="457200" rtl="0" eaLnBrk="1" fontAlgn="auto" latinLnBrk="0" hangingPunct="1">
              <a:lnSpc>
                <a:spcPct val="100000"/>
              </a:lnSpc>
              <a:spcBef>
                <a:spcPct val="0"/>
              </a:spcBef>
              <a:spcAft>
                <a:spcPts val="0"/>
              </a:spcAft>
              <a:buClrTx/>
              <a:buSzTx/>
              <a:buFont typeface="Arial" pitchFamily="34" charset="0"/>
              <a:buNone/>
              <a:tabLst/>
              <a:defRPr/>
            </a:pPr>
            <a:r>
              <a:rPr kumimoji="0" lang="en-GB" altLang="en-US" sz="1200" b="1" i="0" u="none" strike="noStrike" kern="0" cap="none" spc="0" normalizeH="0" baseline="0" noProof="0" dirty="0">
                <a:ln>
                  <a:noFill/>
                </a:ln>
                <a:solidFill>
                  <a:srgbClr val="003874"/>
                </a:solidFill>
                <a:effectLst/>
                <a:uLnTx/>
                <a:uFillTx/>
                <a:latin typeface="Calibri" pitchFamily="34" charset="0"/>
                <a:cs typeface="Arial" pitchFamily="34" charset="0"/>
              </a:rPr>
              <a:t>[95% CI: 0.30, 0.73]</a:t>
            </a:r>
          </a:p>
        </p:txBody>
      </p:sp>
      <p:sp>
        <p:nvSpPr>
          <p:cNvPr id="88075" name="TextBox 712"/>
          <p:cNvSpPr txBox="1">
            <a:spLocks noChangeArrowheads="1"/>
          </p:cNvSpPr>
          <p:nvPr/>
        </p:nvSpPr>
        <p:spPr bwMode="auto">
          <a:xfrm>
            <a:off x="3190875" y="1114425"/>
            <a:ext cx="520700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ctr"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600" b="1" i="0" u="none" strike="noStrike" kern="0" cap="none" spc="0" normalizeH="0" baseline="0" noProof="0" dirty="0">
                <a:ln>
                  <a:noFill/>
                </a:ln>
                <a:solidFill>
                  <a:srgbClr val="404040"/>
                </a:solidFill>
                <a:effectLst/>
                <a:uLnTx/>
                <a:uFillTx/>
                <a:latin typeface="Calibri" panose="020F0502020204030204" pitchFamily="34" charset="0"/>
                <a:ea typeface="ヒラギノ角ゴ Pro W3" charset="-128"/>
                <a:cs typeface="Tahoma" panose="020B0604030504040204" pitchFamily="34" charset="0"/>
              </a:rPr>
              <a:t>Progression-free survival (ITT population*)</a:t>
            </a:r>
          </a:p>
        </p:txBody>
      </p:sp>
      <p:grpSp>
        <p:nvGrpSpPr>
          <p:cNvPr id="88076" name="Group 477"/>
          <p:cNvGrpSpPr>
            <a:grpSpLocks/>
          </p:cNvGrpSpPr>
          <p:nvPr/>
        </p:nvGrpSpPr>
        <p:grpSpPr bwMode="auto">
          <a:xfrm>
            <a:off x="3346450" y="4656143"/>
            <a:ext cx="5375278" cy="872059"/>
            <a:chOff x="1048261" y="5596605"/>
            <a:chExt cx="6453880" cy="657815"/>
          </a:xfrm>
        </p:grpSpPr>
        <p:sp>
          <p:nvSpPr>
            <p:cNvPr id="88077" name="Rectangle 512"/>
            <p:cNvSpPr>
              <a:spLocks noChangeArrowheads="1"/>
            </p:cNvSpPr>
            <p:nvPr/>
          </p:nvSpPr>
          <p:spPr bwMode="auto">
            <a:xfrm>
              <a:off x="1148715" y="5915660"/>
              <a:ext cx="259830"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rPr>
                <a:t>101</a:t>
              </a:r>
            </a:p>
          </p:txBody>
        </p:sp>
        <p:sp>
          <p:nvSpPr>
            <p:cNvPr id="88078" name="Rectangle 513"/>
            <p:cNvSpPr>
              <a:spLocks noChangeArrowheads="1"/>
            </p:cNvSpPr>
            <p:nvPr/>
          </p:nvSpPr>
          <p:spPr bwMode="auto">
            <a:xfrm>
              <a:off x="1875154" y="5915660"/>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rPr>
                <a:t>94</a:t>
              </a:r>
            </a:p>
          </p:txBody>
        </p:sp>
        <p:sp>
          <p:nvSpPr>
            <p:cNvPr id="88079" name="Rectangle 514"/>
            <p:cNvSpPr>
              <a:spLocks noChangeArrowheads="1"/>
            </p:cNvSpPr>
            <p:nvPr/>
          </p:nvSpPr>
          <p:spPr bwMode="auto">
            <a:xfrm>
              <a:off x="2541587" y="5915660"/>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rPr>
                <a:t>84</a:t>
              </a:r>
            </a:p>
          </p:txBody>
        </p:sp>
        <p:sp>
          <p:nvSpPr>
            <p:cNvPr id="88080" name="Rectangle 515"/>
            <p:cNvSpPr>
              <a:spLocks noChangeArrowheads="1"/>
            </p:cNvSpPr>
            <p:nvPr/>
          </p:nvSpPr>
          <p:spPr bwMode="auto">
            <a:xfrm>
              <a:off x="3236278" y="5915660"/>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rPr>
                <a:t>78</a:t>
              </a:r>
            </a:p>
          </p:txBody>
        </p:sp>
        <p:sp>
          <p:nvSpPr>
            <p:cNvPr id="88081" name="Rectangle 516"/>
            <p:cNvSpPr>
              <a:spLocks noChangeArrowheads="1"/>
            </p:cNvSpPr>
            <p:nvPr/>
          </p:nvSpPr>
          <p:spPr bwMode="auto">
            <a:xfrm>
              <a:off x="3951923" y="5915660"/>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rPr>
                <a:t>71</a:t>
              </a:r>
            </a:p>
          </p:txBody>
        </p:sp>
        <p:sp>
          <p:nvSpPr>
            <p:cNvPr id="88082" name="Rectangle 517"/>
            <p:cNvSpPr>
              <a:spLocks noChangeArrowheads="1"/>
            </p:cNvSpPr>
            <p:nvPr/>
          </p:nvSpPr>
          <p:spPr bwMode="auto">
            <a:xfrm>
              <a:off x="5324475" y="5915660"/>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rPr>
                <a:t>61</a:t>
              </a:r>
            </a:p>
          </p:txBody>
        </p:sp>
        <p:sp>
          <p:nvSpPr>
            <p:cNvPr id="88083" name="Rectangle 518"/>
            <p:cNvSpPr>
              <a:spLocks noChangeArrowheads="1"/>
            </p:cNvSpPr>
            <p:nvPr/>
          </p:nvSpPr>
          <p:spPr bwMode="auto">
            <a:xfrm>
              <a:off x="1048261" y="6048372"/>
              <a:ext cx="665798" cy="1973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008CCF"/>
                  </a:solidFill>
                  <a:effectLst/>
                  <a:uLnTx/>
                  <a:uFillTx/>
                  <a:latin typeface="Calibri" panose="020F0502020204030204" pitchFamily="34" charset="0"/>
                  <a:ea typeface="ヒラギノ角ゴ Pro W3" charset="-128"/>
                  <a:cs typeface="Tahoma" panose="020B0604030504040204" pitchFamily="34" charset="0"/>
                </a:rPr>
                <a:t>103</a:t>
              </a:r>
              <a:endParaRPr kumimoji="0" lang="en-US" altLang="en-US" sz="1200" b="1" i="0" u="none" strike="noStrike" kern="0" cap="none" spc="0" normalizeH="0" baseline="0" noProof="0" dirty="0">
                <a:ln>
                  <a:noFill/>
                </a:ln>
                <a:solidFill>
                  <a:srgbClr val="008CCF"/>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084" name="Rectangle 519"/>
            <p:cNvSpPr>
              <a:spLocks noChangeArrowheads="1"/>
            </p:cNvSpPr>
            <p:nvPr/>
          </p:nvSpPr>
          <p:spPr bwMode="auto">
            <a:xfrm>
              <a:off x="1724515" y="6057081"/>
              <a:ext cx="537349" cy="1973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008CCF"/>
                  </a:solidFill>
                  <a:effectLst/>
                  <a:uLnTx/>
                  <a:uFillTx/>
                  <a:latin typeface="Calibri" panose="020F0502020204030204" pitchFamily="34" charset="0"/>
                  <a:ea typeface="ヒラギノ角ゴ Pro W3" charset="-128"/>
                  <a:cs typeface="Tahoma" panose="020B0604030504040204" pitchFamily="34" charset="0"/>
                </a:rPr>
                <a:t>101</a:t>
              </a:r>
            </a:p>
          </p:txBody>
        </p:sp>
        <p:sp>
          <p:nvSpPr>
            <p:cNvPr id="88085" name="Rectangle 520"/>
            <p:cNvSpPr>
              <a:spLocks noChangeArrowheads="1"/>
            </p:cNvSpPr>
            <p:nvPr/>
          </p:nvSpPr>
          <p:spPr bwMode="auto">
            <a:xfrm>
              <a:off x="2528888" y="6109335"/>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008CCF"/>
                  </a:solidFill>
                  <a:effectLst/>
                  <a:uLnTx/>
                  <a:uFillTx/>
                  <a:latin typeface="Calibri" panose="020F0502020204030204" pitchFamily="34" charset="0"/>
                  <a:ea typeface="ヒラギノ角ゴ Pro W3" charset="-128"/>
                  <a:cs typeface="Tahoma" panose="020B0604030504040204" pitchFamily="34" charset="0"/>
                </a:rPr>
                <a:t>87</a:t>
              </a:r>
            </a:p>
          </p:txBody>
        </p:sp>
        <p:sp>
          <p:nvSpPr>
            <p:cNvPr id="88086" name="Rectangle 521"/>
            <p:cNvSpPr>
              <a:spLocks noChangeArrowheads="1"/>
            </p:cNvSpPr>
            <p:nvPr/>
          </p:nvSpPr>
          <p:spPr bwMode="auto">
            <a:xfrm>
              <a:off x="3229928" y="6109335"/>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008CCF"/>
                  </a:solidFill>
                  <a:effectLst/>
                  <a:uLnTx/>
                  <a:uFillTx/>
                  <a:latin typeface="Calibri" panose="020F0502020204030204" pitchFamily="34" charset="0"/>
                  <a:ea typeface="ヒラギノ角ゴ Pro W3" charset="-128"/>
                  <a:cs typeface="Tahoma" panose="020B0604030504040204" pitchFamily="34" charset="0"/>
                </a:rPr>
                <a:t>76</a:t>
              </a:r>
            </a:p>
          </p:txBody>
        </p:sp>
        <p:sp>
          <p:nvSpPr>
            <p:cNvPr id="88087" name="Rectangle 522"/>
            <p:cNvSpPr>
              <a:spLocks noChangeArrowheads="1"/>
            </p:cNvSpPr>
            <p:nvPr/>
          </p:nvSpPr>
          <p:spPr bwMode="auto">
            <a:xfrm>
              <a:off x="3936048" y="6109335"/>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008CCF"/>
                  </a:solidFill>
                  <a:effectLst/>
                  <a:uLnTx/>
                  <a:uFillTx/>
                  <a:latin typeface="Calibri" panose="020F0502020204030204" pitchFamily="34" charset="0"/>
                  <a:ea typeface="ヒラギノ角ゴ Pro W3" charset="-128"/>
                  <a:cs typeface="Tahoma" panose="020B0604030504040204" pitchFamily="34" charset="0"/>
                </a:rPr>
                <a:t>59</a:t>
              </a:r>
            </a:p>
          </p:txBody>
        </p:sp>
        <p:sp>
          <p:nvSpPr>
            <p:cNvPr id="88088" name="Rectangle 523"/>
            <p:cNvSpPr>
              <a:spLocks noChangeArrowheads="1"/>
            </p:cNvSpPr>
            <p:nvPr/>
          </p:nvSpPr>
          <p:spPr bwMode="auto">
            <a:xfrm>
              <a:off x="5308599" y="6109335"/>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008CCF"/>
                  </a:solidFill>
                  <a:effectLst/>
                  <a:uLnTx/>
                  <a:uFillTx/>
                  <a:latin typeface="Calibri" panose="020F0502020204030204" pitchFamily="34" charset="0"/>
                  <a:ea typeface="ヒラギノ角ゴ Pro W3" charset="-128"/>
                  <a:cs typeface="Tahoma" panose="020B0604030504040204" pitchFamily="34" charset="0"/>
                </a:rPr>
                <a:t>43</a:t>
              </a:r>
            </a:p>
          </p:txBody>
        </p:sp>
        <p:sp>
          <p:nvSpPr>
            <p:cNvPr id="88089" name="Rectangle 524"/>
            <p:cNvSpPr>
              <a:spLocks noChangeArrowheads="1"/>
            </p:cNvSpPr>
            <p:nvPr/>
          </p:nvSpPr>
          <p:spPr bwMode="auto">
            <a:xfrm>
              <a:off x="6737350" y="5915660"/>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rPr>
                <a:t>40</a:t>
              </a:r>
            </a:p>
          </p:txBody>
        </p:sp>
        <p:sp>
          <p:nvSpPr>
            <p:cNvPr id="88090" name="Rectangle 545"/>
            <p:cNvSpPr>
              <a:spLocks noChangeArrowheads="1"/>
            </p:cNvSpPr>
            <p:nvPr/>
          </p:nvSpPr>
          <p:spPr bwMode="auto">
            <a:xfrm>
              <a:off x="1146802" y="5596605"/>
              <a:ext cx="3772336" cy="1625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400" b="1"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rPr>
                <a:t>Numbers of patients at risk of death or PD</a:t>
              </a:r>
              <a:endParaRPr kumimoji="0" lang="en-US" altLang="en-US" sz="2000" b="1" i="0" u="none" strike="noStrike" kern="0" cap="none" spc="0" normalizeH="0" baseline="0" noProof="0" dirty="0">
                <a:ln>
                  <a:noFill/>
                </a:ln>
                <a:solidFill>
                  <a:srgbClr val="000000"/>
                </a:solidFill>
                <a:effectLst/>
                <a:uLnTx/>
                <a:uFillTx/>
                <a:latin typeface="Calibri" panose="020F0502020204030204" pitchFamily="34" charset="0"/>
                <a:ea typeface="ヒラギノ角ゴ Pro W3" charset="-128"/>
                <a:cs typeface="Tahoma" panose="020B0604030504040204" pitchFamily="34" charset="0"/>
              </a:endParaRPr>
            </a:p>
          </p:txBody>
        </p:sp>
        <p:sp>
          <p:nvSpPr>
            <p:cNvPr id="88091" name="Rectangle 522"/>
            <p:cNvSpPr>
              <a:spLocks noChangeArrowheads="1"/>
            </p:cNvSpPr>
            <p:nvPr/>
          </p:nvSpPr>
          <p:spPr bwMode="auto">
            <a:xfrm>
              <a:off x="6728778" y="6113145"/>
              <a:ext cx="173219"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008CCF"/>
                  </a:solidFill>
                  <a:effectLst/>
                  <a:uLnTx/>
                  <a:uFillTx/>
                  <a:latin typeface="Calibri" panose="020F0502020204030204" pitchFamily="34" charset="0"/>
                  <a:ea typeface="ヒラギノ角ゴ Pro W3" charset="-128"/>
                  <a:cs typeface="Tahoma" panose="020B0604030504040204" pitchFamily="34" charset="0"/>
                </a:rPr>
                <a:t>26</a:t>
              </a:r>
            </a:p>
          </p:txBody>
        </p:sp>
        <p:sp>
          <p:nvSpPr>
            <p:cNvPr id="88092" name="Rectangle 523"/>
            <p:cNvSpPr>
              <a:spLocks noChangeArrowheads="1"/>
            </p:cNvSpPr>
            <p:nvPr/>
          </p:nvSpPr>
          <p:spPr bwMode="auto">
            <a:xfrm>
              <a:off x="7415530" y="6113145"/>
              <a:ext cx="86611"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008CCF"/>
                  </a:solidFill>
                  <a:effectLst/>
                  <a:uLnTx/>
                  <a:uFillTx/>
                  <a:latin typeface="Calibri" panose="020F0502020204030204" pitchFamily="34" charset="0"/>
                  <a:ea typeface="ヒラギノ角ゴ Pro W3" charset="-128"/>
                  <a:cs typeface="Tahoma" panose="020B0604030504040204" pitchFamily="34" charset="0"/>
                </a:rPr>
                <a:t>0</a:t>
              </a:r>
            </a:p>
          </p:txBody>
        </p:sp>
        <p:sp>
          <p:nvSpPr>
            <p:cNvPr id="88093" name="Rectangle 524"/>
            <p:cNvSpPr>
              <a:spLocks noChangeArrowheads="1"/>
            </p:cNvSpPr>
            <p:nvPr/>
          </p:nvSpPr>
          <p:spPr bwMode="auto">
            <a:xfrm>
              <a:off x="7415530" y="5930900"/>
              <a:ext cx="86611" cy="12769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defTabSz="457200">
                <a:spcBef>
                  <a:spcPct val="20000"/>
                </a:spcBef>
                <a:buFont typeface="Arial" panose="020B0604020202020204" pitchFamily="34" charset="0"/>
                <a:buChar char="•"/>
                <a:defRPr b="1">
                  <a:solidFill>
                    <a:schemeClr val="tx1"/>
                  </a:solidFill>
                  <a:latin typeface="Arial" panose="020B0604020202020204" pitchFamily="34" charset="0"/>
                  <a:ea typeface="ヒラギノ角ゴ Pro W3" charset="-128"/>
                  <a:cs typeface="ヒラギノ角ゴ Pro W3" charset="-128"/>
                </a:defRPr>
              </a:lvl1pPr>
              <a:lvl2pPr marL="742950" indent="-285750" defTabSz="457200">
                <a:spcBef>
                  <a:spcPct val="20000"/>
                </a:spcBef>
                <a:buFont typeface="Arial" panose="020B0604020202020204" pitchFamily="34" charset="0"/>
                <a:buChar char="•"/>
                <a:defRPr sz="1400">
                  <a:solidFill>
                    <a:schemeClr val="tx1"/>
                  </a:solidFill>
                  <a:latin typeface="Arial" panose="020B0604020202020204" pitchFamily="34" charset="0"/>
                  <a:ea typeface="ヒラギノ角ゴ Pro W3" charset="-128"/>
                  <a:cs typeface="ヒラギノ角ゴ Pro W3" charset="-128"/>
                </a:defRPr>
              </a:lvl2pPr>
              <a:lvl3pPr marL="1143000" indent="-228600" defTabSz="457200">
                <a:spcBef>
                  <a:spcPct val="20000"/>
                </a:spcBef>
                <a:buFont typeface="Arial" panose="020B0604020202020204" pitchFamily="34" charset="0"/>
                <a:buChar char="•"/>
                <a:defRPr sz="1200">
                  <a:solidFill>
                    <a:schemeClr val="tx1"/>
                  </a:solidFill>
                  <a:latin typeface="Arial" panose="020B0604020202020204" pitchFamily="34" charset="0"/>
                  <a:ea typeface="MS PGothic" panose="020B0600070205080204" pitchFamily="34" charset="-128"/>
                  <a:cs typeface="ヒラギノ角ゴ Pro W3" charset="-128"/>
                </a:defRPr>
              </a:lvl3pPr>
              <a:lvl4pPr marL="16002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4pPr>
              <a:lvl5pPr marL="2057400" indent="-228600" defTabSz="457200">
                <a:spcBef>
                  <a:spcPct val="20000"/>
                </a:spcBef>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5pPr>
              <a:lvl6pPr marL="25146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6pPr>
              <a:lvl7pPr marL="29718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7pPr>
              <a:lvl8pPr marL="34290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8pPr>
              <a:lvl9pPr marL="3886200" indent="-228600" defTabSz="457200" eaLnBrk="0" fontAlgn="base" hangingPunct="0">
                <a:spcBef>
                  <a:spcPct val="20000"/>
                </a:spcBef>
                <a:spcAft>
                  <a:spcPct val="0"/>
                </a:spcAft>
                <a:buFont typeface="Arial" panose="020B0604020202020204" pitchFamily="34" charset="0"/>
                <a:buChar char="•"/>
                <a:defRPr sz="1400">
                  <a:solidFill>
                    <a:schemeClr val="tx1"/>
                  </a:solidFill>
                  <a:latin typeface="Arial" panose="020B0604020202020204" pitchFamily="34" charset="0"/>
                  <a:ea typeface="MS PGothic" panose="020B0600070205080204" pitchFamily="34" charset="-128"/>
                  <a:cs typeface="ヒラギノ角ゴ Pro W3" charset="-128"/>
                </a:defRPr>
              </a:lvl9pPr>
            </a:lstStyle>
            <a:p>
              <a:pPr marL="0" marR="0" lvl="0" indent="0" algn="l" defTabSz="457200" rtl="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en-US" altLang="en-US" sz="1100" b="1" i="0" u="none" strike="noStrike" kern="0" cap="none" spc="0" normalizeH="0" baseline="0" noProof="0" dirty="0">
                  <a:ln>
                    <a:noFill/>
                  </a:ln>
                  <a:solidFill>
                    <a:srgbClr val="63A5B4"/>
                  </a:solidFill>
                  <a:effectLst/>
                  <a:uLnTx/>
                  <a:uFillTx/>
                  <a:latin typeface="Calibri" panose="020F0502020204030204" pitchFamily="34" charset="0"/>
                  <a:ea typeface="ヒラギノ角ゴ Pro W3" charset="-128"/>
                  <a:cs typeface="Tahoma" panose="020B0604030504040204" pitchFamily="34" charset="0"/>
                </a:rPr>
                <a:t>0</a:t>
              </a:r>
            </a:p>
          </p:txBody>
        </p:sp>
      </p:grpSp>
    </p:spTree>
    <p:extLst>
      <p:ext uri="{BB962C8B-B14F-4D97-AF65-F5344CB8AC3E}">
        <p14:creationId xmlns:p14="http://schemas.microsoft.com/office/powerpoint/2010/main" val="71218365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981201" y="1765300"/>
            <a:ext cx="8215313" cy="4000500"/>
          </a:xfrm>
          <a:prstGeom prst="roundRect">
            <a:avLst>
              <a:gd name="adj" fmla="val 4452"/>
            </a:avLst>
          </a:prstGeom>
          <a:no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pitchFamily="34" charset="0"/>
              <a:ea typeface="Tahoma"/>
              <a:cs typeface="Tahoma"/>
            </a:endParaRPr>
          </a:p>
        </p:txBody>
      </p:sp>
      <p:sp>
        <p:nvSpPr>
          <p:cNvPr id="2" name="Title 1"/>
          <p:cNvSpPr>
            <a:spLocks noGrp="1"/>
          </p:cNvSpPr>
          <p:nvPr>
            <p:ph type="title"/>
          </p:nvPr>
        </p:nvSpPr>
        <p:spPr>
          <a:xfrm>
            <a:off x="2533650" y="0"/>
            <a:ext cx="8134350" cy="889000"/>
          </a:xfrm>
        </p:spPr>
        <p:txBody>
          <a:bodyPr/>
          <a:lstStyle/>
          <a:p>
            <a:pPr>
              <a:defRPr/>
            </a:pPr>
            <a:r>
              <a:rPr lang="en-US" dirty="0">
                <a:solidFill>
                  <a:srgbClr val="FFFF99"/>
                </a:solidFill>
                <a:latin typeface="Calibri" panose="020F0502020204030204" pitchFamily="34" charset="0"/>
                <a:cs typeface="Arial"/>
              </a:rPr>
              <a:t>CLARINET: Primary Endpoint </a:t>
            </a:r>
            <a:br>
              <a:rPr lang="en-US" dirty="0">
                <a:solidFill>
                  <a:srgbClr val="FFFF99"/>
                </a:solidFill>
                <a:latin typeface="Calibri" panose="020F0502020204030204" pitchFamily="34" charset="0"/>
                <a:cs typeface="Arial"/>
              </a:rPr>
            </a:br>
            <a:r>
              <a:rPr lang="en-US" sz="2400" dirty="0">
                <a:solidFill>
                  <a:srgbClr val="FFFF99"/>
                </a:solidFill>
                <a:latin typeface="Calibri" panose="020F0502020204030204" pitchFamily="34" charset="0"/>
                <a:cs typeface="Arial"/>
              </a:rPr>
              <a:t>Prespecified PFS Subanalyses</a:t>
            </a:r>
            <a:endParaRPr lang="en-US" sz="2400" dirty="0">
              <a:solidFill>
                <a:srgbClr val="FFFF99"/>
              </a:solidFill>
              <a:latin typeface="Calibri" panose="020F0502020204030204" pitchFamily="34" charset="0"/>
              <a:cs typeface="ＭＳ Ｐゴシック" charset="-128"/>
            </a:endParaRPr>
          </a:p>
        </p:txBody>
      </p:sp>
      <p:sp>
        <p:nvSpPr>
          <p:cNvPr id="3" name="Text Placeholder 2"/>
          <p:cNvSpPr>
            <a:spLocks noGrp="1"/>
          </p:cNvSpPr>
          <p:nvPr>
            <p:ph type="body" sz="quarter" idx="10"/>
          </p:nvPr>
        </p:nvSpPr>
        <p:spPr>
          <a:xfrm>
            <a:off x="1638301" y="5540376"/>
            <a:ext cx="7993063" cy="1152525"/>
          </a:xfrm>
        </p:spPr>
        <p:txBody>
          <a:bodyPr/>
          <a:lstStyle/>
          <a:p>
            <a:pPr marL="0" lvl="1" indent="0">
              <a:spcBef>
                <a:spcPts val="200"/>
              </a:spcBef>
              <a:buNone/>
              <a:defRPr/>
            </a:pPr>
            <a:r>
              <a:rPr lang="en-GB" altLang="en-US" sz="1600" b="1" dirty="0">
                <a:latin typeface="Calibri" pitchFamily="34" charset="0"/>
              </a:rPr>
              <a:t>HR derived from Cox proportional hazards model.</a:t>
            </a:r>
          </a:p>
          <a:p>
            <a:pPr marL="0" lvl="1" indent="0">
              <a:spcBef>
                <a:spcPts val="200"/>
              </a:spcBef>
              <a:buNone/>
              <a:defRPr/>
            </a:pPr>
            <a:r>
              <a:rPr lang="en-GB" altLang="en-US" sz="1600" b="1" dirty="0">
                <a:latin typeface="Calibri" pitchFamily="34" charset="0"/>
                <a:ea typeface="MS PGothic" pitchFamily="34" charset="-128"/>
              </a:rPr>
              <a:t>ITT, intention to treat.</a:t>
            </a:r>
          </a:p>
          <a:p>
            <a:pPr marL="0" lvl="1" indent="0">
              <a:spcBef>
                <a:spcPts val="200"/>
              </a:spcBef>
              <a:buNone/>
              <a:defRPr/>
            </a:pPr>
            <a:endParaRPr lang="en-US" altLang="en-US" sz="1600" b="1" dirty="0">
              <a:latin typeface="Calibri" pitchFamily="34" charset="0"/>
              <a:ea typeface="MS PGothic" pitchFamily="34" charset="-128"/>
            </a:endParaRPr>
          </a:p>
          <a:p>
            <a:pPr marL="0" lvl="1" indent="0">
              <a:spcBef>
                <a:spcPts val="200"/>
              </a:spcBef>
              <a:buNone/>
              <a:defRPr/>
            </a:pPr>
            <a:r>
              <a:rPr lang="en-US" altLang="en-US" sz="1400" b="1" dirty="0">
                <a:latin typeface="Calibri" pitchFamily="34" charset="0"/>
                <a:ea typeface="MS PGothic" pitchFamily="34" charset="-128"/>
              </a:rPr>
              <a:t>Caplin ME, et al. </a:t>
            </a:r>
            <a:r>
              <a:rPr lang="en-US" altLang="en-US" sz="1400" b="1" i="1" dirty="0">
                <a:latin typeface="Calibri" pitchFamily="34" charset="0"/>
                <a:ea typeface="MS PGothic" pitchFamily="34" charset="-128"/>
              </a:rPr>
              <a:t>N Engl J Med</a:t>
            </a:r>
            <a:r>
              <a:rPr lang="en-US" altLang="en-US" sz="1400" b="1" dirty="0">
                <a:latin typeface="Calibri" pitchFamily="34" charset="0"/>
                <a:ea typeface="MS PGothic" pitchFamily="34" charset="-128"/>
              </a:rPr>
              <a:t>. 2014;371(3):224-233. </a:t>
            </a:r>
          </a:p>
        </p:txBody>
      </p:sp>
      <p:pic>
        <p:nvPicPr>
          <p:cNvPr id="9830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2650" y="2043114"/>
            <a:ext cx="7886700" cy="3533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69990" name="TextBox 5"/>
          <p:cNvSpPr txBox="1">
            <a:spLocks noChangeArrowheads="1"/>
          </p:cNvSpPr>
          <p:nvPr/>
        </p:nvSpPr>
        <p:spPr bwMode="auto">
          <a:xfrm>
            <a:off x="2070100" y="1431925"/>
            <a:ext cx="8077200" cy="400050"/>
          </a:xfrm>
          <a:prstGeom prst="rect">
            <a:avLst/>
          </a:prstGeom>
          <a:solidFill>
            <a:srgbClr val="99FF99"/>
          </a:solidFill>
          <a:ln>
            <a:noFill/>
          </a:ln>
          <a:scene3d>
            <a:camera prst="orthographicFront"/>
            <a:lightRig rig="threePt" dir="t"/>
          </a:scene3d>
          <a:sp3d>
            <a:bevelT/>
          </a:sp3d>
        </p:spPr>
        <p:txBody>
          <a:bodyPr>
            <a:spAutoFit/>
          </a:bodyP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2000" b="0"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Progression-free survival according to subgroups  (ITT population)</a:t>
            </a:r>
          </a:p>
        </p:txBody>
      </p:sp>
    </p:spTree>
    <p:extLst>
      <p:ext uri="{BB962C8B-B14F-4D97-AF65-F5344CB8AC3E}">
        <p14:creationId xmlns:p14="http://schemas.microsoft.com/office/powerpoint/2010/main" val="15580242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Straight Arrow Connector 40"/>
          <p:cNvCxnSpPr/>
          <p:nvPr/>
        </p:nvCxnSpPr>
        <p:spPr>
          <a:xfrm flipH="1">
            <a:off x="4279290" y="2292737"/>
            <a:ext cx="228870" cy="0"/>
          </a:xfrm>
          <a:prstGeom prst="straightConnector1">
            <a:avLst/>
          </a:prstGeom>
          <a:ln w="31750" cap="flat">
            <a:solidFill>
              <a:schemeClr val="tx1"/>
            </a:solidFill>
            <a:miter lim="800000"/>
            <a:tailEnd type="none"/>
          </a:ln>
          <a:effectLst/>
        </p:spPr>
        <p:style>
          <a:lnRef idx="2">
            <a:schemeClr val="accent1"/>
          </a:lnRef>
          <a:fillRef idx="0">
            <a:schemeClr val="accent1"/>
          </a:fillRef>
          <a:effectRef idx="1">
            <a:schemeClr val="accent1"/>
          </a:effectRef>
          <a:fontRef idx="minor">
            <a:schemeClr val="tx1"/>
          </a:fontRef>
        </p:style>
      </p:cxnSp>
      <p:sp>
        <p:nvSpPr>
          <p:cNvPr id="28674" name="Title 2"/>
          <p:cNvSpPr>
            <a:spLocks noGrp="1"/>
          </p:cNvSpPr>
          <p:nvPr>
            <p:ph type="title"/>
          </p:nvPr>
        </p:nvSpPr>
        <p:spPr>
          <a:xfrm>
            <a:off x="1824783" y="431318"/>
            <a:ext cx="10310775" cy="499533"/>
          </a:xfrm>
        </p:spPr>
        <p:txBody>
          <a:bodyPr>
            <a:noAutofit/>
          </a:bodyPr>
          <a:lstStyle/>
          <a:p>
            <a:r>
              <a:rPr lang="en-GB" altLang="en-US" dirty="0">
                <a:solidFill>
                  <a:srgbClr val="FFFF99"/>
                </a:solidFill>
                <a:latin typeface="Calibri" panose="020F0502020204030204" pitchFamily="34" charset="0"/>
                <a:cs typeface="Calibri" panose="020F0502020204030204" pitchFamily="34" charset="0"/>
              </a:rPr>
              <a:t>Tumour Location Can Have an Impact on </a:t>
            </a:r>
            <a:br>
              <a:rPr lang="en-GB" altLang="en-US" dirty="0">
                <a:solidFill>
                  <a:srgbClr val="FFFF99"/>
                </a:solidFill>
                <a:latin typeface="Calibri" panose="020F0502020204030204" pitchFamily="34" charset="0"/>
                <a:cs typeface="Calibri" panose="020F0502020204030204" pitchFamily="34" charset="0"/>
              </a:rPr>
            </a:br>
            <a:r>
              <a:rPr lang="en-GB" altLang="en-US" dirty="0">
                <a:solidFill>
                  <a:srgbClr val="FFFF99"/>
                </a:solidFill>
                <a:latin typeface="Calibri" panose="020F0502020204030204" pitchFamily="34" charset="0"/>
                <a:cs typeface="Calibri" panose="020F0502020204030204" pitchFamily="34" charset="0"/>
              </a:rPr>
              <a:t>Symptoms and the Likelihood of </a:t>
            </a:r>
            <a:r>
              <a:rPr lang="en-GB" altLang="en-US" dirty="0" err="1">
                <a:solidFill>
                  <a:srgbClr val="FFFF99"/>
                </a:solidFill>
                <a:latin typeface="Calibri" panose="020F0502020204030204" pitchFamily="34" charset="0"/>
                <a:cs typeface="Calibri" panose="020F0502020204030204" pitchFamily="34" charset="0"/>
              </a:rPr>
              <a:t>Resectability</a:t>
            </a:r>
            <a:endParaRPr lang="de-DE" altLang="en-US" dirty="0">
              <a:solidFill>
                <a:srgbClr val="FFFF99"/>
              </a:solidFill>
              <a:latin typeface="Calibri" panose="020F0502020204030204" pitchFamily="34" charset="0"/>
              <a:cs typeface="Calibri" panose="020F0502020204030204" pitchFamily="34" charset="0"/>
            </a:endParaRPr>
          </a:p>
        </p:txBody>
      </p:sp>
      <p:sp>
        <p:nvSpPr>
          <p:cNvPr id="5" name="Rectangle 4"/>
          <p:cNvSpPr>
            <a:spLocks/>
          </p:cNvSpPr>
          <p:nvPr/>
        </p:nvSpPr>
        <p:spPr>
          <a:xfrm>
            <a:off x="1886271" y="3368879"/>
            <a:ext cx="2690733" cy="1008000"/>
          </a:xfrm>
          <a:prstGeom prst="rect">
            <a:avLst/>
          </a:prstGeom>
          <a:no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de-DE" altLang="en-US" sz="2000" b="1" i="0" u="none" strike="noStrike" kern="120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60–70% </a:t>
            </a:r>
            <a:endParaRPr kumimoji="0" lang="de-DE" altLang="en-US" sz="1800" b="0" i="0" u="none" strike="noStrike" kern="120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endParaRPr>
          </a:p>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GB" altLang="en-US" sz="14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located in head </a:t>
            </a:r>
            <a:br>
              <a:rPr kumimoji="0" lang="en-GB" altLang="en-US" sz="14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br>
            <a:r>
              <a:rPr kumimoji="0" lang="en-GB" altLang="en-US" sz="14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of pancreas</a:t>
            </a:r>
            <a:r>
              <a:rPr kumimoji="0" lang="en-GB" altLang="en-US" sz="1400" b="0" i="0" u="none" strike="noStrike" kern="1200" cap="none" spc="0" normalizeH="0" baseline="30000" noProof="0" dirty="0">
                <a:ln>
                  <a:noFill/>
                </a:ln>
                <a:solidFill>
                  <a:srgbClr val="FFFFFF"/>
                </a:solidFill>
                <a:effectLst/>
                <a:uLnTx/>
                <a:uFillTx/>
                <a:latin typeface="Calibri" panose="020F0502020204030204" pitchFamily="34" charset="0"/>
                <a:ea typeface="Tahoma"/>
                <a:cs typeface="Calibri" panose="020F0502020204030204" pitchFamily="34" charset="0"/>
              </a:rPr>
              <a:t>2</a:t>
            </a:r>
            <a:r>
              <a:rPr kumimoji="0" lang="en-GB" altLang="en-US" sz="14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 </a:t>
            </a:r>
          </a:p>
        </p:txBody>
      </p:sp>
      <p:sp>
        <p:nvSpPr>
          <p:cNvPr id="45" name="Rectangle 44"/>
          <p:cNvSpPr>
            <a:spLocks/>
          </p:cNvSpPr>
          <p:nvPr/>
        </p:nvSpPr>
        <p:spPr>
          <a:xfrm>
            <a:off x="7667235" y="3368879"/>
            <a:ext cx="2454533" cy="1008000"/>
          </a:xfrm>
          <a:prstGeom prst="rect">
            <a:avLst/>
          </a:prstGeom>
          <a:noFill/>
          <a:ln w="28575">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de-DE" altLang="en-US" sz="2000" b="1" i="0" u="none" strike="noStrike" kern="1200" cap="none" spc="0" normalizeH="0" baseline="0" noProof="0" dirty="0">
                <a:ln>
                  <a:noFill/>
                </a:ln>
                <a:solidFill>
                  <a:srgbClr val="FFFF00"/>
                </a:solidFill>
                <a:effectLst/>
                <a:uLnTx/>
                <a:uFillTx/>
                <a:latin typeface="Calibri" panose="020F0502020204030204" pitchFamily="34" charset="0"/>
                <a:ea typeface="Tahoma"/>
                <a:cs typeface="Calibri" panose="020F0502020204030204" pitchFamily="34" charset="0"/>
              </a:rPr>
              <a:t>20–25% </a:t>
            </a:r>
            <a:br>
              <a:rPr kumimoji="0" lang="de-DE" sz="18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br>
            <a:r>
              <a:rPr kumimoji="0" lang="en-GB" sz="14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located in body and </a:t>
            </a:r>
            <a:br>
              <a:rPr kumimoji="0" lang="en-GB" sz="14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br>
            <a:r>
              <a:rPr kumimoji="0" lang="en-GB" sz="14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tail of pancreas</a:t>
            </a:r>
            <a:r>
              <a:rPr kumimoji="0" lang="en-GB" sz="1400" b="0" i="0" u="none" strike="noStrike" kern="1200" cap="none" spc="0" normalizeH="0" baseline="30000" noProof="0" dirty="0">
                <a:ln>
                  <a:noFill/>
                </a:ln>
                <a:solidFill>
                  <a:srgbClr val="FFFFFF"/>
                </a:solidFill>
                <a:effectLst/>
                <a:uLnTx/>
                <a:uFillTx/>
                <a:latin typeface="Calibri" panose="020F0502020204030204" pitchFamily="34" charset="0"/>
                <a:ea typeface="Tahoma"/>
                <a:cs typeface="Calibri" panose="020F0502020204030204" pitchFamily="34" charset="0"/>
              </a:rPr>
              <a:t>2</a:t>
            </a:r>
          </a:p>
        </p:txBody>
      </p:sp>
      <p:sp>
        <p:nvSpPr>
          <p:cNvPr id="55" name="TextBox 54"/>
          <p:cNvSpPr txBox="1"/>
          <p:nvPr/>
        </p:nvSpPr>
        <p:spPr>
          <a:xfrm>
            <a:off x="1728101" y="1539431"/>
            <a:ext cx="2618959" cy="1698345"/>
          </a:xfrm>
          <a:prstGeom prst="rect">
            <a:avLst/>
          </a:prstGeom>
          <a:solidFill>
            <a:schemeClr val="accent3"/>
          </a:solidFill>
          <a:ln>
            <a:solidFill>
              <a:schemeClr val="accent3"/>
            </a:solidFill>
          </a:ln>
          <a:scene3d>
            <a:camera prst="orthographicFront"/>
            <a:lightRig rig="threePt" dir="t"/>
          </a:scene3d>
          <a:sp3d>
            <a:bevelT/>
          </a:sp3d>
        </p:spPr>
        <p:txBody>
          <a:bodyPr wrap="square" tIns="36000" bIns="0" rtlCol="0" anchor="ctr">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Nearby location </a:t>
            </a:r>
            <a:br>
              <a:rPr kumimoji="0" lang="en-GB" sz="2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en-GB" sz="2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of major veins and arteries impacts tumour </a:t>
            </a:r>
            <a:r>
              <a:rPr kumimoji="0" lang="en-GB" sz="2000" b="0" i="0" u="none" strike="noStrike" kern="1200" cap="none" spc="0" normalizeH="0" baseline="0" noProof="0" dirty="0" err="1">
                <a:ln>
                  <a:noFill/>
                </a:ln>
                <a:solidFill>
                  <a:srgbClr val="000000"/>
                </a:solidFill>
                <a:effectLst/>
                <a:uLnTx/>
                <a:uFillTx/>
                <a:latin typeface="Calibri" panose="020F0502020204030204" pitchFamily="34" charset="0"/>
                <a:ea typeface="Tahoma"/>
                <a:cs typeface="Calibri" panose="020F0502020204030204" pitchFamily="34" charset="0"/>
              </a:rPr>
              <a:t>resectability</a:t>
            </a:r>
            <a:r>
              <a:rPr kumimoji="0" lang="en-GB" sz="2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and  thereby treatment options</a:t>
            </a:r>
            <a:r>
              <a:rPr kumimoji="0" lang="en-GB" sz="2000" b="0" i="0" u="none" strike="noStrike" kern="120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1 </a:t>
            </a:r>
          </a:p>
        </p:txBody>
      </p:sp>
      <p:grpSp>
        <p:nvGrpSpPr>
          <p:cNvPr id="76" name="Group 75"/>
          <p:cNvGrpSpPr/>
          <p:nvPr/>
        </p:nvGrpSpPr>
        <p:grpSpPr>
          <a:xfrm>
            <a:off x="4470589" y="1155524"/>
            <a:ext cx="3313202" cy="3313202"/>
            <a:chOff x="2907490" y="1794378"/>
            <a:chExt cx="3313202" cy="3313202"/>
          </a:xfrm>
        </p:grpSpPr>
        <p:pic>
          <p:nvPicPr>
            <p:cNvPr id="77" name="Picture 76"/>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907490" y="1794378"/>
              <a:ext cx="3313202" cy="3313202"/>
            </a:xfrm>
            <a:prstGeom prst="ellipse">
              <a:avLst/>
            </a:prstGeom>
            <a:ln w="28575" cap="rnd">
              <a:solidFill>
                <a:schemeClr val="tx2"/>
              </a:solidFill>
            </a:ln>
            <a:effectLst/>
          </p:spPr>
        </p:pic>
        <p:sp>
          <p:nvSpPr>
            <p:cNvPr id="78" name="TextBox 77"/>
            <p:cNvSpPr txBox="1"/>
            <p:nvPr/>
          </p:nvSpPr>
          <p:spPr>
            <a:xfrm>
              <a:off x="3897331" y="2450050"/>
              <a:ext cx="480636"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t>Portal </a:t>
              </a:r>
              <a:br>
                <a:rPr kumimoji="0" lang="de-DE"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br>
              <a:r>
                <a:rPr kumimoji="0" lang="de-DE"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t>vein</a:t>
              </a:r>
            </a:p>
          </p:txBody>
        </p:sp>
        <p:sp>
          <p:nvSpPr>
            <p:cNvPr id="79" name="TextBox 78"/>
            <p:cNvSpPr txBox="1"/>
            <p:nvPr/>
          </p:nvSpPr>
          <p:spPr>
            <a:xfrm>
              <a:off x="4150659" y="2230354"/>
              <a:ext cx="520811"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t>Hepatic </a:t>
              </a:r>
              <a:br>
                <a:rPr kumimoji="0" lang="de-DE"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br>
              <a:r>
                <a:rPr kumimoji="0" lang="de-DE"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t>artery</a:t>
              </a:r>
            </a:p>
          </p:txBody>
        </p:sp>
        <p:sp>
          <p:nvSpPr>
            <p:cNvPr id="80" name="TextBox 79"/>
            <p:cNvSpPr txBox="1"/>
            <p:nvPr/>
          </p:nvSpPr>
          <p:spPr>
            <a:xfrm>
              <a:off x="5486400" y="3889648"/>
              <a:ext cx="522899"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700" b="1" i="0" u="none" strike="noStrike" kern="1200" cap="none" spc="0" normalizeH="0" baseline="0" noProof="0" dirty="0">
                  <a:ln>
                    <a:noFill/>
                  </a:ln>
                  <a:solidFill>
                    <a:srgbClr val="141313">
                      <a:lumMod val="75000"/>
                      <a:lumOff val="25000"/>
                    </a:srgbClr>
                  </a:solidFill>
                  <a:effectLst/>
                  <a:uLnTx/>
                  <a:uFillTx/>
                  <a:latin typeface="Calibri" panose="020F0502020204030204" pitchFamily="34" charset="0"/>
                  <a:ea typeface="Tahoma"/>
                  <a:cs typeface="Calibri" panose="020F0502020204030204" pitchFamily="34" charset="0"/>
                </a:rPr>
                <a:t>Spleen</a:t>
              </a:r>
            </a:p>
          </p:txBody>
        </p:sp>
        <p:sp>
          <p:nvSpPr>
            <p:cNvPr id="81" name="TextBox 80"/>
            <p:cNvSpPr txBox="1"/>
            <p:nvPr/>
          </p:nvSpPr>
          <p:spPr>
            <a:xfrm>
              <a:off x="4561179" y="3661407"/>
              <a:ext cx="644727"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700" b="1" i="0" u="none" strike="noStrike" kern="1200" cap="none" spc="0" normalizeH="0" baseline="0" noProof="0" dirty="0">
                  <a:ln>
                    <a:noFill/>
                  </a:ln>
                  <a:solidFill>
                    <a:srgbClr val="141313"/>
                  </a:solidFill>
                  <a:effectLst/>
                  <a:uLnTx/>
                  <a:uFillTx/>
                  <a:latin typeface="Calibri" panose="020F0502020204030204" pitchFamily="34" charset="0"/>
                  <a:ea typeface="Tahoma"/>
                  <a:cs typeface="Calibri" panose="020F0502020204030204" pitchFamily="34" charset="0"/>
                </a:rPr>
                <a:t>Pancreas</a:t>
              </a:r>
            </a:p>
          </p:txBody>
        </p:sp>
        <p:sp>
          <p:nvSpPr>
            <p:cNvPr id="82" name="TextBox 81"/>
            <p:cNvSpPr txBox="1"/>
            <p:nvPr/>
          </p:nvSpPr>
          <p:spPr>
            <a:xfrm>
              <a:off x="3053425" y="2757828"/>
              <a:ext cx="691781" cy="20005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t>Bile duct</a:t>
              </a:r>
            </a:p>
          </p:txBody>
        </p:sp>
        <p:sp>
          <p:nvSpPr>
            <p:cNvPr id="83" name="TextBox 82"/>
            <p:cNvSpPr txBox="1"/>
            <p:nvPr/>
          </p:nvSpPr>
          <p:spPr>
            <a:xfrm>
              <a:off x="3484762" y="4632226"/>
              <a:ext cx="1162553"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t>Pancreatic</a:t>
              </a:r>
              <a:br>
                <a:rPr kumimoji="0" lang="de-DE"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br>
              <a:r>
                <a:rPr kumimoji="0" lang="de-DE"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t>ducts</a:t>
              </a:r>
            </a:p>
          </p:txBody>
        </p:sp>
        <p:sp>
          <p:nvSpPr>
            <p:cNvPr id="84" name="TextBox 83"/>
            <p:cNvSpPr txBox="1"/>
            <p:nvPr/>
          </p:nvSpPr>
          <p:spPr>
            <a:xfrm>
              <a:off x="4744029" y="4327192"/>
              <a:ext cx="1135247"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t>Superior mesenteric </a:t>
              </a:r>
              <a:br>
                <a:rPr kumimoji="0" lang="en-GB"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br>
              <a:r>
                <a:rPr kumimoji="0" lang="en-GB"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t>artery and vein</a:t>
              </a:r>
            </a:p>
          </p:txBody>
        </p:sp>
        <p:sp>
          <p:nvSpPr>
            <p:cNvPr id="85" name="TextBox 84"/>
            <p:cNvSpPr txBox="1"/>
            <p:nvPr/>
          </p:nvSpPr>
          <p:spPr>
            <a:xfrm>
              <a:off x="4141321" y="2603939"/>
              <a:ext cx="79200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t>Celiac </a:t>
              </a:r>
              <a:br>
                <a:rPr kumimoji="0" lang="de-DE"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br>
              <a:r>
                <a:rPr kumimoji="0" lang="de-DE" sz="700" b="0" i="0" u="none" strike="noStrike" kern="1200" cap="none" spc="0" normalizeH="0" baseline="0" noProof="0" dirty="0">
                  <a:ln>
                    <a:noFill/>
                  </a:ln>
                  <a:solidFill>
                    <a:srgbClr val="0B4055"/>
                  </a:solidFill>
                  <a:effectLst/>
                  <a:uLnTx/>
                  <a:uFillTx/>
                  <a:latin typeface="Calibri" panose="020F0502020204030204" pitchFamily="34" charset="0"/>
                  <a:ea typeface="Tahoma"/>
                  <a:cs typeface="Calibri" panose="020F0502020204030204" pitchFamily="34" charset="0"/>
                </a:rPr>
                <a:t>trunk</a:t>
              </a:r>
            </a:p>
          </p:txBody>
        </p:sp>
        <p:cxnSp>
          <p:nvCxnSpPr>
            <p:cNvPr id="86" name="Straight Arrow Connector 85"/>
            <p:cNvCxnSpPr/>
            <p:nvPr/>
          </p:nvCxnSpPr>
          <p:spPr>
            <a:xfrm flipH="1">
              <a:off x="4333329" y="2512408"/>
              <a:ext cx="44639" cy="687949"/>
            </a:xfrm>
            <a:prstGeom prst="straightConnector1">
              <a:avLst/>
            </a:prstGeom>
            <a:ln w="2222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87" name="Straight Arrow Connector 86"/>
            <p:cNvCxnSpPr>
              <a:stCxn id="78" idx="2"/>
            </p:cNvCxnSpPr>
            <p:nvPr/>
          </p:nvCxnSpPr>
          <p:spPr>
            <a:xfrm>
              <a:off x="4137649" y="2757827"/>
              <a:ext cx="0" cy="539263"/>
            </a:xfrm>
            <a:prstGeom prst="straightConnector1">
              <a:avLst/>
            </a:prstGeom>
            <a:ln w="2222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88" name="Straight Arrow Connector 87"/>
            <p:cNvCxnSpPr/>
            <p:nvPr/>
          </p:nvCxnSpPr>
          <p:spPr>
            <a:xfrm flipV="1">
              <a:off x="3953434" y="3918900"/>
              <a:ext cx="1" cy="713326"/>
            </a:xfrm>
            <a:prstGeom prst="straightConnector1">
              <a:avLst/>
            </a:prstGeom>
            <a:ln w="2222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89" name="Straight Arrow Connector 88"/>
            <p:cNvCxnSpPr>
              <a:stCxn id="80" idx="0"/>
            </p:cNvCxnSpPr>
            <p:nvPr/>
          </p:nvCxnSpPr>
          <p:spPr>
            <a:xfrm flipV="1">
              <a:off x="5747850" y="3773514"/>
              <a:ext cx="0" cy="116134"/>
            </a:xfrm>
            <a:prstGeom prst="straightConnector1">
              <a:avLst/>
            </a:prstGeom>
            <a:ln w="2222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0" name="Straight Arrow Connector 89"/>
            <p:cNvCxnSpPr/>
            <p:nvPr/>
          </p:nvCxnSpPr>
          <p:spPr>
            <a:xfrm flipH="1">
              <a:off x="4333329" y="4470703"/>
              <a:ext cx="410700" cy="0"/>
            </a:xfrm>
            <a:prstGeom prst="straightConnector1">
              <a:avLst/>
            </a:prstGeom>
            <a:ln w="2222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1" name="Straight Arrow Connector 90"/>
            <p:cNvCxnSpPr/>
            <p:nvPr/>
          </p:nvCxnSpPr>
          <p:spPr>
            <a:xfrm>
              <a:off x="3429000" y="2957883"/>
              <a:ext cx="0" cy="217420"/>
            </a:xfrm>
            <a:prstGeom prst="straightConnector1">
              <a:avLst/>
            </a:prstGeom>
            <a:ln w="2222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92" name="Straight Arrow Connector 91"/>
            <p:cNvCxnSpPr/>
            <p:nvPr/>
          </p:nvCxnSpPr>
          <p:spPr>
            <a:xfrm>
              <a:off x="4536138" y="2911716"/>
              <a:ext cx="0" cy="385374"/>
            </a:xfrm>
            <a:prstGeom prst="straightConnector1">
              <a:avLst/>
            </a:prstGeom>
            <a:ln w="2222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grpSp>
      <p:cxnSp>
        <p:nvCxnSpPr>
          <p:cNvPr id="10" name="Straight Arrow Connector 9"/>
          <p:cNvCxnSpPr/>
          <p:nvPr/>
        </p:nvCxnSpPr>
        <p:spPr>
          <a:xfrm flipH="1">
            <a:off x="8894501" y="4360028"/>
            <a:ext cx="1" cy="403744"/>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a:off x="3231636" y="4360028"/>
            <a:ext cx="0" cy="404358"/>
          </a:xfrm>
          <a:prstGeom prst="straightConnector1">
            <a:avLst/>
          </a:prstGeom>
          <a:ln w="28575">
            <a:solidFill>
              <a:schemeClr val="tx1"/>
            </a:solidFill>
            <a:tailEnd type="triangle"/>
          </a:ln>
          <a:effectLst/>
        </p:spPr>
        <p:style>
          <a:lnRef idx="2">
            <a:schemeClr val="accent1"/>
          </a:lnRef>
          <a:fillRef idx="0">
            <a:schemeClr val="accent1"/>
          </a:fillRef>
          <a:effectRef idx="1">
            <a:schemeClr val="accent1"/>
          </a:effectRef>
          <a:fontRef idx="minor">
            <a:schemeClr val="tx1"/>
          </a:fontRef>
        </p:style>
      </p:cxnSp>
      <p:sp>
        <p:nvSpPr>
          <p:cNvPr id="93" name="TextBox 92"/>
          <p:cNvSpPr txBox="1"/>
          <p:nvPr/>
        </p:nvSpPr>
        <p:spPr>
          <a:xfrm>
            <a:off x="2116212" y="4826223"/>
            <a:ext cx="2230848" cy="784800"/>
          </a:xfrm>
          <a:prstGeom prst="rect">
            <a:avLst/>
          </a:prstGeom>
          <a:solidFill>
            <a:schemeClr val="bg1">
              <a:lumMod val="20000"/>
              <a:lumOff val="80000"/>
            </a:schemeClr>
          </a:solidFill>
          <a:scene3d>
            <a:camera prst="orthographicFront"/>
            <a:lightRig rig="threePt" dir="t"/>
          </a:scene3d>
          <a:sp3d>
            <a:bevelT/>
          </a:sp3d>
        </p:spPr>
        <p:txBody>
          <a:bodyPr wrap="square" tIns="36000" bIns="0"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de-DE" sz="2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Linked to jaundice</a:t>
            </a:r>
            <a:r>
              <a:rPr kumimoji="0" lang="de-DE" sz="2000" b="0" i="0" u="none" strike="noStrike" kern="120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2</a:t>
            </a:r>
          </a:p>
        </p:txBody>
      </p:sp>
      <p:sp>
        <p:nvSpPr>
          <p:cNvPr id="94" name="TextBox 93"/>
          <p:cNvSpPr txBox="1"/>
          <p:nvPr/>
        </p:nvSpPr>
        <p:spPr>
          <a:xfrm>
            <a:off x="7757823" y="4826224"/>
            <a:ext cx="2273357" cy="784249"/>
          </a:xfrm>
          <a:prstGeom prst="rect">
            <a:avLst/>
          </a:prstGeom>
          <a:solidFill>
            <a:schemeClr val="accent4"/>
          </a:solidFill>
          <a:scene3d>
            <a:camera prst="orthographicFront"/>
            <a:lightRig rig="threePt" dir="t"/>
          </a:scene3d>
          <a:sp3d>
            <a:bevelT/>
          </a:sp3d>
        </p:spPr>
        <p:txBody>
          <a:bodyPr wrap="square" tIns="36000" bIns="0" rtlCol="0" anchor="ctr">
            <a:no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0" lang="de-DE" sz="2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Linked to epigastric </a:t>
            </a:r>
            <a:br>
              <a:rPr kumimoji="0" lang="de-DE" sz="2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br>
            <a:r>
              <a:rPr kumimoji="0" lang="de-DE" sz="2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pain</a:t>
            </a:r>
            <a:r>
              <a:rPr kumimoji="0" lang="de-DE" sz="2000" b="0" i="0" u="none" strike="noStrike" kern="1200" cap="none" spc="0" normalizeH="0" baseline="30000" noProof="0" dirty="0">
                <a:ln>
                  <a:noFill/>
                </a:ln>
                <a:solidFill>
                  <a:srgbClr val="000000"/>
                </a:solidFill>
                <a:effectLst/>
                <a:uLnTx/>
                <a:uFillTx/>
                <a:latin typeface="Calibri" panose="020F0502020204030204" pitchFamily="34" charset="0"/>
                <a:ea typeface="Tahoma"/>
                <a:cs typeface="Calibri" panose="020F0502020204030204" pitchFamily="34" charset="0"/>
              </a:rPr>
              <a:t>3</a:t>
            </a:r>
            <a:r>
              <a:rPr kumimoji="0" lang="de-DE" sz="2000" b="0" i="0" u="none" strike="noStrike" kern="1200" cap="none" spc="0" normalizeH="0" baseline="0" noProof="0" dirty="0">
                <a:ln>
                  <a:noFill/>
                </a:ln>
                <a:solidFill>
                  <a:srgbClr val="000000"/>
                </a:solidFill>
                <a:effectLst/>
                <a:uLnTx/>
                <a:uFillTx/>
                <a:latin typeface="Calibri" panose="020F0502020204030204" pitchFamily="34" charset="0"/>
                <a:ea typeface="Tahoma"/>
                <a:cs typeface="Calibri" panose="020F0502020204030204" pitchFamily="34" charset="0"/>
              </a:rPr>
              <a:t> </a:t>
            </a:r>
          </a:p>
        </p:txBody>
      </p:sp>
      <p:cxnSp>
        <p:nvCxnSpPr>
          <p:cNvPr id="36" name="Straight Arrow Connector 35"/>
          <p:cNvCxnSpPr/>
          <p:nvPr/>
        </p:nvCxnSpPr>
        <p:spPr>
          <a:xfrm flipV="1">
            <a:off x="4489762" y="2282494"/>
            <a:ext cx="982" cy="432000"/>
          </a:xfrm>
          <a:prstGeom prst="straightConnector1">
            <a:avLst/>
          </a:prstGeom>
          <a:ln w="31750" cap="flat">
            <a:solidFill>
              <a:schemeClr val="tx1"/>
            </a:solidFill>
            <a:miter lim="800000"/>
            <a:tailEnd type="none"/>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4489762" y="2702542"/>
            <a:ext cx="1399218" cy="0"/>
          </a:xfrm>
          <a:prstGeom prst="straightConnector1">
            <a:avLst/>
          </a:prstGeom>
          <a:ln w="31750" cap="flat">
            <a:solidFill>
              <a:schemeClr val="tx1"/>
            </a:solidFill>
            <a:miter lim="800000"/>
            <a:tailEnd type="triangle"/>
          </a:ln>
          <a:effectLst/>
        </p:spPr>
        <p:style>
          <a:lnRef idx="2">
            <a:schemeClr val="accent1"/>
          </a:lnRef>
          <a:fillRef idx="0">
            <a:schemeClr val="accent1"/>
          </a:fillRef>
          <a:effectRef idx="1">
            <a:schemeClr val="accent1"/>
          </a:effectRef>
          <a:fontRef idx="minor">
            <a:schemeClr val="tx1"/>
          </a:fontRef>
        </p:style>
      </p:cxnSp>
      <p:pic>
        <p:nvPicPr>
          <p:cNvPr id="49" name="Picture 4"/>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545694" y="3386192"/>
            <a:ext cx="128788"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4"/>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915777" y="2775476"/>
            <a:ext cx="128788" cy="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 Placeholder 3"/>
          <p:cNvSpPr txBox="1">
            <a:spLocks/>
          </p:cNvSpPr>
          <p:nvPr/>
        </p:nvSpPr>
        <p:spPr>
          <a:xfrm>
            <a:off x="8490308" y="6242824"/>
            <a:ext cx="3262920" cy="409170"/>
          </a:xfrm>
          <a:prstGeom prst="rect">
            <a:avLst/>
          </a:prstGeom>
        </p:spPr>
        <p:txBody>
          <a:bodyPr anchor="b"/>
          <a:lstStyle>
            <a:lvl1pPr marL="342900" indent="-342900" algn="l" rtl="0" eaLnBrk="1" fontAlgn="base" hangingPunct="1">
              <a:spcBef>
                <a:spcPct val="20000"/>
              </a:spcBef>
              <a:spcAft>
                <a:spcPct val="0"/>
              </a:spcAft>
              <a:buClr>
                <a:srgbClr val="2995D2"/>
              </a:buClr>
              <a:buChar char="•"/>
              <a:defRPr sz="1800">
                <a:solidFill>
                  <a:schemeClr val="tx1"/>
                </a:solidFill>
                <a:latin typeface="+mn-lt"/>
                <a:ea typeface="+mn-ea"/>
                <a:cs typeface="+mn-cs"/>
              </a:defRPr>
            </a:lvl1pPr>
            <a:lvl2pPr marL="742950" indent="-285750" algn="l" rtl="0" eaLnBrk="1" fontAlgn="base" hangingPunct="1">
              <a:spcBef>
                <a:spcPct val="20000"/>
              </a:spcBef>
              <a:spcAft>
                <a:spcPct val="0"/>
              </a:spcAft>
              <a:buClr>
                <a:srgbClr val="3BA1D9"/>
              </a:buClr>
              <a:buChar char="•"/>
              <a:defRPr sz="1600">
                <a:solidFill>
                  <a:schemeClr val="tx1"/>
                </a:solidFill>
                <a:latin typeface="+mn-lt"/>
              </a:defRPr>
            </a:lvl2pPr>
            <a:lvl3pPr marL="1143000" indent="-228600" algn="l" rtl="0" eaLnBrk="1" fontAlgn="base" hangingPunct="1">
              <a:spcBef>
                <a:spcPct val="20000"/>
              </a:spcBef>
              <a:spcAft>
                <a:spcPct val="0"/>
              </a:spcAft>
              <a:buClr>
                <a:srgbClr val="54ADDE"/>
              </a:buClr>
              <a:buChar char="•"/>
              <a:defRPr sz="1400">
                <a:solidFill>
                  <a:schemeClr val="tx1"/>
                </a:solidFill>
                <a:latin typeface="+mn-lt"/>
              </a:defRPr>
            </a:lvl3pPr>
            <a:lvl4pPr marL="1600200" indent="-228600" algn="l" rtl="0" eaLnBrk="1" fontAlgn="base" hangingPunct="1">
              <a:spcBef>
                <a:spcPct val="20000"/>
              </a:spcBef>
              <a:spcAft>
                <a:spcPct val="0"/>
              </a:spcAft>
              <a:buClr>
                <a:srgbClr val="7EC1E6"/>
              </a:buClr>
              <a:buChar char="•"/>
              <a:defRPr sz="1200">
                <a:solidFill>
                  <a:schemeClr val="tx1"/>
                </a:solidFill>
                <a:latin typeface="+mn-lt"/>
              </a:defRPr>
            </a:lvl4pPr>
            <a:lvl5pPr marL="2057400" indent="-228600" algn="l" rtl="0" eaLnBrk="1" fontAlgn="base" hangingPunct="1">
              <a:spcBef>
                <a:spcPct val="20000"/>
              </a:spcBef>
              <a:spcAft>
                <a:spcPct val="0"/>
              </a:spcAft>
              <a:buChar char="»"/>
              <a:defRPr sz="1000">
                <a:solidFill>
                  <a:schemeClr val="tx1"/>
                </a:solidFill>
                <a:latin typeface="+mn-lt"/>
              </a:defRPr>
            </a:lvl5pPr>
            <a:lvl6pPr marL="2514600" indent="-228600" algn="l" rtl="0" eaLnBrk="1" fontAlgn="base" hangingPunct="1">
              <a:spcBef>
                <a:spcPct val="20000"/>
              </a:spcBef>
              <a:spcAft>
                <a:spcPct val="0"/>
              </a:spcAft>
              <a:buChar char="»"/>
              <a:defRPr sz="1600">
                <a:solidFill>
                  <a:schemeClr val="tx1"/>
                </a:solidFill>
                <a:latin typeface="+mn-lt"/>
              </a:defRPr>
            </a:lvl6pPr>
            <a:lvl7pPr marL="2971800" indent="-228600" algn="l" rtl="0" eaLnBrk="1" fontAlgn="base" hangingPunct="1">
              <a:spcBef>
                <a:spcPct val="20000"/>
              </a:spcBef>
              <a:spcAft>
                <a:spcPct val="0"/>
              </a:spcAft>
              <a:buChar char="»"/>
              <a:defRPr sz="1600">
                <a:solidFill>
                  <a:schemeClr val="tx1"/>
                </a:solidFill>
                <a:latin typeface="+mn-lt"/>
              </a:defRPr>
            </a:lvl7pPr>
            <a:lvl8pPr marL="3429000" indent="-228600" algn="l" rtl="0" eaLnBrk="1" fontAlgn="base" hangingPunct="1">
              <a:spcBef>
                <a:spcPct val="20000"/>
              </a:spcBef>
              <a:spcAft>
                <a:spcPct val="0"/>
              </a:spcAft>
              <a:buChar char="»"/>
              <a:defRPr sz="1600">
                <a:solidFill>
                  <a:schemeClr val="tx1"/>
                </a:solidFill>
                <a:latin typeface="+mn-lt"/>
              </a:defRPr>
            </a:lvl8pPr>
            <a:lvl9pPr marL="3886200" indent="-228600" algn="l" rtl="0" eaLnBrk="1" fontAlgn="base" hangingPunct="1">
              <a:spcBef>
                <a:spcPct val="20000"/>
              </a:spcBef>
              <a:spcAft>
                <a:spcPct val="0"/>
              </a:spcAft>
              <a:buChar char="»"/>
              <a:defRPr sz="1600">
                <a:solidFill>
                  <a:schemeClr val="tx1"/>
                </a:solidFill>
                <a:latin typeface="+mn-lt"/>
              </a:defRPr>
            </a:lvl9pPr>
          </a:lstStyle>
          <a:p>
            <a:pPr marL="0" marR="0" lvl="0" indent="0" algn="r" defTabSz="457200" rtl="0" eaLnBrk="0" fontAlgn="base" latinLnBrk="0" hangingPunct="0">
              <a:lnSpc>
                <a:spcPct val="100000"/>
              </a:lnSpc>
              <a:spcBef>
                <a:spcPct val="30000"/>
              </a:spcBef>
              <a:spcAft>
                <a:spcPct val="0"/>
              </a:spcAft>
              <a:buClr>
                <a:srgbClr val="000000"/>
              </a:buClr>
              <a:buSzPct val="100000"/>
              <a:buFontTx/>
              <a:buNone/>
              <a:tabLst/>
              <a:defRPr/>
            </a:pPr>
            <a:r>
              <a:rPr kumimoji="0" lang="de-DE" altLang="en-US" sz="10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1. </a:t>
            </a:r>
            <a:r>
              <a:rPr kumimoji="0" lang="de-DE" sz="10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Lopez NE, et al. World J Gastroenterol 2014;20:10740; 2. </a:t>
            </a:r>
            <a:r>
              <a:rPr kumimoji="0" lang="de-DE" altLang="en-US" sz="1000" b="0" i="0" u="none" strike="noStrike" kern="1200" cap="none" spc="0" normalizeH="0" baseline="0" noProof="0" dirty="0">
                <a:ln>
                  <a:noFill/>
                </a:ln>
                <a:solidFill>
                  <a:srgbClr val="FFFFFF"/>
                </a:solidFill>
                <a:effectLst/>
                <a:uLnTx/>
                <a:uFillTx/>
                <a:latin typeface="Calibri" panose="020F0502020204030204" pitchFamily="34" charset="0"/>
                <a:ea typeface="Tahoma"/>
                <a:cs typeface="Calibri" panose="020F0502020204030204" pitchFamily="34" charset="0"/>
              </a:rPr>
              <a:t>Ryan DP, et al. N Engl J Med 2014;371:1039; 3. Cascinu S, et al. Ann Oncol 2010;21(suppl 5):v55</a:t>
            </a:r>
          </a:p>
        </p:txBody>
      </p:sp>
    </p:spTree>
    <p:extLst>
      <p:ext uri="{BB962C8B-B14F-4D97-AF65-F5344CB8AC3E}">
        <p14:creationId xmlns:p14="http://schemas.microsoft.com/office/powerpoint/2010/main" val="40720712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ounded Rectangle 25"/>
          <p:cNvSpPr/>
          <p:nvPr/>
        </p:nvSpPr>
        <p:spPr>
          <a:xfrm>
            <a:off x="2952750" y="1598614"/>
            <a:ext cx="6218238" cy="4010025"/>
          </a:xfrm>
          <a:prstGeom prst="roundRect">
            <a:avLst>
              <a:gd name="adj" fmla="val 4452"/>
            </a:avLst>
          </a:prstGeom>
          <a:noFill/>
          <a:ln w="12700">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alibri" panose="020F0502020204030204" pitchFamily="34" charset="0"/>
              <a:ea typeface="Tahoma"/>
              <a:cs typeface="Tahoma"/>
            </a:endParaRPr>
          </a:p>
        </p:txBody>
      </p:sp>
      <p:sp>
        <p:nvSpPr>
          <p:cNvPr id="2" name="Title 1"/>
          <p:cNvSpPr>
            <a:spLocks noGrp="1"/>
          </p:cNvSpPr>
          <p:nvPr>
            <p:ph type="title"/>
          </p:nvPr>
        </p:nvSpPr>
        <p:spPr>
          <a:xfrm>
            <a:off x="2952750" y="0"/>
            <a:ext cx="7715250" cy="889000"/>
          </a:xfrm>
        </p:spPr>
        <p:txBody>
          <a:bodyPr vert="horz" wrap="square" lIns="91440" tIns="45720" rIns="91440" bIns="45720" numCol="1" anchor="t" anchorCtr="0" compatLnSpc="1">
            <a:prstTxWarp prst="textNoShape">
              <a:avLst/>
            </a:prstTxWarp>
          </a:bodyPr>
          <a:lstStyle/>
          <a:p>
            <a:pPr>
              <a:defRPr/>
            </a:pPr>
            <a:r>
              <a:rPr lang="en-US" altLang="en-US" dirty="0">
                <a:solidFill>
                  <a:srgbClr val="FFFF99"/>
                </a:solidFill>
                <a:latin typeface="Calibri" pitchFamily="34" charset="0"/>
              </a:rPr>
              <a:t>CLARINET: Secondary Endpoint </a:t>
            </a:r>
            <a:br>
              <a:rPr lang="en-US" altLang="en-US" sz="2600" dirty="0">
                <a:solidFill>
                  <a:srgbClr val="FFFF99"/>
                </a:solidFill>
                <a:latin typeface="Calibri" pitchFamily="34" charset="0"/>
              </a:rPr>
            </a:br>
            <a:r>
              <a:rPr lang="en-GB" altLang="en-US" sz="2600" dirty="0">
                <a:solidFill>
                  <a:srgbClr val="FFFF99"/>
                </a:solidFill>
                <a:latin typeface="Calibri" pitchFamily="34" charset="0"/>
                <a:cs typeface="MS PGothic" pitchFamily="34" charset="-128"/>
              </a:rPr>
              <a:t>Chromogranin A</a:t>
            </a:r>
          </a:p>
        </p:txBody>
      </p:sp>
      <p:sp>
        <p:nvSpPr>
          <p:cNvPr id="27" name="Text Placeholder 3"/>
          <p:cNvSpPr>
            <a:spLocks noGrp="1"/>
          </p:cNvSpPr>
          <p:nvPr>
            <p:ph type="body" sz="quarter" idx="10"/>
          </p:nvPr>
        </p:nvSpPr>
        <p:spPr>
          <a:xfrm>
            <a:off x="1857376" y="6099175"/>
            <a:ext cx="6272213" cy="666750"/>
          </a:xfrm>
        </p:spPr>
        <p:txBody>
          <a:bodyPr/>
          <a:lstStyle/>
          <a:p>
            <a:pPr>
              <a:spcBef>
                <a:spcPts val="0"/>
              </a:spcBef>
              <a:defRPr/>
            </a:pPr>
            <a:r>
              <a:rPr lang="en-GB" sz="1200" b="1" dirty="0">
                <a:latin typeface="Calibri" panose="020F0502020204030204" pitchFamily="34" charset="0"/>
                <a:cs typeface="Arial"/>
              </a:rPr>
              <a:t>Data are percentage of patients in this subgroup (excluding those with missing data).</a:t>
            </a:r>
          </a:p>
          <a:p>
            <a:pPr>
              <a:spcBef>
                <a:spcPts val="0"/>
              </a:spcBef>
              <a:defRPr/>
            </a:pPr>
            <a:r>
              <a:rPr lang="en-GB" sz="1200" b="1" dirty="0">
                <a:latin typeface="Calibri" panose="020F0502020204030204" pitchFamily="34" charset="0"/>
                <a:cs typeface="Arial"/>
              </a:rPr>
              <a:t>CgA, chromogranin A; ITT, intention to treat; OR, odds ratio; ULN, upper limit of normal.</a:t>
            </a:r>
          </a:p>
          <a:p>
            <a:pPr marL="0" lvl="1" indent="0">
              <a:spcBef>
                <a:spcPts val="0"/>
              </a:spcBef>
              <a:buNone/>
              <a:defRPr/>
            </a:pPr>
            <a:r>
              <a:rPr lang="en-US" sz="1200" b="1" dirty="0">
                <a:latin typeface="Calibri" panose="020F0502020204030204" pitchFamily="34" charset="0"/>
                <a:cs typeface="Arial"/>
              </a:rPr>
              <a:t>Caplin M, et al. Oral presentation at NANETS; October 4, 2013; Charleston, SC. </a:t>
            </a:r>
            <a:endParaRPr lang="en-GB" sz="1200" b="1" dirty="0">
              <a:latin typeface="Calibri" panose="020F0502020204030204" pitchFamily="34" charset="0"/>
              <a:cs typeface="Arial"/>
            </a:endParaRPr>
          </a:p>
        </p:txBody>
      </p:sp>
      <p:sp>
        <p:nvSpPr>
          <p:cNvPr id="171013" name="TextBox 2"/>
          <p:cNvSpPr txBox="1">
            <a:spLocks noChangeArrowheads="1"/>
          </p:cNvSpPr>
          <p:nvPr/>
        </p:nvSpPr>
        <p:spPr bwMode="auto">
          <a:xfrm>
            <a:off x="3160714" y="1036638"/>
            <a:ext cx="6010275" cy="615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t>Proportion of patients with ≥50% CgA reduction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600" b="1"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t> from </a:t>
            </a:r>
            <a:r>
              <a:rPr kumimoji="0" lang="en-GB" altLang="en-US" sz="1800" b="1"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rPr>
              <a:t>baseline of value &gt;ULN (ITT)</a:t>
            </a:r>
            <a:endParaRPr kumimoji="0" lang="en-US" altLang="en-US" sz="1800" b="1" i="0" u="none" strike="noStrike" kern="0" cap="none" spc="0" normalizeH="0" baseline="0" noProof="0" dirty="0">
              <a:ln>
                <a:noFill/>
              </a:ln>
              <a:solidFill>
                <a:srgbClr val="FFFF00"/>
              </a:solidFill>
              <a:effectLst>
                <a:outerShdw blurRad="38100" dist="38100" dir="2700000" algn="tl">
                  <a:srgbClr val="000000"/>
                </a:outerShdw>
              </a:effectLst>
              <a:uLnTx/>
              <a:uFillTx/>
              <a:latin typeface="Calibri" pitchFamily="34" charset="0"/>
              <a:ea typeface="MS PGothic" pitchFamily="34" charset="-128"/>
              <a:cs typeface="Tahoma"/>
            </a:endParaRPr>
          </a:p>
        </p:txBody>
      </p:sp>
      <p:grpSp>
        <p:nvGrpSpPr>
          <p:cNvPr id="100358" name="Group 28"/>
          <p:cNvGrpSpPr>
            <a:grpSpLocks/>
          </p:cNvGrpSpPr>
          <p:nvPr/>
        </p:nvGrpSpPr>
        <p:grpSpPr bwMode="auto">
          <a:xfrm>
            <a:off x="2205038" y="1752601"/>
            <a:ext cx="7207250" cy="4333875"/>
            <a:chOff x="527789" y="1690161"/>
            <a:chExt cx="7385575" cy="4360709"/>
          </a:xfrm>
        </p:grpSpPr>
        <p:graphicFrame>
          <p:nvGraphicFramePr>
            <p:cNvPr id="100362" name="Chart 6"/>
            <p:cNvGraphicFramePr>
              <a:graphicFrameLocks/>
            </p:cNvGraphicFramePr>
            <p:nvPr/>
          </p:nvGraphicFramePr>
          <p:xfrm>
            <a:off x="475736" y="1639046"/>
            <a:ext cx="7489682" cy="4334702"/>
          </p:xfrm>
          <a:graphic>
            <a:graphicData uri="http://schemas.openxmlformats.org/presentationml/2006/ole">
              <mc:AlternateContent xmlns:mc="http://schemas.openxmlformats.org/markup-compatibility/2006">
                <mc:Choice xmlns:v="urn:schemas-microsoft-com:vml" Requires="v">
                  <p:oleObj spid="_x0000_s2062" r:id="rId4" imgW="7309738" imgH="4310246" progId="Excel.Chart.8">
                    <p:embed/>
                  </p:oleObj>
                </mc:Choice>
                <mc:Fallback>
                  <p:oleObj r:id="rId4" imgW="7309738" imgH="4310246" progId="Excel.Chart.8">
                    <p:embed/>
                    <p:pic>
                      <p:nvPicPr>
                        <p:cNvPr id="100362" name="Chart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5736" y="1639046"/>
                          <a:ext cx="7489682" cy="43347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oleObj>
                </mc:Fallback>
              </mc:AlternateContent>
            </a:graphicData>
          </a:graphic>
        </p:graphicFrame>
        <p:sp>
          <p:nvSpPr>
            <p:cNvPr id="100363" name="Rectangle 36"/>
            <p:cNvSpPr>
              <a:spLocks noChangeArrowheads="1"/>
            </p:cNvSpPr>
            <p:nvPr/>
          </p:nvSpPr>
          <p:spPr bwMode="auto">
            <a:xfrm>
              <a:off x="2029813" y="5604331"/>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57</a:t>
              </a:r>
            </a:p>
          </p:txBody>
        </p:sp>
        <p:sp>
          <p:nvSpPr>
            <p:cNvPr id="100364" name="Rectangle 37"/>
            <p:cNvSpPr>
              <a:spLocks noChangeArrowheads="1"/>
            </p:cNvSpPr>
            <p:nvPr/>
          </p:nvSpPr>
          <p:spPr bwMode="auto">
            <a:xfrm>
              <a:off x="3069287" y="5604331"/>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50</a:t>
              </a:r>
            </a:p>
          </p:txBody>
        </p:sp>
        <p:sp>
          <p:nvSpPr>
            <p:cNvPr id="100365" name="Rectangle 39"/>
            <p:cNvSpPr>
              <a:spLocks noChangeArrowheads="1"/>
            </p:cNvSpPr>
            <p:nvPr/>
          </p:nvSpPr>
          <p:spPr bwMode="auto">
            <a:xfrm>
              <a:off x="4196690" y="5604331"/>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38</a:t>
              </a:r>
            </a:p>
          </p:txBody>
        </p:sp>
        <p:sp>
          <p:nvSpPr>
            <p:cNvPr id="100366" name="Rectangle 41"/>
            <p:cNvSpPr>
              <a:spLocks noChangeArrowheads="1"/>
            </p:cNvSpPr>
            <p:nvPr/>
          </p:nvSpPr>
          <p:spPr bwMode="auto">
            <a:xfrm>
              <a:off x="5207082" y="5604331"/>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35</a:t>
              </a:r>
            </a:p>
          </p:txBody>
        </p:sp>
        <p:sp>
          <p:nvSpPr>
            <p:cNvPr id="100367" name="Rectangle 43"/>
            <p:cNvSpPr>
              <a:spLocks noChangeArrowheads="1"/>
            </p:cNvSpPr>
            <p:nvPr/>
          </p:nvSpPr>
          <p:spPr bwMode="auto">
            <a:xfrm>
              <a:off x="6246048" y="5604331"/>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35</a:t>
              </a:r>
            </a:p>
          </p:txBody>
        </p:sp>
        <p:sp>
          <p:nvSpPr>
            <p:cNvPr id="100368" name="Rectangle 36"/>
            <p:cNvSpPr>
              <a:spLocks noChangeArrowheads="1"/>
            </p:cNvSpPr>
            <p:nvPr/>
          </p:nvSpPr>
          <p:spPr bwMode="auto">
            <a:xfrm>
              <a:off x="759319" y="5553216"/>
              <a:ext cx="826251"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Lanreotide, n </a:t>
              </a:r>
            </a:p>
          </p:txBody>
        </p:sp>
        <p:sp>
          <p:nvSpPr>
            <p:cNvPr id="100369" name="Rectangle 36"/>
            <p:cNvSpPr>
              <a:spLocks noChangeArrowheads="1"/>
            </p:cNvSpPr>
            <p:nvPr/>
          </p:nvSpPr>
          <p:spPr bwMode="auto">
            <a:xfrm>
              <a:off x="2029811" y="5880556"/>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59</a:t>
              </a:r>
            </a:p>
          </p:txBody>
        </p:sp>
        <p:sp>
          <p:nvSpPr>
            <p:cNvPr id="100370" name="Rectangle 37"/>
            <p:cNvSpPr>
              <a:spLocks noChangeArrowheads="1"/>
            </p:cNvSpPr>
            <p:nvPr/>
          </p:nvSpPr>
          <p:spPr bwMode="auto">
            <a:xfrm>
              <a:off x="3069287" y="5880556"/>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49</a:t>
              </a:r>
            </a:p>
          </p:txBody>
        </p:sp>
        <p:sp>
          <p:nvSpPr>
            <p:cNvPr id="100371" name="Rectangle 39"/>
            <p:cNvSpPr>
              <a:spLocks noChangeArrowheads="1"/>
            </p:cNvSpPr>
            <p:nvPr/>
          </p:nvSpPr>
          <p:spPr bwMode="auto">
            <a:xfrm>
              <a:off x="4196688" y="5880556"/>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32</a:t>
              </a:r>
            </a:p>
          </p:txBody>
        </p:sp>
        <p:sp>
          <p:nvSpPr>
            <p:cNvPr id="100372" name="Rectangle 41"/>
            <p:cNvSpPr>
              <a:spLocks noChangeArrowheads="1"/>
            </p:cNvSpPr>
            <p:nvPr/>
          </p:nvSpPr>
          <p:spPr bwMode="auto">
            <a:xfrm>
              <a:off x="5207082" y="5880556"/>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20</a:t>
              </a:r>
            </a:p>
          </p:txBody>
        </p:sp>
        <p:sp>
          <p:nvSpPr>
            <p:cNvPr id="100373" name="Rectangle 43"/>
            <p:cNvSpPr>
              <a:spLocks noChangeArrowheads="1"/>
            </p:cNvSpPr>
            <p:nvPr/>
          </p:nvSpPr>
          <p:spPr bwMode="auto">
            <a:xfrm>
              <a:off x="6246048" y="5880556"/>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15</a:t>
              </a:r>
            </a:p>
          </p:txBody>
        </p:sp>
        <p:sp>
          <p:nvSpPr>
            <p:cNvPr id="100374" name="Rectangle 36"/>
            <p:cNvSpPr>
              <a:spLocks noChangeArrowheads="1"/>
            </p:cNvSpPr>
            <p:nvPr/>
          </p:nvSpPr>
          <p:spPr bwMode="auto">
            <a:xfrm>
              <a:off x="929951" y="5880556"/>
              <a:ext cx="652131"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Placebo, n </a:t>
              </a:r>
            </a:p>
          </p:txBody>
        </p:sp>
        <p:sp>
          <p:nvSpPr>
            <p:cNvPr id="100375" name="Rectangle 43"/>
            <p:cNvSpPr>
              <a:spLocks noChangeArrowheads="1"/>
            </p:cNvSpPr>
            <p:nvPr/>
          </p:nvSpPr>
          <p:spPr bwMode="auto">
            <a:xfrm>
              <a:off x="7246174" y="5604331"/>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64</a:t>
              </a:r>
            </a:p>
          </p:txBody>
        </p:sp>
        <p:sp>
          <p:nvSpPr>
            <p:cNvPr id="100376" name="Rectangle 43"/>
            <p:cNvSpPr>
              <a:spLocks noChangeArrowheads="1"/>
            </p:cNvSpPr>
            <p:nvPr/>
          </p:nvSpPr>
          <p:spPr bwMode="auto">
            <a:xfrm>
              <a:off x="7246174" y="5880556"/>
              <a:ext cx="147838" cy="17031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1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Arial" panose="020B0604020202020204" pitchFamily="34" charset="0"/>
                </a:rPr>
                <a:t>64</a:t>
              </a:r>
            </a:p>
          </p:txBody>
        </p:sp>
      </p:grpSp>
      <p:sp>
        <p:nvSpPr>
          <p:cNvPr id="29" name="Rounded Rectangle 28"/>
          <p:cNvSpPr/>
          <p:nvPr/>
        </p:nvSpPr>
        <p:spPr bwMode="auto">
          <a:xfrm>
            <a:off x="7200796" y="1965211"/>
            <a:ext cx="3265091" cy="671074"/>
          </a:xfrm>
          <a:prstGeom prst="roundRect">
            <a:avLst/>
          </a:prstGeom>
          <a:solidFill>
            <a:srgbClr val="99FF99"/>
          </a:solidFill>
          <a:ln w="9525" cap="flat" cmpd="sng" algn="ctr">
            <a:noFill/>
            <a:prstDash val="solid"/>
            <a:round/>
            <a:headEnd type="none" w="med" len="med"/>
            <a:tailEnd type="none" w="med" len="med"/>
          </a:ln>
          <a:effectLst/>
          <a:scene3d>
            <a:camera prst="orthographicFront"/>
            <a:lightRig rig="threePt" dir="t"/>
          </a:scene3d>
          <a:sp3d>
            <a:bevelT/>
          </a:sp3d>
        </p:spPr>
        <p:txBody>
          <a:bodyPr wrap="none" anchor="ct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600" b="1"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≥50% reduction at last value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600" b="1" i="1"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P</a:t>
            </a:r>
            <a:r>
              <a:rPr kumimoji="0" lang="en-US" altLang="en-US" sz="1600" b="1"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&lt;0.0001, OR 15.2 [95% CI: 4.3, 53.9]</a:t>
            </a:r>
          </a:p>
        </p:txBody>
      </p:sp>
    </p:spTree>
    <p:extLst>
      <p:ext uri="{BB962C8B-B14F-4D97-AF65-F5344CB8AC3E}">
        <p14:creationId xmlns:p14="http://schemas.microsoft.com/office/powerpoint/2010/main" val="64222227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itle 1"/>
          <p:cNvSpPr>
            <a:spLocks noGrp="1"/>
          </p:cNvSpPr>
          <p:nvPr>
            <p:ph type="title"/>
          </p:nvPr>
        </p:nvSpPr>
        <p:spPr>
          <a:xfrm>
            <a:off x="4152900" y="228600"/>
            <a:ext cx="4495800" cy="622300"/>
          </a:xfrm>
        </p:spPr>
        <p:txBody>
          <a:bodyPr vert="horz" wrap="square" lIns="91440" tIns="45720" rIns="91440" bIns="45720" numCol="1" anchor="t" anchorCtr="0" compatLnSpc="1">
            <a:prstTxWarp prst="textNoShape">
              <a:avLst/>
            </a:prstTxWarp>
          </a:bodyPr>
          <a:lstStyle/>
          <a:p>
            <a:pPr>
              <a:defRPr/>
            </a:pPr>
            <a:r>
              <a:rPr lang="en-US" altLang="en-US" sz="3600" dirty="0">
                <a:solidFill>
                  <a:srgbClr val="FFFF99"/>
                </a:solidFill>
                <a:latin typeface="Calibri" pitchFamily="34" charset="0"/>
                <a:cs typeface="MS PGothic" pitchFamily="34" charset="-128"/>
              </a:rPr>
              <a:t>Summary of CLARINET</a:t>
            </a:r>
          </a:p>
        </p:txBody>
      </p:sp>
      <p:sp>
        <p:nvSpPr>
          <p:cNvPr id="4" name="Text Placeholder 3"/>
          <p:cNvSpPr>
            <a:spLocks noGrp="1"/>
          </p:cNvSpPr>
          <p:nvPr>
            <p:ph type="body" sz="quarter" idx="10"/>
          </p:nvPr>
        </p:nvSpPr>
        <p:spPr>
          <a:xfrm>
            <a:off x="1719263" y="5886451"/>
            <a:ext cx="6272212" cy="898525"/>
          </a:xfrm>
        </p:spPr>
        <p:txBody>
          <a:bodyPr/>
          <a:lstStyle/>
          <a:p>
            <a:pPr marL="0" lvl="1" indent="0">
              <a:spcBef>
                <a:spcPct val="0"/>
              </a:spcBef>
              <a:buNone/>
              <a:defRPr/>
            </a:pPr>
            <a:r>
              <a:rPr lang="en-US" altLang="en-US" sz="1300" dirty="0">
                <a:latin typeface="Calibri" pitchFamily="34" charset="0"/>
              </a:rPr>
              <a:t>GEP-NETs, gastroenteropancreatic neuroendocrine tumors; NETs, neuroendocrine tumors; PFS, progression-free survival; SSA, somatostatin analog.</a:t>
            </a:r>
            <a:endParaRPr lang="en-US" altLang="en-US" sz="1300" dirty="0">
              <a:latin typeface="Calibri" pitchFamily="34" charset="0"/>
              <a:ea typeface="MS PGothic" pitchFamily="34" charset="-128"/>
            </a:endParaRPr>
          </a:p>
          <a:p>
            <a:pPr marL="0" lvl="1" indent="0">
              <a:spcBef>
                <a:spcPct val="0"/>
              </a:spcBef>
              <a:buNone/>
              <a:defRPr/>
            </a:pPr>
            <a:endParaRPr lang="en-US" altLang="en-US" sz="1300" dirty="0">
              <a:latin typeface="Calibri" pitchFamily="34" charset="0"/>
              <a:ea typeface="MS PGothic" pitchFamily="34" charset="-128"/>
            </a:endParaRPr>
          </a:p>
          <a:p>
            <a:pPr marL="0" lvl="1" indent="0">
              <a:spcBef>
                <a:spcPct val="0"/>
              </a:spcBef>
              <a:buNone/>
              <a:defRPr/>
            </a:pPr>
            <a:r>
              <a:rPr lang="en-US" altLang="en-US" sz="1300" dirty="0">
                <a:latin typeface="Calibri" pitchFamily="34" charset="0"/>
                <a:ea typeface="MS PGothic" pitchFamily="34" charset="-128"/>
              </a:rPr>
              <a:t>Caplin ME, et al. </a:t>
            </a:r>
            <a:r>
              <a:rPr lang="en-US" altLang="en-US" sz="1300" i="1" dirty="0">
                <a:latin typeface="Calibri" pitchFamily="34" charset="0"/>
                <a:ea typeface="MS PGothic" pitchFamily="34" charset="-128"/>
              </a:rPr>
              <a:t>N Engl J Med</a:t>
            </a:r>
            <a:r>
              <a:rPr lang="en-US" altLang="en-US" sz="1300" dirty="0">
                <a:latin typeface="Calibri" pitchFamily="34" charset="0"/>
                <a:ea typeface="MS PGothic" pitchFamily="34" charset="-128"/>
              </a:rPr>
              <a:t>. 2014;371(3):224-233. </a:t>
            </a:r>
          </a:p>
        </p:txBody>
      </p:sp>
      <p:graphicFrame>
        <p:nvGraphicFramePr>
          <p:cNvPr id="5" name="Table 4"/>
          <p:cNvGraphicFramePr>
            <a:graphicFrameLocks noGrp="1"/>
          </p:cNvGraphicFramePr>
          <p:nvPr>
            <p:extLst/>
          </p:nvPr>
        </p:nvGraphicFramePr>
        <p:xfrm>
          <a:off x="423068" y="1093604"/>
          <a:ext cx="11220597" cy="10916525"/>
        </p:xfrm>
        <a:graphic>
          <a:graphicData uri="http://schemas.openxmlformats.org/drawingml/2006/table">
            <a:tbl>
              <a:tblPr/>
              <a:tblGrid>
                <a:gridCol w="11220597">
                  <a:extLst>
                    <a:ext uri="{9D8B030D-6E8A-4147-A177-3AD203B41FA5}">
                      <a16:colId xmlns:a16="http://schemas.microsoft.com/office/drawing/2014/main" val="20000"/>
                    </a:ext>
                  </a:extLst>
                </a:gridCol>
              </a:tblGrid>
              <a:tr h="6607790">
                <a:tc>
                  <a:txBody>
                    <a:bodyPr/>
                    <a:lstStyle>
                      <a:lvl1pPr algn="l" defTabSz="8890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228600" indent="-228600" algn="l" defTabSz="8890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889000">
                        <a:lnSpc>
                          <a:spcPct val="95000"/>
                        </a:lnSpc>
                        <a:spcBef>
                          <a:spcPct val="15000"/>
                        </a:spcBef>
                        <a:buClr>
                          <a:schemeClr val="tx2"/>
                        </a:buClr>
                        <a:buFont typeface="Times" pitchFamily="48" charset="0"/>
                        <a:defRPr sz="2200" i="1">
                          <a:solidFill>
                            <a:schemeClr val="tx1"/>
                          </a:solidFill>
                          <a:latin typeface="Tahoma" pitchFamily="34" charset="0"/>
                          <a:ea typeface="Tahoma" pitchFamily="34" charset="0"/>
                          <a:cs typeface="Tahoma" pitchFamily="34" charset="0"/>
                        </a:defRPr>
                      </a:lvl3pPr>
                      <a:lvl4pPr marL="16002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CLARINET is the first Phase 3 tumor control trial of a somatostatin analog which </a:t>
                      </a:r>
                      <a:r>
                        <a:rPr kumimoji="0" lang="en-US" altLang="en-US" sz="2400" b="1" i="0" u="none" strike="noStrike" cap="none" normalizeH="0" baseline="0" dirty="0">
                          <a:ln>
                            <a:noFill/>
                          </a:ln>
                          <a:solidFill>
                            <a:srgbClr val="FFFF00"/>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included all types of GEP-NET  </a:t>
                      </a:r>
                    </a:p>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1" i="0" u="none" strike="noStrike" cap="none" normalizeH="0" baseline="0" dirty="0">
                          <a:ln>
                            <a:noFill/>
                          </a:ln>
                          <a:solidFill>
                            <a:srgbClr val="FFFF00"/>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Prolongation of PFS was significant, </a:t>
                      </a: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whether GEP-NET were </a:t>
                      </a: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Tahoma" pitchFamily="34" charset="0"/>
                          <a:cs typeface="Arial" pitchFamily="34" charset="0"/>
                        </a:rPr>
                        <a:t>well- or moderately differentiated, whether metastatic or locally advanced, and whether high or low liver tumor burden</a:t>
                      </a:r>
                    </a:p>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1" i="0" u="none" strike="noStrike" cap="none" normalizeH="0" baseline="0" dirty="0">
                          <a:ln>
                            <a:noFill/>
                          </a:ln>
                          <a:solidFill>
                            <a:srgbClr val="FFFF00"/>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Lanreotide reduced risk of tumor progression or death by 53%</a:t>
                      </a: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a:t>
                      </a:r>
                    </a:p>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PFS was &gt; 96-weeks for lanreotide vs 18 months for placebo</a:t>
                      </a:r>
                    </a:p>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Hazard ratio favored lanreotide in midgut and pancreatic NET</a:t>
                      </a:r>
                    </a:p>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Quality of life not significantly different or impaired by lanreotide.</a:t>
                      </a:r>
                    </a:p>
                    <a:p>
                      <a:pPr marL="457200" marR="0" lvl="1" indent="-457200" algn="l" defTabSz="889000" rtl="0" eaLnBrk="1" fontAlgn="base" latinLnBrk="0" hangingPunct="1">
                        <a:lnSpc>
                          <a:spcPct val="100000"/>
                        </a:lnSpc>
                        <a:spcBef>
                          <a:spcPts val="600"/>
                        </a:spcBef>
                        <a:spcAft>
                          <a:spcPct val="0"/>
                        </a:spcAft>
                        <a:buClr>
                          <a:srgbClr val="C00000"/>
                        </a:buClr>
                        <a:buSzPct val="90000"/>
                        <a:buFont typeface="Wingdings 3" panose="05040102010807070707" pitchFamily="18" charset="2"/>
                        <a:buChar char="u"/>
                        <a:tabLst/>
                      </a:pPr>
                      <a:r>
                        <a:rPr kumimoji="0" lang="en-US" altLang="en-US" sz="2400" b="0" i="0" u="none" strike="noStrike" cap="none" normalizeH="0" baseline="0" dirty="0">
                          <a:ln>
                            <a:noFill/>
                          </a:ln>
                          <a:solidFill>
                            <a:schemeClr val="tx1"/>
                          </a:solidFill>
                          <a:effectLst>
                            <a:outerShdw blurRad="38100" dist="38100" dir="2700000" algn="tl">
                              <a:srgbClr val="000000">
                                <a:alpha val="43137"/>
                              </a:srgbClr>
                            </a:outerShdw>
                          </a:effectLst>
                          <a:latin typeface="Calibri" pitchFamily="34" charset="0"/>
                          <a:ea typeface="MS PGothic" pitchFamily="34" charset="-128"/>
                          <a:cs typeface="Tahoma" pitchFamily="34" charset="0"/>
                        </a:rPr>
                        <a:t>Overall survival not different between groups</a:t>
                      </a:r>
                    </a:p>
                    <a:p>
                      <a:pPr marL="228600" marR="0" lvl="1" indent="-228600" algn="l" defTabSz="889000" rtl="0" eaLnBrk="1" fontAlgn="base" latinLnBrk="0" hangingPunct="1">
                        <a:lnSpc>
                          <a:spcPct val="100000"/>
                        </a:lnSpc>
                        <a:spcBef>
                          <a:spcPts val="600"/>
                        </a:spcBef>
                        <a:spcAft>
                          <a:spcPct val="0"/>
                        </a:spcAft>
                        <a:buClr>
                          <a:srgbClr val="00FFFF"/>
                        </a:buClr>
                        <a:buSzTx/>
                        <a:buFontTx/>
                        <a:buNone/>
                        <a:tabLst/>
                      </a:pPr>
                      <a:r>
                        <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rPr>
                        <a:t> </a:t>
                      </a:r>
                    </a:p>
                    <a:p>
                      <a:pPr marL="228600" marR="0" lvl="1" indent="-228600" algn="l" defTabSz="889000" rtl="0" eaLnBrk="1" fontAlgn="base" latinLnBrk="0" hangingPunct="1">
                        <a:lnSpc>
                          <a:spcPct val="100000"/>
                        </a:lnSpc>
                        <a:spcBef>
                          <a:spcPts val="600"/>
                        </a:spcBef>
                        <a:spcAft>
                          <a:spcPct val="0"/>
                        </a:spcAft>
                        <a:buClr>
                          <a:srgbClr val="00FFFF"/>
                        </a:buClr>
                        <a:buSzTx/>
                        <a:buFontTx/>
                        <a:buChar char="•"/>
                        <a:tabLst/>
                      </a:pPr>
                      <a:endPar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p>
                      <a:pPr marL="228600" marR="0" lvl="1" indent="-228600" algn="l" defTabSz="889000" rtl="0" eaLnBrk="1" fontAlgn="base" latinLnBrk="0" hangingPunct="1">
                        <a:lnSpc>
                          <a:spcPct val="100000"/>
                        </a:lnSpc>
                        <a:spcBef>
                          <a:spcPts val="600"/>
                        </a:spcBef>
                        <a:spcAft>
                          <a:spcPct val="0"/>
                        </a:spcAft>
                        <a:buClr>
                          <a:srgbClr val="00FFFF"/>
                        </a:buClr>
                        <a:buSzTx/>
                        <a:buFontTx/>
                        <a:buChar char="•"/>
                        <a:tabLst/>
                      </a:pPr>
                      <a:endPar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p>
                      <a:pPr marL="0" marR="0" lvl="0" indent="0" algn="l" defTabSz="889000" rtl="0" eaLnBrk="1" fontAlgn="base" latinLnBrk="0" hangingPunct="1">
                        <a:lnSpc>
                          <a:spcPct val="100000"/>
                        </a:lnSpc>
                        <a:spcBef>
                          <a:spcPts val="600"/>
                        </a:spcBef>
                        <a:spcAft>
                          <a:spcPts val="600"/>
                        </a:spcAft>
                        <a:buClrTx/>
                        <a:buSzTx/>
                        <a:buFontTx/>
                        <a:buNone/>
                        <a:tabLst/>
                      </a:pPr>
                      <a:endParaRPr kumimoji="0" lang="en-US" altLang="en-US" sz="2800" b="1" i="0" u="none" strike="noStrike" cap="none" normalizeH="0" baseline="0" dirty="0">
                        <a:ln>
                          <a:noFill/>
                        </a:ln>
                        <a:solidFill>
                          <a:srgbClr val="FFFF00"/>
                        </a:solidFill>
                        <a:effectLst/>
                        <a:latin typeface="Calibri" pitchFamily="34" charset="0"/>
                        <a:ea typeface="MS PGothic" pitchFamily="34" charset="-128"/>
                        <a:cs typeface="Tahoma" pitchFamily="34" charset="0"/>
                      </a:endParaRPr>
                    </a:p>
                  </a:txBody>
                  <a:tcPr marL="45721" marR="45721" marT="45723" marB="45723"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08735">
                <a:tc>
                  <a:txBody>
                    <a:bodyPr/>
                    <a:lstStyle>
                      <a:lvl1pPr marL="342900" indent="-342900" algn="l" defTabSz="889000">
                        <a:lnSpc>
                          <a:spcPct val="95000"/>
                        </a:lnSpc>
                        <a:spcBef>
                          <a:spcPct val="35000"/>
                        </a:spcBef>
                        <a:buClr>
                          <a:srgbClr val="CC0000"/>
                        </a:buClr>
                        <a:buSzPct val="68000"/>
                        <a:buFont typeface="Arial Black" pitchFamily="34" charset="0"/>
                        <a:defRPr sz="2400">
                          <a:solidFill>
                            <a:schemeClr val="tx1"/>
                          </a:solidFill>
                          <a:latin typeface="Tahoma" pitchFamily="34" charset="0"/>
                          <a:ea typeface="MS PGothic" pitchFamily="34" charset="-128"/>
                          <a:cs typeface="Tahoma" pitchFamily="34" charset="0"/>
                        </a:defRPr>
                      </a:lvl1pPr>
                      <a:lvl2pPr marL="228600" indent="-228600" algn="l" defTabSz="889000">
                        <a:lnSpc>
                          <a:spcPct val="95000"/>
                        </a:lnSpc>
                        <a:spcBef>
                          <a:spcPct val="25000"/>
                        </a:spcBef>
                        <a:buClr>
                          <a:schemeClr val="accent2"/>
                        </a:buClr>
                        <a:buSzPct val="68000"/>
                        <a:buFont typeface="Arial" pitchFamily="34" charset="0"/>
                        <a:defRPr sz="2200">
                          <a:solidFill>
                            <a:schemeClr val="tx1"/>
                          </a:solidFill>
                          <a:latin typeface="Tahoma" pitchFamily="34" charset="0"/>
                          <a:ea typeface="Tahoma" pitchFamily="34" charset="0"/>
                          <a:cs typeface="Tahoma" pitchFamily="34" charset="0"/>
                        </a:defRPr>
                      </a:lvl2pPr>
                      <a:lvl3pPr marL="1143000" indent="-228600" algn="l" defTabSz="889000">
                        <a:lnSpc>
                          <a:spcPct val="95000"/>
                        </a:lnSpc>
                        <a:spcBef>
                          <a:spcPct val="15000"/>
                        </a:spcBef>
                        <a:buClr>
                          <a:schemeClr val="tx2"/>
                        </a:buClr>
                        <a:buFont typeface="Times" pitchFamily="48" charset="0"/>
                        <a:defRPr sz="2200" i="1">
                          <a:solidFill>
                            <a:schemeClr val="tx1"/>
                          </a:solidFill>
                          <a:latin typeface="Tahoma" pitchFamily="34" charset="0"/>
                          <a:ea typeface="Tahoma" pitchFamily="34" charset="0"/>
                          <a:cs typeface="Tahoma" pitchFamily="34" charset="0"/>
                        </a:defRPr>
                      </a:lvl3pPr>
                      <a:lvl4pPr marL="16002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4pPr>
                      <a:lvl5pPr marL="2057400" indent="-228600" algn="l" defTabSz="889000">
                        <a:lnSpc>
                          <a:spcPct val="95000"/>
                        </a:lnSpc>
                        <a:spcBef>
                          <a:spcPct val="20000"/>
                        </a:spcBef>
                        <a:defRPr>
                          <a:solidFill>
                            <a:schemeClr val="tx1"/>
                          </a:solidFill>
                          <a:latin typeface="Tahoma" pitchFamily="34" charset="0"/>
                          <a:ea typeface="Tahoma" pitchFamily="34" charset="0"/>
                          <a:cs typeface="Tahoma" pitchFamily="34" charset="0"/>
                        </a:defRPr>
                      </a:lvl5pPr>
                      <a:lvl6pPr marL="25146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6pPr>
                      <a:lvl7pPr marL="29718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7pPr>
                      <a:lvl8pPr marL="34290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8pPr>
                      <a:lvl9pPr marL="3886200" indent="-228600" defTabSz="889000" eaLnBrk="0" fontAlgn="base" hangingPunct="0">
                        <a:lnSpc>
                          <a:spcPct val="95000"/>
                        </a:lnSpc>
                        <a:spcBef>
                          <a:spcPct val="20000"/>
                        </a:spcBef>
                        <a:spcAft>
                          <a:spcPct val="0"/>
                        </a:spcAft>
                        <a:defRPr>
                          <a:solidFill>
                            <a:schemeClr val="tx1"/>
                          </a:solidFill>
                          <a:latin typeface="Tahoma" pitchFamily="34" charset="0"/>
                          <a:ea typeface="Tahoma" pitchFamily="34" charset="0"/>
                          <a:cs typeface="Tahoma" pitchFamily="34" charset="0"/>
                        </a:defRPr>
                      </a:lvl9pPr>
                    </a:lstStyle>
                    <a:p>
                      <a:pPr marL="228600" marR="0" lvl="1" indent="-228600" algn="l" defTabSz="889000" rtl="0" eaLnBrk="1" fontAlgn="base" latinLnBrk="0" hangingPunct="1">
                        <a:lnSpc>
                          <a:spcPct val="100000"/>
                        </a:lnSpc>
                        <a:spcBef>
                          <a:spcPts val="600"/>
                        </a:spcBef>
                        <a:spcAft>
                          <a:spcPct val="0"/>
                        </a:spcAft>
                        <a:buClr>
                          <a:srgbClr val="00FFFF"/>
                        </a:buClr>
                        <a:buSzTx/>
                        <a:buFontTx/>
                        <a:buChar char="•"/>
                        <a:tabLst/>
                      </a:pPr>
                      <a:endPar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p>
                      <a:pPr marL="228600" marR="0" lvl="1" indent="-228600" algn="l" defTabSz="889000" rtl="0" eaLnBrk="1" fontAlgn="base" latinLnBrk="0" hangingPunct="1">
                        <a:lnSpc>
                          <a:spcPct val="100000"/>
                        </a:lnSpc>
                        <a:spcBef>
                          <a:spcPts val="600"/>
                        </a:spcBef>
                        <a:spcAft>
                          <a:spcPct val="0"/>
                        </a:spcAft>
                        <a:buClr>
                          <a:srgbClr val="00FFFF"/>
                        </a:buClr>
                        <a:buSzTx/>
                        <a:buFontTx/>
                        <a:buChar char="•"/>
                        <a:tabLst/>
                      </a:pPr>
                      <a:endPar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p>
                      <a:pPr marL="228600" marR="0" lvl="1" indent="-228600" algn="l" defTabSz="889000" rtl="0" eaLnBrk="1" fontAlgn="base" latinLnBrk="0" hangingPunct="1">
                        <a:lnSpc>
                          <a:spcPct val="100000"/>
                        </a:lnSpc>
                        <a:spcBef>
                          <a:spcPts val="600"/>
                        </a:spcBef>
                        <a:spcAft>
                          <a:spcPct val="0"/>
                        </a:spcAft>
                        <a:buClr>
                          <a:srgbClr val="00FFFF"/>
                        </a:buClr>
                        <a:buSzTx/>
                        <a:buFontTx/>
                        <a:buChar char="•"/>
                        <a:tabLst/>
                      </a:pPr>
                      <a:endPar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p>
                      <a:pPr marL="228600" marR="0" lvl="1" indent="-228600" algn="l" defTabSz="889000" rtl="0" eaLnBrk="1" fontAlgn="base" latinLnBrk="0" hangingPunct="1">
                        <a:lnSpc>
                          <a:spcPct val="100000"/>
                        </a:lnSpc>
                        <a:spcBef>
                          <a:spcPts val="600"/>
                        </a:spcBef>
                        <a:spcAft>
                          <a:spcPct val="0"/>
                        </a:spcAft>
                        <a:buClr>
                          <a:srgbClr val="00FFFF"/>
                        </a:buClr>
                        <a:buSzTx/>
                        <a:buFontTx/>
                        <a:buChar char="•"/>
                        <a:tabLst/>
                      </a:pPr>
                      <a:endParaRPr kumimoji="0" lang="en-US" altLang="en-US" sz="2600" b="0" i="0" u="none" strike="noStrike" cap="none" normalizeH="0" baseline="0" dirty="0">
                        <a:ln>
                          <a:noFill/>
                        </a:ln>
                        <a:solidFill>
                          <a:schemeClr val="tx1"/>
                        </a:solidFill>
                        <a:effectLst/>
                        <a:latin typeface="Calibri" pitchFamily="34" charset="0"/>
                        <a:ea typeface="MS PGothic" pitchFamily="34" charset="-128"/>
                        <a:cs typeface="Tahoma" pitchFamily="34" charset="0"/>
                      </a:endParaRPr>
                    </a:p>
                  </a:txBody>
                  <a:tcPr marL="45721" marR="45721" marT="45723" marB="45723"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67100947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2518" y="0"/>
            <a:ext cx="7815483" cy="889000"/>
          </a:xfrm>
        </p:spPr>
        <p:txBody>
          <a:bodyPr/>
          <a:lstStyle/>
          <a:p>
            <a:r>
              <a:rPr lang="en-US" dirty="0">
                <a:solidFill>
                  <a:srgbClr val="FFFF99"/>
                </a:solidFill>
                <a:latin typeface="Calibri" panose="020F0502020204030204" pitchFamily="34" charset="0"/>
              </a:rPr>
              <a:t>SPINET: Phase III Trial of </a:t>
            </a:r>
            <a:br>
              <a:rPr lang="en-US" dirty="0">
                <a:solidFill>
                  <a:srgbClr val="FFFF99"/>
                </a:solidFill>
                <a:latin typeface="Calibri" panose="020F0502020204030204" pitchFamily="34" charset="0"/>
              </a:rPr>
            </a:br>
            <a:r>
              <a:rPr lang="en-US" dirty="0">
                <a:solidFill>
                  <a:srgbClr val="FFFF99"/>
                </a:solidFill>
                <a:latin typeface="Calibri" panose="020F0502020204030204" pitchFamily="34" charset="0"/>
              </a:rPr>
              <a:t>Lanreotide in Lung NETs</a:t>
            </a:r>
          </a:p>
        </p:txBody>
      </p:sp>
      <p:sp>
        <p:nvSpPr>
          <p:cNvPr id="3" name="Text Placeholder 2"/>
          <p:cNvSpPr>
            <a:spLocks noGrp="1"/>
          </p:cNvSpPr>
          <p:nvPr>
            <p:ph type="body" sz="quarter" idx="10"/>
          </p:nvPr>
        </p:nvSpPr>
        <p:spPr>
          <a:xfrm>
            <a:off x="1783844" y="6460227"/>
            <a:ext cx="6272924" cy="293350"/>
          </a:xfrm>
        </p:spPr>
        <p:txBody>
          <a:bodyPr/>
          <a:lstStyle/>
          <a:p>
            <a:r>
              <a:rPr lang="en-US" sz="1050" dirty="0">
                <a:latin typeface="Calibri" panose="020F0502020204030204" pitchFamily="34" charset="0"/>
              </a:rPr>
              <a:t>NCT02683941</a:t>
            </a:r>
          </a:p>
        </p:txBody>
      </p:sp>
      <p:sp>
        <p:nvSpPr>
          <p:cNvPr id="4" name="Rectangle 3"/>
          <p:cNvSpPr/>
          <p:nvPr/>
        </p:nvSpPr>
        <p:spPr bwMode="auto">
          <a:xfrm>
            <a:off x="2008616" y="2698915"/>
            <a:ext cx="1236608" cy="1282937"/>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WD, typical, or atypical lung NET</a:t>
            </a:r>
          </a:p>
        </p:txBody>
      </p:sp>
      <p:cxnSp>
        <p:nvCxnSpPr>
          <p:cNvPr id="6" name="Straight Arrow Connector 5"/>
          <p:cNvCxnSpPr/>
          <p:nvPr/>
        </p:nvCxnSpPr>
        <p:spPr bwMode="auto">
          <a:xfrm flipV="1">
            <a:off x="3420689" y="3350666"/>
            <a:ext cx="1278385" cy="16711"/>
          </a:xfrm>
          <a:prstGeom prst="straightConnector1">
            <a:avLst/>
          </a:prstGeom>
          <a:solidFill>
            <a:schemeClr val="accent1"/>
          </a:solidFill>
          <a:ln w="76200" cap="flat" cmpd="sng" algn="ctr">
            <a:solidFill>
              <a:srgbClr val="FFFF00"/>
            </a:solidFill>
            <a:prstDash val="solid"/>
            <a:round/>
            <a:headEnd type="none" w="med" len="med"/>
            <a:tailEnd type="arrow"/>
          </a:ln>
          <a:effectLst/>
        </p:spPr>
      </p:cxnSp>
      <p:sp>
        <p:nvSpPr>
          <p:cNvPr id="8" name="Oval 7"/>
          <p:cNvSpPr/>
          <p:nvPr/>
        </p:nvSpPr>
        <p:spPr bwMode="auto">
          <a:xfrm>
            <a:off x="4882893" y="3058214"/>
            <a:ext cx="1061142" cy="576548"/>
          </a:xfrm>
          <a:prstGeom prst="ellipse">
            <a:avLst/>
          </a:prstGeom>
          <a:solidFill>
            <a:srgbClr val="CCFFCC"/>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2400" b="1"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R</a:t>
            </a:r>
          </a:p>
        </p:txBody>
      </p:sp>
      <p:sp>
        <p:nvSpPr>
          <p:cNvPr id="9" name="Rectangle 8"/>
          <p:cNvSpPr/>
          <p:nvPr/>
        </p:nvSpPr>
        <p:spPr bwMode="auto">
          <a:xfrm>
            <a:off x="6395231" y="1811689"/>
            <a:ext cx="1754645" cy="910779"/>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Lanreotide 120 mg q28 d</a:t>
            </a:r>
          </a:p>
        </p:txBody>
      </p:sp>
      <p:sp>
        <p:nvSpPr>
          <p:cNvPr id="10" name="Rectangle 9"/>
          <p:cNvSpPr/>
          <p:nvPr/>
        </p:nvSpPr>
        <p:spPr bwMode="auto">
          <a:xfrm>
            <a:off x="6439010" y="3854008"/>
            <a:ext cx="1754645" cy="910779"/>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Placebo</a:t>
            </a:r>
          </a:p>
        </p:txBody>
      </p:sp>
      <p:cxnSp>
        <p:nvCxnSpPr>
          <p:cNvPr id="12" name="Straight Arrow Connector 11"/>
          <p:cNvCxnSpPr/>
          <p:nvPr/>
        </p:nvCxnSpPr>
        <p:spPr bwMode="auto">
          <a:xfrm flipV="1">
            <a:off x="5918969" y="2464954"/>
            <a:ext cx="359284" cy="476279"/>
          </a:xfrm>
          <a:prstGeom prst="straightConnector1">
            <a:avLst/>
          </a:prstGeom>
          <a:solidFill>
            <a:schemeClr val="accent1"/>
          </a:solidFill>
          <a:ln w="76200" cap="flat" cmpd="sng" algn="ctr">
            <a:solidFill>
              <a:srgbClr val="FFFF00"/>
            </a:solidFill>
            <a:prstDash val="solid"/>
            <a:round/>
            <a:headEnd type="none" w="med" len="med"/>
            <a:tailEnd type="arrow"/>
          </a:ln>
          <a:effectLst/>
        </p:spPr>
      </p:cxnSp>
      <p:cxnSp>
        <p:nvCxnSpPr>
          <p:cNvPr id="14" name="Straight Arrow Connector 13"/>
          <p:cNvCxnSpPr/>
          <p:nvPr/>
        </p:nvCxnSpPr>
        <p:spPr bwMode="auto">
          <a:xfrm>
            <a:off x="5902259" y="3793522"/>
            <a:ext cx="417773" cy="459567"/>
          </a:xfrm>
          <a:prstGeom prst="straightConnector1">
            <a:avLst/>
          </a:prstGeom>
          <a:solidFill>
            <a:schemeClr val="accent1"/>
          </a:solidFill>
          <a:ln w="76200" cap="flat" cmpd="sng" algn="ctr">
            <a:solidFill>
              <a:srgbClr val="FFFF00"/>
            </a:solidFill>
            <a:prstDash val="solid"/>
            <a:round/>
            <a:headEnd type="none" w="med" len="med"/>
            <a:tailEnd type="arrow"/>
          </a:ln>
          <a:effectLst/>
        </p:spPr>
      </p:cxnSp>
      <p:sp>
        <p:nvSpPr>
          <p:cNvPr id="15" name="TextBox 14"/>
          <p:cNvSpPr txBox="1"/>
          <p:nvPr/>
        </p:nvSpPr>
        <p:spPr>
          <a:xfrm>
            <a:off x="2242570" y="5105377"/>
            <a:ext cx="2206053" cy="9233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MS PGothic"/>
                <a:cs typeface="Tahoma"/>
              </a:rPr>
              <a:t>Primary endpoint PFS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MS PGothic"/>
                <a:cs typeface="Tahoma"/>
              </a:rPr>
              <a:t>N = 216</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MS PGothic"/>
                <a:cs typeface="Tahoma"/>
              </a:rPr>
              <a:t>Opened 2/2016</a:t>
            </a:r>
          </a:p>
        </p:txBody>
      </p:sp>
      <p:sp>
        <p:nvSpPr>
          <p:cNvPr id="16" name="Rectangle 15"/>
          <p:cNvSpPr/>
          <p:nvPr/>
        </p:nvSpPr>
        <p:spPr bwMode="auto">
          <a:xfrm>
            <a:off x="8408894" y="2831092"/>
            <a:ext cx="1963532" cy="743664"/>
          </a:xfrm>
          <a:prstGeom prst="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1"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Extension phase</a:t>
            </a:r>
          </a:p>
        </p:txBody>
      </p:sp>
    </p:spTree>
    <p:extLst>
      <p:ext uri="{BB962C8B-B14F-4D97-AF65-F5344CB8AC3E}">
        <p14:creationId xmlns:p14="http://schemas.microsoft.com/office/powerpoint/2010/main" val="45890319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3" name="Title 1"/>
          <p:cNvSpPr>
            <a:spLocks noGrp="1"/>
          </p:cNvSpPr>
          <p:nvPr>
            <p:ph type="title"/>
          </p:nvPr>
        </p:nvSpPr>
        <p:spPr>
          <a:xfrm>
            <a:off x="3131213" y="266699"/>
            <a:ext cx="7067550" cy="1143000"/>
          </a:xfrm>
        </p:spPr>
        <p:txBody>
          <a:bodyPr vert="horz" wrap="square" lIns="91440" tIns="45720" rIns="91440" bIns="45720" numCol="1" anchor="t" anchorCtr="0" compatLnSpc="1">
            <a:prstTxWarp prst="textNoShape">
              <a:avLst/>
            </a:prstTxWarp>
          </a:bodyPr>
          <a:lstStyle/>
          <a:p>
            <a:pPr>
              <a:defRPr/>
            </a:pPr>
            <a:r>
              <a:rPr lang="en-US" altLang="en-US" sz="3600" dirty="0">
                <a:solidFill>
                  <a:srgbClr val="FFFF99"/>
                </a:solidFill>
                <a:latin typeface="Calibri" pitchFamily="34" charset="0"/>
                <a:cs typeface="MS PGothic" pitchFamily="34" charset="-128"/>
              </a:rPr>
              <a:t>ELECT: Study Design</a:t>
            </a:r>
            <a:r>
              <a:rPr lang="en-US" altLang="en-US" sz="3600" baseline="30000" dirty="0">
                <a:solidFill>
                  <a:srgbClr val="FFFF99"/>
                </a:solidFill>
                <a:latin typeface="Calibri" pitchFamily="34" charset="0"/>
                <a:cs typeface="MS PGothic" pitchFamily="34" charset="-128"/>
              </a:rPr>
              <a:t>1-3</a:t>
            </a:r>
          </a:p>
        </p:txBody>
      </p:sp>
      <p:sp>
        <p:nvSpPr>
          <p:cNvPr id="8" name="Text Placeholder 7"/>
          <p:cNvSpPr>
            <a:spLocks noGrp="1"/>
          </p:cNvSpPr>
          <p:nvPr>
            <p:ph type="body" sz="quarter" idx="10"/>
          </p:nvPr>
        </p:nvSpPr>
        <p:spPr>
          <a:xfrm>
            <a:off x="1625600" y="5541023"/>
            <a:ext cx="8174038" cy="1214371"/>
          </a:xfrm>
        </p:spPr>
        <p:txBody>
          <a:bodyPr/>
          <a:lstStyle/>
          <a:p>
            <a:pPr marL="0" lvl="1" indent="-228600">
              <a:spcBef>
                <a:spcPct val="0"/>
              </a:spcBef>
              <a:buClr>
                <a:schemeClr val="tx1"/>
              </a:buClr>
              <a:buNone/>
              <a:defRPr/>
            </a:pPr>
            <a:r>
              <a:rPr lang="en-US" altLang="en-US" sz="1400" b="1" dirty="0">
                <a:latin typeface="Calibri" pitchFamily="34" charset="0"/>
                <a:ea typeface="MS PGothic" pitchFamily="34" charset="-128"/>
              </a:rPr>
              <a:t>LAR, long-acting release; OLE, open-label extension; SC, subcutaneous.</a:t>
            </a:r>
          </a:p>
          <a:p>
            <a:pPr marL="0" lvl="1" indent="-228600">
              <a:spcBef>
                <a:spcPct val="0"/>
              </a:spcBef>
              <a:buClr>
                <a:schemeClr val="tx1"/>
              </a:buClr>
              <a:buNone/>
              <a:defRPr/>
            </a:pPr>
            <a:endParaRPr lang="en-US" altLang="en-US" sz="1400" b="1" dirty="0">
              <a:latin typeface="Calibri" pitchFamily="34" charset="0"/>
              <a:ea typeface="MS PGothic" pitchFamily="34" charset="-128"/>
            </a:endParaRPr>
          </a:p>
          <a:p>
            <a:pPr marL="0" lvl="1" indent="-228600">
              <a:spcBef>
                <a:spcPct val="0"/>
              </a:spcBef>
              <a:buClr>
                <a:schemeClr val="tx1"/>
              </a:buClr>
              <a:buFont typeface="Arial" panose="020B0604020202020204" pitchFamily="34" charset="0"/>
              <a:buAutoNum type="arabicPeriod"/>
              <a:defRPr/>
            </a:pPr>
            <a:endParaRPr lang="en-US" altLang="en-US" sz="1400" b="1" dirty="0">
              <a:latin typeface="Calibri" pitchFamily="34" charset="0"/>
              <a:ea typeface="MS PGothic" pitchFamily="34" charset="-128"/>
            </a:endParaRPr>
          </a:p>
          <a:p>
            <a:pPr marL="0" lvl="1" indent="-228600">
              <a:spcBef>
                <a:spcPct val="0"/>
              </a:spcBef>
              <a:buClr>
                <a:schemeClr val="tx1"/>
              </a:buClr>
              <a:buFont typeface="Arial" panose="020B0604020202020204" pitchFamily="34" charset="0"/>
              <a:buAutoNum type="arabicPeriod"/>
              <a:defRPr/>
            </a:pPr>
            <a:r>
              <a:rPr lang="en-US" altLang="en-US" sz="1050" b="1" dirty="0">
                <a:latin typeface="Calibri" pitchFamily="34" charset="0"/>
                <a:ea typeface="MS PGothic" pitchFamily="34" charset="-128"/>
              </a:rPr>
              <a:t>ClinicalTrials.gov. Accessed April 8, 2014. http://clinicaltrials.gov/ct2/show/NCT00774930. </a:t>
            </a:r>
          </a:p>
          <a:p>
            <a:pPr marL="0" lvl="1" indent="-228600">
              <a:spcBef>
                <a:spcPct val="0"/>
              </a:spcBef>
              <a:buClr>
                <a:schemeClr val="tx1"/>
              </a:buClr>
              <a:buFont typeface="Arial" panose="020B0604020202020204" pitchFamily="34" charset="0"/>
              <a:buAutoNum type="arabicPeriod"/>
              <a:defRPr/>
            </a:pPr>
            <a:r>
              <a:rPr lang="en-US" altLang="en-US" sz="1050" b="1" dirty="0">
                <a:latin typeface="Calibri" pitchFamily="34" charset="0"/>
              </a:rPr>
              <a:t>Gomez-Panzani E, et al. Poster presented at ENETS. March 5-7, 2014; Barcelona, Spain. </a:t>
            </a:r>
          </a:p>
          <a:p>
            <a:pPr marL="0" lvl="1" indent="-228600">
              <a:spcBef>
                <a:spcPct val="0"/>
              </a:spcBef>
              <a:buClr>
                <a:schemeClr val="tx1"/>
              </a:buClr>
              <a:buFont typeface="Arial" panose="020B0604020202020204" pitchFamily="34" charset="0"/>
              <a:buAutoNum type="arabicPeriod"/>
              <a:defRPr/>
            </a:pPr>
            <a:r>
              <a:rPr lang="en-US" altLang="en-US" sz="1050" b="1" dirty="0">
                <a:latin typeface="Calibri" pitchFamily="34" charset="0"/>
                <a:ea typeface="MS PGothic" pitchFamily="34" charset="-128"/>
              </a:rPr>
              <a:t>Vinik A, et al. Abstract presented at ASCO GI. January 16-18, 2014; San Francisco, CA.</a:t>
            </a:r>
          </a:p>
        </p:txBody>
      </p:sp>
      <p:sp>
        <p:nvSpPr>
          <p:cNvPr id="23" name="Right Arrow 22"/>
          <p:cNvSpPr>
            <a:spLocks noChangeArrowheads="1"/>
          </p:cNvSpPr>
          <p:nvPr/>
        </p:nvSpPr>
        <p:spPr bwMode="auto">
          <a:xfrm>
            <a:off x="2209800" y="4137025"/>
            <a:ext cx="1473200" cy="901700"/>
          </a:xfrm>
          <a:prstGeom prst="rightArrow">
            <a:avLst>
              <a:gd name="adj1" fmla="val 50000"/>
              <a:gd name="adj2" fmla="val 44362"/>
            </a:avLst>
          </a:prstGeom>
          <a:solidFill>
            <a:schemeClr val="accent1">
              <a:lumMod val="20000"/>
              <a:lumOff val="80000"/>
            </a:schemeClr>
          </a:solidFill>
          <a:ln>
            <a:noFill/>
          </a:ln>
          <a:effectLst>
            <a:outerShdw blurRad="40000" dist="23000" dir="5400000" rotWithShape="0">
              <a:srgbClr val="808080">
                <a:alpha val="34998"/>
              </a:srgbClr>
            </a:outerShdw>
          </a:effectLst>
          <a:scene3d>
            <a:camera prst="orthographicFront"/>
            <a:lightRig rig="threePt" dir="t"/>
          </a:scene3d>
          <a:sp3d>
            <a:bevelT/>
          </a:sp3d>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Baseline</a:t>
            </a:r>
          </a:p>
        </p:txBody>
      </p:sp>
      <p:sp>
        <p:nvSpPr>
          <p:cNvPr id="24" name="Right Arrow 23"/>
          <p:cNvSpPr>
            <a:spLocks noChangeArrowheads="1"/>
          </p:cNvSpPr>
          <p:nvPr/>
        </p:nvSpPr>
        <p:spPr bwMode="auto">
          <a:xfrm>
            <a:off x="5956300" y="4111625"/>
            <a:ext cx="2019300" cy="901700"/>
          </a:xfrm>
          <a:prstGeom prst="rightArrow">
            <a:avLst>
              <a:gd name="adj1" fmla="val 50000"/>
              <a:gd name="adj2" fmla="val 50004"/>
            </a:avLst>
          </a:prstGeom>
          <a:solidFill>
            <a:srgbClr val="FFFF99"/>
          </a:solidFill>
          <a:ln>
            <a:noFill/>
          </a:ln>
          <a:effectLst>
            <a:outerShdw blurRad="40000" dist="23000" dir="5400000" rotWithShape="0">
              <a:srgbClr val="808080">
                <a:alpha val="34998"/>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Lanreotide Depot SC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120 mg</a:t>
            </a:r>
          </a:p>
        </p:txBody>
      </p:sp>
      <p:sp>
        <p:nvSpPr>
          <p:cNvPr id="40" name="Rectangle 39"/>
          <p:cNvSpPr/>
          <p:nvPr/>
        </p:nvSpPr>
        <p:spPr>
          <a:xfrm>
            <a:off x="3721100" y="4086860"/>
            <a:ext cx="190500" cy="939800"/>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vert="vert27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0" cap="none" spc="0" normalizeH="0" baseline="0" noProof="0" dirty="0">
                <a:ln>
                  <a:noFill/>
                </a:ln>
                <a:solidFill>
                  <a:srgbClr val="ADB8FD">
                    <a:lumMod val="25000"/>
                  </a:srgbClr>
                </a:solidFill>
                <a:effectLst/>
                <a:uLnTx/>
                <a:uFillTx/>
                <a:latin typeface="Calibri" panose="020F0502020204030204" pitchFamily="34" charset="0"/>
                <a:ea typeface="Tahoma"/>
                <a:cs typeface="Tahoma"/>
              </a:rPr>
              <a:t>Randomization</a:t>
            </a:r>
          </a:p>
        </p:txBody>
      </p:sp>
      <p:sp>
        <p:nvSpPr>
          <p:cNvPr id="41" name="Rectangle 40"/>
          <p:cNvSpPr>
            <a:spLocks noChangeArrowheads="1"/>
          </p:cNvSpPr>
          <p:nvPr/>
        </p:nvSpPr>
        <p:spPr bwMode="auto">
          <a:xfrm>
            <a:off x="3911600" y="4086225"/>
            <a:ext cx="1905000" cy="368300"/>
          </a:xfrm>
          <a:prstGeom prst="rect">
            <a:avLst/>
          </a:prstGeom>
          <a:solidFill>
            <a:srgbClr val="FFFF99"/>
          </a:solidFill>
          <a:ln>
            <a:noFill/>
          </a:ln>
          <a:effectLst>
            <a:outerShdw blurRad="40000" dist="23000" dir="5400000" rotWithShape="0">
              <a:srgbClr val="808080">
                <a:alpha val="34998"/>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Lanreotide Depot  SC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3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120 mg</a:t>
            </a:r>
          </a:p>
        </p:txBody>
      </p:sp>
      <p:sp>
        <p:nvSpPr>
          <p:cNvPr id="42" name="Rectangle 41"/>
          <p:cNvSpPr>
            <a:spLocks noChangeArrowheads="1"/>
          </p:cNvSpPr>
          <p:nvPr/>
        </p:nvSpPr>
        <p:spPr bwMode="auto">
          <a:xfrm>
            <a:off x="3924300" y="4695825"/>
            <a:ext cx="1905000" cy="330200"/>
          </a:xfrm>
          <a:prstGeom prst="rect">
            <a:avLst/>
          </a:prstGeom>
          <a:solidFill>
            <a:schemeClr val="accent1">
              <a:lumMod val="20000"/>
              <a:lumOff val="80000"/>
            </a:schemeClr>
          </a:solidFill>
          <a:ln>
            <a:noFill/>
          </a:ln>
          <a:effectLst>
            <a:outerShdw blurRad="40000" dist="23000" dir="5400000" rotWithShape="0">
              <a:srgbClr val="808080">
                <a:alpha val="34998"/>
              </a:srgbClr>
            </a:outerShdw>
          </a:effectLst>
          <a:scene3d>
            <a:camera prst="orthographicFront"/>
            <a:lightRig rig="threePt" dir="t"/>
          </a:scene3d>
          <a:sp3d>
            <a:bevelT/>
          </a:sp3d>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Placebo</a:t>
            </a:r>
          </a:p>
        </p:txBody>
      </p:sp>
      <p:sp>
        <p:nvSpPr>
          <p:cNvPr id="44" name="Right Arrow 43"/>
          <p:cNvSpPr>
            <a:spLocks noChangeArrowheads="1"/>
          </p:cNvSpPr>
          <p:nvPr/>
        </p:nvSpPr>
        <p:spPr bwMode="auto">
          <a:xfrm>
            <a:off x="8001000" y="4111625"/>
            <a:ext cx="2019300" cy="901700"/>
          </a:xfrm>
          <a:prstGeom prst="rightArrow">
            <a:avLst>
              <a:gd name="adj1" fmla="val 50000"/>
              <a:gd name="adj2" fmla="val 50004"/>
            </a:avLst>
          </a:prstGeom>
          <a:solidFill>
            <a:srgbClr val="99FF99"/>
          </a:solidFill>
          <a:ln>
            <a:noFill/>
          </a:ln>
          <a:effectLst>
            <a:outerShdw blurRad="40000" dist="23000" dir="5400000" rotWithShape="0">
              <a:srgbClr val="808080">
                <a:alpha val="34998"/>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Lanreotide Depot SC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0" cap="none" spc="0" normalizeH="0" baseline="0" noProof="0" dirty="0">
                <a:ln>
                  <a:noFill/>
                </a:ln>
                <a:solidFill>
                  <a:srgbClr val="000000"/>
                </a:solidFill>
                <a:effectLst/>
                <a:uLnTx/>
                <a:uFillTx/>
                <a:latin typeface="Calibri" panose="020F0502020204030204" pitchFamily="34" charset="0"/>
                <a:ea typeface="Tahoma"/>
                <a:cs typeface="Tahoma"/>
              </a:rPr>
              <a:t>120 mg</a:t>
            </a:r>
          </a:p>
        </p:txBody>
      </p:sp>
      <p:sp>
        <p:nvSpPr>
          <p:cNvPr id="110602" name="TextBox 45"/>
          <p:cNvSpPr txBox="1">
            <a:spLocks noChangeArrowheads="1"/>
          </p:cNvSpPr>
          <p:nvPr/>
        </p:nvSpPr>
        <p:spPr bwMode="auto">
          <a:xfrm>
            <a:off x="1955800" y="5140326"/>
            <a:ext cx="1701800" cy="3079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Tahoma"/>
              </a:rPr>
              <a:t>4 weeks – 4 months</a:t>
            </a:r>
          </a:p>
        </p:txBody>
      </p:sp>
      <p:sp>
        <p:nvSpPr>
          <p:cNvPr id="110603" name="TextBox 46"/>
          <p:cNvSpPr txBox="1">
            <a:spLocks noChangeArrowheads="1"/>
          </p:cNvSpPr>
          <p:nvPr/>
        </p:nvSpPr>
        <p:spPr bwMode="auto">
          <a:xfrm>
            <a:off x="6248400" y="5127626"/>
            <a:ext cx="1282700"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Tahoma"/>
              </a:rPr>
              <a:t>Initial OLE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Tahoma"/>
              </a:rPr>
              <a:t>32 weeks</a:t>
            </a:r>
          </a:p>
        </p:txBody>
      </p:sp>
      <p:sp>
        <p:nvSpPr>
          <p:cNvPr id="110604" name="TextBox 47"/>
          <p:cNvSpPr txBox="1">
            <a:spLocks noChangeArrowheads="1"/>
          </p:cNvSpPr>
          <p:nvPr/>
        </p:nvSpPr>
        <p:spPr bwMode="auto">
          <a:xfrm>
            <a:off x="8293100" y="5127626"/>
            <a:ext cx="1282700"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Tahoma"/>
              </a:rPr>
              <a:t>Long-term OLE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Tahoma"/>
              </a:rPr>
              <a:t>≥2 years</a:t>
            </a:r>
          </a:p>
        </p:txBody>
      </p:sp>
      <p:sp>
        <p:nvSpPr>
          <p:cNvPr id="49" name="Right Bracket 48"/>
          <p:cNvSpPr/>
          <p:nvPr/>
        </p:nvSpPr>
        <p:spPr>
          <a:xfrm rot="5400000">
            <a:off x="2856356" y="4327525"/>
            <a:ext cx="82550" cy="1517650"/>
          </a:xfrm>
          <a:prstGeom prst="rightBracket">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endParaRPr>
          </a:p>
        </p:txBody>
      </p:sp>
      <p:sp>
        <p:nvSpPr>
          <p:cNvPr id="50" name="Right Bracket 49"/>
          <p:cNvSpPr/>
          <p:nvPr/>
        </p:nvSpPr>
        <p:spPr>
          <a:xfrm rot="5400000">
            <a:off x="6927850" y="4092575"/>
            <a:ext cx="82550" cy="1987550"/>
          </a:xfrm>
          <a:prstGeom prst="rightBracket">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endParaRPr>
          </a:p>
        </p:txBody>
      </p:sp>
      <p:sp>
        <p:nvSpPr>
          <p:cNvPr id="51" name="Right Bracket 50"/>
          <p:cNvSpPr/>
          <p:nvPr/>
        </p:nvSpPr>
        <p:spPr>
          <a:xfrm rot="5400000">
            <a:off x="8947150" y="4092575"/>
            <a:ext cx="82550" cy="1987550"/>
          </a:xfrm>
          <a:prstGeom prst="rightBracket">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endParaRPr>
          </a:p>
        </p:txBody>
      </p:sp>
      <p:sp>
        <p:nvSpPr>
          <p:cNvPr id="110608" name="TextBox 51"/>
          <p:cNvSpPr txBox="1">
            <a:spLocks noChangeArrowheads="1"/>
          </p:cNvSpPr>
          <p:nvPr/>
        </p:nvSpPr>
        <p:spPr bwMode="auto">
          <a:xfrm>
            <a:off x="4038600" y="5140326"/>
            <a:ext cx="1536700" cy="523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Verdana" panose="020B0604030504040204" pitchFamily="34" charset="0"/>
                <a:ea typeface="MS PGothic" panose="020B0600070205080204" pitchFamily="34" charset="-128"/>
              </a:defRPr>
            </a:lvl1pPr>
            <a:lvl2pPr marL="742950" indent="-285750">
              <a:defRPr>
                <a:solidFill>
                  <a:schemeClr val="tx1"/>
                </a:solidFill>
                <a:latin typeface="Verdana" panose="020B0604030504040204" pitchFamily="34" charset="0"/>
                <a:ea typeface="MS PGothic" panose="020B0600070205080204" pitchFamily="34" charset="-128"/>
              </a:defRPr>
            </a:lvl2pPr>
            <a:lvl3pPr marL="1143000" indent="-228600">
              <a:defRPr>
                <a:solidFill>
                  <a:schemeClr val="tx1"/>
                </a:solidFill>
                <a:latin typeface="Verdana" panose="020B0604030504040204" pitchFamily="34" charset="0"/>
                <a:ea typeface="MS PGothic" panose="020B0600070205080204" pitchFamily="34" charset="-128"/>
              </a:defRPr>
            </a:lvl3pPr>
            <a:lvl4pPr marL="1600200" indent="-228600">
              <a:defRPr>
                <a:solidFill>
                  <a:schemeClr val="tx1"/>
                </a:solidFill>
                <a:latin typeface="Verdana" panose="020B0604030504040204" pitchFamily="34" charset="0"/>
                <a:ea typeface="MS PGothic" panose="020B0600070205080204" pitchFamily="34" charset="-128"/>
              </a:defRPr>
            </a:lvl4pPr>
            <a:lvl5pPr marL="2057400" indent="-228600">
              <a:defRPr>
                <a:solidFill>
                  <a:schemeClr val="tx1"/>
                </a:solidFill>
                <a:latin typeface="Verdana" panose="020B060403050404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Verdana" panose="020B0604030504040204" pitchFamily="34" charset="0"/>
                <a:ea typeface="MS PGothic" panose="020B0600070205080204"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Tahoma"/>
              </a:rPr>
              <a:t>Double-blind</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400" b="1" i="0" u="none" strike="noStrike" kern="0" cap="none" spc="0" normalizeH="0" baseline="0" noProof="0" dirty="0">
                <a:ln>
                  <a:noFill/>
                </a:ln>
                <a:solidFill>
                  <a:srgbClr val="FFFFFF"/>
                </a:solidFill>
                <a:effectLst/>
                <a:uLnTx/>
                <a:uFillTx/>
                <a:latin typeface="Calibri" panose="020F0502020204030204" pitchFamily="34" charset="0"/>
                <a:ea typeface="MS PGothic" panose="020B0600070205080204" pitchFamily="34" charset="-128"/>
                <a:cs typeface="Tahoma"/>
              </a:rPr>
              <a:t>16 weeks</a:t>
            </a:r>
          </a:p>
        </p:txBody>
      </p:sp>
      <p:sp>
        <p:nvSpPr>
          <p:cNvPr id="53" name="Right Bracket 52"/>
          <p:cNvSpPr/>
          <p:nvPr/>
        </p:nvSpPr>
        <p:spPr>
          <a:xfrm rot="5400000">
            <a:off x="4781550" y="3952875"/>
            <a:ext cx="69850" cy="2279650"/>
          </a:xfrm>
          <a:prstGeom prst="rightBracket">
            <a:avLst/>
          </a:prstGeom>
          <a:ln w="12700">
            <a:solidFill>
              <a:srgbClr val="FFFF00"/>
            </a:solidFill>
          </a:ln>
          <a:effectLst/>
        </p:spPr>
        <p:style>
          <a:lnRef idx="2">
            <a:schemeClr val="accent1"/>
          </a:lnRef>
          <a:fillRef idx="0">
            <a:schemeClr val="accent1"/>
          </a:fillRef>
          <a:effectRef idx="1">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endParaRPr>
          </a:p>
        </p:txBody>
      </p:sp>
      <p:cxnSp>
        <p:nvCxnSpPr>
          <p:cNvPr id="57" name="Straight Arrow Connector 56"/>
          <p:cNvCxnSpPr/>
          <p:nvPr/>
        </p:nvCxnSpPr>
        <p:spPr>
          <a:xfrm>
            <a:off x="2272156" y="3933825"/>
            <a:ext cx="0" cy="381000"/>
          </a:xfrm>
          <a:prstGeom prst="straightConnector1">
            <a:avLst/>
          </a:prstGeom>
          <a:ln w="15875">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1803400" y="3349626"/>
            <a:ext cx="1270000" cy="646113"/>
          </a:xfrm>
          <a:prstGeom prst="rect">
            <a:avLst/>
          </a:prstGeom>
          <a:solidFill>
            <a:schemeClr val="accent1">
              <a:lumMod val="20000"/>
              <a:lumOff val="80000"/>
            </a:schemeClr>
          </a:solidFill>
          <a:scene3d>
            <a:camera prst="orthographicFront"/>
            <a:lightRig rig="threePt" dir="t"/>
          </a:scene3d>
          <a:sp3d>
            <a:bevelT/>
          </a:sp3d>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Screening visit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0" cap="none" spc="0" normalizeH="0" baseline="0" noProof="0" dirty="0">
                <a:ln>
                  <a:noFill/>
                </a:ln>
                <a:solidFill>
                  <a:srgbClr val="000000"/>
                </a:solidFill>
                <a:effectLst/>
                <a:uLnTx/>
                <a:uFillTx/>
                <a:latin typeface="Calibri" panose="020F0502020204030204" pitchFamily="34" charset="0"/>
                <a:ea typeface="MS PGothic"/>
                <a:cs typeface="Tahoma"/>
              </a:rPr>
              <a:t>(last dose octreotide LAR)</a:t>
            </a:r>
          </a:p>
        </p:txBody>
      </p:sp>
      <p:sp>
        <p:nvSpPr>
          <p:cNvPr id="67" name="Rectangle 66"/>
          <p:cNvSpPr>
            <a:spLocks noChangeArrowheads="1"/>
          </p:cNvSpPr>
          <p:nvPr/>
        </p:nvSpPr>
        <p:spPr bwMode="auto">
          <a:xfrm>
            <a:off x="5829300" y="4086225"/>
            <a:ext cx="101600" cy="939800"/>
          </a:xfrm>
          <a:prstGeom prst="rect">
            <a:avLst/>
          </a:prstGeom>
          <a:solidFill>
            <a:srgbClr val="AAAACB"/>
          </a:solidFill>
          <a:ln>
            <a:noFill/>
          </a:ln>
          <a:effectLst>
            <a:outerShdw blurRad="40000" dist="23000" dir="5400000" rotWithShape="0">
              <a:srgbClr val="808080">
                <a:alpha val="34998"/>
              </a:srgbClr>
            </a:outerShdw>
          </a:effectLst>
          <a:extLst>
            <a:ext uri="{91240B29-F687-4f45-9708-019B960494DF}">
              <a14:hiddenLine xmlns="" xmlns:a14="http://schemas.microsoft.com/office/drawing/2010/main" w="9525">
                <a:solidFill>
                  <a:srgbClr val="000000"/>
                </a:solidFill>
                <a:miter lim="800000"/>
                <a:headEnd/>
                <a:tailE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endParaRPr>
          </a:p>
        </p:txBody>
      </p:sp>
      <p:cxnSp>
        <p:nvCxnSpPr>
          <p:cNvPr id="68" name="Straight Arrow Connector 67"/>
          <p:cNvCxnSpPr/>
          <p:nvPr/>
        </p:nvCxnSpPr>
        <p:spPr>
          <a:xfrm>
            <a:off x="4799456" y="3705225"/>
            <a:ext cx="0" cy="381000"/>
          </a:xfrm>
          <a:prstGeom prst="straightConnector1">
            <a:avLst/>
          </a:prstGeom>
          <a:ln w="15875">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69" name="Straight Arrow Connector 68"/>
          <p:cNvCxnSpPr/>
          <p:nvPr/>
        </p:nvCxnSpPr>
        <p:spPr>
          <a:xfrm>
            <a:off x="5175694" y="3705225"/>
            <a:ext cx="0" cy="381000"/>
          </a:xfrm>
          <a:prstGeom prst="straightConnector1">
            <a:avLst/>
          </a:prstGeom>
          <a:ln w="15875">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0" name="Straight Arrow Connector 69"/>
          <p:cNvCxnSpPr/>
          <p:nvPr/>
        </p:nvCxnSpPr>
        <p:spPr>
          <a:xfrm>
            <a:off x="5553519" y="3705225"/>
            <a:ext cx="0" cy="381000"/>
          </a:xfrm>
          <a:prstGeom prst="straightConnector1">
            <a:avLst/>
          </a:prstGeom>
          <a:ln w="15875">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p:nvPr/>
        </p:nvCxnSpPr>
        <p:spPr>
          <a:xfrm>
            <a:off x="5918200" y="3705225"/>
            <a:ext cx="0" cy="381000"/>
          </a:xfrm>
          <a:prstGeom prst="straightConnector1">
            <a:avLst/>
          </a:prstGeom>
          <a:ln w="15875">
            <a:solidFill>
              <a:srgbClr val="FFFF00"/>
            </a:solidFill>
            <a:tailEnd type="triangle"/>
          </a:ln>
          <a:effectLst/>
        </p:spPr>
        <p:style>
          <a:lnRef idx="2">
            <a:schemeClr val="accent1"/>
          </a:lnRef>
          <a:fillRef idx="0">
            <a:schemeClr val="accent1"/>
          </a:fillRef>
          <a:effectRef idx="1">
            <a:schemeClr val="accent1"/>
          </a:effectRef>
          <a:fontRef idx="minor">
            <a:schemeClr val="tx1"/>
          </a:fontRef>
        </p:style>
      </p:cxnSp>
      <p:sp>
        <p:nvSpPr>
          <p:cNvPr id="65" name="TextBox 64"/>
          <p:cNvSpPr txBox="1"/>
          <p:nvPr/>
        </p:nvSpPr>
        <p:spPr>
          <a:xfrm>
            <a:off x="3708400" y="3260726"/>
            <a:ext cx="2630488" cy="646113"/>
          </a:xfrm>
          <a:prstGeom prst="rect">
            <a:avLst/>
          </a:prstGeom>
          <a:solidFill>
            <a:schemeClr val="accent1">
              <a:lumMod val="20000"/>
              <a:lumOff val="80000"/>
            </a:schemeClr>
          </a:solidFill>
          <a:scene3d>
            <a:camera prst="orthographicFront"/>
            <a:lightRig rig="threePt" dir="t"/>
          </a:scene3d>
          <a:sp3d>
            <a:bevelT/>
          </a:sp3d>
        </p:spPr>
        <p:txBody>
          <a:bodyPr>
            <a:spAutoFit/>
          </a:bodyPr>
          <a:lstStyle>
            <a:lvl1pPr>
              <a:defRPr sz="2400">
                <a:solidFill>
                  <a:schemeClr val="tx1"/>
                </a:solidFill>
                <a:latin typeface="Verdana" pitchFamily="34" charset="0"/>
                <a:ea typeface="MS PGothic" pitchFamily="34" charset="-128"/>
              </a:defRPr>
            </a:lvl1pPr>
            <a:lvl2pPr marL="742950" indent="-285750">
              <a:defRPr sz="2400">
                <a:solidFill>
                  <a:schemeClr val="tx1"/>
                </a:solidFill>
                <a:latin typeface="Verdana" pitchFamily="34" charset="0"/>
                <a:ea typeface="MS PGothic" pitchFamily="34" charset="-128"/>
              </a:defRPr>
            </a:lvl2pPr>
            <a:lvl3pPr marL="1143000" indent="-228600">
              <a:defRPr sz="2400">
                <a:solidFill>
                  <a:schemeClr val="tx1"/>
                </a:solidFill>
                <a:latin typeface="Verdana" pitchFamily="34" charset="0"/>
                <a:ea typeface="MS PGothic" pitchFamily="34" charset="-128"/>
              </a:defRPr>
            </a:lvl3pPr>
            <a:lvl4pPr marL="1600200" indent="-228600">
              <a:defRPr sz="2400">
                <a:solidFill>
                  <a:schemeClr val="tx1"/>
                </a:solidFill>
                <a:latin typeface="Verdana" pitchFamily="34" charset="0"/>
                <a:ea typeface="MS PGothic" pitchFamily="34" charset="-128"/>
              </a:defRPr>
            </a:lvl4pPr>
            <a:lvl5pPr marL="2057400" indent="-228600">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defRPr sz="2400">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en-US" sz="1200" b="1"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Early roll over into open-label if:</a:t>
            </a:r>
          </a:p>
          <a:p>
            <a:pPr marL="0" marR="0" lvl="0" indent="0" algn="ctr"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altLang="en-US" sz="1200" b="1"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 21/28 days use octreotide SC , AND</a:t>
            </a:r>
          </a:p>
          <a:p>
            <a:pPr marL="0" marR="0" lvl="0" indent="0" algn="ctr" defTabSz="914400" rtl="0" eaLnBrk="1" fontAlgn="auto" latinLnBrk="0" hangingPunct="1">
              <a:lnSpc>
                <a:spcPct val="100000"/>
              </a:lnSpc>
              <a:spcBef>
                <a:spcPts val="0"/>
              </a:spcBef>
              <a:spcAft>
                <a:spcPts val="0"/>
              </a:spcAft>
              <a:buClrTx/>
              <a:buSzTx/>
              <a:buFont typeface="Arial" pitchFamily="34" charset="0"/>
              <a:buChar char="•"/>
              <a:tabLst/>
              <a:defRPr/>
            </a:pPr>
            <a:r>
              <a:rPr kumimoji="0" lang="en-US" altLang="en-US" sz="1200" b="1"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 14/21 days octreotide SC ≥300 µg </a:t>
            </a:r>
          </a:p>
        </p:txBody>
      </p:sp>
      <p:sp>
        <p:nvSpPr>
          <p:cNvPr id="28" name="Rounded Rectangle 27"/>
          <p:cNvSpPr>
            <a:spLocks noChangeArrowheads="1"/>
          </p:cNvSpPr>
          <p:nvPr/>
        </p:nvSpPr>
        <p:spPr bwMode="auto">
          <a:xfrm>
            <a:off x="1625600" y="1203231"/>
            <a:ext cx="8890000" cy="1462260"/>
          </a:xfrm>
          <a:prstGeom prst="roundRect">
            <a:avLst>
              <a:gd name="adj" fmla="val 2778"/>
            </a:avLst>
          </a:prstGeom>
          <a:solidFill>
            <a:schemeClr val="accent1">
              <a:lumMod val="20000"/>
              <a:lumOff val="80000"/>
            </a:schemeClr>
          </a:solidFill>
          <a:ln>
            <a:noFill/>
          </a:ln>
          <a:effectLst>
            <a:outerShdw blurRad="40000" dist="23000" dir="5400000" rotWithShape="0">
              <a:srgbClr val="808080">
                <a:alpha val="34998"/>
              </a:srgbClr>
            </a:outerShdw>
          </a:effectLst>
          <a:scene3d>
            <a:camera prst="orthographicFront"/>
            <a:lightRig rig="threePt" dir="t"/>
          </a:scene3d>
          <a:sp3d>
            <a:bevelT/>
          </a:sp3d>
          <a:extLst>
            <a:ext uri="{91240B29-F687-4f45-9708-019B960494DF}">
              <a14:hiddenLine xmlns="" xmlns:a14="http://schemas.microsoft.com/office/drawing/2010/main" w="9525">
                <a:solidFill>
                  <a:srgbClr val="000000"/>
                </a:solidFill>
                <a:round/>
                <a:headEnd/>
                <a:tailEnd/>
              </a14:hiddenLine>
            </a:ext>
          </a:extLst>
        </p:spPr>
        <p:txBody>
          <a:bodyPr anchor="ctr"/>
          <a:lstStyle>
            <a:lvl1pPr>
              <a:tabLst>
                <a:tab pos="1139825" algn="l"/>
              </a:tabLst>
              <a:defRPr sz="2400">
                <a:solidFill>
                  <a:schemeClr val="tx1"/>
                </a:solidFill>
                <a:latin typeface="Verdana" pitchFamily="34" charset="0"/>
                <a:ea typeface="MS PGothic" pitchFamily="34" charset="-128"/>
              </a:defRPr>
            </a:lvl1pPr>
            <a:lvl2pPr marL="742950" indent="-285750">
              <a:tabLst>
                <a:tab pos="1139825" algn="l"/>
              </a:tabLst>
              <a:defRPr sz="2400">
                <a:solidFill>
                  <a:schemeClr val="tx1"/>
                </a:solidFill>
                <a:latin typeface="Verdana" pitchFamily="34" charset="0"/>
                <a:ea typeface="MS PGothic" pitchFamily="34" charset="-128"/>
              </a:defRPr>
            </a:lvl2pPr>
            <a:lvl3pPr marL="1371600" indent="-228600">
              <a:tabLst>
                <a:tab pos="1139825" algn="l"/>
              </a:tabLst>
              <a:defRPr sz="2400">
                <a:solidFill>
                  <a:schemeClr val="tx1"/>
                </a:solidFill>
                <a:latin typeface="Verdana" pitchFamily="34" charset="0"/>
                <a:ea typeface="MS PGothic" pitchFamily="34" charset="-128"/>
              </a:defRPr>
            </a:lvl3pPr>
            <a:lvl4pPr marL="1600200" indent="-228600">
              <a:tabLst>
                <a:tab pos="1139825" algn="l"/>
              </a:tabLst>
              <a:defRPr sz="2400">
                <a:solidFill>
                  <a:schemeClr val="tx1"/>
                </a:solidFill>
                <a:latin typeface="Verdana" pitchFamily="34" charset="0"/>
                <a:ea typeface="MS PGothic" pitchFamily="34" charset="-128"/>
              </a:defRPr>
            </a:lvl4pPr>
            <a:lvl5pPr marL="2057400" indent="-228600">
              <a:tabLst>
                <a:tab pos="1139825" algn="l"/>
              </a:tabLst>
              <a:defRPr sz="2400">
                <a:solidFill>
                  <a:schemeClr val="tx1"/>
                </a:solidFill>
                <a:latin typeface="Verdana" pitchFamily="34" charset="0"/>
                <a:ea typeface="MS PGothic" pitchFamily="34" charset="-128"/>
              </a:defRPr>
            </a:lvl5pPr>
            <a:lvl6pPr marL="2514600" indent="-228600" algn="ctr" eaLnBrk="0" fontAlgn="base" hangingPunct="0">
              <a:spcBef>
                <a:spcPct val="0"/>
              </a:spcBef>
              <a:spcAft>
                <a:spcPct val="0"/>
              </a:spcAft>
              <a:tabLst>
                <a:tab pos="1139825" algn="l"/>
              </a:tabLst>
              <a:defRPr sz="2400">
                <a:solidFill>
                  <a:schemeClr val="tx1"/>
                </a:solidFill>
                <a:latin typeface="Verdana" pitchFamily="34" charset="0"/>
                <a:ea typeface="MS PGothic" pitchFamily="34" charset="-128"/>
              </a:defRPr>
            </a:lvl6pPr>
            <a:lvl7pPr marL="2971800" indent="-228600" algn="ctr" eaLnBrk="0" fontAlgn="base" hangingPunct="0">
              <a:spcBef>
                <a:spcPct val="0"/>
              </a:spcBef>
              <a:spcAft>
                <a:spcPct val="0"/>
              </a:spcAft>
              <a:tabLst>
                <a:tab pos="1139825" algn="l"/>
              </a:tabLst>
              <a:defRPr sz="2400">
                <a:solidFill>
                  <a:schemeClr val="tx1"/>
                </a:solidFill>
                <a:latin typeface="Verdana" pitchFamily="34" charset="0"/>
                <a:ea typeface="MS PGothic" pitchFamily="34" charset="-128"/>
              </a:defRPr>
            </a:lvl7pPr>
            <a:lvl8pPr marL="3429000" indent="-228600" algn="ctr" eaLnBrk="0" fontAlgn="base" hangingPunct="0">
              <a:spcBef>
                <a:spcPct val="0"/>
              </a:spcBef>
              <a:spcAft>
                <a:spcPct val="0"/>
              </a:spcAft>
              <a:tabLst>
                <a:tab pos="1139825" algn="l"/>
              </a:tabLst>
              <a:defRPr sz="2400">
                <a:solidFill>
                  <a:schemeClr val="tx1"/>
                </a:solidFill>
                <a:latin typeface="Verdana" pitchFamily="34" charset="0"/>
                <a:ea typeface="MS PGothic" pitchFamily="34" charset="-128"/>
              </a:defRPr>
            </a:lvl8pPr>
            <a:lvl9pPr marL="3886200" indent="-228600" algn="ctr" eaLnBrk="0" fontAlgn="base" hangingPunct="0">
              <a:spcBef>
                <a:spcPct val="0"/>
              </a:spcBef>
              <a:spcAft>
                <a:spcPct val="0"/>
              </a:spcAft>
              <a:tabLst>
                <a:tab pos="1139825" algn="l"/>
              </a:tabLst>
              <a:defRPr sz="2400">
                <a:solidFill>
                  <a:schemeClr val="tx1"/>
                </a:solidFill>
                <a:latin typeface="Verdana" pitchFamily="34" charset="0"/>
                <a:ea typeface="MS PGothic" pitchFamily="34" charset="-128"/>
              </a:defRPr>
            </a:lvl9pPr>
          </a:lstStyle>
          <a:p>
            <a:pPr marL="0" marR="0" lvl="0" indent="0" algn="ctr" defTabSz="914400" rtl="0" eaLnBrk="1" fontAlgn="auto" latinLnBrk="0" hangingPunct="1">
              <a:lnSpc>
                <a:spcPct val="100000"/>
              </a:lnSpc>
              <a:spcBef>
                <a:spcPts val="0"/>
              </a:spcBef>
              <a:spcAft>
                <a:spcPts val="600"/>
              </a:spcAft>
              <a:buClrTx/>
              <a:buSzTx/>
              <a:buFontTx/>
              <a:buNone/>
              <a:tabLst>
                <a:tab pos="1139825" algn="l"/>
              </a:tabLst>
              <a:defRPr/>
            </a:pPr>
            <a:r>
              <a:rPr kumimoji="0" lang="en-US" altLang="en-US" sz="1400" b="1"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Study design:</a:t>
            </a:r>
            <a:r>
              <a:rPr kumimoji="0" lang="en-US" altLang="en-US" sz="1400" b="0"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 </a:t>
            </a:r>
            <a:r>
              <a:rPr kumimoji="0" lang="en-US" altLang="en-US" sz="1400" b="1"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Phase 3 randomized, double-blind, placebo-controlled, parallel-group, multinational study</a:t>
            </a:r>
          </a:p>
          <a:p>
            <a:pPr marL="13716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tab pos="1139825" algn="l"/>
              </a:tabLst>
              <a:defRPr/>
            </a:pPr>
            <a:r>
              <a:rPr kumimoji="0" lang="en-US" altLang="en-US" sz="1400" b="1"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Double-blind (16 weeks) </a:t>
            </a:r>
          </a:p>
          <a:p>
            <a:pPr marL="1371600" marR="0" lvl="2" indent="-228600" algn="l" defTabSz="914400" rtl="0" eaLnBrk="1" fontAlgn="auto" latinLnBrk="0" hangingPunct="1">
              <a:lnSpc>
                <a:spcPct val="100000"/>
              </a:lnSpc>
              <a:spcBef>
                <a:spcPts val="0"/>
              </a:spcBef>
              <a:spcAft>
                <a:spcPts val="0"/>
              </a:spcAft>
              <a:buClrTx/>
              <a:buSzTx/>
              <a:buFont typeface="Arial" pitchFamily="34" charset="0"/>
              <a:buAutoNum type="arabicPeriod"/>
              <a:tabLst>
                <a:tab pos="1139825" algn="l"/>
              </a:tabLst>
              <a:defRPr/>
            </a:pPr>
            <a:r>
              <a:rPr kumimoji="0" lang="en-US" altLang="en-US" sz="1400" b="1"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Initial OLE (32-week)</a:t>
            </a:r>
          </a:p>
          <a:p>
            <a:pPr marL="1371600" marR="0" lvl="2" indent="-228600" algn="l" defTabSz="914400" rtl="0" eaLnBrk="1" fontAlgn="auto" latinLnBrk="0" hangingPunct="1">
              <a:lnSpc>
                <a:spcPct val="100000"/>
              </a:lnSpc>
              <a:spcBef>
                <a:spcPts val="0"/>
              </a:spcBef>
              <a:spcAft>
                <a:spcPts val="600"/>
              </a:spcAft>
              <a:buClrTx/>
              <a:buSzTx/>
              <a:buFont typeface="Arial" pitchFamily="34" charset="0"/>
              <a:buAutoNum type="arabicPeriod"/>
              <a:tabLst>
                <a:tab pos="1139825" algn="l"/>
              </a:tabLst>
              <a:defRPr/>
            </a:pPr>
            <a:r>
              <a:rPr kumimoji="0" lang="en-US" altLang="en-US" sz="1400" b="1"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Long-term OLE (≥2 years)</a:t>
            </a:r>
          </a:p>
          <a:p>
            <a:pPr marL="0" marR="0" lvl="0" indent="0" algn="ctr" defTabSz="914400" rtl="0" eaLnBrk="1" fontAlgn="auto" latinLnBrk="0" hangingPunct="1">
              <a:lnSpc>
                <a:spcPct val="100000"/>
              </a:lnSpc>
              <a:spcBef>
                <a:spcPts val="0"/>
              </a:spcBef>
              <a:spcAft>
                <a:spcPts val="600"/>
              </a:spcAft>
              <a:buClrTx/>
              <a:buSzTx/>
              <a:buFontTx/>
              <a:buNone/>
              <a:tabLst>
                <a:tab pos="1139825" algn="l"/>
              </a:tabLst>
              <a:defRPr/>
            </a:pPr>
            <a:r>
              <a:rPr kumimoji="0" lang="en-US" altLang="en-US" sz="1400" b="1"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Population: N=115 adults with GEP-NETs or unknown NETs, with liver metastases and carcinoid syndrome</a:t>
            </a:r>
          </a:p>
          <a:p>
            <a:pPr marL="0" marR="0" lvl="0" indent="0" algn="l" defTabSz="914400" rtl="0" eaLnBrk="1" fontAlgn="auto" latinLnBrk="0" hangingPunct="1">
              <a:lnSpc>
                <a:spcPct val="100000"/>
              </a:lnSpc>
              <a:spcBef>
                <a:spcPts val="0"/>
              </a:spcBef>
              <a:spcAft>
                <a:spcPts val="600"/>
              </a:spcAft>
              <a:buClrTx/>
              <a:buSzTx/>
              <a:buFontTx/>
              <a:buNone/>
              <a:tabLst>
                <a:tab pos="1139825" algn="l"/>
              </a:tabLst>
              <a:defRPr/>
            </a:pPr>
            <a:r>
              <a:rPr kumimoji="0" lang="en-US" altLang="en-US" sz="1400" b="1" i="0" u="none" strike="noStrike" kern="0" cap="none" spc="0" normalizeH="0" baseline="0" noProof="0" dirty="0">
                <a:ln>
                  <a:noFill/>
                </a:ln>
                <a:solidFill>
                  <a:srgbClr val="000000"/>
                </a:solidFill>
                <a:effectLst/>
                <a:uLnTx/>
                <a:uFillTx/>
                <a:latin typeface="Calibri" pitchFamily="34" charset="0"/>
                <a:ea typeface="MS PGothic" pitchFamily="34" charset="-128"/>
                <a:cs typeface="Tahoma"/>
              </a:rPr>
              <a:t>            </a:t>
            </a:r>
          </a:p>
        </p:txBody>
      </p:sp>
    </p:spTree>
    <p:extLst>
      <p:ext uri="{BB962C8B-B14F-4D97-AF65-F5344CB8AC3E}">
        <p14:creationId xmlns:p14="http://schemas.microsoft.com/office/powerpoint/2010/main" val="117222198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2432779" y="250869"/>
            <a:ext cx="7934546" cy="557119"/>
          </a:xfrm>
        </p:spPr>
        <p:txBody>
          <a:bodyPr/>
          <a:lstStyle/>
          <a:p>
            <a:r>
              <a:rPr lang="en-US" altLang="en-US" sz="3600" dirty="0">
                <a:solidFill>
                  <a:srgbClr val="FFFF99"/>
                </a:solidFill>
                <a:latin typeface="Calibri" panose="020F0502020204030204" pitchFamily="34" charset="0"/>
                <a:cs typeface="Calibri" panose="020F0502020204030204" pitchFamily="34" charset="0"/>
              </a:rPr>
              <a:t>ELECT Phase 3 Results</a:t>
            </a:r>
          </a:p>
        </p:txBody>
      </p:sp>
      <p:sp>
        <p:nvSpPr>
          <p:cNvPr id="13315" name="Content Placeholder 2"/>
          <p:cNvSpPr>
            <a:spLocks noGrp="1"/>
          </p:cNvSpPr>
          <p:nvPr>
            <p:ph idx="1"/>
          </p:nvPr>
        </p:nvSpPr>
        <p:spPr>
          <a:xfrm>
            <a:off x="1038464" y="2209800"/>
            <a:ext cx="4147124" cy="4613571"/>
          </a:xfrm>
        </p:spPr>
        <p:txBody>
          <a:bodyPr/>
          <a:lstStyle/>
          <a:p>
            <a:pPr>
              <a:spcBef>
                <a:spcPct val="0"/>
              </a:spcBef>
              <a:spcAft>
                <a:spcPts val="1600"/>
              </a:spcAft>
            </a:pPr>
            <a:r>
              <a:rPr lang="en-US" altLang="en-US" sz="2400" dirty="0">
                <a:latin typeface="Calibri" panose="020F0502020204030204" pitchFamily="34" charset="0"/>
                <a:cs typeface="Calibri" panose="020F0502020204030204" pitchFamily="34" charset="0"/>
              </a:rPr>
              <a:t>ELECT</a:t>
            </a:r>
            <a:r>
              <a:rPr lang="en-US" altLang="en-US" sz="2400" baseline="30000" dirty="0">
                <a:latin typeface="Calibri" panose="020F0502020204030204" pitchFamily="34" charset="0"/>
                <a:cs typeface="Calibri" panose="020F0502020204030204" pitchFamily="34" charset="0"/>
              </a:rPr>
              <a:t>®</a:t>
            </a:r>
            <a:r>
              <a:rPr lang="en-US" altLang="en-US" sz="2400" dirty="0">
                <a:latin typeface="Calibri" panose="020F0502020204030204" pitchFamily="34" charset="0"/>
                <a:cs typeface="Calibri" panose="020F0502020204030204" pitchFamily="34" charset="0"/>
              </a:rPr>
              <a:t> met its primary endpoint </a:t>
            </a:r>
          </a:p>
          <a:p>
            <a:pPr>
              <a:spcBef>
                <a:spcPct val="0"/>
              </a:spcBef>
              <a:spcAft>
                <a:spcPts val="1600"/>
              </a:spcAft>
            </a:pPr>
            <a:r>
              <a:rPr lang="en-US" altLang="en-US" sz="2400" dirty="0">
                <a:latin typeface="Calibri" panose="020F0502020204030204" pitchFamily="34" charset="0"/>
                <a:cs typeface="Calibri" panose="020F0502020204030204" pitchFamily="34" charset="0"/>
              </a:rPr>
              <a:t>A greater proportion of patients in the lanreotide</a:t>
            </a:r>
            <a:r>
              <a:rPr lang="en-US" altLang="en-US" sz="2400" baseline="30000" dirty="0">
                <a:latin typeface="Calibri" panose="020F0502020204030204" pitchFamily="34" charset="0"/>
                <a:cs typeface="Calibri" panose="020F0502020204030204" pitchFamily="34" charset="0"/>
              </a:rPr>
              <a:t>®</a:t>
            </a:r>
            <a:r>
              <a:rPr lang="en-US" altLang="en-US" sz="2400" dirty="0">
                <a:latin typeface="Calibri" panose="020F0502020204030204" pitchFamily="34" charset="0"/>
                <a:cs typeface="Calibri" panose="020F0502020204030204" pitchFamily="34" charset="0"/>
              </a:rPr>
              <a:t> arm experienced a complete response  (40.7% vs. 23.2%, respectively) </a:t>
            </a:r>
          </a:p>
          <a:p>
            <a:pPr>
              <a:spcBef>
                <a:spcPct val="0"/>
              </a:spcBef>
              <a:spcAft>
                <a:spcPts val="1600"/>
              </a:spcAft>
            </a:pPr>
            <a:r>
              <a:rPr lang="en-US" altLang="en-US" sz="2400" dirty="0">
                <a:latin typeface="Calibri" panose="020F0502020204030204" pitchFamily="34" charset="0"/>
                <a:cs typeface="Calibri" panose="020F0502020204030204" pitchFamily="34" charset="0"/>
              </a:rPr>
              <a:t>Results largely consistent across subgroups</a:t>
            </a:r>
          </a:p>
          <a:p>
            <a:pPr>
              <a:spcBef>
                <a:spcPct val="0"/>
              </a:spcBef>
              <a:spcAft>
                <a:spcPts val="1600"/>
              </a:spcAft>
            </a:pPr>
            <a:endParaRPr lang="en-US" altLang="en-US" sz="2400" dirty="0">
              <a:latin typeface="Calibri" panose="020F0502020204030204" pitchFamily="34" charset="0"/>
              <a:cs typeface="Calibri" panose="020F0502020204030204" pitchFamily="34" charset="0"/>
            </a:endParaRPr>
          </a:p>
        </p:txBody>
      </p:sp>
      <p:sp>
        <p:nvSpPr>
          <p:cNvPr id="6" name="Text Placeholder 4"/>
          <p:cNvSpPr txBox="1">
            <a:spLocks/>
          </p:cNvSpPr>
          <p:nvPr/>
        </p:nvSpPr>
        <p:spPr bwMode="gray">
          <a:xfrm>
            <a:off x="3005858" y="1291812"/>
            <a:ext cx="6172200" cy="731837"/>
          </a:xfrm>
          <a:prstGeom prst="rect">
            <a:avLst/>
          </a:prstGeom>
          <a:solidFill>
            <a:srgbClr val="CCFFCC"/>
          </a:solidFill>
          <a:ln w="19050" cap="flat" cmpd="sng" algn="ctr">
            <a:noFill/>
            <a:prstDash val="solid"/>
            <a:miter lim="800000"/>
            <a:headEnd type="none" w="med" len="med"/>
            <a:tailEnd type="none" w="med" len="med"/>
          </a:ln>
          <a:effectLst/>
          <a:scene3d>
            <a:camera prst="orthographicFront"/>
            <a:lightRig rig="threePt" dir="t"/>
          </a:scene3d>
          <a:sp3d>
            <a:bevelT/>
          </a:sp3d>
        </p:spPr>
        <p:txBody>
          <a:bodyPr lIns="91429" tIns="45715" rIns="91429" bIns="45715" anchor="ctr"/>
          <a:lstStyle>
            <a:defPPr>
              <a:defRPr lang="en-US"/>
            </a:defPPr>
            <a:lvl1pPr indent="0" algn="ctr" fontAlgn="base">
              <a:lnSpc>
                <a:spcPct val="90000"/>
              </a:lnSpc>
              <a:spcBef>
                <a:spcPts val="600"/>
              </a:spcBef>
              <a:spcAft>
                <a:spcPct val="0"/>
              </a:spcAft>
              <a:buClr>
                <a:schemeClr val="accent2"/>
              </a:buClr>
              <a:buSzPct val="90000"/>
              <a:buNone/>
              <a:defRPr kumimoji="0" sz="2000" b="1" i="0" u="none" strike="noStrike" cap="none" normalizeH="0" baseline="0">
                <a:ln>
                  <a:noFill/>
                </a:ln>
                <a:solidFill>
                  <a:schemeClr val="bg2"/>
                </a:solidFill>
                <a:effectLst/>
                <a:latin typeface="+mj-lt"/>
              </a:defRPr>
            </a:lvl1pPr>
            <a:lvl2pPr indent="0">
              <a:buNone/>
              <a:defRPr sz="2000" b="1"/>
            </a:lvl2pPr>
            <a:lvl3pPr indent="0">
              <a:buNone/>
              <a:defRPr b="1"/>
            </a:lvl3pPr>
            <a:lvl4pPr indent="0">
              <a:buNone/>
              <a:defRPr sz="1600" b="1"/>
            </a:lvl4pPr>
            <a:lvl5pPr indent="0">
              <a:buNone/>
              <a:defRPr sz="1600" b="1"/>
            </a:lvl5pPr>
            <a:lvl6pPr indent="0">
              <a:buNone/>
              <a:defRPr sz="1600" b="1"/>
            </a:lvl6pPr>
            <a:lvl7pPr indent="0">
              <a:buNone/>
              <a:defRPr sz="1600" b="1"/>
            </a:lvl7pPr>
            <a:lvl8pPr indent="0">
              <a:buNone/>
              <a:defRPr sz="1600" b="1"/>
            </a:lvl8pPr>
            <a:lvl9pPr indent="0">
              <a:buNone/>
              <a:defRPr sz="1600" b="1"/>
            </a:lvl9pPr>
          </a:lstStyle>
          <a:p>
            <a:pPr marL="0" marR="0" lvl="0" indent="0" algn="ctr" defTabSz="914400" rtl="0" eaLnBrk="1" fontAlgn="base" latinLnBrk="0" hangingPunct="1">
              <a:lnSpc>
                <a:spcPct val="90000"/>
              </a:lnSpc>
              <a:spcBef>
                <a:spcPts val="600"/>
              </a:spcBef>
              <a:spcAft>
                <a:spcPct val="0"/>
              </a:spcAft>
              <a:buClr>
                <a:srgbClr val="0B4055"/>
              </a:buClr>
              <a:buSzPct val="90000"/>
              <a:buFontTx/>
              <a:buNone/>
              <a:tabLst/>
              <a:defRPr/>
            </a:pPr>
            <a:r>
              <a:rPr kumimoji="0" lang="en-US" sz="1600" b="0" i="0" u="none" strike="noStrike" kern="1200" cap="none" spc="0" normalizeH="0" baseline="0" noProof="0" dirty="0">
                <a:ln>
                  <a:noFill/>
                </a:ln>
                <a:solidFill>
                  <a:prstClr val="black"/>
                </a:solidFill>
                <a:effectLst/>
                <a:uLnTx/>
                <a:uFillTx/>
                <a:latin typeface="Calibri"/>
                <a:ea typeface="ヒラギノ角ゴ Pro W3" charset="-128"/>
                <a:cs typeface="Arial" pitchFamily="34" charset="0"/>
              </a:rPr>
              <a:t>ELECT: A phase III randomized double-blind placebo-controlled multinational  study of efficacy and safety of lanreotide treatment for carcinoid syndrome in 115 patients with neuroendocrine tumors (NETs)</a:t>
            </a:r>
            <a:endParaRPr kumimoji="0" lang="en-US" sz="1100" b="0" i="0" u="none" strike="noStrike" kern="1200" cap="none" spc="0" normalizeH="0" baseline="0" noProof="0" dirty="0">
              <a:ln>
                <a:noFill/>
              </a:ln>
              <a:solidFill>
                <a:prstClr val="black"/>
              </a:solidFill>
              <a:effectLst/>
              <a:uLnTx/>
              <a:uFillTx/>
              <a:latin typeface="Calibri"/>
              <a:ea typeface="MS PGothic" pitchFamily="34" charset="-128"/>
              <a:cs typeface="MS PGothic"/>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24453" y="2434178"/>
            <a:ext cx="5286369" cy="37857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val="9443945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5171" name="Picture 5"/>
          <p:cNvPicPr>
            <a:picLocks noChangeAspect="1" noChangeArrowheads="1"/>
          </p:cNvPicPr>
          <p:nvPr/>
        </p:nvPicPr>
        <p:blipFill>
          <a:blip r:embed="rId3">
            <a:extLst>
              <a:ext uri="{28A0092B-C50C-407E-A947-70E740481C1C}">
                <a14:useLocalDpi xmlns:a14="http://schemas.microsoft.com/office/drawing/2010/main" val="0"/>
              </a:ext>
            </a:extLst>
          </a:blip>
          <a:srcRect b="24281"/>
          <a:stretch>
            <a:fillRect/>
          </a:stretch>
        </p:blipFill>
        <p:spPr bwMode="auto">
          <a:xfrm>
            <a:off x="2425701" y="1446213"/>
            <a:ext cx="8104187" cy="3238500"/>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2232112" y="180621"/>
            <a:ext cx="8922092" cy="1374775"/>
          </a:xfrm>
        </p:spPr>
        <p:txBody>
          <a:bodyPr>
            <a:noAutofit/>
          </a:bodyPr>
          <a:lstStyle/>
          <a:p>
            <a:pPr>
              <a:defRPr/>
            </a:pPr>
            <a:r>
              <a:rPr lang="en-US" sz="2400" dirty="0">
                <a:solidFill>
                  <a:srgbClr val="FFFF99"/>
                </a:solidFill>
                <a:latin typeface="Calibri" panose="020F0502020204030204" pitchFamily="34" charset="0"/>
                <a:cs typeface="ＭＳ Ｐゴシック" charset="-128"/>
              </a:rPr>
              <a:t>REMINET: </a:t>
            </a:r>
            <a:r>
              <a:rPr lang="fr-FR" sz="2400" dirty="0">
                <a:solidFill>
                  <a:srgbClr val="FFFF99"/>
                </a:solidFill>
                <a:latin typeface="Calibri" panose="020F0502020204030204" pitchFamily="34" charset="0"/>
                <a:ea typeface="MS PGothic" charset="0"/>
              </a:rPr>
              <a:t>Ph II/III of </a:t>
            </a:r>
            <a:r>
              <a:rPr lang="fr-FR" sz="2400" dirty="0" err="1">
                <a:solidFill>
                  <a:srgbClr val="FFFF99"/>
                </a:solidFill>
                <a:latin typeface="Calibri" panose="020F0502020204030204" pitchFamily="34" charset="0"/>
                <a:ea typeface="MS PGothic" charset="0"/>
              </a:rPr>
              <a:t>Lanreotide</a:t>
            </a:r>
            <a:r>
              <a:rPr lang="fr-FR" sz="2400" dirty="0">
                <a:solidFill>
                  <a:srgbClr val="FFFF99"/>
                </a:solidFill>
                <a:latin typeface="Calibri" panose="020F0502020204030204" pitchFamily="34" charset="0"/>
                <a:ea typeface="MS PGothic" charset="0"/>
              </a:rPr>
              <a:t> vs. Placebo Maintenance in Patients </a:t>
            </a:r>
            <a:br>
              <a:rPr lang="fr-FR" sz="2400" dirty="0">
                <a:solidFill>
                  <a:srgbClr val="FFFF99"/>
                </a:solidFill>
                <a:latin typeface="Calibri" panose="020F0502020204030204" pitchFamily="34" charset="0"/>
                <a:ea typeface="MS PGothic" charset="0"/>
              </a:rPr>
            </a:br>
            <a:r>
              <a:rPr lang="fr-FR" sz="2400" dirty="0" err="1">
                <a:solidFill>
                  <a:srgbClr val="FFFF99"/>
                </a:solidFill>
                <a:latin typeface="Calibri" panose="020F0502020204030204" pitchFamily="34" charset="0"/>
                <a:ea typeface="MS PGothic" charset="0"/>
              </a:rPr>
              <a:t>with</a:t>
            </a:r>
            <a:r>
              <a:rPr lang="fr-FR" sz="2400" dirty="0">
                <a:solidFill>
                  <a:srgbClr val="FFFF99"/>
                </a:solidFill>
                <a:latin typeface="Calibri" panose="020F0502020204030204" pitchFamily="34" charset="0"/>
                <a:ea typeface="MS PGothic" charset="0"/>
              </a:rPr>
              <a:t> </a:t>
            </a:r>
            <a:r>
              <a:rPr lang="fr-FR" sz="2400" dirty="0" err="1">
                <a:solidFill>
                  <a:srgbClr val="FFFF99"/>
                </a:solidFill>
                <a:latin typeface="Calibri" panose="020F0502020204030204" pitchFamily="34" charset="0"/>
                <a:ea typeface="MS PGothic" charset="0"/>
              </a:rPr>
              <a:t>Duodeno-Pancreatic</a:t>
            </a:r>
            <a:r>
              <a:rPr lang="fr-FR" sz="2400" dirty="0">
                <a:solidFill>
                  <a:srgbClr val="FFFF99"/>
                </a:solidFill>
                <a:latin typeface="Calibri" panose="020F0502020204030204" pitchFamily="34" charset="0"/>
                <a:ea typeface="MS PGothic" charset="0"/>
              </a:rPr>
              <a:t> </a:t>
            </a:r>
            <a:r>
              <a:rPr lang="fr-FR" sz="2400" dirty="0" err="1">
                <a:solidFill>
                  <a:srgbClr val="FFFF99"/>
                </a:solidFill>
                <a:latin typeface="Calibri" panose="020F0502020204030204" pitchFamily="34" charset="0"/>
                <a:ea typeface="MS PGothic" charset="0"/>
              </a:rPr>
              <a:t>NETs</a:t>
            </a:r>
            <a:r>
              <a:rPr lang="fr-FR" sz="2400" dirty="0">
                <a:solidFill>
                  <a:srgbClr val="FFFF99"/>
                </a:solidFill>
                <a:latin typeface="Calibri" panose="020F0502020204030204" pitchFamily="34" charset="0"/>
                <a:ea typeface="MS PGothic" charset="0"/>
              </a:rPr>
              <a:t> </a:t>
            </a:r>
            <a:r>
              <a:rPr lang="fr-FR" sz="2400" dirty="0" err="1">
                <a:solidFill>
                  <a:srgbClr val="FFFF99"/>
                </a:solidFill>
                <a:latin typeface="Calibri" panose="020F0502020204030204" pitchFamily="34" charset="0"/>
                <a:ea typeface="MS PGothic" charset="0"/>
              </a:rPr>
              <a:t>After</a:t>
            </a:r>
            <a:r>
              <a:rPr lang="fr-FR" sz="2400" dirty="0">
                <a:solidFill>
                  <a:srgbClr val="FFFF99"/>
                </a:solidFill>
                <a:latin typeface="Calibri" panose="020F0502020204030204" pitchFamily="34" charset="0"/>
                <a:ea typeface="MS PGothic" charset="0"/>
              </a:rPr>
              <a:t> First-Line </a:t>
            </a:r>
            <a:r>
              <a:rPr lang="fr-FR" sz="2400" dirty="0" err="1">
                <a:solidFill>
                  <a:srgbClr val="FFFF99"/>
                </a:solidFill>
                <a:latin typeface="Calibri" panose="020F0502020204030204" pitchFamily="34" charset="0"/>
                <a:ea typeface="MS PGothic" charset="0"/>
              </a:rPr>
              <a:t>Treatment</a:t>
            </a:r>
            <a:endParaRPr lang="en-US" sz="2400" dirty="0">
              <a:solidFill>
                <a:srgbClr val="FFFF99"/>
              </a:solidFill>
              <a:latin typeface="Calibri" panose="020F0502020204030204" pitchFamily="34" charset="0"/>
              <a:cs typeface="ＭＳ Ｐゴシック" charset="-128"/>
            </a:endParaRPr>
          </a:p>
        </p:txBody>
      </p:sp>
      <p:sp>
        <p:nvSpPr>
          <p:cNvPr id="9" name="Rechteck 12"/>
          <p:cNvSpPr/>
          <p:nvPr/>
        </p:nvSpPr>
        <p:spPr>
          <a:xfrm>
            <a:off x="8210550" y="6437313"/>
            <a:ext cx="2319338" cy="4048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6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rPr>
              <a:t>Slide </a:t>
            </a:r>
            <a:r>
              <a:rPr kumimoji="0" lang="de-DE" sz="1600" b="0" i="0" u="none" strike="noStrike" kern="0" cap="none" spc="0" normalizeH="0" baseline="0" noProof="0" dirty="0" err="1">
                <a:ln>
                  <a:noFill/>
                </a:ln>
                <a:solidFill>
                  <a:srgbClr val="FFFFFF"/>
                </a:solidFill>
                <a:effectLst/>
                <a:uLnTx/>
                <a:uFillTx/>
                <a:latin typeface="Calibri" panose="020F0502020204030204" pitchFamily="34" charset="0"/>
                <a:ea typeface="Tahoma"/>
                <a:cs typeface="Tahoma"/>
              </a:rPr>
              <a:t>courtesy</a:t>
            </a:r>
            <a:r>
              <a:rPr kumimoji="0" lang="de-DE" sz="16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rPr>
              <a:t> </a:t>
            </a:r>
            <a:r>
              <a:rPr kumimoji="0" lang="de-DE" sz="1600" b="0" i="0" u="none" strike="noStrike" kern="0" cap="none" spc="0" normalizeH="0" baseline="0" noProof="0" dirty="0" err="1">
                <a:ln>
                  <a:noFill/>
                </a:ln>
                <a:solidFill>
                  <a:srgbClr val="FFFFFF"/>
                </a:solidFill>
                <a:effectLst/>
                <a:uLnTx/>
                <a:uFillTx/>
                <a:latin typeface="Calibri" panose="020F0502020204030204" pitchFamily="34" charset="0"/>
                <a:ea typeface="Tahoma"/>
                <a:cs typeface="Tahoma"/>
              </a:rPr>
              <a:t>of</a:t>
            </a:r>
            <a:r>
              <a:rPr kumimoji="0" lang="de-DE" sz="1600" b="0" i="0" u="none" strike="noStrike" kern="0" cap="none" spc="0" normalizeH="0" baseline="0" noProof="0" dirty="0">
                <a:ln>
                  <a:noFill/>
                </a:ln>
                <a:solidFill>
                  <a:srgbClr val="FFFFFF"/>
                </a:solidFill>
                <a:effectLst/>
                <a:uLnTx/>
                <a:uFillTx/>
                <a:latin typeface="Calibri" panose="020F0502020204030204" pitchFamily="34" charset="0"/>
                <a:ea typeface="Tahoma"/>
                <a:cs typeface="Tahoma"/>
              </a:rPr>
              <a:t>  M Pavel</a:t>
            </a:r>
          </a:p>
        </p:txBody>
      </p:sp>
      <p:sp>
        <p:nvSpPr>
          <p:cNvPr id="11" name="Content Placeholder 1"/>
          <p:cNvSpPr>
            <a:spLocks noGrp="1"/>
          </p:cNvSpPr>
          <p:nvPr>
            <p:ph idx="1"/>
          </p:nvPr>
        </p:nvSpPr>
        <p:spPr>
          <a:xfrm>
            <a:off x="3238500" y="4876007"/>
            <a:ext cx="8229600" cy="1790700"/>
          </a:xfrm>
        </p:spPr>
        <p:txBody>
          <a:bodyPr>
            <a:noAutofit/>
          </a:bodyPr>
          <a:lstStyle/>
          <a:p>
            <a:pPr>
              <a:defRPr/>
            </a:pPr>
            <a:r>
              <a:rPr lang="en-US" sz="1800" dirty="0">
                <a:latin typeface="Calibri" panose="020F0502020204030204" pitchFamily="34" charset="0"/>
                <a:ea typeface="+mn-ea"/>
              </a:rPr>
              <a:t>Accrual goal = 118 </a:t>
            </a:r>
            <a:r>
              <a:rPr lang="en-US" sz="1800" dirty="0" err="1">
                <a:latin typeface="Calibri" panose="020F0502020204030204" pitchFamily="34" charset="0"/>
                <a:ea typeface="+mn-ea"/>
              </a:rPr>
              <a:t>pts</a:t>
            </a:r>
            <a:r>
              <a:rPr lang="en-US" sz="1800" dirty="0">
                <a:latin typeface="Calibri" panose="020F0502020204030204" pitchFamily="34" charset="0"/>
                <a:ea typeface="+mn-ea"/>
              </a:rPr>
              <a:t> for </a:t>
            </a:r>
            <a:r>
              <a:rPr lang="en-US" sz="1800" dirty="0" err="1">
                <a:latin typeface="Calibri" panose="020F0502020204030204" pitchFamily="34" charset="0"/>
                <a:ea typeface="+mn-ea"/>
              </a:rPr>
              <a:t>Ph</a:t>
            </a:r>
            <a:r>
              <a:rPr lang="en-US" sz="1800" dirty="0">
                <a:latin typeface="Calibri" panose="020F0502020204030204" pitchFamily="34" charset="0"/>
                <a:ea typeface="+mn-ea"/>
              </a:rPr>
              <a:t> II portion; 222 for </a:t>
            </a:r>
            <a:r>
              <a:rPr lang="en-US" sz="1800" dirty="0" err="1">
                <a:latin typeface="Calibri" panose="020F0502020204030204" pitchFamily="34" charset="0"/>
                <a:ea typeface="+mn-ea"/>
              </a:rPr>
              <a:t>Ph</a:t>
            </a:r>
            <a:r>
              <a:rPr lang="en-US" sz="1800" dirty="0">
                <a:latin typeface="Calibri" panose="020F0502020204030204" pitchFamily="34" charset="0"/>
                <a:ea typeface="+mn-ea"/>
              </a:rPr>
              <a:t> III</a:t>
            </a:r>
          </a:p>
          <a:p>
            <a:pPr>
              <a:defRPr/>
            </a:pPr>
            <a:r>
              <a:rPr lang="en-US" sz="1800" dirty="0">
                <a:latin typeface="Calibri" panose="020F0502020204030204" pitchFamily="34" charset="0"/>
                <a:ea typeface="+mn-ea"/>
              </a:rPr>
              <a:t>Eligibility: Progressive metastatic G1/G2 </a:t>
            </a:r>
            <a:r>
              <a:rPr lang="en-US" sz="1800" dirty="0" err="1">
                <a:latin typeface="Calibri" panose="020F0502020204030204" pitchFamily="34" charset="0"/>
                <a:ea typeface="+mn-ea"/>
              </a:rPr>
              <a:t>duodeno</a:t>
            </a:r>
            <a:r>
              <a:rPr lang="en-US" sz="1800" dirty="0">
                <a:latin typeface="Calibri" panose="020F0502020204030204" pitchFamily="34" charset="0"/>
                <a:ea typeface="+mn-ea"/>
              </a:rPr>
              <a:t>-pancreatic NET</a:t>
            </a:r>
          </a:p>
          <a:p>
            <a:pPr>
              <a:defRPr/>
            </a:pPr>
            <a:r>
              <a:rPr lang="en-US" sz="1800" dirty="0">
                <a:latin typeface="Calibri" panose="020F0502020204030204" pitchFamily="34" charset="0"/>
                <a:ea typeface="+mn-ea"/>
              </a:rPr>
              <a:t>Location: France, Germany</a:t>
            </a:r>
          </a:p>
          <a:p>
            <a:pPr>
              <a:defRPr/>
            </a:pPr>
            <a:r>
              <a:rPr lang="en-US" sz="1800" dirty="0">
                <a:latin typeface="Calibri" panose="020F0502020204030204" pitchFamily="34" charset="0"/>
                <a:ea typeface="+mn-ea"/>
              </a:rPr>
              <a:t>Primary EP </a:t>
            </a:r>
            <a:r>
              <a:rPr lang="en-US" sz="1800" dirty="0" err="1">
                <a:latin typeface="Calibri" panose="020F0502020204030204" pitchFamily="34" charset="0"/>
                <a:ea typeface="+mn-ea"/>
              </a:rPr>
              <a:t>Ph</a:t>
            </a:r>
            <a:r>
              <a:rPr lang="en-US" sz="1800" dirty="0">
                <a:latin typeface="Calibri" panose="020F0502020204030204" pitchFamily="34" charset="0"/>
                <a:ea typeface="+mn-ea"/>
              </a:rPr>
              <a:t> II: 6mo PFS; Primary EP </a:t>
            </a:r>
            <a:r>
              <a:rPr lang="en-US" sz="1800" dirty="0" err="1">
                <a:latin typeface="Calibri" panose="020F0502020204030204" pitchFamily="34" charset="0"/>
                <a:ea typeface="+mn-ea"/>
              </a:rPr>
              <a:t>Ph</a:t>
            </a:r>
            <a:r>
              <a:rPr lang="en-US" sz="1800" dirty="0">
                <a:latin typeface="Calibri" panose="020F0502020204030204" pitchFamily="34" charset="0"/>
                <a:ea typeface="+mn-ea"/>
              </a:rPr>
              <a:t> III: PFS</a:t>
            </a:r>
          </a:p>
          <a:p>
            <a:pPr>
              <a:defRPr/>
            </a:pPr>
            <a:endParaRPr lang="en-US" sz="1800" dirty="0">
              <a:latin typeface="Calibri" panose="020F0502020204030204" pitchFamily="34" charset="0"/>
              <a:ea typeface="+mn-ea"/>
            </a:endParaRPr>
          </a:p>
        </p:txBody>
      </p:sp>
    </p:spTree>
    <p:extLst>
      <p:ext uri="{BB962C8B-B14F-4D97-AF65-F5344CB8AC3E}">
        <p14:creationId xmlns:p14="http://schemas.microsoft.com/office/powerpoint/2010/main" val="11044619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Form 546817"/>
          <p:cNvSpPr>
            <a:spLocks noGrp="1" noChangeArrowheads="1"/>
          </p:cNvSpPr>
          <p:nvPr>
            <p:ph type="title" idx="4294967295"/>
          </p:nvPr>
        </p:nvSpPr>
        <p:spPr>
          <a:xfrm>
            <a:off x="2710663" y="921148"/>
            <a:ext cx="9072563" cy="685800"/>
          </a:xfrm>
          <a:prstGeom prst="rect">
            <a:avLst/>
          </a:prstGeom>
        </p:spPr>
        <p:txBody>
          <a:bodyPr lIns="0" tIns="76200" rIns="0" bIns="76200" anchor="b">
            <a:normAutofit fontScale="90000"/>
          </a:bodyPr>
          <a:lstStyle/>
          <a:p>
            <a:pPr algn="ctr" eaLnBrk="1" hangingPunct="1"/>
            <a:r>
              <a:rPr lang="en-US" sz="2000" b="1">
                <a:latin typeface="Lucida Sans"/>
                <a:cs typeface="Lucida Sans"/>
              </a:rPr>
              <a:t>Schematic Representation of a Drug for Imaging and Targeted Therapy</a:t>
            </a:r>
            <a:endParaRPr lang="en-GB" sz="2000" b="1">
              <a:latin typeface="Lucida Sans"/>
              <a:cs typeface="Lucida Sans"/>
            </a:endParaRPr>
          </a:p>
        </p:txBody>
      </p:sp>
      <p:sp>
        <p:nvSpPr>
          <p:cNvPr id="194563" name="Textfeld 546818"/>
          <p:cNvSpPr txBox="1">
            <a:spLocks noChangeArrowheads="1"/>
          </p:cNvSpPr>
          <p:nvPr/>
        </p:nvSpPr>
        <p:spPr bwMode="auto">
          <a:xfrm>
            <a:off x="4943509" y="3671888"/>
            <a:ext cx="2887663" cy="2220912"/>
          </a:xfrm>
          <a:prstGeom prst="rect">
            <a:avLst/>
          </a:prstGeom>
          <a:noFill/>
          <a:ln w="9525">
            <a:noFill/>
            <a:miter lim="800000"/>
            <a:headEnd/>
            <a:tailEnd/>
          </a:ln>
        </p:spPr>
        <p:txBody>
          <a:bodyPr lIns="90000" tIns="118800" rIns="90000" bIns="46800">
            <a:spAutoFit/>
          </a:bodyPr>
          <a:lstStyle/>
          <a:p>
            <a:pPr marL="173038" marR="0" lvl="0" indent="-173038"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Molecular Address</a:t>
            </a:r>
            <a:r>
              <a:rPr kumimoji="0" lang="en-GB" sz="105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a:t>
            </a:r>
          </a:p>
          <a:p>
            <a:pPr marL="173038" marR="0" lvl="0" indent="-173038" algn="l" defTabSz="914400" rtl="0" eaLnBrk="1" fontAlgn="auto" latinLnBrk="0" hangingPunct="1">
              <a:lnSpc>
                <a:spcPct val="100000"/>
              </a:lnSpc>
              <a:spcBef>
                <a:spcPts val="0"/>
              </a:spcBef>
              <a:spcAft>
                <a:spcPts val="0"/>
              </a:spcAft>
              <a:buClrTx/>
              <a:buSzTx/>
              <a:buFontTx/>
              <a:buNone/>
              <a:tabLst/>
              <a:defRPr/>
            </a:pPr>
            <a:endParaRPr kumimoji="0" lang="en-GB" sz="105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73038" marR="0" lvl="0" indent="-173038" algn="l" defTabSz="914400" rtl="0" eaLnBrk="1" fontAlgn="auto" latinLnBrk="0" hangingPunct="1">
              <a:lnSpc>
                <a:spcPct val="100000"/>
              </a:lnSpc>
              <a:spcBef>
                <a:spcPts val="0"/>
              </a:spcBef>
              <a:spcAft>
                <a:spcPts val="0"/>
              </a:spcAft>
              <a:buClrTx/>
              <a:buSzTx/>
              <a:buFontTx/>
              <a:buChar char="•"/>
              <a:tabLst/>
              <a:defRPr/>
            </a:pP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Antibodies, </a:t>
            </a:r>
            <a:r>
              <a:rPr kumimoji="0" lang="en-GB" sz="1400" b="1"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minibodies</a:t>
            </a: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a:t>
            </a:r>
            <a:r>
              <a:rPr kumimoji="0" lang="en-GB" sz="1400" b="1"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Affibodies</a:t>
            </a: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SHALs, </a:t>
            </a:r>
            <a:r>
              <a:rPr kumimoji="0" lang="en-GB" sz="1400" b="1"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Aptamers</a:t>
            </a:r>
            <a:endParaRPr kumimoji="0" lang="en-GB" sz="11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73038" marR="0" lvl="0" indent="-173038" algn="l" defTabSz="914400" rtl="0" eaLnBrk="1" fontAlgn="auto" latinLnBrk="0" hangingPunct="1">
              <a:lnSpc>
                <a:spcPct val="100000"/>
              </a:lnSpc>
              <a:spcBef>
                <a:spcPts val="0"/>
              </a:spcBef>
              <a:spcAft>
                <a:spcPts val="0"/>
              </a:spcAft>
              <a:buClrTx/>
              <a:buSzTx/>
              <a:buFontTx/>
              <a:buChar char="•"/>
              <a:tabLst/>
              <a:defRPr/>
            </a:pPr>
            <a:endParaRPr kumimoji="0" lang="en-GB" sz="105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73038" marR="0" lvl="0" indent="-173038" algn="l" defTabSz="914400" rtl="0" eaLnBrk="1" fontAlgn="auto" latinLnBrk="0" hangingPunct="1">
              <a:lnSpc>
                <a:spcPct val="100000"/>
              </a:lnSpc>
              <a:spcBef>
                <a:spcPts val="0"/>
              </a:spcBef>
              <a:spcAft>
                <a:spcPts val="0"/>
              </a:spcAft>
              <a:buClrTx/>
              <a:buSzTx/>
              <a:buFontTx/>
              <a:buChar char="•"/>
              <a:tabLst/>
              <a:defRPr/>
            </a:pPr>
            <a:r>
              <a:rPr kumimoji="0" lang="en-GB"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Regulatory peptides and </a:t>
            </a:r>
            <a:r>
              <a:rPr kumimoji="0" lang="en-GB" sz="2000" b="1"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analogs</a:t>
            </a:r>
            <a:r>
              <a:rPr kumimoji="0" lang="en-GB"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thereof</a:t>
            </a:r>
            <a:endParaRPr kumimoji="0" lang="en-GB" sz="105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73038" marR="0" lvl="0" indent="-173038" algn="l" defTabSz="914400" rtl="0" eaLnBrk="1" fontAlgn="auto" latinLnBrk="0" hangingPunct="1">
              <a:lnSpc>
                <a:spcPct val="100000"/>
              </a:lnSpc>
              <a:spcBef>
                <a:spcPts val="0"/>
              </a:spcBef>
              <a:spcAft>
                <a:spcPts val="0"/>
              </a:spcAft>
              <a:buClrTx/>
              <a:buSzTx/>
              <a:buFontTx/>
              <a:buChar char="•"/>
              <a:tabLst/>
              <a:defRPr/>
            </a:pPr>
            <a:endParaRPr kumimoji="0" lang="en-GB" sz="105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73038" marR="0" lvl="0" indent="-173038" algn="l" defTabSz="914400" rtl="0" eaLnBrk="1" fontAlgn="auto" latinLnBrk="0" hangingPunct="1">
              <a:lnSpc>
                <a:spcPct val="100000"/>
              </a:lnSpc>
              <a:spcBef>
                <a:spcPts val="0"/>
              </a:spcBef>
              <a:spcAft>
                <a:spcPts val="0"/>
              </a:spcAft>
              <a:buClrTx/>
              <a:buSzTx/>
              <a:buFontTx/>
              <a:buChar char="•"/>
              <a:tabLst/>
              <a:defRPr/>
            </a:pP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Amino Acids</a:t>
            </a:r>
            <a:endParaRPr kumimoji="0" lang="en-GB" sz="105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307204" name="Textfeld 546819"/>
          <p:cNvSpPr txBox="1">
            <a:spLocks noChangeArrowheads="1"/>
          </p:cNvSpPr>
          <p:nvPr/>
        </p:nvSpPr>
        <p:spPr bwMode="auto">
          <a:xfrm>
            <a:off x="2351122" y="3802130"/>
            <a:ext cx="2376487" cy="21669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118800" rIns="90000" bIns="46800">
            <a:spAutoFit/>
          </a:bodyPr>
          <a:lstStyle>
            <a:lvl1pPr marL="182563" indent="-182563"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marL="182563" marR="0" lvl="0" indent="-182563"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Target</a:t>
            </a:r>
            <a:endParaRPr kumimoji="0" lang="en-GB" sz="1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82563" marR="0" lvl="0" indent="-182563"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82563" marR="0" lvl="0" indent="-182563" algn="l" defTabSz="914400" rtl="0" eaLnBrk="1" fontAlgn="auto" latinLnBrk="0" hangingPunct="1">
              <a:lnSpc>
                <a:spcPct val="100000"/>
              </a:lnSpc>
              <a:spcBef>
                <a:spcPts val="0"/>
              </a:spcBef>
              <a:spcAft>
                <a:spcPts val="0"/>
              </a:spcAft>
              <a:buClrTx/>
              <a:buSzTx/>
              <a:buFontTx/>
              <a:buChar char="•"/>
              <a:tabLst/>
              <a:defRPr/>
            </a:pP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Antigens</a:t>
            </a:r>
            <a:b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b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(e.g. CD20, HER2)</a:t>
            </a:r>
          </a:p>
          <a:p>
            <a:pPr marL="182563" marR="0" lvl="0" indent="-182563" algn="l" defTabSz="914400" rtl="0" eaLnBrk="1" fontAlgn="auto" latinLnBrk="0" hangingPunct="1">
              <a:lnSpc>
                <a:spcPct val="100000"/>
              </a:lnSpc>
              <a:spcBef>
                <a:spcPts val="0"/>
              </a:spcBef>
              <a:spcAft>
                <a:spcPts val="0"/>
              </a:spcAft>
              <a:buClrTx/>
              <a:buSzTx/>
              <a:buFontTx/>
              <a:buChar char="•"/>
              <a:tabLst/>
              <a:defRPr/>
            </a:pPr>
            <a:endParaRPr kumimoji="0" lang="en-GB"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82563" marR="0" lvl="0" indent="-182563" algn="l" defTabSz="914400" rtl="0" eaLnBrk="1" fontAlgn="auto" latinLnBrk="0" hangingPunct="1">
              <a:lnSpc>
                <a:spcPct val="100000"/>
              </a:lnSpc>
              <a:spcBef>
                <a:spcPts val="0"/>
              </a:spcBef>
              <a:spcAft>
                <a:spcPts val="0"/>
              </a:spcAft>
              <a:buClrTx/>
              <a:buSzTx/>
              <a:buFontTx/>
              <a:buChar char="•"/>
              <a:tabLst/>
              <a:defRPr/>
            </a:pPr>
            <a:endParaRPr kumimoji="0" lang="en-GB"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82563" marR="0" lvl="0" indent="-182563" algn="l" defTabSz="914400" rtl="0" eaLnBrk="1" fontAlgn="auto" latinLnBrk="0" hangingPunct="1">
              <a:lnSpc>
                <a:spcPct val="100000"/>
              </a:lnSpc>
              <a:spcBef>
                <a:spcPts val="0"/>
              </a:spcBef>
              <a:spcAft>
                <a:spcPts val="0"/>
              </a:spcAft>
              <a:buClrTx/>
              <a:buSzTx/>
              <a:buFontTx/>
              <a:buChar char="•"/>
              <a:tabLst/>
              <a:defRPr/>
            </a:pPr>
            <a:r>
              <a:rPr kumimoji="0" lang="en-GB"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GPCRs</a:t>
            </a:r>
          </a:p>
          <a:p>
            <a:pPr marL="182563" marR="0" lvl="0" indent="-182563" algn="l" defTabSz="914400" rtl="0" eaLnBrk="1" fontAlgn="auto" latinLnBrk="0" hangingPunct="1">
              <a:lnSpc>
                <a:spcPct val="100000"/>
              </a:lnSpc>
              <a:spcBef>
                <a:spcPts val="0"/>
              </a:spcBef>
              <a:spcAft>
                <a:spcPts val="0"/>
              </a:spcAft>
              <a:buClrTx/>
              <a:buSzTx/>
              <a:buFontTx/>
              <a:buChar char="•"/>
              <a:tabLst/>
              <a:defRPr/>
            </a:pPr>
            <a:endParaRPr kumimoji="0" lang="en-GB"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82563" marR="0" lvl="0" indent="-182563" algn="l" defTabSz="914400" rtl="0" eaLnBrk="1" fontAlgn="auto" latinLnBrk="0" hangingPunct="1">
              <a:lnSpc>
                <a:spcPct val="100000"/>
              </a:lnSpc>
              <a:spcBef>
                <a:spcPts val="0"/>
              </a:spcBef>
              <a:spcAft>
                <a:spcPts val="0"/>
              </a:spcAft>
              <a:buClrTx/>
              <a:buSzTx/>
              <a:buFontTx/>
              <a:buChar char="•"/>
              <a:tabLst/>
              <a:defRPr/>
            </a:pP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Transporters</a:t>
            </a:r>
            <a:endParaRPr kumimoji="0" lang="en-GB" sz="12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307205" name="Textfeld 546839"/>
          <p:cNvSpPr txBox="1">
            <a:spLocks noChangeArrowheads="1"/>
          </p:cNvSpPr>
          <p:nvPr/>
        </p:nvSpPr>
        <p:spPr bwMode="auto">
          <a:xfrm>
            <a:off x="8256589" y="3844992"/>
            <a:ext cx="2303462" cy="2536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118800" rIns="90000" bIns="46800">
            <a:spAutoFit/>
          </a:bodyPr>
          <a:lstStyle>
            <a:lvl1pPr marL="173038" indent="-173038"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marL="173038" marR="0" lvl="0" indent="-173038" algn="l" defTabSz="914400" rtl="0" eaLnBrk="1" fontAlgn="auto" latinLnBrk="0" hangingPunct="1">
              <a:lnSpc>
                <a:spcPct val="100000"/>
              </a:lnSpc>
              <a:spcBef>
                <a:spcPts val="0"/>
              </a:spcBef>
              <a:spcAft>
                <a:spcPts val="0"/>
              </a:spcAft>
              <a:buClrTx/>
              <a:buSzTx/>
              <a:buFontTx/>
              <a:buNone/>
              <a:tabLst/>
              <a:defRPr/>
            </a:pPr>
            <a:r>
              <a:rPr kumimoji="0" lang="en-GB"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Reporting Unit</a:t>
            </a:r>
          </a:p>
          <a:p>
            <a:pPr marL="173038" marR="0" lvl="0" indent="-173038"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73038" marR="0" lvl="0" indent="-173038" algn="l" defTabSz="914400" rtl="0" eaLnBrk="1" fontAlgn="auto" latinLnBrk="0" hangingPunct="1">
              <a:lnSpc>
                <a:spcPct val="100000"/>
              </a:lnSpc>
              <a:spcBef>
                <a:spcPts val="0"/>
              </a:spcBef>
              <a:spcAft>
                <a:spcPts val="0"/>
              </a:spcAft>
              <a:buClrTx/>
              <a:buSzTx/>
              <a:buFontTx/>
              <a:buChar char="•"/>
              <a:tabLst/>
              <a:defRPr/>
            </a:pPr>
            <a:r>
              <a:rPr kumimoji="0" lang="en-GB" sz="14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99m</a:t>
            </a: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Tc, </a:t>
            </a:r>
            <a:r>
              <a:rPr kumimoji="0" lang="en-GB" sz="14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111</a:t>
            </a: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In, </a:t>
            </a:r>
            <a:r>
              <a:rPr kumimoji="0" lang="en-GB" sz="14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67</a:t>
            </a: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Ga</a:t>
            </a:r>
            <a:endParaRPr kumimoji="0" lang="en-GB" sz="12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73038" marR="0" lvl="0" indent="-173038" algn="l" defTabSz="914400" rtl="0" eaLnBrk="1" fontAlgn="auto" latinLnBrk="0" hangingPunct="1">
              <a:lnSpc>
                <a:spcPct val="100000"/>
              </a:lnSpc>
              <a:spcBef>
                <a:spcPts val="0"/>
              </a:spcBef>
              <a:spcAft>
                <a:spcPts val="0"/>
              </a:spcAft>
              <a:buClrTx/>
              <a:buSzTx/>
              <a:buFontTx/>
              <a:buChar char="•"/>
              <a:tabLst/>
              <a:defRPr/>
            </a:pPr>
            <a:r>
              <a:rPr kumimoji="0" lang="en-GB" sz="14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64</a:t>
            </a: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Cu, </a:t>
            </a:r>
            <a:r>
              <a:rPr kumimoji="0" lang="en-GB" sz="20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68</a:t>
            </a:r>
            <a:r>
              <a:rPr kumimoji="0" lang="en-GB" sz="20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Ga</a:t>
            </a: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a:t>
            </a:r>
          </a:p>
          <a:p>
            <a:pPr marL="173038" marR="0" lvl="0" indent="-173038" algn="l" defTabSz="914400" rtl="0" eaLnBrk="1" fontAlgn="auto" latinLnBrk="0" hangingPunct="1">
              <a:lnSpc>
                <a:spcPct val="100000"/>
              </a:lnSpc>
              <a:spcBef>
                <a:spcPts val="0"/>
              </a:spcBef>
              <a:spcAft>
                <a:spcPts val="0"/>
              </a:spcAft>
              <a:buClrTx/>
              <a:buSzTx/>
              <a:buFontTx/>
              <a:buChar char="•"/>
              <a:tabLst/>
              <a:defRPr/>
            </a:pP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Gd</a:t>
            </a:r>
            <a:r>
              <a:rPr kumimoji="0" lang="en-GB" sz="14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3</a:t>
            </a:r>
            <a:r>
              <a:rPr kumimoji="0" lang="en-GB" sz="1400" b="0"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t>
            </a:r>
            <a:endParaRPr kumimoji="0" lang="en-GB" sz="1200" b="0"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73038" marR="0" lvl="0" indent="-173038" algn="l" defTabSz="914400" rtl="0" eaLnBrk="1" fontAlgn="auto" latinLnBrk="0" hangingPunct="1">
              <a:lnSpc>
                <a:spcPct val="100000"/>
              </a:lnSpc>
              <a:spcBef>
                <a:spcPts val="0"/>
              </a:spcBef>
              <a:spcAft>
                <a:spcPts val="0"/>
              </a:spcAft>
              <a:buClrTx/>
              <a:buSzTx/>
              <a:buFontTx/>
              <a:buChar char="•"/>
              <a:tabLst/>
              <a:defRPr/>
            </a:pPr>
            <a:endParaRPr kumimoji="0" lang="en-GB"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73038" marR="0" lvl="0" indent="-173038"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Cytotoxic Unit</a:t>
            </a:r>
            <a:endParaRPr kumimoji="0" lang="en-GB" sz="12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73038" marR="0" lvl="0" indent="-173038"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a:p>
            <a:pPr marL="173038" marR="0" lvl="0" indent="-173038" algn="l" defTabSz="914400" rtl="0" eaLnBrk="1" fontAlgn="auto" latinLnBrk="0" hangingPunct="1">
              <a:lnSpc>
                <a:spcPct val="100000"/>
              </a:lnSpc>
              <a:spcBef>
                <a:spcPts val="0"/>
              </a:spcBef>
              <a:spcAft>
                <a:spcPts val="0"/>
              </a:spcAft>
              <a:buClrTx/>
              <a:buSzTx/>
              <a:buFontTx/>
              <a:buChar char="•"/>
              <a:tabLst/>
              <a:defRPr/>
            </a:pPr>
            <a:r>
              <a:rPr kumimoji="0" lang="en-GB" sz="18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90</a:t>
            </a:r>
            <a:r>
              <a:rPr kumimoji="0" lang="en-GB" sz="1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Y, </a:t>
            </a:r>
            <a:r>
              <a:rPr kumimoji="0" lang="en-GB" sz="18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177</a:t>
            </a:r>
            <a:r>
              <a:rPr kumimoji="0" lang="en-GB" sz="18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Lu</a:t>
            </a:r>
            <a:r>
              <a:rPr kumimoji="0" lang="en-GB" sz="14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a:t>
            </a: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 </a:t>
            </a:r>
            <a:r>
              <a:rPr kumimoji="0" lang="en-GB" sz="14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213</a:t>
            </a: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Bi</a:t>
            </a:r>
          </a:p>
          <a:p>
            <a:pPr marL="173038" marR="0" lvl="0" indent="-173038" algn="l" defTabSz="914400" rtl="0" eaLnBrk="1" fontAlgn="auto" latinLnBrk="0" hangingPunct="1">
              <a:lnSpc>
                <a:spcPct val="100000"/>
              </a:lnSpc>
              <a:spcBef>
                <a:spcPts val="0"/>
              </a:spcBef>
              <a:spcAft>
                <a:spcPts val="0"/>
              </a:spcAft>
              <a:buClrTx/>
              <a:buSzTx/>
              <a:buFontTx/>
              <a:buChar char="•"/>
              <a:tabLst/>
              <a:defRPr/>
            </a:pPr>
            <a:r>
              <a:rPr kumimoji="0" lang="en-GB" sz="14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105</a:t>
            </a: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Rh, </a:t>
            </a:r>
            <a:r>
              <a:rPr kumimoji="0" lang="en-GB" sz="14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67</a:t>
            </a: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Cu, </a:t>
            </a:r>
            <a:r>
              <a:rPr kumimoji="0" lang="en-GB" sz="14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186,188</a:t>
            </a:r>
            <a:r>
              <a:rPr kumimoji="0" lang="en-GB" sz="1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Re</a:t>
            </a:r>
            <a:endParaRPr kumimoji="0" lang="en-GB" sz="1200" b="1" i="0" u="none" strike="noStrike" kern="1200" cap="none" spc="0" normalizeH="0" baseline="3000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194568" name="Rectangle 23"/>
          <p:cNvSpPr>
            <a:spLocks noChangeArrowheads="1"/>
          </p:cNvSpPr>
          <p:nvPr/>
        </p:nvSpPr>
        <p:spPr bwMode="auto">
          <a:xfrm>
            <a:off x="7715251" y="6500880"/>
            <a:ext cx="2706254" cy="307777"/>
          </a:xfrm>
          <a:prstGeom prst="rect">
            <a:avLst/>
          </a:prstGeom>
          <a:noFill/>
          <a:ln w="9525">
            <a:noFill/>
            <a:miter lim="800000"/>
            <a:headEnd/>
            <a:tailEnd/>
          </a:ln>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Courtesy Helmut Mäcke (modified)</a:t>
            </a:r>
          </a:p>
        </p:txBody>
      </p:sp>
      <p:sp>
        <p:nvSpPr>
          <p:cNvPr id="307207" name="Textfeld 25"/>
          <p:cNvSpPr txBox="1">
            <a:spLocks noChangeArrowheads="1"/>
          </p:cNvSpPr>
          <p:nvPr/>
        </p:nvSpPr>
        <p:spPr bwMode="auto">
          <a:xfrm>
            <a:off x="1419847" y="50781"/>
            <a:ext cx="10363379" cy="954107"/>
          </a:xfrm>
          <a:prstGeom prst="rect">
            <a:avLst/>
          </a:prstGeom>
          <a:noFill/>
          <a:ln>
            <a:solidFill>
              <a:schemeClr val="tx2"/>
            </a:solidFill>
          </a:ln>
          <a:extLst/>
        </p:spPr>
        <p:txBody>
          <a:bodyPr wrap="square">
            <a:spAutoFit/>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Targeted Molecular Imaging and Therapy</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The Key-Lock Principle</a:t>
            </a:r>
            <a:endParaRPr kumimoji="0" lang="de-DE" sz="3200" b="0" i="0" u="none" strike="noStrike" kern="1200" cap="none" spc="0" normalizeH="0" baseline="0" noProof="0" dirty="0">
              <a:ln>
                <a:noFill/>
              </a:ln>
              <a:solidFill>
                <a:srgbClr val="FFFF99"/>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307208" name="Textfeld 26"/>
          <p:cNvSpPr txBox="1">
            <a:spLocks noChangeArrowheads="1"/>
          </p:cNvSpPr>
          <p:nvPr/>
        </p:nvSpPr>
        <p:spPr bwMode="auto">
          <a:xfrm>
            <a:off x="2673350" y="3213108"/>
            <a:ext cx="903012" cy="461665"/>
          </a:xfrm>
          <a:prstGeom prst="rect">
            <a:avLst/>
          </a:prstGeom>
          <a:solidFill>
            <a:srgbClr val="00FF00"/>
          </a:soli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rgbClr val="000000"/>
                </a:solidFill>
                <a:effectLst/>
                <a:uLnTx/>
                <a:uFillTx/>
                <a:latin typeface="Arial" pitchFamily="34" charset="0"/>
                <a:ea typeface="Tahoma"/>
                <a:cs typeface="Arial" pitchFamily="34" charset="0"/>
              </a:rPr>
              <a:t>Lock</a:t>
            </a:r>
          </a:p>
        </p:txBody>
      </p:sp>
      <p:sp>
        <p:nvSpPr>
          <p:cNvPr id="307209" name="Textfeld 27"/>
          <p:cNvSpPr txBox="1">
            <a:spLocks noChangeArrowheads="1"/>
          </p:cNvSpPr>
          <p:nvPr/>
        </p:nvSpPr>
        <p:spPr bwMode="auto">
          <a:xfrm>
            <a:off x="5273709" y="3324234"/>
            <a:ext cx="761747" cy="461665"/>
          </a:xfrm>
          <a:prstGeom prst="rect">
            <a:avLst/>
          </a:prstGeom>
          <a:solidFill>
            <a:srgbClr val="FF0000"/>
          </a:soli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Arial" pitchFamily="34" charset="0"/>
                <a:ea typeface="Tahoma"/>
                <a:cs typeface="Arial" pitchFamily="34" charset="0"/>
              </a:rPr>
              <a:t>Key</a:t>
            </a:r>
          </a:p>
        </p:txBody>
      </p:sp>
      <p:sp>
        <p:nvSpPr>
          <p:cNvPr id="307210" name="Textfeld 28"/>
          <p:cNvSpPr txBox="1">
            <a:spLocks noChangeArrowheads="1"/>
          </p:cNvSpPr>
          <p:nvPr/>
        </p:nvSpPr>
        <p:spPr bwMode="auto">
          <a:xfrm>
            <a:off x="8256589" y="3327401"/>
            <a:ext cx="2303462" cy="461963"/>
          </a:xfrm>
          <a:prstGeom prst="rect">
            <a:avLst/>
          </a:prstGeom>
          <a:solidFill>
            <a:srgbClr val="CEED13"/>
          </a:solidFill>
          <a:ln>
            <a:noFill/>
          </a:ln>
          <a:scene3d>
            <a:camera prst="orthographicFront"/>
            <a:lightRig rig="threePt" dir="t"/>
          </a:scene3d>
          <a:sp3d>
            <a:bevelT/>
          </a:sp3d>
          <a:extLs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e-DE" sz="2400" b="1" i="0" u="none" strike="noStrike" kern="1200" cap="none" spc="0" normalizeH="0" baseline="30000" noProof="0">
                <a:ln>
                  <a:noFill/>
                </a:ln>
                <a:solidFill>
                  <a:srgbClr val="000000"/>
                </a:solidFill>
                <a:effectLst/>
                <a:uLnTx/>
                <a:uFillTx/>
                <a:latin typeface="Arial" pitchFamily="34" charset="0"/>
                <a:ea typeface="Tahoma"/>
                <a:cs typeface="Arial" pitchFamily="34" charset="0"/>
              </a:rPr>
              <a:t>68</a:t>
            </a:r>
            <a:r>
              <a:rPr kumimoji="0" lang="de-DE" sz="2400" b="1" i="0" u="none" strike="noStrike" kern="1200" cap="none" spc="0" normalizeH="0" baseline="0" noProof="0">
                <a:ln>
                  <a:noFill/>
                </a:ln>
                <a:solidFill>
                  <a:srgbClr val="000000"/>
                </a:solidFill>
                <a:effectLst/>
                <a:uLnTx/>
                <a:uFillTx/>
                <a:latin typeface="Arial" pitchFamily="34" charset="0"/>
                <a:ea typeface="Tahoma"/>
                <a:cs typeface="Arial" pitchFamily="34" charset="0"/>
              </a:rPr>
              <a:t>Ga, </a:t>
            </a:r>
            <a:r>
              <a:rPr kumimoji="0" lang="de-DE" sz="2400" b="1" i="0" u="none" strike="noStrike" kern="1200" cap="none" spc="0" normalizeH="0" baseline="30000" noProof="0">
                <a:ln>
                  <a:noFill/>
                </a:ln>
                <a:solidFill>
                  <a:srgbClr val="000000"/>
                </a:solidFill>
                <a:effectLst/>
                <a:uLnTx/>
                <a:uFillTx/>
                <a:latin typeface="Arial" pitchFamily="34" charset="0"/>
                <a:ea typeface="Tahoma"/>
                <a:cs typeface="Arial" pitchFamily="34" charset="0"/>
              </a:rPr>
              <a:t>90</a:t>
            </a:r>
            <a:r>
              <a:rPr kumimoji="0" lang="de-DE" sz="2400" b="1" i="0" u="none" strike="noStrike" kern="1200" cap="none" spc="0" normalizeH="0" baseline="0" noProof="0">
                <a:ln>
                  <a:noFill/>
                </a:ln>
                <a:solidFill>
                  <a:srgbClr val="000000"/>
                </a:solidFill>
                <a:effectLst/>
                <a:uLnTx/>
                <a:uFillTx/>
                <a:latin typeface="Arial" pitchFamily="34" charset="0"/>
                <a:ea typeface="Tahoma"/>
                <a:cs typeface="Arial" pitchFamily="34" charset="0"/>
              </a:rPr>
              <a:t>Y, </a:t>
            </a:r>
            <a:r>
              <a:rPr kumimoji="0" lang="de-DE" sz="2400" b="1" i="0" u="none" strike="noStrike" kern="1200" cap="none" spc="0" normalizeH="0" baseline="30000" noProof="0">
                <a:ln>
                  <a:noFill/>
                </a:ln>
                <a:solidFill>
                  <a:srgbClr val="000000"/>
                </a:solidFill>
                <a:effectLst/>
                <a:uLnTx/>
                <a:uFillTx/>
                <a:latin typeface="Arial" pitchFamily="34" charset="0"/>
                <a:ea typeface="Tahoma"/>
                <a:cs typeface="Arial" pitchFamily="34" charset="0"/>
              </a:rPr>
              <a:t>177</a:t>
            </a:r>
            <a:r>
              <a:rPr kumimoji="0" lang="de-DE" sz="2400" b="1" i="0" u="none" strike="noStrike" kern="1200" cap="none" spc="0" normalizeH="0" baseline="0" noProof="0">
                <a:ln>
                  <a:noFill/>
                </a:ln>
                <a:solidFill>
                  <a:srgbClr val="000000"/>
                </a:solidFill>
                <a:effectLst/>
                <a:uLnTx/>
                <a:uFillTx/>
                <a:latin typeface="Arial" pitchFamily="34" charset="0"/>
                <a:ea typeface="Tahoma"/>
                <a:cs typeface="Arial" pitchFamily="34" charset="0"/>
              </a:rPr>
              <a:t>Lu</a:t>
            </a:r>
          </a:p>
        </p:txBody>
      </p:sp>
      <p:grpSp>
        <p:nvGrpSpPr>
          <p:cNvPr id="2" name="Gruppierung 3"/>
          <p:cNvGrpSpPr>
            <a:grpSpLocks/>
          </p:cNvGrpSpPr>
          <p:nvPr/>
        </p:nvGrpSpPr>
        <p:grpSpPr bwMode="auto">
          <a:xfrm>
            <a:off x="5006976" y="2090738"/>
            <a:ext cx="5286375" cy="1122362"/>
            <a:chOff x="2016" y="1882"/>
            <a:chExt cx="2972" cy="707"/>
          </a:xfrm>
        </p:grpSpPr>
        <p:grpSp>
          <p:nvGrpSpPr>
            <p:cNvPr id="3" name="Group 20"/>
            <p:cNvGrpSpPr>
              <a:grpSpLocks/>
            </p:cNvGrpSpPr>
            <p:nvPr/>
          </p:nvGrpSpPr>
          <p:grpSpPr bwMode="auto">
            <a:xfrm>
              <a:off x="4250" y="1882"/>
              <a:ext cx="738" cy="707"/>
              <a:chOff x="22" y="572"/>
              <a:chExt cx="738" cy="707"/>
            </a:xfrm>
          </p:grpSpPr>
          <p:sp>
            <p:nvSpPr>
              <p:cNvPr id="307230" name="Form 546836"/>
              <p:cNvSpPr>
                <a:spLocks noChangeArrowheads="1"/>
              </p:cNvSpPr>
              <p:nvPr/>
            </p:nvSpPr>
            <p:spPr bwMode="auto">
              <a:xfrm>
                <a:off x="22" y="572"/>
                <a:ext cx="714" cy="70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76 w 21600"/>
                  <a:gd name="T25" fmla="*/ 3177 h 21600"/>
                  <a:gd name="T26" fmla="*/ 18424 w 21600"/>
                  <a:gd name="T27" fmla="*/ 18423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56" y="10800"/>
                    </a:moveTo>
                    <a:cubicBezTo>
                      <a:pt x="2056" y="15629"/>
                      <a:pt x="5971" y="19544"/>
                      <a:pt x="10800" y="19544"/>
                    </a:cubicBezTo>
                    <a:cubicBezTo>
                      <a:pt x="15629" y="19544"/>
                      <a:pt x="19544" y="15629"/>
                      <a:pt x="19544" y="10800"/>
                    </a:cubicBezTo>
                    <a:cubicBezTo>
                      <a:pt x="19544" y="5971"/>
                      <a:pt x="15629" y="2056"/>
                      <a:pt x="10800" y="2056"/>
                    </a:cubicBezTo>
                    <a:cubicBezTo>
                      <a:pt x="5971" y="2056"/>
                      <a:pt x="2056" y="5971"/>
                      <a:pt x="2056" y="10800"/>
                    </a:cubicBezTo>
                    <a:close/>
                  </a:path>
                </a:pathLst>
              </a:custGeom>
              <a:gradFill rotWithShape="1">
                <a:gsLst>
                  <a:gs pos="0">
                    <a:srgbClr val="765E00"/>
                  </a:gs>
                  <a:gs pos="50000">
                    <a:srgbClr val="FFCC00"/>
                  </a:gs>
                  <a:gs pos="100000">
                    <a:srgbClr val="765E00"/>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Times New Roman" pitchFamily="18" charset="0"/>
                  <a:ea typeface="Tahoma"/>
                  <a:cs typeface="Arial" pitchFamily="34" charset="0"/>
                </a:endParaRPr>
              </a:p>
            </p:txBody>
          </p:sp>
          <p:sp>
            <p:nvSpPr>
              <p:cNvPr id="307231" name="Form 546837"/>
              <p:cNvSpPr>
                <a:spLocks noChangeArrowheads="1"/>
              </p:cNvSpPr>
              <p:nvPr/>
            </p:nvSpPr>
            <p:spPr bwMode="auto">
              <a:xfrm>
                <a:off x="32" y="794"/>
                <a:ext cx="714" cy="30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 name="T24" fmla="*/ 3176 w 21600"/>
                  <a:gd name="T25" fmla="*/ 3156 h 21600"/>
                  <a:gd name="T26" fmla="*/ 18424 w 21600"/>
                  <a:gd name="T27" fmla="*/ 18444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56" y="10800"/>
                    </a:moveTo>
                    <a:cubicBezTo>
                      <a:pt x="2056" y="15629"/>
                      <a:pt x="5971" y="19544"/>
                      <a:pt x="10800" y="19544"/>
                    </a:cubicBezTo>
                    <a:cubicBezTo>
                      <a:pt x="15629" y="19544"/>
                      <a:pt x="19544" y="15629"/>
                      <a:pt x="19544" y="10800"/>
                    </a:cubicBezTo>
                    <a:cubicBezTo>
                      <a:pt x="19544" y="5971"/>
                      <a:pt x="15629" y="2056"/>
                      <a:pt x="10800" y="2056"/>
                    </a:cubicBezTo>
                    <a:cubicBezTo>
                      <a:pt x="5971" y="2056"/>
                      <a:pt x="2056" y="5971"/>
                      <a:pt x="2056" y="10800"/>
                    </a:cubicBezTo>
                    <a:close/>
                  </a:path>
                </a:pathLst>
              </a:custGeom>
              <a:gradFill rotWithShape="1">
                <a:gsLst>
                  <a:gs pos="0">
                    <a:srgbClr val="765E00"/>
                  </a:gs>
                  <a:gs pos="50000">
                    <a:srgbClr val="FFCC00"/>
                  </a:gs>
                  <a:gs pos="100000">
                    <a:srgbClr val="765E00"/>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Times New Roman" pitchFamily="18" charset="0"/>
                  <a:ea typeface="Tahoma"/>
                  <a:cs typeface="Arial" pitchFamily="34" charset="0"/>
                </a:endParaRPr>
              </a:p>
            </p:txBody>
          </p:sp>
          <p:sp>
            <p:nvSpPr>
              <p:cNvPr id="307232" name="Textfeld 546838"/>
              <p:cNvSpPr txBox="1">
                <a:spLocks noChangeArrowheads="1"/>
              </p:cNvSpPr>
              <p:nvPr/>
            </p:nvSpPr>
            <p:spPr bwMode="auto">
              <a:xfrm>
                <a:off x="34" y="787"/>
                <a:ext cx="726" cy="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118800" rIns="90000" bIns="46800">
                <a:spAutoFit/>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itchFamily="34" charset="0"/>
                    <a:ea typeface="Tahoma"/>
                    <a:cs typeface="Arial" pitchFamily="34" charset="0"/>
                  </a:rPr>
                  <a:t>Chelator</a:t>
                </a:r>
              </a:p>
            </p:txBody>
          </p:sp>
        </p:grpSp>
        <p:sp>
          <p:nvSpPr>
            <p:cNvPr id="307221" name="Zylinder 546821"/>
            <p:cNvSpPr>
              <a:spLocks noChangeArrowheads="1"/>
            </p:cNvSpPr>
            <p:nvPr/>
          </p:nvSpPr>
          <p:spPr bwMode="auto">
            <a:xfrm rot="-5400000">
              <a:off x="3974" y="2002"/>
              <a:ext cx="141" cy="524"/>
            </a:xfrm>
            <a:prstGeom prst="can">
              <a:avLst>
                <a:gd name="adj" fmla="val 92908"/>
              </a:avLst>
            </a:prstGeom>
            <a:gradFill rotWithShape="1">
              <a:gsLst>
                <a:gs pos="0">
                  <a:srgbClr val="765E00"/>
                </a:gs>
                <a:gs pos="50000">
                  <a:srgbClr val="FFCC00"/>
                </a:gs>
                <a:gs pos="100000">
                  <a:srgbClr val="765E00"/>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Calibri" pitchFamily="34" charset="0"/>
                <a:ea typeface="Tahoma"/>
                <a:cs typeface="Arial" pitchFamily="34" charset="0"/>
              </a:endParaRPr>
            </a:p>
          </p:txBody>
        </p:sp>
        <p:sp>
          <p:nvSpPr>
            <p:cNvPr id="34" name="Zylinder 33"/>
            <p:cNvSpPr>
              <a:spLocks noChangeArrowheads="1"/>
            </p:cNvSpPr>
            <p:nvPr/>
          </p:nvSpPr>
          <p:spPr bwMode="auto">
            <a:xfrm rot="-5400000">
              <a:off x="3743" y="1991"/>
              <a:ext cx="141" cy="536"/>
            </a:xfrm>
            <a:prstGeom prst="can">
              <a:avLst>
                <a:gd name="adj" fmla="val 95035"/>
              </a:avLst>
            </a:prstGeom>
            <a:gradFill rotWithShape="1">
              <a:gsLst>
                <a:gs pos="0">
                  <a:srgbClr val="474776"/>
                </a:gs>
                <a:gs pos="50000">
                  <a:schemeClr val="accent1"/>
                </a:gs>
                <a:gs pos="100000">
                  <a:srgbClr val="474776"/>
                </a:gs>
              </a:gsLst>
              <a:lin ang="0" scaled="1"/>
            </a:gradFill>
            <a:ln>
              <a:noFill/>
            </a:ln>
            <a:extLst/>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Calibri" pitchFamily="34" charset="0"/>
                <a:ea typeface="Tahoma"/>
                <a:cs typeface="Arial" charset="0"/>
              </a:endParaRPr>
            </a:p>
          </p:txBody>
        </p:sp>
        <p:sp>
          <p:nvSpPr>
            <p:cNvPr id="35" name="Zylinder 34"/>
            <p:cNvSpPr>
              <a:spLocks noChangeArrowheads="1"/>
            </p:cNvSpPr>
            <p:nvPr/>
          </p:nvSpPr>
          <p:spPr bwMode="auto">
            <a:xfrm rot="-5400000">
              <a:off x="3449" y="1999"/>
              <a:ext cx="309" cy="535"/>
            </a:xfrm>
            <a:prstGeom prst="can">
              <a:avLst>
                <a:gd name="adj" fmla="val 28640"/>
              </a:avLst>
            </a:prstGeom>
            <a:gradFill rotWithShape="1">
              <a:gsLst>
                <a:gs pos="0">
                  <a:srgbClr val="474776"/>
                </a:gs>
                <a:gs pos="50000">
                  <a:schemeClr val="accent1"/>
                </a:gs>
                <a:gs pos="100000">
                  <a:srgbClr val="474776"/>
                </a:gs>
              </a:gsLst>
              <a:lin ang="0" scaled="1"/>
            </a:gradFill>
            <a:ln>
              <a:noFill/>
            </a:ln>
            <a:extLst/>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Calibri" pitchFamily="34" charset="0"/>
                <a:ea typeface="Tahoma"/>
                <a:cs typeface="Arial" charset="0"/>
              </a:endParaRPr>
            </a:p>
          </p:txBody>
        </p:sp>
        <p:sp>
          <p:nvSpPr>
            <p:cNvPr id="36" name="Zylinder 35"/>
            <p:cNvSpPr>
              <a:spLocks noChangeArrowheads="1"/>
            </p:cNvSpPr>
            <p:nvPr/>
          </p:nvSpPr>
          <p:spPr bwMode="auto">
            <a:xfrm rot="-5400000">
              <a:off x="3107" y="2007"/>
              <a:ext cx="132" cy="535"/>
            </a:xfrm>
            <a:prstGeom prst="can">
              <a:avLst>
                <a:gd name="adj" fmla="val 101136"/>
              </a:avLst>
            </a:prstGeom>
            <a:gradFill rotWithShape="1">
              <a:gsLst>
                <a:gs pos="0">
                  <a:srgbClr val="474776"/>
                </a:gs>
                <a:gs pos="50000">
                  <a:schemeClr val="accent1"/>
                </a:gs>
                <a:gs pos="100000">
                  <a:srgbClr val="474776"/>
                </a:gs>
              </a:gsLst>
              <a:lin ang="0" scaled="1"/>
            </a:gradFill>
            <a:ln>
              <a:noFill/>
            </a:ln>
            <a:extLst/>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Calibri" pitchFamily="34" charset="0"/>
                <a:ea typeface="Tahoma"/>
                <a:cs typeface="Arial" charset="0"/>
              </a:endParaRPr>
            </a:p>
          </p:txBody>
        </p:sp>
        <p:sp>
          <p:nvSpPr>
            <p:cNvPr id="307225" name="Zylinder 546825"/>
            <p:cNvSpPr>
              <a:spLocks noChangeArrowheads="1"/>
            </p:cNvSpPr>
            <p:nvPr/>
          </p:nvSpPr>
          <p:spPr bwMode="auto">
            <a:xfrm rot="-5400000">
              <a:off x="2708" y="2006"/>
              <a:ext cx="132" cy="536"/>
            </a:xfrm>
            <a:prstGeom prst="can">
              <a:avLst>
                <a:gd name="adj" fmla="val 101515"/>
              </a:avLst>
            </a:prstGeom>
            <a:gradFill rotWithShape="1">
              <a:gsLst>
                <a:gs pos="0">
                  <a:srgbClr val="760000"/>
                </a:gs>
                <a:gs pos="50000">
                  <a:srgbClr val="FF0000"/>
                </a:gs>
                <a:gs pos="100000">
                  <a:srgbClr val="760000"/>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Calibri" pitchFamily="34" charset="0"/>
                <a:ea typeface="Tahoma"/>
                <a:cs typeface="Arial" pitchFamily="34" charset="0"/>
              </a:endParaRPr>
            </a:p>
          </p:txBody>
        </p:sp>
        <p:sp>
          <p:nvSpPr>
            <p:cNvPr id="307226" name="Eingekerbter Richtungspfeil 546828"/>
            <p:cNvSpPr>
              <a:spLocks noChangeArrowheads="1"/>
            </p:cNvSpPr>
            <p:nvPr/>
          </p:nvSpPr>
          <p:spPr bwMode="auto">
            <a:xfrm flipH="1">
              <a:off x="2016" y="1986"/>
              <a:ext cx="536" cy="531"/>
            </a:xfrm>
            <a:prstGeom prst="chevron">
              <a:avLst>
                <a:gd name="adj" fmla="val 40825"/>
              </a:avLst>
            </a:prstGeom>
            <a:gradFill rotWithShape="1">
              <a:gsLst>
                <a:gs pos="0">
                  <a:srgbClr val="760000"/>
                </a:gs>
                <a:gs pos="50000">
                  <a:srgbClr val="FF0000"/>
                </a:gs>
                <a:gs pos="100000">
                  <a:srgbClr val="760000"/>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Calibri" pitchFamily="34" charset="0"/>
                <a:ea typeface="Tahoma"/>
                <a:cs typeface="Arial" pitchFamily="34" charset="0"/>
              </a:endParaRPr>
            </a:p>
          </p:txBody>
        </p:sp>
        <p:sp>
          <p:nvSpPr>
            <p:cNvPr id="307227" name="Flussdiagramm: Datenträger mit direktem Zugriff 546829"/>
            <p:cNvSpPr>
              <a:spLocks noChangeArrowheads="1"/>
            </p:cNvSpPr>
            <p:nvPr/>
          </p:nvSpPr>
          <p:spPr bwMode="auto">
            <a:xfrm>
              <a:off x="2328" y="1986"/>
              <a:ext cx="445" cy="531"/>
            </a:xfrm>
            <a:prstGeom prst="flowChartMagneticDrum">
              <a:avLst/>
            </a:prstGeom>
            <a:gradFill rotWithShape="1">
              <a:gsLst>
                <a:gs pos="0">
                  <a:srgbClr val="760000"/>
                </a:gs>
                <a:gs pos="50000">
                  <a:srgbClr val="FF0000"/>
                </a:gs>
                <a:gs pos="100000">
                  <a:srgbClr val="760000"/>
                </a:gs>
              </a:gsLst>
              <a:lin ang="5400000" scaled="1"/>
            </a:gradFill>
            <a:ln>
              <a:noFill/>
            </a:ln>
            <a:extLst>
              <a:ext uri="{91240B29-F687-4f45-9708-019B960494DF}">
                <a14:hiddenLine xmlns:a14="http://schemas.microsoft.com/office/drawing/2010/main" xmlns="" w="9525">
                  <a:solidFill>
                    <a:srgbClr val="000000"/>
                  </a:solidFill>
                  <a:round/>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Calibri" pitchFamily="34" charset="0"/>
                <a:ea typeface="Tahoma"/>
                <a:cs typeface="Arial" pitchFamily="34" charset="0"/>
              </a:endParaRPr>
            </a:p>
          </p:txBody>
        </p:sp>
        <p:sp>
          <p:nvSpPr>
            <p:cNvPr id="307228" name="Textfeld 546833"/>
            <p:cNvSpPr txBox="1">
              <a:spLocks noChangeArrowheads="1"/>
            </p:cNvSpPr>
            <p:nvPr/>
          </p:nvSpPr>
          <p:spPr bwMode="auto">
            <a:xfrm>
              <a:off x="3341" y="2109"/>
              <a:ext cx="590" cy="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118800" rIns="90000" bIns="46800">
              <a:spAutoFit/>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itchFamily="34" charset="0"/>
                  <a:ea typeface="Tahoma"/>
                  <a:cs typeface="Arial" pitchFamily="34" charset="0"/>
                </a:rPr>
                <a:t>Linker</a:t>
              </a:r>
            </a:p>
          </p:txBody>
        </p:sp>
        <p:sp>
          <p:nvSpPr>
            <p:cNvPr id="307229" name="Textfeld 546834"/>
            <p:cNvSpPr txBox="1">
              <a:spLocks noChangeArrowheads="1"/>
            </p:cNvSpPr>
            <p:nvPr/>
          </p:nvSpPr>
          <p:spPr bwMode="auto">
            <a:xfrm>
              <a:off x="2059" y="2087"/>
              <a:ext cx="771" cy="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118800" rIns="90000" bIns="46800">
              <a:spAutoFit/>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FFFF"/>
                  </a:solidFill>
                  <a:effectLst/>
                  <a:uLnTx/>
                  <a:uFillTx/>
                  <a:latin typeface="Calibri" pitchFamily="34" charset="0"/>
                  <a:ea typeface="Tahoma"/>
                  <a:cs typeface="Arial" pitchFamily="34" charset="0"/>
                </a:rPr>
                <a:t>Ligand</a:t>
              </a:r>
            </a:p>
          </p:txBody>
        </p:sp>
      </p:grpSp>
      <p:grpSp>
        <p:nvGrpSpPr>
          <p:cNvPr id="4" name="Gruppierung 18"/>
          <p:cNvGrpSpPr>
            <a:grpSpLocks/>
          </p:cNvGrpSpPr>
          <p:nvPr/>
        </p:nvGrpSpPr>
        <p:grpSpPr bwMode="auto">
          <a:xfrm>
            <a:off x="2298700" y="2255838"/>
            <a:ext cx="1873250" cy="842962"/>
            <a:chOff x="773" y="1995"/>
            <a:chExt cx="1180" cy="531"/>
          </a:xfrm>
        </p:grpSpPr>
        <p:grpSp>
          <p:nvGrpSpPr>
            <p:cNvPr id="5" name="Gruppierung 19"/>
            <p:cNvGrpSpPr>
              <a:grpSpLocks/>
            </p:cNvGrpSpPr>
            <p:nvPr/>
          </p:nvGrpSpPr>
          <p:grpSpPr bwMode="auto">
            <a:xfrm>
              <a:off x="773" y="1995"/>
              <a:ext cx="981" cy="531"/>
              <a:chOff x="1066" y="1538"/>
              <a:chExt cx="981" cy="531"/>
            </a:xfrm>
          </p:grpSpPr>
          <p:sp>
            <p:nvSpPr>
              <p:cNvPr id="307217" name="Eingekerbter Richtungspfeil 546826"/>
              <p:cNvSpPr>
                <a:spLocks noChangeArrowheads="1"/>
              </p:cNvSpPr>
              <p:nvPr/>
            </p:nvSpPr>
            <p:spPr bwMode="auto">
              <a:xfrm flipH="1">
                <a:off x="1512" y="1538"/>
                <a:ext cx="535" cy="531"/>
              </a:xfrm>
              <a:prstGeom prst="chevron">
                <a:avLst>
                  <a:gd name="adj" fmla="val 40749"/>
                </a:avLst>
              </a:prstGeom>
              <a:gradFill rotWithShape="1">
                <a:gsLst>
                  <a:gs pos="0">
                    <a:srgbClr val="185E18"/>
                  </a:gs>
                  <a:gs pos="50000">
                    <a:srgbClr val="33CC33"/>
                  </a:gs>
                  <a:gs pos="100000">
                    <a:srgbClr val="185E18"/>
                  </a:gs>
                </a:gsLst>
                <a:lin ang="5400000" scaled="1"/>
              </a:gradFill>
              <a:ln>
                <a:noFill/>
              </a:ln>
              <a:extLst>
                <a:ext uri="{91240B29-F687-4f45-9708-019B960494DF}">
                  <a14:hiddenLine xmlns:a14="http://schemas.microsoft.com/office/drawing/2010/main" xmlns="" w="9525">
                    <a:solidFill>
                      <a:srgbClr val="000000"/>
                    </a:solidFill>
                    <a:miter lim="800000"/>
                    <a:headEnd/>
                    <a:tailEnd/>
                  </a14:hiddenLine>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Calibri" pitchFamily="34" charset="0"/>
                  <a:ea typeface="Tahoma"/>
                  <a:cs typeface="Arial" pitchFamily="34" charset="0"/>
                </a:endParaRPr>
              </a:p>
            </p:txBody>
          </p:sp>
          <p:sp>
            <p:nvSpPr>
              <p:cNvPr id="307218" name="Zylinder 546827"/>
              <p:cNvSpPr>
                <a:spLocks noChangeArrowheads="1"/>
              </p:cNvSpPr>
              <p:nvPr/>
            </p:nvSpPr>
            <p:spPr bwMode="auto">
              <a:xfrm rot="-5400000">
                <a:off x="1179" y="1425"/>
                <a:ext cx="531" cy="758"/>
              </a:xfrm>
              <a:prstGeom prst="can">
                <a:avLst>
                  <a:gd name="adj" fmla="val 28510"/>
                </a:avLst>
              </a:prstGeom>
              <a:gradFill rotWithShape="1">
                <a:gsLst>
                  <a:gs pos="0">
                    <a:srgbClr val="185E18"/>
                  </a:gs>
                  <a:gs pos="50000">
                    <a:srgbClr val="33CC33"/>
                  </a:gs>
                  <a:gs pos="100000">
                    <a:srgbClr val="185E18"/>
                  </a:gs>
                </a:gsLst>
                <a:lin ang="0" scaled="1"/>
              </a:gradFill>
              <a:ln>
                <a:noFill/>
              </a:ln>
              <a:extLst>
                <a:ext uri="{91240B29-F687-4f45-9708-019B960494DF}">
                  <a14:hiddenLine xmlns:a14="http://schemas.microsoft.com/office/drawing/2010/main" xmlns="" w="9525">
                    <a:solidFill>
                      <a:srgbClr val="000000"/>
                    </a:solidFill>
                    <a:round/>
                    <a:headEnd/>
                    <a:tailEnd/>
                  </a14:hiddenLine>
                </a:ext>
              </a:extLst>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2400" b="0" i="0" u="none" strike="noStrike" kern="1200" cap="none" spc="0" normalizeH="0" baseline="0" noProof="0">
                  <a:ln>
                    <a:noFill/>
                  </a:ln>
                  <a:solidFill>
                    <a:srgbClr val="000000"/>
                  </a:solidFill>
                  <a:effectLst/>
                  <a:uLnTx/>
                  <a:uFillTx/>
                  <a:latin typeface="Calibri" pitchFamily="34" charset="0"/>
                  <a:ea typeface="Tahoma"/>
                  <a:cs typeface="Arial" pitchFamily="34" charset="0"/>
                </a:endParaRPr>
              </a:p>
            </p:txBody>
          </p:sp>
        </p:grpSp>
        <p:grpSp>
          <p:nvGrpSpPr>
            <p:cNvPr id="6" name="Gruppierung 22"/>
            <p:cNvGrpSpPr>
              <a:grpSpLocks/>
            </p:cNvGrpSpPr>
            <p:nvPr/>
          </p:nvGrpSpPr>
          <p:grpSpPr bwMode="auto">
            <a:xfrm>
              <a:off x="939" y="2096"/>
              <a:ext cx="1014" cy="338"/>
              <a:chOff x="939" y="2096"/>
              <a:chExt cx="1014" cy="338"/>
            </a:xfrm>
          </p:grpSpPr>
          <p:sp>
            <p:nvSpPr>
              <p:cNvPr id="307215" name="Textfeld 546830"/>
              <p:cNvSpPr txBox="1">
                <a:spLocks noChangeArrowheads="1"/>
              </p:cNvSpPr>
              <p:nvPr/>
            </p:nvSpPr>
            <p:spPr bwMode="auto">
              <a:xfrm>
                <a:off x="1182" y="2096"/>
                <a:ext cx="771" cy="3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90000" tIns="118800" rIns="90000" bIns="46800">
                <a:spAutoFit/>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a:ln>
                      <a:noFill/>
                    </a:ln>
                    <a:solidFill>
                      <a:srgbClr val="000000"/>
                    </a:solidFill>
                    <a:effectLst/>
                    <a:uLnTx/>
                    <a:uFillTx/>
                    <a:latin typeface="Calibri" pitchFamily="34" charset="0"/>
                    <a:ea typeface="Tahoma"/>
                    <a:cs typeface="Arial" pitchFamily="34" charset="0"/>
                  </a:rPr>
                  <a:t>   </a:t>
                </a:r>
              </a:p>
            </p:txBody>
          </p:sp>
          <p:sp>
            <p:nvSpPr>
              <p:cNvPr id="307216" name="Textfeld 24"/>
              <p:cNvSpPr txBox="1">
                <a:spLocks noChangeArrowheads="1"/>
              </p:cNvSpPr>
              <p:nvPr/>
            </p:nvSpPr>
            <p:spPr bwMode="auto">
              <a:xfrm>
                <a:off x="939" y="2131"/>
                <a:ext cx="634" cy="29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cs typeface="Arial" pitchFamily="34" charset="0"/>
                  </a:defRPr>
                </a:lvl1pPr>
                <a:lvl2pPr marL="742950" indent="-285750" eaLnBrk="0" hangingPunct="0">
                  <a:defRPr sz="2400">
                    <a:solidFill>
                      <a:schemeClr val="tx1"/>
                    </a:solidFill>
                    <a:latin typeface="Times New Roman" pitchFamily="18" charset="0"/>
                    <a:cs typeface="Arial" pitchFamily="34" charset="0"/>
                  </a:defRPr>
                </a:lvl2pPr>
                <a:lvl3pPr marL="1143000" indent="-228600" eaLnBrk="0" hangingPunct="0">
                  <a:defRPr sz="2400">
                    <a:solidFill>
                      <a:schemeClr val="tx1"/>
                    </a:solidFill>
                    <a:latin typeface="Times New Roman" pitchFamily="18" charset="0"/>
                    <a:cs typeface="Arial" pitchFamily="34" charset="0"/>
                  </a:defRPr>
                </a:lvl3pPr>
                <a:lvl4pPr marL="1600200" indent="-228600" eaLnBrk="0" hangingPunct="0">
                  <a:defRPr sz="2400">
                    <a:solidFill>
                      <a:schemeClr val="tx1"/>
                    </a:solidFill>
                    <a:latin typeface="Times New Roman" pitchFamily="18" charset="0"/>
                    <a:cs typeface="Arial" pitchFamily="34" charset="0"/>
                  </a:defRPr>
                </a:lvl4pPr>
                <a:lvl5pPr marL="2057400" indent="-228600" eaLnBrk="0" hangingPunct="0">
                  <a:defRPr sz="2400">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sz="2400">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sz="2400">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sz="2400">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sz="2400">
                    <a:solidFill>
                      <a:schemeClr val="tx1"/>
                    </a:solidFill>
                    <a:latin typeface="Times New Roman" pitchFamily="18" charset="0"/>
                    <a:cs typeface="Arial" pitchFamily="34" charset="0"/>
                  </a:defRPr>
                </a:lvl9p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FFFFFF"/>
                    </a:solidFill>
                    <a:effectLst/>
                    <a:uLnTx/>
                    <a:uFillTx/>
                    <a:latin typeface="Calibri" pitchFamily="34" charset="0"/>
                    <a:ea typeface="Tahoma"/>
                    <a:cs typeface="Arial" pitchFamily="34" charset="0"/>
                  </a:rPr>
                  <a:t>Target</a:t>
                </a:r>
              </a:p>
            </p:txBody>
          </p:sp>
        </p:grpSp>
      </p:grpSp>
    </p:spTree>
    <p:extLst>
      <p:ext uri="{BB962C8B-B14F-4D97-AF65-F5344CB8AC3E}">
        <p14:creationId xmlns:p14="http://schemas.microsoft.com/office/powerpoint/2010/main" val="21351398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5" presetClass="path" presetSubtype="0" accel="50000" decel="50000" fill="hold" nodeType="clickEffect">
                                  <p:stCondLst>
                                    <p:cond delay="0"/>
                                  </p:stCondLst>
                                  <p:childTnLst>
                                    <p:animMotion origin="layout" path="M 1.11111E-6 3.7037E-7 L -0.16181 3.7037E-7 " pathEditMode="relative" rAng="0" ptsTypes="AA">
                                      <p:cBhvr>
                                        <p:cTn id="6" dur="1000" fill="hold"/>
                                        <p:tgtEl>
                                          <p:spTgt spid="2"/>
                                        </p:tgtEl>
                                        <p:attrNameLst>
                                          <p:attrName>ppt_x</p:attrName>
                                          <p:attrName>ppt_y</p:attrName>
                                        </p:attrNameLst>
                                      </p:cBhvr>
                                      <p:rCtr x="-8090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Shape 43"/>
          <p:cNvSpPr txBox="1"/>
          <p:nvPr/>
        </p:nvSpPr>
        <p:spPr>
          <a:xfrm>
            <a:off x="2856347" y="6219825"/>
            <a:ext cx="6330553" cy="228600"/>
          </a:xfrm>
          <a:prstGeom prst="rect">
            <a:avLst/>
          </a:prstGeom>
          <a:noFill/>
          <a:ln>
            <a:noFill/>
          </a:ln>
        </p:spPr>
        <p:txBody>
          <a:bodyPr lIns="84392" tIns="42185" rIns="84392" bIns="42185"/>
          <a:lstStyle/>
          <a:p>
            <a:pPr marL="0" marR="0" lvl="0" indent="0" algn="l" defTabSz="914400" rtl="0" eaLnBrk="1" fontAlgn="auto" latinLnBrk="0" hangingPunct="1">
              <a:lnSpc>
                <a:spcPct val="100000"/>
              </a:lnSpc>
              <a:spcBef>
                <a:spcPts val="0"/>
              </a:spcBef>
              <a:spcAft>
                <a:spcPts val="0"/>
              </a:spcAft>
              <a:buClr>
                <a:prstClr val="black"/>
              </a:buClr>
              <a:buSzPct val="25000"/>
              <a:buFontTx/>
              <a:buNone/>
              <a:tabLst/>
              <a:defRPr/>
            </a:pPr>
            <a:r>
              <a:rPr kumimoji="0" lang="en-US" sz="923" b="0" i="0" u="none" strike="noStrike" kern="0" cap="none" spc="0" normalizeH="0" baseline="0" noProof="0" dirty="0">
                <a:ln>
                  <a:noFill/>
                </a:ln>
                <a:solidFill>
                  <a:srgbClr val="FFFFFF"/>
                </a:solidFill>
                <a:effectLst/>
                <a:uLnTx/>
                <a:uFillTx/>
                <a:latin typeface="Calibri" panose="020F0502020204030204" pitchFamily="34" charset="0"/>
                <a:ea typeface="Arial"/>
                <a:cs typeface="Arial"/>
                <a:sym typeface="Arial"/>
                <a:rtl val="0"/>
              </a:rPr>
              <a:t>Presentation Presidential Session II of the 18th ECCO – 40th ESMO – European Cancer Congress 2015, 27 September 2015, abstract 6LBA, Vienna</a:t>
            </a:r>
          </a:p>
        </p:txBody>
      </p:sp>
      <p:sp>
        <p:nvSpPr>
          <p:cNvPr id="44" name="Shape 44"/>
          <p:cNvSpPr txBox="1"/>
          <p:nvPr/>
        </p:nvSpPr>
        <p:spPr>
          <a:xfrm>
            <a:off x="2856346" y="1568450"/>
            <a:ext cx="946547" cy="1036638"/>
          </a:xfrm>
          <a:prstGeom prst="rect">
            <a:avLst/>
          </a:prstGeom>
          <a:solidFill>
            <a:srgbClr val="CCFFCC"/>
          </a:solidFill>
          <a:ln>
            <a:noFill/>
          </a:ln>
          <a:scene3d>
            <a:camera prst="orthographicFront"/>
            <a:lightRig rig="threePt" dir="t"/>
          </a:scene3d>
          <a:sp3d>
            <a:bevelT/>
          </a:sp3d>
        </p:spPr>
        <p:txBody>
          <a:bodyPr lIns="84392" tIns="42185" rIns="84392" bIns="42185" anchor="ctr"/>
          <a:lstStyle/>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US" sz="2031" b="0" i="0" u="none" strike="noStrike" kern="0" cap="none" spc="0" normalizeH="0" baseline="0" noProof="0" dirty="0">
                <a:ln>
                  <a:noFill/>
                </a:ln>
                <a:solidFill>
                  <a:srgbClr val="000000"/>
                </a:solidFill>
                <a:effectLst/>
                <a:uLnTx/>
                <a:uFillTx/>
                <a:latin typeface="Calibri" panose="020F0502020204030204" pitchFamily="34" charset="0"/>
                <a:ea typeface="Arial"/>
                <a:cs typeface="Arial"/>
                <a:sym typeface="Arial"/>
                <a:rtl val="0"/>
              </a:rPr>
              <a:t>Aim</a:t>
            </a:r>
          </a:p>
        </p:txBody>
      </p:sp>
      <p:sp>
        <p:nvSpPr>
          <p:cNvPr id="45" name="Shape 45"/>
          <p:cNvSpPr txBox="1"/>
          <p:nvPr/>
        </p:nvSpPr>
        <p:spPr>
          <a:xfrm>
            <a:off x="2856346" y="2671763"/>
            <a:ext cx="946547" cy="423862"/>
          </a:xfrm>
          <a:prstGeom prst="rect">
            <a:avLst/>
          </a:prstGeom>
          <a:solidFill>
            <a:srgbClr val="CCFFCC"/>
          </a:solidFill>
          <a:ln>
            <a:noFill/>
          </a:ln>
          <a:scene3d>
            <a:camera prst="orthographicFront"/>
            <a:lightRig rig="threePt" dir="t"/>
          </a:scene3d>
          <a:sp3d>
            <a:bevelT/>
          </a:sp3d>
        </p:spPr>
        <p:txBody>
          <a:bodyPr lIns="84392" tIns="42185" rIns="84392" bIns="42185"/>
          <a:lstStyle/>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US" sz="2031" b="0" i="0" u="none" strike="noStrike" kern="0" cap="none" spc="0" normalizeH="0" baseline="0" noProof="0" dirty="0">
                <a:ln>
                  <a:noFill/>
                </a:ln>
                <a:solidFill>
                  <a:srgbClr val="000000"/>
                </a:solidFill>
                <a:effectLst/>
                <a:uLnTx/>
                <a:uFillTx/>
                <a:latin typeface="Calibri" panose="020F0502020204030204" pitchFamily="34" charset="0"/>
                <a:ea typeface="Arial"/>
                <a:cs typeface="Arial"/>
                <a:sym typeface="Arial"/>
                <a:rtl val="0"/>
              </a:rPr>
              <a:t>Design</a:t>
            </a:r>
          </a:p>
        </p:txBody>
      </p:sp>
      <p:sp>
        <p:nvSpPr>
          <p:cNvPr id="46" name="Shape 46"/>
          <p:cNvSpPr txBox="1"/>
          <p:nvPr/>
        </p:nvSpPr>
        <p:spPr>
          <a:xfrm>
            <a:off x="3852864" y="2671763"/>
            <a:ext cx="5534025" cy="557212"/>
          </a:xfrm>
          <a:prstGeom prst="rect">
            <a:avLst/>
          </a:prstGeom>
          <a:solidFill>
            <a:srgbClr val="CCFFCC"/>
          </a:solidFill>
          <a:ln>
            <a:noFill/>
          </a:ln>
          <a:scene3d>
            <a:camera prst="orthographicFront"/>
            <a:lightRig rig="threePt" dir="t"/>
          </a:scene3d>
          <a:sp3d>
            <a:bevelT/>
          </a:sp3d>
        </p:spPr>
        <p:txBody>
          <a:bodyPr lIns="84392" tIns="42185" rIns="84392" bIns="42185"/>
          <a:lstStyle/>
          <a:p>
            <a:pPr marL="0" marR="0" lvl="0" indent="0" algn="l" defTabSz="914400" rtl="0" eaLnBrk="1" fontAlgn="auto" latinLnBrk="0" hangingPunct="1">
              <a:lnSpc>
                <a:spcPct val="100000"/>
              </a:lnSpc>
              <a:spcBef>
                <a:spcPts val="0"/>
              </a:spcBef>
              <a:spcAft>
                <a:spcPts val="0"/>
              </a:spcAft>
              <a:buClr>
                <a:srgbClr val="FFFFFF"/>
              </a:buClr>
              <a:buSzPct val="25000"/>
              <a:buFontTx/>
              <a:buNone/>
              <a:tabLst/>
              <a:defRPr/>
            </a:pPr>
            <a:r>
              <a:rPr kumimoji="0" lang="en-US" sz="1569" b="0" i="0" u="none" strike="noStrike" kern="0" cap="none" spc="0" normalizeH="0" baseline="0" noProof="0" dirty="0">
                <a:ln>
                  <a:noFill/>
                </a:ln>
                <a:solidFill>
                  <a:srgbClr val="000000"/>
                </a:solidFill>
                <a:effectLst/>
                <a:uLnTx/>
                <a:uFillTx/>
                <a:latin typeface="Calibri" panose="020F0502020204030204" pitchFamily="34" charset="0"/>
                <a:ea typeface="Arial"/>
                <a:cs typeface="Arial"/>
                <a:sym typeface="Arial"/>
                <a:rtl val="0"/>
              </a:rPr>
              <a:t>International, multicenter, randomized, comparator-controlled, parallel-group</a:t>
            </a:r>
          </a:p>
        </p:txBody>
      </p:sp>
      <p:sp>
        <p:nvSpPr>
          <p:cNvPr id="47" name="Shape 47"/>
          <p:cNvSpPr txBox="1"/>
          <p:nvPr/>
        </p:nvSpPr>
        <p:spPr>
          <a:xfrm>
            <a:off x="3852864" y="1568450"/>
            <a:ext cx="5534025" cy="1036638"/>
          </a:xfrm>
          <a:prstGeom prst="rect">
            <a:avLst/>
          </a:prstGeom>
          <a:solidFill>
            <a:srgbClr val="CCFFCC"/>
          </a:solidFill>
          <a:ln>
            <a:noFill/>
          </a:ln>
          <a:scene3d>
            <a:camera prst="orthographicFront"/>
            <a:lightRig rig="threePt" dir="t"/>
          </a:scene3d>
          <a:sp3d>
            <a:bevelT/>
          </a:sp3d>
        </p:spPr>
        <p:txBody>
          <a:bodyPr lIns="84392" tIns="42185" rIns="84392" bIns="42185"/>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
                <a:srgbClr val="FFFFFF"/>
              </a:buClr>
              <a:buSzPct val="25000"/>
              <a:buFontTx/>
              <a:buNone/>
              <a:tabLst/>
              <a:defRPr/>
            </a:pPr>
            <a:r>
              <a:rPr kumimoji="0" lang="en-US" altLang="en-US" sz="1500" b="0" i="0" u="none" strike="noStrike" kern="0" cap="none" spc="0" normalizeH="0" baseline="0" noProof="0" dirty="0">
                <a:ln>
                  <a:noFill/>
                </a:ln>
                <a:solidFill>
                  <a:srgbClr val="000000"/>
                </a:solidFill>
                <a:effectLst/>
                <a:uLnTx/>
                <a:uFillTx/>
                <a:latin typeface="Calibri" panose="020F0502020204030204" pitchFamily="34" charset="0"/>
                <a:ea typeface="MS PGothic"/>
                <a:cs typeface="Arial" panose="020B0604020202020204" pitchFamily="34" charset="0"/>
                <a:sym typeface="Arial" panose="020B0604020202020204" pitchFamily="34" charset="0"/>
              </a:rPr>
              <a:t>Evaluate the efficacy and safety of </a:t>
            </a:r>
            <a:r>
              <a:rPr kumimoji="0" lang="en-US" altLang="en-US" sz="1500" b="0" i="0" u="none" strike="noStrike" kern="0" cap="none" spc="0" normalizeH="0" baseline="30000" noProof="0" dirty="0">
                <a:ln>
                  <a:noFill/>
                </a:ln>
                <a:solidFill>
                  <a:srgbClr val="000000"/>
                </a:solidFill>
                <a:effectLst/>
                <a:uLnTx/>
                <a:uFillTx/>
                <a:latin typeface="Calibri" panose="020F0502020204030204" pitchFamily="34" charset="0"/>
                <a:ea typeface="MS PGothic"/>
                <a:cs typeface="Arial" panose="020B0604020202020204" pitchFamily="34" charset="0"/>
                <a:sym typeface="Arial" panose="020B0604020202020204" pitchFamily="34" charset="0"/>
              </a:rPr>
              <a:t>177</a:t>
            </a:r>
            <a:r>
              <a:rPr kumimoji="0" lang="en-US" altLang="en-US" sz="1500" b="0" i="0" u="none" strike="noStrike" kern="0" cap="none" spc="0" normalizeH="0" baseline="0" noProof="0" dirty="0">
                <a:ln>
                  <a:noFill/>
                </a:ln>
                <a:solidFill>
                  <a:srgbClr val="000000"/>
                </a:solidFill>
                <a:effectLst/>
                <a:uLnTx/>
                <a:uFillTx/>
                <a:latin typeface="Calibri" panose="020F0502020204030204" pitchFamily="34" charset="0"/>
                <a:ea typeface="MS PGothic"/>
                <a:cs typeface="Arial" panose="020B0604020202020204" pitchFamily="34" charset="0"/>
                <a:sym typeface="Arial" panose="020B0604020202020204" pitchFamily="34" charset="0"/>
              </a:rPr>
              <a:t>Lu-Dotatate + SSAs (symptoms control) compared to Octreotide LAR 60mg (off-label use)</a:t>
            </a:r>
            <a:r>
              <a:rPr kumimoji="0" lang="en-US" altLang="en-US" sz="1500" b="0" i="0" u="none" strike="noStrike" kern="0" cap="none" spc="0" normalizeH="0" baseline="30000" noProof="0" dirty="0">
                <a:ln>
                  <a:noFill/>
                </a:ln>
                <a:solidFill>
                  <a:srgbClr val="000000"/>
                </a:solidFill>
                <a:effectLst/>
                <a:uLnTx/>
                <a:uFillTx/>
                <a:latin typeface="Calibri" panose="020F0502020204030204" pitchFamily="34" charset="0"/>
                <a:ea typeface="MS PGothic"/>
                <a:cs typeface="Arial" panose="020B0604020202020204" pitchFamily="34" charset="0"/>
                <a:sym typeface="Arial" panose="020B0604020202020204" pitchFamily="34" charset="0"/>
              </a:rPr>
              <a:t>1</a:t>
            </a:r>
            <a:r>
              <a:rPr kumimoji="0" lang="en-US" altLang="en-US" sz="1500" b="0" i="0" u="none" strike="noStrike" kern="0" cap="none" spc="0" normalizeH="0" baseline="0" noProof="0" dirty="0">
                <a:ln>
                  <a:noFill/>
                </a:ln>
                <a:solidFill>
                  <a:srgbClr val="000000"/>
                </a:solidFill>
                <a:effectLst/>
                <a:uLnTx/>
                <a:uFillTx/>
                <a:latin typeface="Calibri" panose="020F0502020204030204" pitchFamily="34" charset="0"/>
                <a:ea typeface="MS PGothic"/>
                <a:cs typeface="Arial" panose="020B0604020202020204" pitchFamily="34" charset="0"/>
                <a:sym typeface="Arial" panose="020B0604020202020204" pitchFamily="34" charset="0"/>
              </a:rPr>
              <a:t> in patients with inoperable, somatostatin receptor positive, midgut NET, progressive under Octreotide LAR 30mg (label use) </a:t>
            </a:r>
          </a:p>
        </p:txBody>
      </p:sp>
      <p:sp>
        <p:nvSpPr>
          <p:cNvPr id="49" name="Shape 49"/>
          <p:cNvSpPr txBox="1"/>
          <p:nvPr/>
        </p:nvSpPr>
        <p:spPr>
          <a:xfrm>
            <a:off x="2667037" y="4192588"/>
            <a:ext cx="1235869" cy="1522412"/>
          </a:xfrm>
          <a:prstGeom prst="rect">
            <a:avLst/>
          </a:prstGeom>
          <a:solidFill>
            <a:srgbClr val="CCFFCC"/>
          </a:solidFill>
          <a:ln>
            <a:noFill/>
          </a:ln>
          <a:scene3d>
            <a:camera prst="orthographicFront"/>
            <a:lightRig rig="threePt" dir="t"/>
          </a:scene3d>
          <a:sp3d>
            <a:bevelT/>
          </a:sp3d>
        </p:spPr>
        <p:txBody>
          <a:bodyPr lIns="84392" tIns="42185" rIns="84392" bIns="42185" anchor="ctr"/>
          <a:lstStyle/>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Arial"/>
                <a:cs typeface="Arial"/>
                <a:sym typeface="Arial"/>
                <a:rtl val="0"/>
              </a:rPr>
              <a:t>Baseline </a:t>
            </a:r>
          </a:p>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Arial"/>
                <a:cs typeface="Arial"/>
                <a:sym typeface="Arial"/>
                <a:rtl val="0"/>
              </a:rPr>
              <a:t>and </a:t>
            </a:r>
          </a:p>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Arial"/>
                <a:cs typeface="Arial"/>
                <a:sym typeface="Arial"/>
                <a:rtl val="0"/>
              </a:rPr>
              <a:t>Randomization</a:t>
            </a:r>
          </a:p>
        </p:txBody>
      </p:sp>
      <p:sp>
        <p:nvSpPr>
          <p:cNvPr id="50" name="Shape 50"/>
          <p:cNvSpPr txBox="1"/>
          <p:nvPr/>
        </p:nvSpPr>
        <p:spPr>
          <a:xfrm>
            <a:off x="3952878" y="4192588"/>
            <a:ext cx="665560" cy="590550"/>
          </a:xfrm>
          <a:prstGeom prst="rect">
            <a:avLst/>
          </a:prstGeom>
          <a:solidFill>
            <a:srgbClr val="CCFFCC"/>
          </a:solidFill>
          <a:ln>
            <a:noFill/>
          </a:ln>
          <a:scene3d>
            <a:camera prst="orthographicFront"/>
            <a:lightRig rig="threePt" dir="t"/>
          </a:scene3d>
          <a:sp3d>
            <a:bevelT/>
          </a:sp3d>
        </p:spPr>
        <p:txBody>
          <a:bodyPr lIns="84392" tIns="42185" rIns="84392" bIns="42185" anchor="ctr"/>
          <a:lstStyle/>
          <a:p>
            <a:pPr marL="0" marR="0" lvl="0" indent="0" algn="ctr" defTabSz="914400" rtl="0" eaLnBrk="1" fontAlgn="auto" latinLnBrk="0" hangingPunct="1">
              <a:lnSpc>
                <a:spcPct val="100000"/>
              </a:lnSpc>
              <a:spcBef>
                <a:spcPts val="0"/>
              </a:spcBef>
              <a:spcAft>
                <a:spcPts val="0"/>
              </a:spcAft>
              <a:buClr>
                <a:srgbClr val="53565A"/>
              </a:buClr>
              <a:buSzPct val="25000"/>
              <a:buFontTx/>
              <a:buNone/>
              <a:tabLst/>
              <a:defRPr/>
            </a:pPr>
            <a:r>
              <a:rPr kumimoji="0" lang="en-US" sz="1477" b="0" i="0" u="none" strike="noStrike" kern="0" cap="none" spc="0" normalizeH="0" baseline="0" noProof="0" dirty="0">
                <a:ln>
                  <a:noFill/>
                </a:ln>
                <a:solidFill>
                  <a:srgbClr val="000000"/>
                </a:solidFill>
                <a:effectLst/>
                <a:uLnTx/>
                <a:uFillTx/>
                <a:latin typeface="Calibri" panose="020F0502020204030204" pitchFamily="34" charset="0"/>
                <a:ea typeface="Arial"/>
                <a:cs typeface="Arial"/>
                <a:sym typeface="Arial"/>
                <a:rtl val="0"/>
              </a:rPr>
              <a:t>n = 115</a:t>
            </a:r>
          </a:p>
        </p:txBody>
      </p:sp>
      <p:sp>
        <p:nvSpPr>
          <p:cNvPr id="51" name="Shape 51"/>
          <p:cNvSpPr txBox="1"/>
          <p:nvPr/>
        </p:nvSpPr>
        <p:spPr>
          <a:xfrm>
            <a:off x="4650617" y="3770313"/>
            <a:ext cx="625079" cy="311150"/>
          </a:xfrm>
          <a:prstGeom prst="rect">
            <a:avLst/>
          </a:prstGeom>
          <a:noFill/>
          <a:ln>
            <a:noFill/>
          </a:ln>
        </p:spPr>
        <p:txBody>
          <a:bodyPr lIns="84392" tIns="42185" rIns="84392" bIns="42185"/>
          <a:lstStyle/>
          <a:p>
            <a:pPr marL="0" marR="0" lvl="0" indent="0" algn="l" defTabSz="914400" rtl="0" eaLnBrk="1" fontAlgn="auto" latinLnBrk="0" hangingPunct="1">
              <a:lnSpc>
                <a:spcPct val="100000"/>
              </a:lnSpc>
              <a:spcBef>
                <a:spcPts val="0"/>
              </a:spcBef>
              <a:spcAft>
                <a:spcPts val="0"/>
              </a:spcAft>
              <a:buClr>
                <a:srgbClr val="53565A"/>
              </a:buClr>
              <a:buSzPct val="25000"/>
              <a:buFontTx/>
              <a:buNone/>
              <a:tabLst/>
              <a:defRPr/>
            </a:pPr>
            <a:r>
              <a:rPr kumimoji="0" lang="en-US" sz="1108" b="0" i="0" u="none" strike="noStrike" kern="0" cap="none" spc="0" normalizeH="0" baseline="0" noProof="0" dirty="0">
                <a:ln>
                  <a:noFill/>
                </a:ln>
                <a:solidFill>
                  <a:srgbClr val="FFFF00"/>
                </a:solidFill>
                <a:effectLst/>
                <a:uLnTx/>
                <a:uFillTx/>
                <a:latin typeface="Calibri" panose="020F0502020204030204" pitchFamily="34" charset="0"/>
                <a:ea typeface="Arial"/>
                <a:cs typeface="Arial"/>
                <a:sym typeface="Arial"/>
                <a:rtl val="0"/>
              </a:rPr>
              <a:t>Dose 1</a:t>
            </a:r>
          </a:p>
        </p:txBody>
      </p:sp>
      <p:sp>
        <p:nvSpPr>
          <p:cNvPr id="52" name="Shape 52"/>
          <p:cNvSpPr txBox="1"/>
          <p:nvPr/>
        </p:nvSpPr>
        <p:spPr>
          <a:xfrm>
            <a:off x="3952878" y="5122863"/>
            <a:ext cx="665560" cy="595312"/>
          </a:xfrm>
          <a:prstGeom prst="rect">
            <a:avLst/>
          </a:prstGeom>
          <a:solidFill>
            <a:srgbClr val="E6E6E6"/>
          </a:solidFill>
          <a:ln>
            <a:noFill/>
          </a:ln>
          <a:scene3d>
            <a:camera prst="orthographicFront"/>
            <a:lightRig rig="threePt" dir="t"/>
          </a:scene3d>
          <a:sp3d>
            <a:bevelT/>
          </a:sp3d>
        </p:spPr>
        <p:txBody>
          <a:bodyPr lIns="84392" tIns="42185" rIns="84392" bIns="42185" anchor="ctr"/>
          <a:lstStyle/>
          <a:p>
            <a:pPr marL="0" marR="0" lvl="0" indent="0" algn="ctr" defTabSz="914400" rtl="0" eaLnBrk="1" fontAlgn="auto" latinLnBrk="0" hangingPunct="1">
              <a:lnSpc>
                <a:spcPct val="100000"/>
              </a:lnSpc>
              <a:spcBef>
                <a:spcPts val="0"/>
              </a:spcBef>
              <a:spcAft>
                <a:spcPts val="0"/>
              </a:spcAft>
              <a:buClr>
                <a:srgbClr val="53565A"/>
              </a:buClr>
              <a:buSzPct val="25000"/>
              <a:buFontTx/>
              <a:buNone/>
              <a:tabLst/>
              <a:defRPr/>
            </a:pPr>
            <a:r>
              <a:rPr kumimoji="0" lang="en-US" sz="1477" b="0" i="0" u="none" strike="noStrike" kern="0" cap="none" spc="0" normalizeH="0" baseline="0" noProof="0" dirty="0">
                <a:ln>
                  <a:noFill/>
                </a:ln>
                <a:solidFill>
                  <a:srgbClr val="53565A"/>
                </a:solidFill>
                <a:effectLst/>
                <a:uLnTx/>
                <a:uFillTx/>
                <a:latin typeface="Calibri" panose="020F0502020204030204" pitchFamily="34" charset="0"/>
                <a:ea typeface="Arial"/>
                <a:cs typeface="Arial"/>
                <a:sym typeface="Arial"/>
                <a:rtl val="0"/>
              </a:rPr>
              <a:t>n = 115</a:t>
            </a:r>
          </a:p>
        </p:txBody>
      </p:sp>
      <p:grpSp>
        <p:nvGrpSpPr>
          <p:cNvPr id="338957" name="Shape 53"/>
          <p:cNvGrpSpPr>
            <a:grpSpLocks/>
          </p:cNvGrpSpPr>
          <p:nvPr/>
        </p:nvGrpSpPr>
        <p:grpSpPr bwMode="auto">
          <a:xfrm>
            <a:off x="3354028" y="3228975"/>
            <a:ext cx="5484019" cy="825500"/>
            <a:chOff x="0" y="0"/>
            <a:chExt cx="2147483647" cy="2147483647"/>
          </a:xfrm>
        </p:grpSpPr>
        <p:sp>
          <p:nvSpPr>
            <p:cNvPr id="54" name="Shape 54"/>
            <p:cNvSpPr txBox="1"/>
            <p:nvPr/>
          </p:nvSpPr>
          <p:spPr>
            <a:xfrm>
              <a:off x="0" y="0"/>
              <a:ext cx="2147483647" cy="1457812315"/>
            </a:xfrm>
            <a:prstGeom prst="rect">
              <a:avLst/>
            </a:prstGeom>
            <a:solidFill>
              <a:schemeClr val="accent1">
                <a:lumMod val="40000"/>
                <a:lumOff val="60000"/>
              </a:schemeClr>
            </a:solidFill>
            <a:ln w="25400" cap="flat" cmpd="sng">
              <a:solidFill>
                <a:schemeClr val="accent1"/>
              </a:solidFill>
              <a:prstDash val="solid"/>
              <a:miter/>
              <a:headEnd type="none" w="med" len="med"/>
              <a:tailEnd type="none" w="med" len="med"/>
            </a:ln>
            <a:scene3d>
              <a:camera prst="orthographicFront"/>
              <a:lightRig rig="threePt" dir="t"/>
            </a:scene3d>
            <a:sp3d>
              <a:bevelT/>
            </a:sp3d>
          </p:spPr>
          <p:txBody>
            <a:bodyPr lIns="84392" tIns="42185" rIns="84392" bIns="42185"/>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215" b="0" i="0" u="none" strike="noStrike" kern="0" cap="none" spc="0" normalizeH="0" baseline="0" noProof="0">
                <a:ln>
                  <a:noFill/>
                </a:ln>
                <a:solidFill>
                  <a:prstClr val="black"/>
                </a:solidFill>
                <a:effectLst/>
                <a:uLnTx/>
                <a:uFillTx/>
                <a:latin typeface="Calibri" panose="020F0502020204030204" pitchFamily="34" charset="0"/>
                <a:ea typeface="Times New Roman"/>
                <a:cs typeface="Times New Roman"/>
                <a:sym typeface="Times New Roman"/>
                <a:rtl val="0"/>
              </a:endParaRPr>
            </a:p>
          </p:txBody>
        </p:sp>
        <p:sp>
          <p:nvSpPr>
            <p:cNvPr id="55" name="Shape 55"/>
            <p:cNvSpPr txBox="1"/>
            <p:nvPr/>
          </p:nvSpPr>
          <p:spPr>
            <a:xfrm>
              <a:off x="101173095" y="0"/>
              <a:ext cx="2046310552" cy="2147483647"/>
            </a:xfrm>
            <a:prstGeom prst="rect">
              <a:avLst/>
            </a:prstGeom>
            <a:noFill/>
            <a:ln>
              <a:noFill/>
            </a:ln>
          </p:spPr>
          <p:txBody>
            <a:bodyPr lIns="84392" tIns="42185" rIns="84392" bIns="42185"/>
            <a:lstStyle/>
            <a:p>
              <a:pPr marL="0" marR="0" lvl="0" indent="0" algn="ctr" defTabSz="914400" rtl="0" eaLnBrk="1" fontAlgn="auto" latinLnBrk="0" hangingPunct="1">
                <a:lnSpc>
                  <a:spcPct val="100000"/>
                </a:lnSpc>
                <a:spcBef>
                  <a:spcPts val="0"/>
                </a:spcBef>
                <a:spcAft>
                  <a:spcPts val="0"/>
                </a:spcAft>
                <a:buClr>
                  <a:srgbClr val="97D356"/>
                </a:buClr>
                <a:buSzPct val="25000"/>
                <a:buFontTx/>
                <a:buNone/>
                <a:tabLst/>
                <a:defRPr/>
              </a:pPr>
              <a:r>
                <a:rPr kumimoji="0" lang="en-US" sz="1800" b="1" i="0" u="none" strike="noStrike" kern="0" cap="none" spc="0" normalizeH="0" baseline="0" noProof="0" dirty="0">
                  <a:ln>
                    <a:noFill/>
                  </a:ln>
                  <a:solidFill>
                    <a:srgbClr val="C00000"/>
                  </a:solidFill>
                  <a:effectLst/>
                  <a:uLnTx/>
                  <a:uFillTx/>
                  <a:latin typeface="Calibri" panose="020F0502020204030204" pitchFamily="34" charset="0"/>
                  <a:ea typeface="Arial"/>
                  <a:cs typeface="Arial"/>
                  <a:sym typeface="Arial"/>
                  <a:rtl val="0"/>
                </a:rPr>
                <a:t>Treatment and Assessments</a:t>
              </a:r>
            </a:p>
            <a:p>
              <a:pPr marL="0" marR="0" lvl="0" indent="0" algn="ctr" defTabSz="914400" rtl="0" eaLnBrk="1" fontAlgn="auto" latinLnBrk="0" hangingPunct="1">
                <a:lnSpc>
                  <a:spcPct val="100000"/>
                </a:lnSpc>
                <a:spcBef>
                  <a:spcPts val="0"/>
                </a:spcBef>
                <a:spcAft>
                  <a:spcPts val="0"/>
                </a:spcAft>
                <a:buClr>
                  <a:srgbClr val="53565A"/>
                </a:buClr>
                <a:buSzPct val="25000"/>
                <a:buFontTx/>
                <a:buNone/>
                <a:tabLst/>
                <a:defRPr/>
              </a:pPr>
              <a:r>
                <a:rPr kumimoji="0" lang="en-US" sz="1477" b="0" i="0" u="none" strike="noStrike" kern="0" cap="none" spc="0" normalizeH="0" baseline="0" noProof="0" dirty="0">
                  <a:ln>
                    <a:noFill/>
                  </a:ln>
                  <a:solidFill>
                    <a:srgbClr val="000000"/>
                  </a:solidFill>
                  <a:effectLst/>
                  <a:uLnTx/>
                  <a:uFillTx/>
                  <a:latin typeface="Calibri" panose="020F0502020204030204" pitchFamily="34" charset="0"/>
                  <a:ea typeface="Arial"/>
                  <a:cs typeface="Arial"/>
                  <a:sym typeface="Arial"/>
                  <a:rtl val="0"/>
                </a:rPr>
                <a:t>Progression free survival (Recist criteria) every 12 weeks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sz="1477" b="0" i="0" u="none" strike="noStrike" kern="0" cap="none" spc="0" normalizeH="0" baseline="0" noProof="0" dirty="0">
                <a:ln>
                  <a:noFill/>
                </a:ln>
                <a:solidFill>
                  <a:srgbClr val="53565A"/>
                </a:solidFill>
                <a:effectLst/>
                <a:uLnTx/>
                <a:uFillTx/>
                <a:latin typeface="Calibri" panose="020F0502020204030204" pitchFamily="34" charset="0"/>
                <a:ea typeface="Arial"/>
                <a:cs typeface="Arial"/>
                <a:sym typeface="Arial"/>
                <a:rtl val="0"/>
              </a:endParaRPr>
            </a:p>
          </p:txBody>
        </p:sp>
      </p:grpSp>
      <p:sp>
        <p:nvSpPr>
          <p:cNvPr id="60" name="Shape 60"/>
          <p:cNvSpPr/>
          <p:nvPr/>
        </p:nvSpPr>
        <p:spPr>
          <a:xfrm>
            <a:off x="8686800" y="3963988"/>
            <a:ext cx="1409700" cy="1751012"/>
          </a:xfrm>
          <a:prstGeom prst="roundRect">
            <a:avLst>
              <a:gd name="adj" fmla="val 16667"/>
            </a:avLst>
          </a:prstGeom>
          <a:solidFill>
            <a:schemeClr val="tx1">
              <a:lumMod val="85000"/>
            </a:schemeClr>
          </a:solidFill>
          <a:ln>
            <a:noFill/>
          </a:ln>
          <a:scene3d>
            <a:camera prst="orthographicFront"/>
            <a:lightRig rig="threePt" dir="t"/>
          </a:scene3d>
          <a:sp3d>
            <a:bevelT/>
          </a:sp3d>
        </p:spPr>
        <p:txBody>
          <a:bodyPr lIns="84392" tIns="42185" rIns="84392" bIns="42185" anchor="ctr"/>
          <a:lstStyle/>
          <a:p>
            <a:pPr marL="0" marR="0" lvl="0" indent="0" algn="ctr" defTabSz="914400" rtl="0" eaLnBrk="1" fontAlgn="auto" latinLnBrk="0" hangingPunct="1">
              <a:lnSpc>
                <a:spcPct val="100000"/>
              </a:lnSpc>
              <a:spcBef>
                <a:spcPts val="0"/>
              </a:spcBef>
              <a:spcAft>
                <a:spcPts val="0"/>
              </a:spcAft>
              <a:buClr>
                <a:srgbClr val="53565A"/>
              </a:buClr>
              <a:buSzPct val="25000"/>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Arial"/>
                <a:cs typeface="Arial"/>
                <a:sym typeface="Arial"/>
                <a:rtl val="0"/>
              </a:rPr>
              <a:t>5 Year follow-up </a:t>
            </a:r>
          </a:p>
        </p:txBody>
      </p:sp>
      <p:cxnSp>
        <p:nvCxnSpPr>
          <p:cNvPr id="338959" name="Shape 61"/>
          <p:cNvCxnSpPr>
            <a:cxnSpLocks noChangeShapeType="1"/>
          </p:cNvCxnSpPr>
          <p:nvPr/>
        </p:nvCxnSpPr>
        <p:spPr bwMode="auto">
          <a:xfrm flipH="1">
            <a:off x="4870885" y="3984625"/>
            <a:ext cx="2381" cy="190500"/>
          </a:xfrm>
          <a:prstGeom prst="straightConnector1">
            <a:avLst/>
          </a:prstGeom>
          <a:noFill/>
          <a:ln w="12700">
            <a:solidFill>
              <a:schemeClr val="tx1"/>
            </a:solidFill>
            <a:miter lim="800000"/>
            <a:headEnd/>
            <a:tailEnd type="stealth" w="lg" len="lg"/>
          </a:ln>
          <a:extLst>
            <a:ext uri="{909E8E84-426E-40dd-AFC4-6F175D3DCCD1}">
              <a14:hiddenFill xmlns:a14="http://schemas.microsoft.com/office/drawing/2010/main" xmlns="">
                <a:noFill/>
              </a14:hiddenFill>
            </a:ext>
          </a:extLst>
        </p:spPr>
      </p:cxnSp>
      <p:sp>
        <p:nvSpPr>
          <p:cNvPr id="62" name="Shape 62"/>
          <p:cNvSpPr txBox="1"/>
          <p:nvPr/>
        </p:nvSpPr>
        <p:spPr>
          <a:xfrm>
            <a:off x="5301330" y="3781425"/>
            <a:ext cx="625078" cy="312738"/>
          </a:xfrm>
          <a:prstGeom prst="rect">
            <a:avLst/>
          </a:prstGeom>
          <a:noFill/>
          <a:ln>
            <a:noFill/>
          </a:ln>
        </p:spPr>
        <p:txBody>
          <a:bodyPr lIns="84392" tIns="42185" rIns="84392" bIns="42185"/>
          <a:lstStyle/>
          <a:p>
            <a:pPr marL="0" marR="0" lvl="0" indent="0" algn="l" defTabSz="914400" rtl="0" eaLnBrk="1" fontAlgn="auto" latinLnBrk="0" hangingPunct="1">
              <a:lnSpc>
                <a:spcPct val="100000"/>
              </a:lnSpc>
              <a:spcBef>
                <a:spcPts val="0"/>
              </a:spcBef>
              <a:spcAft>
                <a:spcPts val="0"/>
              </a:spcAft>
              <a:buClr>
                <a:srgbClr val="53565A"/>
              </a:buClr>
              <a:buSzPct val="25000"/>
              <a:buFontTx/>
              <a:buNone/>
              <a:tabLst/>
              <a:defRPr/>
            </a:pPr>
            <a:r>
              <a:rPr kumimoji="0" lang="en-US" sz="1108" b="0" i="0" u="none" strike="noStrike" kern="0" cap="none" spc="0" normalizeH="0" baseline="0" noProof="0" dirty="0">
                <a:ln>
                  <a:noFill/>
                </a:ln>
                <a:solidFill>
                  <a:srgbClr val="FFFF00"/>
                </a:solidFill>
                <a:effectLst/>
                <a:uLnTx/>
                <a:uFillTx/>
                <a:latin typeface="Calibri" panose="020F0502020204030204" pitchFamily="34" charset="0"/>
                <a:ea typeface="Arial"/>
                <a:cs typeface="Arial"/>
                <a:sym typeface="Arial"/>
                <a:rtl val="0"/>
              </a:rPr>
              <a:t>Dose 2</a:t>
            </a:r>
          </a:p>
        </p:txBody>
      </p:sp>
      <p:cxnSp>
        <p:nvCxnSpPr>
          <p:cNvPr id="338961" name="Shape 63"/>
          <p:cNvCxnSpPr>
            <a:cxnSpLocks noChangeShapeType="1"/>
          </p:cNvCxnSpPr>
          <p:nvPr/>
        </p:nvCxnSpPr>
        <p:spPr bwMode="auto">
          <a:xfrm flipH="1">
            <a:off x="5516869" y="3994150"/>
            <a:ext cx="2381" cy="192088"/>
          </a:xfrm>
          <a:prstGeom prst="straightConnector1">
            <a:avLst/>
          </a:prstGeom>
          <a:noFill/>
          <a:ln w="12700">
            <a:solidFill>
              <a:schemeClr val="tx1"/>
            </a:solidFill>
            <a:miter lim="800000"/>
            <a:headEnd/>
            <a:tailEnd type="stealth" w="lg" len="lg"/>
          </a:ln>
          <a:extLst>
            <a:ext uri="{909E8E84-426E-40dd-AFC4-6F175D3DCCD1}">
              <a14:hiddenFill xmlns:a14="http://schemas.microsoft.com/office/drawing/2010/main" xmlns="">
                <a:noFill/>
              </a14:hiddenFill>
            </a:ext>
          </a:extLst>
        </p:spPr>
      </p:cxnSp>
      <p:sp>
        <p:nvSpPr>
          <p:cNvPr id="64" name="Shape 64"/>
          <p:cNvSpPr txBox="1"/>
          <p:nvPr/>
        </p:nvSpPr>
        <p:spPr>
          <a:xfrm>
            <a:off x="6030395" y="3770313"/>
            <a:ext cx="688181" cy="311150"/>
          </a:xfrm>
          <a:prstGeom prst="rect">
            <a:avLst/>
          </a:prstGeom>
          <a:noFill/>
          <a:ln>
            <a:noFill/>
          </a:ln>
        </p:spPr>
        <p:txBody>
          <a:bodyPr lIns="84392" tIns="42185" rIns="84392" bIns="42185"/>
          <a:lstStyle/>
          <a:p>
            <a:pPr marL="0" marR="0" lvl="0" indent="0" algn="l" defTabSz="914400" rtl="0" eaLnBrk="1" fontAlgn="auto" latinLnBrk="0" hangingPunct="1">
              <a:lnSpc>
                <a:spcPct val="100000"/>
              </a:lnSpc>
              <a:spcBef>
                <a:spcPts val="0"/>
              </a:spcBef>
              <a:spcAft>
                <a:spcPts val="0"/>
              </a:spcAft>
              <a:buClr>
                <a:srgbClr val="53565A"/>
              </a:buClr>
              <a:buSzPct val="25000"/>
              <a:buFontTx/>
              <a:buNone/>
              <a:tabLst/>
              <a:defRPr/>
            </a:pPr>
            <a:r>
              <a:rPr kumimoji="0" lang="en-US" sz="1108" b="0" i="0" u="none" strike="noStrike" kern="0" cap="none" spc="0" normalizeH="0" baseline="0" noProof="0" dirty="0">
                <a:ln>
                  <a:noFill/>
                </a:ln>
                <a:solidFill>
                  <a:srgbClr val="FFFF00"/>
                </a:solidFill>
                <a:effectLst/>
                <a:uLnTx/>
                <a:uFillTx/>
                <a:latin typeface="Calibri" panose="020F0502020204030204" pitchFamily="34" charset="0"/>
                <a:ea typeface="Arial"/>
                <a:cs typeface="Arial"/>
                <a:sym typeface="Arial"/>
                <a:rtl val="0"/>
              </a:rPr>
              <a:t>Dose 3</a:t>
            </a:r>
          </a:p>
        </p:txBody>
      </p:sp>
      <p:cxnSp>
        <p:nvCxnSpPr>
          <p:cNvPr id="338963" name="Shape 65"/>
          <p:cNvCxnSpPr>
            <a:cxnSpLocks noChangeShapeType="1"/>
          </p:cNvCxnSpPr>
          <p:nvPr/>
        </p:nvCxnSpPr>
        <p:spPr bwMode="auto">
          <a:xfrm flipH="1">
            <a:off x="6243517" y="3984625"/>
            <a:ext cx="2381" cy="190500"/>
          </a:xfrm>
          <a:prstGeom prst="straightConnector1">
            <a:avLst/>
          </a:prstGeom>
          <a:noFill/>
          <a:ln w="12700">
            <a:solidFill>
              <a:schemeClr val="tx1"/>
            </a:solidFill>
            <a:miter lim="800000"/>
            <a:headEnd/>
            <a:tailEnd type="stealth" w="lg" len="lg"/>
          </a:ln>
          <a:extLst>
            <a:ext uri="{909E8E84-426E-40dd-AFC4-6F175D3DCCD1}">
              <a14:hiddenFill xmlns:a14="http://schemas.microsoft.com/office/drawing/2010/main" xmlns="">
                <a:noFill/>
              </a14:hiddenFill>
            </a:ext>
          </a:extLst>
        </p:spPr>
      </p:cxnSp>
      <p:sp>
        <p:nvSpPr>
          <p:cNvPr id="66" name="Shape 66"/>
          <p:cNvSpPr txBox="1"/>
          <p:nvPr/>
        </p:nvSpPr>
        <p:spPr>
          <a:xfrm>
            <a:off x="6714480" y="3770313"/>
            <a:ext cx="688181" cy="311150"/>
          </a:xfrm>
          <a:prstGeom prst="rect">
            <a:avLst/>
          </a:prstGeom>
          <a:noFill/>
          <a:ln>
            <a:noFill/>
          </a:ln>
        </p:spPr>
        <p:txBody>
          <a:bodyPr lIns="84392" tIns="42185" rIns="84392" bIns="42185"/>
          <a:lstStyle/>
          <a:p>
            <a:pPr marL="0" marR="0" lvl="0" indent="0" algn="l" defTabSz="914400" rtl="0" eaLnBrk="1" fontAlgn="auto" latinLnBrk="0" hangingPunct="1">
              <a:lnSpc>
                <a:spcPct val="100000"/>
              </a:lnSpc>
              <a:spcBef>
                <a:spcPts val="0"/>
              </a:spcBef>
              <a:spcAft>
                <a:spcPts val="0"/>
              </a:spcAft>
              <a:buClr>
                <a:srgbClr val="53565A"/>
              </a:buClr>
              <a:buSzPct val="25000"/>
              <a:buFontTx/>
              <a:buNone/>
              <a:tabLst/>
              <a:defRPr/>
            </a:pPr>
            <a:r>
              <a:rPr kumimoji="0" lang="en-US" sz="1108" b="0" i="0" u="none" strike="noStrike" kern="0" cap="none" spc="0" normalizeH="0" baseline="0" noProof="0" dirty="0">
                <a:ln>
                  <a:noFill/>
                </a:ln>
                <a:solidFill>
                  <a:srgbClr val="FFFF00"/>
                </a:solidFill>
                <a:effectLst/>
                <a:uLnTx/>
                <a:uFillTx/>
                <a:latin typeface="Calibri" panose="020F0502020204030204" pitchFamily="34" charset="0"/>
                <a:ea typeface="Arial"/>
                <a:cs typeface="Arial"/>
                <a:sym typeface="Arial"/>
                <a:rtl val="0"/>
              </a:rPr>
              <a:t>Dose 4</a:t>
            </a:r>
          </a:p>
        </p:txBody>
      </p:sp>
      <p:cxnSp>
        <p:nvCxnSpPr>
          <p:cNvPr id="338965" name="Shape 67"/>
          <p:cNvCxnSpPr>
            <a:cxnSpLocks noChangeShapeType="1"/>
          </p:cNvCxnSpPr>
          <p:nvPr/>
        </p:nvCxnSpPr>
        <p:spPr bwMode="auto">
          <a:xfrm flipH="1">
            <a:off x="6921648" y="3984625"/>
            <a:ext cx="2381" cy="190500"/>
          </a:xfrm>
          <a:prstGeom prst="straightConnector1">
            <a:avLst/>
          </a:prstGeom>
          <a:noFill/>
          <a:ln w="12700">
            <a:solidFill>
              <a:schemeClr val="tx1"/>
            </a:solidFill>
            <a:miter lim="800000"/>
            <a:headEnd/>
            <a:tailEnd type="stealth" w="lg" len="lg"/>
          </a:ln>
          <a:extLst>
            <a:ext uri="{909E8E84-426E-40dd-AFC4-6F175D3DCCD1}">
              <a14:hiddenFill xmlns:a14="http://schemas.microsoft.com/office/drawing/2010/main" xmlns="">
                <a:noFill/>
              </a14:hiddenFill>
            </a:ext>
          </a:extLst>
        </p:spPr>
      </p:cxnSp>
      <p:sp>
        <p:nvSpPr>
          <p:cNvPr id="68" name="Shape 68"/>
          <p:cNvSpPr txBox="1">
            <a:spLocks noGrp="1"/>
          </p:cNvSpPr>
          <p:nvPr>
            <p:ph type="title"/>
          </p:nvPr>
        </p:nvSpPr>
        <p:spPr>
          <a:xfrm>
            <a:off x="2753958" y="282575"/>
            <a:ext cx="8458200" cy="492125"/>
          </a:xfrm>
        </p:spPr>
        <p:txBody>
          <a:bodyPr lIns="84392" tIns="42185" rIns="84392" bIns="42185">
            <a:noAutofit/>
          </a:bodyPr>
          <a:lstStyle/>
          <a:p>
            <a:pPr eaLnBrk="1" fontAlgn="auto" hangingPunct="1">
              <a:spcAft>
                <a:spcPts val="0"/>
              </a:spcAft>
              <a:buClr>
                <a:srgbClr val="A1D862"/>
              </a:buClr>
              <a:buSzPct val="25000"/>
              <a:defRPr/>
            </a:pPr>
            <a:r>
              <a:rPr lang="en-US" sz="3600" dirty="0">
                <a:solidFill>
                  <a:srgbClr val="FFFF99"/>
                </a:solidFill>
                <a:latin typeface="Calibri" panose="020F0502020204030204" pitchFamily="34" charset="0"/>
                <a:sym typeface="Arial"/>
              </a:rPr>
              <a:t>NETTER -1  Study  Objectives and Design</a:t>
            </a:r>
          </a:p>
        </p:txBody>
      </p:sp>
      <p:sp>
        <p:nvSpPr>
          <p:cNvPr id="2" name="TextBox 1"/>
          <p:cNvSpPr txBox="1"/>
          <p:nvPr/>
        </p:nvSpPr>
        <p:spPr>
          <a:xfrm>
            <a:off x="2955133" y="5961066"/>
            <a:ext cx="2243138" cy="333809"/>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69" b="0" i="0" u="none" strike="noStrike" kern="0" cap="none" spc="0" normalizeH="0" baseline="30000" noProof="0" dirty="0">
                <a:ln>
                  <a:noFill/>
                </a:ln>
                <a:solidFill>
                  <a:srgbClr val="FFFFFF"/>
                </a:solidFill>
                <a:effectLst/>
                <a:uLnTx/>
                <a:uFillTx/>
                <a:latin typeface="Calibri" panose="020F0502020204030204" pitchFamily="34" charset="0"/>
                <a:ea typeface="MS PGothic"/>
                <a:cs typeface="Arial"/>
                <a:sym typeface="Arial"/>
                <a:rtl val="0"/>
              </a:rPr>
              <a:t>1. FDA and EMA recommendation</a:t>
            </a:r>
            <a:endParaRPr kumimoji="0" lang="en-US" sz="1292"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a:sym typeface="Arial"/>
              <a:rtl val="0"/>
            </a:endParaRPr>
          </a:p>
        </p:txBody>
      </p:sp>
      <p:sp>
        <p:nvSpPr>
          <p:cNvPr id="33" name="Shape 56"/>
          <p:cNvSpPr/>
          <p:nvPr/>
        </p:nvSpPr>
        <p:spPr>
          <a:xfrm>
            <a:off x="4663678" y="3894138"/>
            <a:ext cx="4023122" cy="1155700"/>
          </a:xfrm>
          <a:prstGeom prst="rightArrow">
            <a:avLst>
              <a:gd name="adj1" fmla="val 51666"/>
              <a:gd name="adj2" fmla="val 50000"/>
            </a:avLst>
          </a:prstGeom>
          <a:solidFill>
            <a:srgbClr val="97D356"/>
          </a:solidFill>
          <a:ln>
            <a:noFill/>
          </a:ln>
          <a:scene3d>
            <a:camera prst="orthographicFront"/>
            <a:lightRig rig="threePt" dir="t"/>
          </a:scene3d>
          <a:sp3d>
            <a:bevelT/>
          </a:sp3d>
        </p:spPr>
        <p:txBody>
          <a:bodyPr lIns="84392" tIns="42185" rIns="84392" bIns="42185" anchor="ctr"/>
          <a:lstStyle/>
          <a:p>
            <a:pPr marL="0" marR="0" lvl="0" indent="0" algn="ctr" defTabSz="914400" rtl="0" eaLnBrk="1" fontAlgn="auto" latinLnBrk="0" hangingPunct="1">
              <a:lnSpc>
                <a:spcPct val="100000"/>
              </a:lnSpc>
              <a:spcBef>
                <a:spcPts val="0"/>
              </a:spcBef>
              <a:spcAft>
                <a:spcPts val="0"/>
              </a:spcAft>
              <a:buClr>
                <a:srgbClr val="FFFFFF"/>
              </a:buClr>
              <a:buSzPct val="25000"/>
              <a:buFontTx/>
              <a:buNone/>
              <a:tabLst/>
              <a:defRPr/>
            </a:pPr>
            <a:endParaRPr kumimoji="0" sz="1800" b="0" i="0" u="none" strike="noStrike" kern="0" cap="none" spc="0" normalizeH="0" baseline="0" noProof="0">
              <a:ln>
                <a:noFill/>
              </a:ln>
              <a:solidFill>
                <a:srgbClr val="FFFFFF"/>
              </a:solidFill>
              <a:effectLst/>
              <a:uLnTx/>
              <a:uFillTx/>
              <a:latin typeface="Calibri" panose="020F0502020204030204" pitchFamily="34" charset="0"/>
              <a:ea typeface="MS PGothic"/>
              <a:cs typeface="Arial"/>
              <a:sym typeface="Times New Roman"/>
              <a:rtl val="0"/>
            </a:endParaRPr>
          </a:p>
        </p:txBody>
      </p:sp>
      <p:sp>
        <p:nvSpPr>
          <p:cNvPr id="35" name="Shape 57"/>
          <p:cNvSpPr txBox="1"/>
          <p:nvPr/>
        </p:nvSpPr>
        <p:spPr>
          <a:xfrm>
            <a:off x="4660472" y="4192588"/>
            <a:ext cx="3894898" cy="511175"/>
          </a:xfrm>
          <a:prstGeom prst="rect">
            <a:avLst/>
          </a:prstGeom>
          <a:noFill/>
          <a:ln>
            <a:noFill/>
          </a:ln>
          <a:scene3d>
            <a:camera prst="orthographicFront"/>
            <a:lightRig rig="threePt" dir="t"/>
          </a:scene3d>
          <a:sp3d>
            <a:bevelT/>
          </a:sp3d>
        </p:spPr>
        <p:txBody>
          <a:bodyPr lIns="84392" tIns="42185" rIns="84392" bIns="42185"/>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
                <a:srgbClr val="53565A"/>
              </a:buClr>
              <a:buSzPct val="25000"/>
              <a:buFontTx/>
              <a:buNone/>
              <a:tabLst/>
              <a:defRPr/>
            </a:pPr>
            <a:r>
              <a:rPr kumimoji="0" lang="en-US" altLang="en-US" sz="1600" b="0" i="0" u="none" strike="noStrike" kern="0" cap="none" spc="0" normalizeH="0" baseline="30000" noProof="0" dirty="0">
                <a:ln>
                  <a:noFill/>
                </a:ln>
                <a:solidFill>
                  <a:srgbClr val="000000"/>
                </a:solidFill>
                <a:effectLst/>
                <a:uLnTx/>
                <a:uFillTx/>
                <a:latin typeface="Calibri" panose="020F0502020204030204" pitchFamily="34" charset="0"/>
                <a:ea typeface="MS PGothic"/>
                <a:cs typeface="Arial" panose="020B0604020202020204" pitchFamily="34" charset="0"/>
                <a:sym typeface="Arial" panose="020B0604020202020204" pitchFamily="34" charset="0"/>
              </a:rPr>
              <a:t>177</a:t>
            </a:r>
            <a:r>
              <a:rPr kumimoji="0" lang="en-US" altLang="en-US" sz="1600" b="0" i="0" u="none" strike="noStrike" kern="0" cap="none" spc="0" normalizeH="0" baseline="0" noProof="0" dirty="0">
                <a:ln>
                  <a:noFill/>
                </a:ln>
                <a:solidFill>
                  <a:srgbClr val="000000"/>
                </a:solidFill>
                <a:effectLst/>
                <a:uLnTx/>
                <a:uFillTx/>
                <a:latin typeface="Calibri" panose="020F0502020204030204" pitchFamily="34" charset="0"/>
                <a:ea typeface="MS PGothic"/>
                <a:cs typeface="Arial" panose="020B0604020202020204" pitchFamily="34" charset="0"/>
                <a:sym typeface="Arial" panose="020B0604020202020204" pitchFamily="34" charset="0"/>
              </a:rPr>
              <a:t>Lu-Dotatate 200 </a:t>
            </a:r>
            <a:r>
              <a:rPr kumimoji="0" lang="en-US" altLang="en-US" sz="1600" b="0" i="0" u="none" strike="noStrike" kern="0" cap="none" spc="0" normalizeH="0" baseline="0" noProof="0" dirty="0" err="1">
                <a:ln>
                  <a:noFill/>
                </a:ln>
                <a:solidFill>
                  <a:srgbClr val="000000"/>
                </a:solidFill>
                <a:effectLst/>
                <a:uLnTx/>
                <a:uFillTx/>
                <a:latin typeface="Calibri" panose="020F0502020204030204" pitchFamily="34" charset="0"/>
                <a:ea typeface="MS PGothic"/>
                <a:cs typeface="Arial" panose="020B0604020202020204" pitchFamily="34" charset="0"/>
                <a:sym typeface="Arial" panose="020B0604020202020204" pitchFamily="34" charset="0"/>
              </a:rPr>
              <a:t>mCi</a:t>
            </a:r>
            <a:r>
              <a:rPr kumimoji="0" lang="en-US" altLang="en-US" sz="1600" b="0" i="0" u="none" strike="noStrike" kern="0" cap="none" spc="0" normalizeH="0" baseline="0" noProof="0" dirty="0">
                <a:ln>
                  <a:noFill/>
                </a:ln>
                <a:solidFill>
                  <a:srgbClr val="000000"/>
                </a:solidFill>
                <a:effectLst/>
                <a:uLnTx/>
                <a:uFillTx/>
                <a:latin typeface="Calibri" panose="020F0502020204030204" pitchFamily="34" charset="0"/>
                <a:ea typeface="MS PGothic"/>
                <a:cs typeface="Arial" panose="020B0604020202020204" pitchFamily="34" charset="0"/>
                <a:sym typeface="Arial" panose="020B0604020202020204" pitchFamily="34" charset="0"/>
              </a:rPr>
              <a:t> + </a:t>
            </a:r>
            <a:r>
              <a:rPr kumimoji="0" lang="en-US" altLang="en-US" sz="1600" b="0" i="0" u="none" strike="noStrike" kern="0" cap="none" spc="0" normalizeH="0" baseline="0" noProof="0" dirty="0" err="1">
                <a:ln>
                  <a:noFill/>
                </a:ln>
                <a:solidFill>
                  <a:srgbClr val="000000"/>
                </a:solidFill>
                <a:effectLst/>
                <a:uLnTx/>
                <a:uFillTx/>
                <a:latin typeface="Calibri" panose="020F0502020204030204" pitchFamily="34" charset="0"/>
                <a:ea typeface="MS PGothic"/>
                <a:cs typeface="Arial" panose="020B0604020202020204" pitchFamily="34" charset="0"/>
                <a:sym typeface="Arial" panose="020B0604020202020204" pitchFamily="34" charset="0"/>
              </a:rPr>
              <a:t>octreotide</a:t>
            </a:r>
            <a:r>
              <a:rPr kumimoji="0" lang="en-US" altLang="en-US" sz="1600" b="0" i="0" u="none" strike="noStrike" kern="0" cap="none" spc="0" normalizeH="0" baseline="0" noProof="0" dirty="0">
                <a:ln>
                  <a:noFill/>
                </a:ln>
                <a:solidFill>
                  <a:srgbClr val="000000"/>
                </a:solidFill>
                <a:effectLst/>
                <a:uLnTx/>
                <a:uFillTx/>
                <a:latin typeface="Calibri" panose="020F0502020204030204" pitchFamily="34" charset="0"/>
                <a:ea typeface="MS PGothic"/>
                <a:cs typeface="Arial" panose="020B0604020202020204" pitchFamily="34" charset="0"/>
                <a:sym typeface="Arial" panose="020B0604020202020204" pitchFamily="34" charset="0"/>
              </a:rPr>
              <a:t> LAR 30 mg every 8 weeks</a:t>
            </a:r>
          </a:p>
        </p:txBody>
      </p:sp>
      <p:sp>
        <p:nvSpPr>
          <p:cNvPr id="36" name="Shape 58"/>
          <p:cNvSpPr/>
          <p:nvPr/>
        </p:nvSpPr>
        <p:spPr>
          <a:xfrm>
            <a:off x="4664905" y="4824486"/>
            <a:ext cx="4024313" cy="1150937"/>
          </a:xfrm>
          <a:prstGeom prst="rightArrow">
            <a:avLst>
              <a:gd name="adj1" fmla="val 50570"/>
              <a:gd name="adj2" fmla="val 50000"/>
            </a:avLst>
          </a:prstGeom>
          <a:solidFill>
            <a:srgbClr val="E6E6E6"/>
          </a:solidFill>
          <a:ln>
            <a:noFill/>
          </a:ln>
          <a:scene3d>
            <a:camera prst="orthographicFront"/>
            <a:lightRig rig="threePt" dir="t"/>
          </a:scene3d>
          <a:sp3d>
            <a:bevelT/>
          </a:sp3d>
        </p:spPr>
        <p:txBody>
          <a:bodyPr lIns="33231" tIns="42185" rIns="0" bIns="42185"/>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215" b="0" i="0" u="none" strike="noStrike" kern="0" cap="none" spc="0" normalizeH="0" baseline="0" noProof="0">
              <a:ln>
                <a:noFill/>
              </a:ln>
              <a:solidFill>
                <a:prstClr val="black"/>
              </a:solidFill>
              <a:effectLst/>
              <a:uLnTx/>
              <a:uFillTx/>
              <a:latin typeface="Calibri" panose="020F0502020204030204" pitchFamily="34" charset="0"/>
              <a:ea typeface="Times New Roman"/>
              <a:cs typeface="Times New Roman"/>
              <a:sym typeface="Times New Roman"/>
              <a:rtl val="0"/>
            </a:endParaRPr>
          </a:p>
        </p:txBody>
      </p:sp>
      <p:sp>
        <p:nvSpPr>
          <p:cNvPr id="37" name="Shape 59"/>
          <p:cNvSpPr txBox="1"/>
          <p:nvPr/>
        </p:nvSpPr>
        <p:spPr>
          <a:xfrm>
            <a:off x="4664906" y="5076893"/>
            <a:ext cx="3774281" cy="339725"/>
          </a:xfrm>
          <a:prstGeom prst="rect">
            <a:avLst/>
          </a:prstGeom>
          <a:noFill/>
          <a:ln>
            <a:noFill/>
          </a:ln>
        </p:spPr>
        <p:txBody>
          <a:bodyPr lIns="84392" tIns="42185" rIns="84392" bIns="42185"/>
          <a:lstStyle/>
          <a:p>
            <a:pPr marL="0" marR="0" lvl="0" indent="0" algn="l" defTabSz="914400" rtl="0" eaLnBrk="1" fontAlgn="auto" latinLnBrk="0" hangingPunct="1">
              <a:lnSpc>
                <a:spcPct val="100000"/>
              </a:lnSpc>
              <a:spcBef>
                <a:spcPts val="0"/>
              </a:spcBef>
              <a:spcAft>
                <a:spcPts val="0"/>
              </a:spcAft>
              <a:buClr>
                <a:srgbClr val="000000"/>
              </a:buClr>
              <a:buSzPct val="25000"/>
              <a:buFontTx/>
              <a:buNone/>
              <a:tabLst/>
              <a:defRPr/>
            </a:pPr>
            <a:r>
              <a:rPr kumimoji="0" lang="en-US" sz="1800" b="0" i="0" u="none" strike="noStrike" kern="0" cap="none" spc="0" normalizeH="0" baseline="0" noProof="0" dirty="0">
                <a:ln>
                  <a:noFill/>
                </a:ln>
                <a:solidFill>
                  <a:srgbClr val="000000"/>
                </a:solidFill>
                <a:effectLst/>
                <a:uLnTx/>
                <a:uFillTx/>
                <a:latin typeface="Calibri" panose="020F0502020204030204" pitchFamily="34" charset="0"/>
                <a:ea typeface="Arial"/>
                <a:cs typeface="Arial"/>
                <a:sym typeface="Arial"/>
                <a:rtl val="0"/>
              </a:rPr>
              <a:t>Octreotide LAR (high dose - 60mg </a:t>
            </a:r>
            <a:r>
              <a:rPr kumimoji="0" lang="en-US" sz="1800" b="0" i="0" u="none" strike="noStrike" kern="0" cap="none" spc="0" normalizeH="0" baseline="0" noProof="0" dirty="0">
                <a:ln>
                  <a:noFill/>
                </a:ln>
                <a:solidFill>
                  <a:srgbClr val="53565A"/>
                </a:solidFill>
                <a:effectLst/>
                <a:uLnTx/>
                <a:uFillTx/>
                <a:latin typeface="Calibri" panose="020F0502020204030204" pitchFamily="34" charset="0"/>
                <a:ea typeface="Arial"/>
                <a:cs typeface="Arial"/>
                <a:sym typeface="Arial"/>
                <a:rtl val="0"/>
              </a:rPr>
              <a:t>every 4 weeks</a:t>
            </a:r>
            <a:r>
              <a:rPr kumimoji="0" lang="en-US" sz="1800" b="0" i="0" u="none" strike="noStrike" kern="0" cap="none" spc="0" normalizeH="0" baseline="30000" noProof="0" dirty="0">
                <a:ln>
                  <a:noFill/>
                </a:ln>
                <a:solidFill>
                  <a:srgbClr val="53565A"/>
                </a:solidFill>
                <a:effectLst/>
                <a:uLnTx/>
                <a:uFillTx/>
                <a:latin typeface="Calibri" panose="020F0502020204030204" pitchFamily="34" charset="0"/>
                <a:ea typeface="Arial"/>
                <a:cs typeface="Arial"/>
                <a:sym typeface="Arial"/>
                <a:rtl val="0"/>
              </a:rPr>
              <a:t>1</a:t>
            </a:r>
            <a:r>
              <a:rPr kumimoji="0" lang="en-US" sz="1800" b="0" i="0" u="none" strike="noStrike" kern="0" cap="none" spc="0" normalizeH="0" baseline="0" noProof="0" dirty="0">
                <a:ln>
                  <a:noFill/>
                </a:ln>
                <a:solidFill>
                  <a:srgbClr val="53565A"/>
                </a:solidFill>
                <a:effectLst/>
                <a:uLnTx/>
                <a:uFillTx/>
                <a:latin typeface="Calibri" panose="020F0502020204030204" pitchFamily="34" charset="0"/>
                <a:ea typeface="Arial"/>
                <a:cs typeface="Arial"/>
                <a:sym typeface="Arial"/>
                <a:rtl val="0"/>
              </a:rPr>
              <a:t>)</a:t>
            </a:r>
            <a:endParaRPr kumimoji="0" lang="en-US" sz="1800" b="0" i="0" u="none" strike="noStrike" kern="0" cap="none" spc="0" normalizeH="0" baseline="30000" noProof="0" dirty="0">
              <a:ln>
                <a:noFill/>
              </a:ln>
              <a:solidFill>
                <a:srgbClr val="53565A"/>
              </a:solidFill>
              <a:effectLst/>
              <a:uLnTx/>
              <a:uFillTx/>
              <a:latin typeface="Calibri" panose="020F0502020204030204" pitchFamily="34" charset="0"/>
              <a:ea typeface="Arial"/>
              <a:cs typeface="Arial"/>
              <a:sym typeface="Arial"/>
              <a:rtl val="0"/>
            </a:endParaRPr>
          </a:p>
        </p:txBody>
      </p:sp>
    </p:spTree>
    <p:extLst>
      <p:ext uri="{BB962C8B-B14F-4D97-AF65-F5344CB8AC3E}">
        <p14:creationId xmlns:p14="http://schemas.microsoft.com/office/powerpoint/2010/main" val="1823545046"/>
      </p:ext>
    </p:extLst>
  </p:cSld>
  <p:clrMapOvr>
    <a:masterClrMapping/>
  </p:clrMapOvr>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EF0FC75-9528-411F-B9B4-12B625626452}"/>
              </a:ext>
            </a:extLst>
          </p:cNvPr>
          <p:cNvSpPr/>
          <p:nvPr/>
        </p:nvSpPr>
        <p:spPr bwMode="auto">
          <a:xfrm>
            <a:off x="1412183" y="1216531"/>
            <a:ext cx="9484079" cy="4538212"/>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Tahoma"/>
              <a:ea typeface="Tahoma"/>
              <a:cs typeface="Tahoma"/>
            </a:endParaRPr>
          </a:p>
        </p:txBody>
      </p:sp>
      <p:sp>
        <p:nvSpPr>
          <p:cNvPr id="139" name="Shape 139"/>
          <p:cNvSpPr txBox="1">
            <a:spLocks noGrp="1"/>
          </p:cNvSpPr>
          <p:nvPr>
            <p:ph type="title"/>
          </p:nvPr>
        </p:nvSpPr>
        <p:spPr>
          <a:xfrm>
            <a:off x="2768263" y="242479"/>
            <a:ext cx="8127999" cy="787399"/>
          </a:xfrm>
        </p:spPr>
        <p:txBody>
          <a:bodyPr lIns="84392" tIns="42185" rIns="84392" bIns="42185">
            <a:noAutofit/>
          </a:bodyPr>
          <a:lstStyle/>
          <a:p>
            <a:pPr eaLnBrk="1" fontAlgn="auto" hangingPunct="1">
              <a:spcAft>
                <a:spcPts val="0"/>
              </a:spcAft>
              <a:buClr>
                <a:srgbClr val="A1D862"/>
              </a:buClr>
              <a:buSzPct val="25000"/>
              <a:defRPr/>
            </a:pPr>
            <a:r>
              <a:rPr lang="en-US" sz="3600" dirty="0">
                <a:solidFill>
                  <a:srgbClr val="FFFF99"/>
                </a:solidFill>
                <a:latin typeface="Calibri" panose="020F0502020204030204" pitchFamily="34" charset="0"/>
                <a:sym typeface="Arial"/>
              </a:rPr>
              <a:t>NETTER-1 Response Rate</a:t>
            </a:r>
            <a:br>
              <a:rPr lang="en-US" sz="3600" dirty="0">
                <a:solidFill>
                  <a:srgbClr val="FFFF99"/>
                </a:solidFill>
                <a:latin typeface="Calibri" panose="020F0502020204030204" pitchFamily="34" charset="0"/>
                <a:sym typeface="Arial"/>
              </a:rPr>
            </a:br>
            <a:endParaRPr lang="en-US" sz="3600" dirty="0">
              <a:solidFill>
                <a:srgbClr val="FFFF99"/>
              </a:solidFill>
              <a:latin typeface="Calibri" panose="020F0502020204030204" pitchFamily="34" charset="0"/>
              <a:sym typeface="Arial"/>
            </a:endParaRPr>
          </a:p>
        </p:txBody>
      </p:sp>
      <p:sp>
        <p:nvSpPr>
          <p:cNvPr id="8" name="Shape 199"/>
          <p:cNvSpPr txBox="1"/>
          <p:nvPr/>
        </p:nvSpPr>
        <p:spPr>
          <a:xfrm>
            <a:off x="2856072" y="6330156"/>
            <a:ext cx="6330461" cy="246062"/>
          </a:xfrm>
          <a:prstGeom prst="rect">
            <a:avLst/>
          </a:prstGeom>
          <a:noFill/>
          <a:ln>
            <a:noFill/>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prstClr val="black"/>
              </a:buClr>
              <a:buSzPct val="25000"/>
              <a:buFontTx/>
              <a:buNone/>
              <a:tabLst/>
              <a:defRPr/>
            </a:pPr>
            <a:r>
              <a:rPr kumimoji="0" lang="en-US" sz="1000" b="0" i="0" u="none" strike="noStrike" kern="0" cap="none" spc="0" normalizeH="0" baseline="0" noProof="0" dirty="0">
                <a:ln>
                  <a:noFill/>
                </a:ln>
                <a:solidFill>
                  <a:srgbClr val="FFFFFF"/>
                </a:solidFill>
                <a:effectLst/>
                <a:uLnTx/>
                <a:uFillTx/>
                <a:latin typeface="Arial"/>
                <a:ea typeface="Arial"/>
                <a:cs typeface="Arial"/>
                <a:sym typeface="Arial"/>
                <a:rtl val="0"/>
              </a:rPr>
              <a:t>Presentation Presidential Session II of the 18th ECCO – 40th ESMO – European Cancer Congress 2015, 27 September 2015, abstract 6LBA, Vienna</a:t>
            </a:r>
          </a:p>
        </p:txBody>
      </p:sp>
      <p:graphicFrame>
        <p:nvGraphicFramePr>
          <p:cNvPr id="9" name="Shape 200"/>
          <p:cNvGraphicFramePr/>
          <p:nvPr>
            <p:extLst/>
          </p:nvPr>
        </p:nvGraphicFramePr>
        <p:xfrm>
          <a:off x="1549102" y="1322228"/>
          <a:ext cx="9230715" cy="4319242"/>
        </p:xfrm>
        <a:graphic>
          <a:graphicData uri="http://schemas.openxmlformats.org/drawingml/2006/table">
            <a:tbl>
              <a:tblPr firstRow="1">
                <a:tableStyleId>{69C7853C-536D-4A76-A0AE-DD22124D55A5}</a:tableStyleId>
              </a:tblPr>
              <a:tblGrid>
                <a:gridCol w="5416409">
                  <a:extLst>
                    <a:ext uri="{9D8B030D-6E8A-4147-A177-3AD203B41FA5}">
                      <a16:colId xmlns:a16="http://schemas.microsoft.com/office/drawing/2014/main" val="20000"/>
                    </a:ext>
                  </a:extLst>
                </a:gridCol>
                <a:gridCol w="2016511">
                  <a:extLst>
                    <a:ext uri="{9D8B030D-6E8A-4147-A177-3AD203B41FA5}">
                      <a16:colId xmlns:a16="http://schemas.microsoft.com/office/drawing/2014/main" val="20001"/>
                    </a:ext>
                  </a:extLst>
                </a:gridCol>
                <a:gridCol w="1797795">
                  <a:extLst>
                    <a:ext uri="{9D8B030D-6E8A-4147-A177-3AD203B41FA5}">
                      <a16:colId xmlns:a16="http://schemas.microsoft.com/office/drawing/2014/main" val="20002"/>
                    </a:ext>
                  </a:extLst>
                </a:gridCol>
              </a:tblGrid>
              <a:tr h="1218683">
                <a:tc>
                  <a:txBody>
                    <a:bodyPr/>
                    <a:lstStyle/>
                    <a:p>
                      <a:pPr marL="0" marR="0" lvl="0" indent="0" algn="ctr" rtl="0">
                        <a:lnSpc>
                          <a:spcPct val="100000"/>
                        </a:lnSpc>
                        <a:spcBef>
                          <a:spcPts val="0"/>
                        </a:spcBef>
                        <a:spcAft>
                          <a:spcPts val="0"/>
                        </a:spcAft>
                        <a:buClr>
                          <a:srgbClr val="FFFFFF"/>
                        </a:buClr>
                        <a:buSzPct val="25000"/>
                        <a:buFont typeface="Arial"/>
                        <a:buNone/>
                      </a:pPr>
                      <a:r>
                        <a:rPr lang="en-US" sz="2200" u="none" strike="noStrike" cap="none" baseline="0" dirty="0">
                          <a:solidFill>
                            <a:schemeClr val="bg2"/>
                          </a:solidFill>
                          <a:latin typeface="Calibri" panose="020F0502020204030204" pitchFamily="34" charset="0"/>
                          <a:cs typeface="Calibri" panose="020F0502020204030204" pitchFamily="34" charset="0"/>
                          <a:sym typeface="Arial"/>
                        </a:rPr>
                        <a:t>Tumor Response Rate </a:t>
                      </a:r>
                      <a:endParaRPr lang="en-US" sz="2200" b="1" i="0" u="none" strike="noStrike" cap="none" baseline="0" dirty="0">
                        <a:solidFill>
                          <a:schemeClr val="bg2"/>
                        </a:solidFill>
                        <a:latin typeface="Calibri" panose="020F0502020204030204" pitchFamily="34" charset="0"/>
                        <a:ea typeface="Arial"/>
                        <a:cs typeface="Calibri" panose="020F0502020204030204" pitchFamily="34" charset="0"/>
                        <a:sym typeface="Arial"/>
                      </a:endParaRP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en-US" sz="2200" u="none" strike="noStrike" cap="none" baseline="30000" dirty="0">
                          <a:solidFill>
                            <a:schemeClr val="bg2"/>
                          </a:solidFill>
                          <a:latin typeface="Calibri" panose="020F0502020204030204" pitchFamily="34" charset="0"/>
                          <a:cs typeface="Calibri" panose="020F0502020204030204" pitchFamily="34" charset="0"/>
                          <a:sym typeface="Arial"/>
                        </a:rPr>
                        <a:t>177</a:t>
                      </a:r>
                      <a:r>
                        <a:rPr lang="en-US" sz="2200" u="none" strike="noStrike" cap="none" baseline="0" dirty="0">
                          <a:solidFill>
                            <a:schemeClr val="bg2"/>
                          </a:solidFill>
                          <a:latin typeface="Calibri" panose="020F0502020204030204" pitchFamily="34" charset="0"/>
                          <a:cs typeface="Calibri" panose="020F0502020204030204" pitchFamily="34" charset="0"/>
                          <a:sym typeface="Arial"/>
                        </a:rPr>
                        <a:t>Lu-Dotatate</a:t>
                      </a:r>
                      <a:br>
                        <a:rPr lang="en-US" sz="2200" u="none" strike="noStrike" cap="none" baseline="0" dirty="0">
                          <a:solidFill>
                            <a:schemeClr val="bg2"/>
                          </a:solidFill>
                          <a:latin typeface="Calibri" panose="020F0502020204030204" pitchFamily="34" charset="0"/>
                          <a:cs typeface="Calibri" panose="020F0502020204030204" pitchFamily="34" charset="0"/>
                          <a:sym typeface="Arial"/>
                        </a:rPr>
                      </a:br>
                      <a:r>
                        <a:rPr lang="en-US" sz="2200" u="none" strike="noStrike" cap="none" baseline="0" dirty="0">
                          <a:solidFill>
                            <a:schemeClr val="bg2"/>
                          </a:solidFill>
                          <a:latin typeface="Calibri" panose="020F0502020204030204" pitchFamily="34" charset="0"/>
                          <a:cs typeface="Calibri" panose="020F0502020204030204" pitchFamily="34" charset="0"/>
                          <a:sym typeface="Arial"/>
                        </a:rPr>
                        <a:t>(n=101)</a:t>
                      </a:r>
                      <a:endParaRPr lang="en-US" sz="2200" b="1" i="0" u="none" strike="noStrike" cap="none" baseline="0" dirty="0">
                        <a:solidFill>
                          <a:schemeClr val="bg2"/>
                        </a:solidFill>
                        <a:latin typeface="Calibri" panose="020F0502020204030204" pitchFamily="34" charset="0"/>
                        <a:ea typeface="Arial"/>
                        <a:cs typeface="Calibri" panose="020F0502020204030204" pitchFamily="34" charset="0"/>
                        <a:sym typeface="Arial"/>
                      </a:endParaRP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tc>
                  <a:txBody>
                    <a:bodyPr/>
                    <a:lstStyle/>
                    <a:p>
                      <a:pPr marL="0" marR="0" lvl="0" indent="0" algn="ctr" rtl="0">
                        <a:lnSpc>
                          <a:spcPct val="100000"/>
                        </a:lnSpc>
                        <a:spcBef>
                          <a:spcPts val="0"/>
                        </a:spcBef>
                        <a:spcAft>
                          <a:spcPts val="0"/>
                        </a:spcAft>
                        <a:buClr>
                          <a:srgbClr val="FFFFFF"/>
                        </a:buClr>
                        <a:buSzPct val="25000"/>
                        <a:buFont typeface="Arial"/>
                        <a:buNone/>
                      </a:pPr>
                      <a:r>
                        <a:rPr lang="en-US" sz="2200" u="none" strike="noStrike" cap="none" baseline="0" dirty="0">
                          <a:solidFill>
                            <a:schemeClr val="bg2"/>
                          </a:solidFill>
                          <a:latin typeface="Calibri" panose="020F0502020204030204" pitchFamily="34" charset="0"/>
                          <a:cs typeface="Calibri" panose="020F0502020204030204" pitchFamily="34" charset="0"/>
                          <a:sym typeface="Arial"/>
                        </a:rPr>
                        <a:t>Octreotide LAR 60mg  (n=100)</a:t>
                      </a:r>
                      <a:endParaRPr lang="en-US" sz="2200" b="1" i="0" u="none" strike="noStrike" cap="none" baseline="0" dirty="0">
                        <a:solidFill>
                          <a:schemeClr val="bg2"/>
                        </a:solidFill>
                        <a:latin typeface="Calibri" panose="020F0502020204030204" pitchFamily="34" charset="0"/>
                        <a:ea typeface="Arial"/>
                        <a:cs typeface="Calibri" panose="020F0502020204030204" pitchFamily="34" charset="0"/>
                        <a:sym typeface="Arial"/>
                      </a:endParaRPr>
                    </a:p>
                  </a:txBody>
                  <a:tcPr marL="0" marR="0" marT="0" marB="0" anchor="ctr">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gradFill>
                      <a:gsLst>
                        <a:gs pos="0">
                          <a:srgbClr val="929292"/>
                        </a:gs>
                        <a:gs pos="999">
                          <a:srgbClr val="929292"/>
                        </a:gs>
                        <a:gs pos="50000">
                          <a:srgbClr val="D9D9D9"/>
                        </a:gs>
                        <a:gs pos="100000">
                          <a:srgbClr val="929292"/>
                        </a:gs>
                      </a:gsLst>
                      <a:lin ang="0" scaled="0"/>
                    </a:gradFill>
                  </a:tcPr>
                </a:tc>
                <a:extLst>
                  <a:ext uri="{0D108BD9-81ED-4DB2-BD59-A6C34878D82A}">
                    <a16:rowId xmlns:a16="http://schemas.microsoft.com/office/drawing/2014/main" val="10000"/>
                  </a:ext>
                </a:extLst>
              </a:tr>
              <a:tr h="573473">
                <a:tc>
                  <a:txBody>
                    <a:bodyPr/>
                    <a:lstStyle/>
                    <a:p>
                      <a:pPr marL="177800" marR="0" lvl="0" indent="0" algn="l" rtl="0">
                        <a:lnSpc>
                          <a:spcPct val="100000"/>
                        </a:lnSpc>
                        <a:spcBef>
                          <a:spcPts val="0"/>
                        </a:spcBef>
                        <a:spcAft>
                          <a:spcPts val="0"/>
                        </a:spcAft>
                        <a:buClr>
                          <a:srgbClr val="000000"/>
                        </a:buClr>
                        <a:buSzPct val="25000"/>
                        <a:buFont typeface="Arial"/>
                        <a:buNone/>
                      </a:pP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Complete Response (n)</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L w="12700" cap="flat" cmpd="sng" algn="ctr">
                      <a:solidFill>
                        <a:schemeClr val="bg2"/>
                      </a:solidFill>
                      <a:prstDash val="solid"/>
                      <a:round/>
                      <a:headEnd type="none" w="med" len="med"/>
                      <a:tailEnd type="none" w="med" len="med"/>
                    </a:lnL>
                    <a:lnT w="12700" cap="flat" cmpd="sng" algn="ctr">
                      <a:solidFill>
                        <a:schemeClr val="bg2"/>
                      </a:solidFill>
                      <a:prstDash val="solid"/>
                      <a:round/>
                      <a:headEnd type="none" w="med" len="med"/>
                      <a:tailEnd type="none" w="med" len="med"/>
                    </a:lnT>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b="1"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1</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T w="12700" cap="flat" cmpd="sng" algn="ctr">
                      <a:solidFill>
                        <a:schemeClr val="bg2"/>
                      </a:solidFill>
                      <a:prstDash val="solid"/>
                      <a:round/>
                      <a:headEnd type="none" w="med" len="med"/>
                      <a:tailEnd type="none" w="med" len="med"/>
                    </a:lnT>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b="1"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0</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1"/>
                  </a:ext>
                </a:extLst>
              </a:tr>
              <a:tr h="573473">
                <a:tc>
                  <a:txBody>
                    <a:bodyPr/>
                    <a:lstStyle/>
                    <a:p>
                      <a:pPr marL="177800" marR="0" lvl="0" indent="0" algn="l" rtl="0">
                        <a:lnSpc>
                          <a:spcPct val="100000"/>
                        </a:lnSpc>
                        <a:spcBef>
                          <a:spcPts val="0"/>
                        </a:spcBef>
                        <a:spcAft>
                          <a:spcPts val="0"/>
                        </a:spcAft>
                        <a:buClr>
                          <a:srgbClr val="000000"/>
                        </a:buClr>
                        <a:buSzPct val="25000"/>
                        <a:buFont typeface="Arial"/>
                        <a:buNone/>
                      </a:pP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Partial Response (n)</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L w="12700" cap="flat" cmpd="sng" algn="ctr">
                      <a:solidFill>
                        <a:schemeClr val="bg2"/>
                      </a:solidFill>
                      <a:prstDash val="solid"/>
                      <a:round/>
                      <a:headEnd type="none" w="med" len="med"/>
                      <a:tailEnd type="none" w="med" len="med"/>
                    </a:lnL>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b="1"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18</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b="1"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3</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R w="12700" cap="flat" cmpd="sng" algn="ctr">
                      <a:solidFill>
                        <a:schemeClr val="bg2"/>
                      </a:solidFill>
                      <a:prstDash val="solid"/>
                      <a:round/>
                      <a:headEnd type="none" w="med" len="med"/>
                      <a:tailEnd type="none" w="med" len="med"/>
                    </a:ln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2"/>
                  </a:ext>
                </a:extLst>
              </a:tr>
              <a:tr h="806667">
                <a:tc>
                  <a:txBody>
                    <a:bodyPr/>
                    <a:lstStyle/>
                    <a:p>
                      <a:pPr marL="177800" marR="0" lvl="0" indent="0" algn="l" rtl="0">
                        <a:lnSpc>
                          <a:spcPct val="100000"/>
                        </a:lnSpc>
                        <a:spcBef>
                          <a:spcPts val="0"/>
                        </a:spcBef>
                        <a:spcAft>
                          <a:spcPts val="0"/>
                        </a:spcAft>
                        <a:buClr>
                          <a:srgbClr val="000000"/>
                        </a:buClr>
                        <a:buSzPct val="25000"/>
                        <a:buFont typeface="Arial"/>
                        <a:buNone/>
                      </a:pP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Objective Response Rate </a:t>
                      </a:r>
                    </a:p>
                    <a:p>
                      <a:pPr marL="177800" marR="0" lvl="0" indent="0" algn="l" rtl="0">
                        <a:lnSpc>
                          <a:spcPct val="100000"/>
                        </a:lnSpc>
                        <a:spcBef>
                          <a:spcPts val="0"/>
                        </a:spcBef>
                        <a:spcAft>
                          <a:spcPts val="0"/>
                        </a:spcAft>
                        <a:buClr>
                          <a:srgbClr val="000000"/>
                        </a:buClr>
                        <a:buSzPct val="25000"/>
                        <a:buFont typeface="Arial"/>
                        <a:buNone/>
                      </a:pP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(CI 95%)</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L w="12700" cap="flat" cmpd="sng" algn="ctr">
                      <a:solidFill>
                        <a:schemeClr val="bg2"/>
                      </a:solidFill>
                      <a:prstDash val="solid"/>
                      <a:round/>
                      <a:headEnd type="none" w="med" len="med"/>
                      <a:tailEnd type="none" w="med" len="med"/>
                    </a:lnL>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b="1"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19 </a:t>
                      </a: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(11-26) %</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chemeClr val="dk1"/>
                        </a:buClr>
                        <a:buSzPct val="25000"/>
                        <a:buFont typeface="Arial"/>
                        <a:buNone/>
                      </a:pPr>
                      <a:r>
                        <a:rPr lang="en-US" sz="2000" b="1"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3</a:t>
                      </a: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 (0-6) % *</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R w="12700" cap="flat" cmpd="sng" algn="ctr">
                      <a:solidFill>
                        <a:schemeClr val="bg2"/>
                      </a:solidFill>
                      <a:prstDash val="solid"/>
                      <a:round/>
                      <a:headEnd type="none" w="med" len="med"/>
                      <a:tailEnd type="none" w="med" len="med"/>
                    </a:ln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3"/>
                  </a:ext>
                </a:extLst>
              </a:tr>
              <a:tr h="573473">
                <a:tc>
                  <a:txBody>
                    <a:bodyPr/>
                    <a:lstStyle/>
                    <a:p>
                      <a:pPr marL="177800" marR="0" lvl="0" indent="0" algn="l" rtl="0">
                        <a:lnSpc>
                          <a:spcPct val="100000"/>
                        </a:lnSpc>
                        <a:spcBef>
                          <a:spcPts val="0"/>
                        </a:spcBef>
                        <a:spcAft>
                          <a:spcPts val="0"/>
                        </a:spcAft>
                        <a:buClr>
                          <a:srgbClr val="000000"/>
                        </a:buClr>
                        <a:buSzPct val="25000"/>
                        <a:buFont typeface="Arial"/>
                        <a:buNone/>
                      </a:pP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Progressive Disease (n, %)</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L w="12700" cap="flat" cmpd="sng" algn="ctr">
                      <a:solidFill>
                        <a:schemeClr val="bg2"/>
                      </a:solidFill>
                      <a:prstDash val="solid"/>
                      <a:round/>
                      <a:headEnd type="none" w="med" len="med"/>
                      <a:tailEnd type="none" w="med" len="med"/>
                    </a:lnL>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5 (4%)</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27 (24%)</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R w="12700" cap="flat" cmpd="sng" algn="ctr">
                      <a:solidFill>
                        <a:schemeClr val="bg2"/>
                      </a:solidFill>
                      <a:prstDash val="solid"/>
                      <a:round/>
                      <a:headEnd type="none" w="med" len="med"/>
                      <a:tailEnd type="none" w="med" len="med"/>
                    </a:lnR>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4"/>
                  </a:ext>
                </a:extLst>
              </a:tr>
              <a:tr h="573473">
                <a:tc>
                  <a:txBody>
                    <a:bodyPr/>
                    <a:lstStyle/>
                    <a:p>
                      <a:pPr marL="177800" marR="0" lvl="0" indent="0" algn="l" rtl="0">
                        <a:lnSpc>
                          <a:spcPct val="100000"/>
                        </a:lnSpc>
                        <a:spcBef>
                          <a:spcPts val="0"/>
                        </a:spcBef>
                        <a:spcAft>
                          <a:spcPts val="0"/>
                        </a:spcAft>
                        <a:buClr>
                          <a:srgbClr val="000000"/>
                        </a:buClr>
                        <a:buSzPct val="25000"/>
                        <a:buFont typeface="Arial"/>
                        <a:buNone/>
                      </a:pP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Stable Disease (n, %)</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L w="12700" cap="flat" cmpd="sng" algn="ctr">
                      <a:solidFill>
                        <a:schemeClr val="bg2"/>
                      </a:solidFill>
                      <a:prstDash val="solid"/>
                      <a:round/>
                      <a:headEnd type="none" w="med" len="med"/>
                      <a:tailEnd type="none" w="med" len="med"/>
                    </a:lnL>
                    <a:lnB w="12700" cap="flat" cmpd="sng" algn="ctr">
                      <a:solidFill>
                        <a:schemeClr val="bg2"/>
                      </a:solidFill>
                      <a:prstDash val="solid"/>
                      <a:round/>
                      <a:headEnd type="none" w="med" len="med"/>
                      <a:tailEnd type="none" w="med" len="med"/>
                    </a:lnB>
                    <a:gradFill>
                      <a:gsLst>
                        <a:gs pos="0">
                          <a:srgbClr val="004D68"/>
                        </a:gs>
                        <a:gs pos="50000">
                          <a:srgbClr val="006082"/>
                        </a:gs>
                        <a:gs pos="100000">
                          <a:srgbClr val="004D68"/>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77 (66%)</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tc>
                  <a:txBody>
                    <a:bodyPr/>
                    <a:lstStyle/>
                    <a:p>
                      <a:pPr marL="0" marR="0" lvl="0" indent="0" algn="ctr" rtl="0">
                        <a:lnSpc>
                          <a:spcPct val="100000"/>
                        </a:lnSpc>
                        <a:spcBef>
                          <a:spcPts val="0"/>
                        </a:spcBef>
                        <a:spcAft>
                          <a:spcPts val="0"/>
                        </a:spcAft>
                        <a:buClr>
                          <a:srgbClr val="000000"/>
                        </a:buClr>
                        <a:buSzPct val="25000"/>
                        <a:buFont typeface="Arial"/>
                        <a:buNone/>
                      </a:pPr>
                      <a:r>
                        <a:rPr lang="en-US" sz="200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cs typeface="Calibri" panose="020F0502020204030204" pitchFamily="34" charset="0"/>
                          <a:sym typeface="Arial"/>
                        </a:rPr>
                        <a:t>70 (62%)</a:t>
                      </a:r>
                      <a:endParaRPr lang="en-US" sz="2000" b="1" i="0" u="none" strike="noStrike" cap="none" baseline="0" dirty="0">
                        <a:solidFill>
                          <a:schemeClr val="tx1"/>
                        </a:solidFill>
                        <a:effectLst>
                          <a:outerShdw blurRad="38100" dist="38100" dir="2700000" algn="tl">
                            <a:srgbClr val="000000">
                              <a:alpha val="43137"/>
                            </a:srgbClr>
                          </a:outerShdw>
                        </a:effectLst>
                        <a:latin typeface="Calibri" panose="020F0502020204030204" pitchFamily="34" charset="0"/>
                        <a:ea typeface="Arial"/>
                        <a:cs typeface="Calibri" panose="020F0502020204030204" pitchFamily="34" charset="0"/>
                        <a:sym typeface="Arial"/>
                      </a:endParaRPr>
                    </a:p>
                  </a:txBody>
                  <a:tcPr marL="0" marR="0" marT="0" marB="0" anchor="ctr">
                    <a:lnR w="12700" cap="flat" cmpd="sng" algn="ctr">
                      <a:solidFill>
                        <a:schemeClr val="bg2"/>
                      </a:solidFill>
                      <a:prstDash val="solid"/>
                      <a:round/>
                      <a:headEnd type="none" w="med" len="med"/>
                      <a:tailEnd type="none" w="med" len="med"/>
                    </a:lnR>
                    <a:lnB w="12700" cap="flat" cmpd="sng" algn="ctr">
                      <a:solidFill>
                        <a:schemeClr val="bg2"/>
                      </a:solidFill>
                      <a:prstDash val="solid"/>
                      <a:round/>
                      <a:headEnd type="none" w="med" len="med"/>
                      <a:tailEnd type="none" w="med" len="med"/>
                    </a:lnB>
                    <a:gradFill>
                      <a:gsLst>
                        <a:gs pos="0">
                          <a:srgbClr val="295353"/>
                        </a:gs>
                        <a:gs pos="50000">
                          <a:srgbClr val="408280"/>
                        </a:gs>
                        <a:gs pos="100000">
                          <a:srgbClr val="295353"/>
                        </a:gs>
                      </a:gsLst>
                      <a:lin ang="0" scaled="0"/>
                    </a:gradFill>
                  </a:tcPr>
                </a:tc>
                <a:extLst>
                  <a:ext uri="{0D108BD9-81ED-4DB2-BD59-A6C34878D82A}">
                    <a16:rowId xmlns:a16="http://schemas.microsoft.com/office/drawing/2014/main" val="10005"/>
                  </a:ext>
                </a:extLst>
              </a:tr>
            </a:tbl>
          </a:graphicData>
        </a:graphic>
      </p:graphicFrame>
      <p:sp>
        <p:nvSpPr>
          <p:cNvPr id="10" name="TextBox 9"/>
          <p:cNvSpPr txBox="1"/>
          <p:nvPr/>
        </p:nvSpPr>
        <p:spPr>
          <a:xfrm>
            <a:off x="3404046" y="5754742"/>
            <a:ext cx="348961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0" cap="none" spc="0" normalizeH="0" baseline="0" noProof="0" dirty="0">
                <a:ln>
                  <a:noFill/>
                </a:ln>
                <a:solidFill>
                  <a:srgbClr val="FFFFFF"/>
                </a:solidFill>
                <a:effectLst/>
                <a:uLnTx/>
                <a:uFillTx/>
                <a:latin typeface="Arial"/>
                <a:ea typeface="Arial"/>
                <a:cs typeface="Arial"/>
                <a:sym typeface="Arial"/>
                <a:rtl val="0"/>
              </a:rPr>
              <a:t>*P&lt;0.0004</a:t>
            </a:r>
            <a:r>
              <a:rPr kumimoji="0" lang="en-US" sz="1600" b="0" i="0" u="none" strike="noStrike" kern="0" cap="none" spc="0" normalizeH="0" baseline="0" noProof="0" dirty="0">
                <a:ln>
                  <a:noFill/>
                </a:ln>
                <a:solidFill>
                  <a:srgbClr val="FFFFFF"/>
                </a:solidFill>
                <a:effectLst/>
                <a:uLnTx/>
                <a:uFillTx/>
                <a:latin typeface="Arial"/>
                <a:ea typeface="Arial"/>
                <a:cs typeface="Arial"/>
                <a:sym typeface="Arial"/>
                <a:rtl val="0"/>
              </a:rPr>
              <a:t> </a:t>
            </a:r>
          </a:p>
        </p:txBody>
      </p:sp>
    </p:spTree>
    <p:extLst>
      <p:ext uri="{BB962C8B-B14F-4D97-AF65-F5344CB8AC3E}">
        <p14:creationId xmlns:p14="http://schemas.microsoft.com/office/powerpoint/2010/main" val="1997736047"/>
      </p:ext>
    </p:extLst>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3" name="Rectangle 2">
            <a:extLst>
              <a:ext uri="{FF2B5EF4-FFF2-40B4-BE49-F238E27FC236}">
                <a16:creationId xmlns:a16="http://schemas.microsoft.com/office/drawing/2014/main" id="{700F3FE3-9B89-433A-8861-42EAF23C780E}"/>
              </a:ext>
            </a:extLst>
          </p:cNvPr>
          <p:cNvSpPr/>
          <p:nvPr/>
        </p:nvSpPr>
        <p:spPr bwMode="auto">
          <a:xfrm>
            <a:off x="0" y="1021976"/>
            <a:ext cx="12192000" cy="583602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sp>
        <p:nvSpPr>
          <p:cNvPr id="188" name="Shape 188"/>
          <p:cNvSpPr txBox="1">
            <a:spLocks noGrp="1"/>
          </p:cNvSpPr>
          <p:nvPr>
            <p:ph type="title"/>
          </p:nvPr>
        </p:nvSpPr>
        <p:spPr>
          <a:xfrm>
            <a:off x="1686996" y="295398"/>
            <a:ext cx="9985052" cy="533399"/>
          </a:xfrm>
          <a:prstGeom prst="rect">
            <a:avLst/>
          </a:prstGeom>
          <a:noFill/>
          <a:ln>
            <a:noFill/>
          </a:ln>
        </p:spPr>
        <p:txBody>
          <a:bodyPr lIns="91425" tIns="45700" rIns="91425" bIns="45700" anchor="t" anchorCtr="0">
            <a:noAutofit/>
          </a:bodyPr>
          <a:lstStyle/>
          <a:p>
            <a:pPr>
              <a:lnSpc>
                <a:spcPct val="100000"/>
              </a:lnSpc>
              <a:spcBef>
                <a:spcPts val="0"/>
              </a:spcBef>
              <a:spcAft>
                <a:spcPts val="0"/>
              </a:spcAft>
              <a:buClr>
                <a:srgbClr val="A1D862"/>
              </a:buClr>
              <a:buSzPct val="25000"/>
            </a:pPr>
            <a:r>
              <a:rPr lang="en-US" sz="3600" dirty="0">
                <a:solidFill>
                  <a:srgbClr val="FFFF99"/>
                </a:solidFill>
                <a:latin typeface="Calibri" panose="020F0502020204030204" pitchFamily="34" charset="0"/>
                <a:ea typeface="Arial"/>
                <a:cs typeface="Calibri" panose="020F0502020204030204" pitchFamily="34" charset="0"/>
                <a:sym typeface="Arial"/>
              </a:rPr>
              <a:t>NETTER-1 Progression-Free Survival</a:t>
            </a:r>
          </a:p>
        </p:txBody>
      </p:sp>
      <p:sp>
        <p:nvSpPr>
          <p:cNvPr id="189" name="Shape 189"/>
          <p:cNvSpPr txBox="1"/>
          <p:nvPr/>
        </p:nvSpPr>
        <p:spPr>
          <a:xfrm>
            <a:off x="8763000" y="6453187"/>
            <a:ext cx="1905000" cy="228600"/>
          </a:xfrm>
          <a:prstGeom prst="rect">
            <a:avLst/>
          </a:prstGeom>
          <a:noFill/>
          <a:ln>
            <a:noFill/>
          </a:ln>
        </p:spPr>
        <p:txBody>
          <a:bodyPr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88969F"/>
              </a:buClr>
              <a:buSzPct val="25000"/>
              <a:buFontTx/>
              <a:buNone/>
              <a:tabLst/>
              <a:defRPr/>
            </a:pPr>
            <a:endParaRPr kumimoji="0" lang="en-US" sz="1400" b="0" i="0" u="none" strike="noStrike" kern="0" cap="none" spc="0" normalizeH="0" baseline="0" noProof="0" dirty="0">
              <a:ln>
                <a:noFill/>
              </a:ln>
              <a:solidFill>
                <a:srgbClr val="88969F"/>
              </a:solidFill>
              <a:effectLst/>
              <a:uLnTx/>
              <a:uFillTx/>
              <a:latin typeface="Arial"/>
              <a:ea typeface="Arial"/>
              <a:cs typeface="Arial"/>
              <a:sym typeface="Arial"/>
              <a:rtl val="0"/>
            </a:endParaRPr>
          </a:p>
        </p:txBody>
      </p:sp>
      <p:sp>
        <p:nvSpPr>
          <p:cNvPr id="190" name="Shape 190"/>
          <p:cNvSpPr txBox="1"/>
          <p:nvPr/>
        </p:nvSpPr>
        <p:spPr>
          <a:xfrm>
            <a:off x="1776104" y="6453187"/>
            <a:ext cx="8440615" cy="246062"/>
          </a:xfrm>
          <a:prstGeom prst="rect">
            <a:avLst/>
          </a:prstGeom>
          <a:noFill/>
          <a:ln>
            <a:noFill/>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prstClr val="black"/>
              </a:buClr>
              <a:buSzPct val="25000"/>
              <a:buFontTx/>
              <a:buNone/>
              <a:tabLst/>
              <a:defRPr/>
            </a:pPr>
            <a:r>
              <a:rPr kumimoji="0" lang="en-US" sz="900" b="0" i="0" u="none" strike="noStrike" kern="0" cap="none" spc="0" normalizeH="0" baseline="0" noProof="0" dirty="0">
                <a:ln>
                  <a:noFill/>
                </a:ln>
                <a:solidFill>
                  <a:prstClr val="black"/>
                </a:solidFill>
                <a:effectLst/>
                <a:uLnTx/>
                <a:uFillTx/>
                <a:latin typeface="Arial"/>
                <a:ea typeface="Arial"/>
                <a:cs typeface="Arial"/>
                <a:sym typeface="Arial"/>
                <a:rtl val="0"/>
              </a:rPr>
              <a:t>Presentation Presidential Session II of the 18th ECCO – 40th ESMO – European Cancer Congress 2015, 27 September 2015, abstract 6LBA, Vienna</a:t>
            </a:r>
          </a:p>
        </p:txBody>
      </p:sp>
      <p:sp>
        <p:nvSpPr>
          <p:cNvPr id="192" name="Shape 192"/>
          <p:cNvSpPr txBox="1"/>
          <p:nvPr/>
        </p:nvSpPr>
        <p:spPr>
          <a:xfrm>
            <a:off x="1471045" y="3654793"/>
            <a:ext cx="2099895" cy="792162"/>
          </a:xfrm>
          <a:prstGeom prst="rect">
            <a:avLst/>
          </a:prstGeom>
          <a:noFill/>
          <a:ln>
            <a:noFill/>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333333"/>
              </a:buClr>
              <a:buSzPct val="25000"/>
              <a:buFontTx/>
              <a:buNone/>
              <a:tabLst/>
              <a:defRPr/>
            </a:pPr>
            <a:r>
              <a:rPr kumimoji="0" lang="en-US" sz="1500" b="0" i="0" u="none" strike="noStrike" kern="0" cap="none" spc="0" normalizeH="0" baseline="0" noProof="0" dirty="0">
                <a:ln>
                  <a:noFill/>
                </a:ln>
                <a:solidFill>
                  <a:srgbClr val="00009C"/>
                </a:solidFill>
                <a:effectLst/>
                <a:uLnTx/>
                <a:uFillTx/>
                <a:latin typeface="Arial"/>
                <a:ea typeface="Arial"/>
                <a:cs typeface="Arial"/>
                <a:sym typeface="Arial"/>
                <a:rtl val="0"/>
              </a:rPr>
              <a:t>Hazard Ratio [95% CI]</a:t>
            </a:r>
          </a:p>
          <a:p>
            <a:pPr marL="0" marR="0" lvl="0" indent="0" algn="l" defTabSz="914400" rtl="0" eaLnBrk="1" fontAlgn="auto" latinLnBrk="0" hangingPunct="1">
              <a:lnSpc>
                <a:spcPct val="100000"/>
              </a:lnSpc>
              <a:spcBef>
                <a:spcPts val="0"/>
              </a:spcBef>
              <a:spcAft>
                <a:spcPts val="0"/>
              </a:spcAft>
              <a:buClr>
                <a:srgbClr val="333333"/>
              </a:buClr>
              <a:buSzPct val="25000"/>
              <a:buFontTx/>
              <a:buNone/>
              <a:tabLst/>
              <a:defRPr/>
            </a:pPr>
            <a:r>
              <a:rPr kumimoji="0" lang="en-US" sz="1500" b="0" i="0" u="none" strike="noStrike" kern="0" cap="none" spc="0" normalizeH="0" baseline="0" noProof="0" dirty="0">
                <a:ln>
                  <a:noFill/>
                </a:ln>
                <a:solidFill>
                  <a:srgbClr val="00009C"/>
                </a:solidFill>
                <a:effectLst/>
                <a:uLnTx/>
                <a:uFillTx/>
                <a:latin typeface="Arial"/>
                <a:ea typeface="Arial"/>
                <a:cs typeface="Arial"/>
                <a:sym typeface="Arial"/>
                <a:rtl val="0"/>
              </a:rPr>
              <a:t>0.209  [0.129 – 0.338]</a:t>
            </a:r>
          </a:p>
          <a:p>
            <a:pPr marL="0" marR="0" lvl="0" indent="0" algn="l" defTabSz="914400" rtl="0" eaLnBrk="1" fontAlgn="auto" latinLnBrk="0" hangingPunct="1">
              <a:lnSpc>
                <a:spcPct val="100000"/>
              </a:lnSpc>
              <a:spcBef>
                <a:spcPts val="0"/>
              </a:spcBef>
              <a:spcAft>
                <a:spcPts val="0"/>
              </a:spcAft>
              <a:buClr>
                <a:srgbClr val="FF0000"/>
              </a:buClr>
              <a:buSzPct val="25000"/>
              <a:buFontTx/>
              <a:buNone/>
              <a:tabLst/>
              <a:defRPr/>
            </a:pPr>
            <a:r>
              <a:rPr kumimoji="0" lang="en-US" sz="1500" b="1" i="0" u="none" strike="noStrike" kern="0" cap="none" spc="0" normalizeH="0" baseline="0" noProof="0" dirty="0">
                <a:ln>
                  <a:noFill/>
                </a:ln>
                <a:solidFill>
                  <a:srgbClr val="00009C"/>
                </a:solidFill>
                <a:effectLst/>
                <a:uLnTx/>
                <a:uFillTx/>
                <a:latin typeface="Arial"/>
                <a:ea typeface="Arial"/>
                <a:cs typeface="Arial"/>
                <a:sym typeface="Arial"/>
                <a:rtl val="0"/>
              </a:rPr>
              <a:t>p &lt; 0.0001</a:t>
            </a:r>
          </a:p>
        </p:txBody>
      </p:sp>
      <p:sp>
        <p:nvSpPr>
          <p:cNvPr id="2" name="TextBox 1"/>
          <p:cNvSpPr txBox="1"/>
          <p:nvPr/>
        </p:nvSpPr>
        <p:spPr>
          <a:xfrm>
            <a:off x="1736166" y="1872259"/>
            <a:ext cx="1834774" cy="215443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prstClr val="black"/>
              </a:buClr>
              <a:buSzPct val="25000"/>
              <a:buFontTx/>
              <a:buNone/>
              <a:tabLst/>
              <a:defRPr/>
            </a:pPr>
            <a:r>
              <a:rPr kumimoji="0" lang="en-US" sz="1400" b="0" i="0" u="none" strike="noStrike" kern="0" cap="none" spc="0" normalizeH="0" baseline="0" noProof="0" dirty="0">
                <a:ln>
                  <a:noFill/>
                </a:ln>
                <a:solidFill>
                  <a:srgbClr val="00009C"/>
                </a:solidFill>
                <a:effectLst/>
                <a:uLnTx/>
                <a:uFillTx/>
                <a:latin typeface="Arial"/>
                <a:ea typeface="Arial"/>
                <a:cs typeface="Arial"/>
                <a:sym typeface="Arial"/>
                <a:rtl val="0"/>
              </a:rPr>
              <a:t>N = 229 (ITT)</a:t>
            </a:r>
          </a:p>
          <a:p>
            <a:pPr marL="0" marR="0" lvl="0" indent="0" algn="l" defTabSz="914400" rtl="0" eaLnBrk="1" fontAlgn="auto" latinLnBrk="0" hangingPunct="1">
              <a:lnSpc>
                <a:spcPct val="100000"/>
              </a:lnSpc>
              <a:spcBef>
                <a:spcPts val="0"/>
              </a:spcBef>
              <a:spcAft>
                <a:spcPts val="0"/>
              </a:spcAft>
              <a:buClr>
                <a:prstClr val="black"/>
              </a:buClr>
              <a:buSzPct val="25000"/>
              <a:buFontTx/>
              <a:buNone/>
              <a:tabLst/>
              <a:defRPr/>
            </a:pPr>
            <a:r>
              <a:rPr kumimoji="0" lang="en-US" sz="1400" b="0" i="0" u="none" strike="noStrike" kern="0" cap="none" spc="0" normalizeH="0" baseline="0" noProof="0" dirty="0">
                <a:ln>
                  <a:noFill/>
                </a:ln>
                <a:solidFill>
                  <a:srgbClr val="00009C"/>
                </a:solidFill>
                <a:effectLst/>
                <a:uLnTx/>
                <a:uFillTx/>
                <a:latin typeface="Arial"/>
                <a:ea typeface="Arial"/>
                <a:cs typeface="Arial"/>
                <a:sym typeface="Arial"/>
                <a:rtl val="0"/>
              </a:rPr>
              <a:t>Number of events: 90 </a:t>
            </a:r>
          </a:p>
          <a:p>
            <a:pPr marL="115888" marR="0" lvl="0" indent="-115888" algn="l" defTabSz="914400" rtl="0" eaLnBrk="1" fontAlgn="auto" latinLnBrk="0" hangingPunct="1">
              <a:lnSpc>
                <a:spcPct val="100000"/>
              </a:lnSpc>
              <a:spcBef>
                <a:spcPts val="0"/>
              </a:spcBef>
              <a:spcAft>
                <a:spcPts val="0"/>
              </a:spcAft>
              <a:buClr>
                <a:prstClr val="black"/>
              </a:buClr>
              <a:buSzPct val="80000"/>
              <a:buFont typeface="Arial" panose="020B0604020202020204" pitchFamily="34" charset="0"/>
              <a:buChar char="•"/>
              <a:tabLst/>
              <a:defRPr/>
            </a:pPr>
            <a:endParaRPr kumimoji="0" lang="en-US" sz="800" b="0" i="0" u="none" strike="noStrike" kern="0" cap="none" spc="0" normalizeH="0" baseline="0" noProof="0" dirty="0">
              <a:ln>
                <a:noFill/>
              </a:ln>
              <a:solidFill>
                <a:srgbClr val="00009C"/>
              </a:solidFill>
              <a:effectLst/>
              <a:uLnTx/>
              <a:uFillTx/>
              <a:latin typeface="Arial"/>
              <a:ea typeface="Arial"/>
              <a:cs typeface="Arial"/>
              <a:sym typeface="Arial"/>
              <a:rtl val="0"/>
            </a:endParaRPr>
          </a:p>
          <a:p>
            <a:pPr marL="115888" marR="0" lvl="0" indent="-115888" algn="l" defTabSz="914400" rtl="0" eaLnBrk="1" fontAlgn="auto" latinLnBrk="0" hangingPunct="1">
              <a:lnSpc>
                <a:spcPct val="100000"/>
              </a:lnSpc>
              <a:spcBef>
                <a:spcPts val="0"/>
              </a:spcBef>
              <a:spcAft>
                <a:spcPts val="0"/>
              </a:spcAft>
              <a:buClr>
                <a:prstClr val="black"/>
              </a:buClr>
              <a:buSzPct val="80000"/>
              <a:buFont typeface="Arial" panose="020B0604020202020204" pitchFamily="34" charset="0"/>
              <a:buChar char="•"/>
              <a:tabLst/>
              <a:defRPr/>
            </a:pPr>
            <a:r>
              <a:rPr kumimoji="0" lang="en-US" sz="1400" b="0" i="0" u="none" strike="noStrike" kern="0" cap="none" spc="0" normalizeH="0" baseline="30000" noProof="0" dirty="0">
                <a:ln>
                  <a:noFill/>
                </a:ln>
                <a:solidFill>
                  <a:srgbClr val="00009C"/>
                </a:solidFill>
                <a:effectLst/>
                <a:uLnTx/>
                <a:uFillTx/>
                <a:latin typeface="Arial"/>
                <a:ea typeface="Arial"/>
                <a:cs typeface="Arial"/>
                <a:sym typeface="Arial"/>
                <a:rtl val="0"/>
              </a:rPr>
              <a:t>177</a:t>
            </a:r>
            <a:r>
              <a:rPr kumimoji="0" lang="en-US" sz="1400" b="0" i="0" u="none" strike="noStrike" kern="0" cap="none" spc="0" normalizeH="0" baseline="0" noProof="0" dirty="0">
                <a:ln>
                  <a:noFill/>
                </a:ln>
                <a:solidFill>
                  <a:srgbClr val="00009C"/>
                </a:solidFill>
                <a:effectLst/>
                <a:uLnTx/>
                <a:uFillTx/>
                <a:latin typeface="Arial"/>
                <a:ea typeface="Arial"/>
                <a:cs typeface="Arial"/>
                <a:sym typeface="Arial"/>
                <a:rtl val="0"/>
              </a:rPr>
              <a:t>Lu-Dotatate:  23 </a:t>
            </a:r>
          </a:p>
          <a:p>
            <a:pPr marL="115888" marR="0" lvl="0" indent="-115888" algn="l" defTabSz="914400" rtl="0" eaLnBrk="1" fontAlgn="auto" latinLnBrk="0" hangingPunct="1">
              <a:lnSpc>
                <a:spcPct val="100000"/>
              </a:lnSpc>
              <a:spcBef>
                <a:spcPts val="0"/>
              </a:spcBef>
              <a:spcAft>
                <a:spcPts val="0"/>
              </a:spcAft>
              <a:buClr>
                <a:prstClr val="black"/>
              </a:buClr>
              <a:buSzPct val="80000"/>
              <a:buFont typeface="Arial" panose="020B0604020202020204" pitchFamily="34" charset="0"/>
              <a:buChar char="•"/>
              <a:tabLst/>
              <a:defRPr/>
            </a:pPr>
            <a:r>
              <a:rPr kumimoji="0" lang="en-US" sz="1400" b="0" i="0" u="none" strike="noStrike" kern="0" cap="none" spc="0" normalizeH="0" baseline="0" noProof="0" dirty="0">
                <a:ln>
                  <a:noFill/>
                </a:ln>
                <a:solidFill>
                  <a:srgbClr val="00009C"/>
                </a:solidFill>
                <a:effectLst/>
                <a:uLnTx/>
                <a:uFillTx/>
                <a:latin typeface="Arial"/>
                <a:ea typeface="Arial"/>
                <a:cs typeface="Arial"/>
                <a:sym typeface="Arial"/>
                <a:rtl val="0"/>
              </a:rPr>
              <a:t>Oct 60 mg LAR:   67</a:t>
            </a:r>
          </a:p>
          <a:p>
            <a:pPr marL="0" marR="0" lvl="0" indent="0" algn="l" defTabSz="914400" rtl="0" eaLnBrk="1" fontAlgn="auto" latinLnBrk="0" hangingPunct="1">
              <a:lnSpc>
                <a:spcPct val="100000"/>
              </a:lnSpc>
              <a:spcBef>
                <a:spcPts val="0"/>
              </a:spcBef>
              <a:spcAft>
                <a:spcPts val="0"/>
              </a:spcAft>
              <a:buClr>
                <a:prstClr val="black"/>
              </a:buClr>
              <a:buSzPct val="25000"/>
              <a:buFontTx/>
              <a:buNone/>
              <a:tabLst/>
              <a:defRPr/>
            </a:pPr>
            <a:endParaRPr kumimoji="0" lang="en-US" sz="1400" b="0" i="0" u="none" strike="noStrike" kern="0" cap="none" spc="0" normalizeH="0" baseline="0" noProof="0" dirty="0">
              <a:ln>
                <a:noFill/>
              </a:ln>
              <a:solidFill>
                <a:srgbClr val="00009C"/>
              </a:solidFill>
              <a:effectLst/>
              <a:uLnTx/>
              <a:uFillTx/>
              <a:latin typeface="Arial"/>
              <a:ea typeface="Arial"/>
              <a:cs typeface="Arial"/>
              <a:sym typeface="Arial"/>
              <a:rtl val="0"/>
            </a:endParaRPr>
          </a:p>
          <a:p>
            <a:pPr marL="0" marR="0" lvl="0" indent="0" algn="l" defTabSz="914400" rtl="0" eaLnBrk="1" fontAlgn="auto" latinLnBrk="0" hangingPunct="1">
              <a:lnSpc>
                <a:spcPct val="100000"/>
              </a:lnSpc>
              <a:spcBef>
                <a:spcPts val="0"/>
              </a:spcBef>
              <a:spcAft>
                <a:spcPts val="0"/>
              </a:spcAft>
              <a:buClr>
                <a:prstClr val="black"/>
              </a:buClr>
              <a:buSzPct val="25000"/>
              <a:buFontTx/>
              <a:buNone/>
              <a:tabLst/>
              <a:defRPr/>
            </a:pPr>
            <a:endParaRPr kumimoji="0" lang="en-US" sz="1400" b="0" i="0" u="none" strike="noStrike" kern="0" cap="none" spc="0" normalizeH="0" baseline="0" noProof="0" dirty="0">
              <a:ln>
                <a:noFill/>
              </a:ln>
              <a:solidFill>
                <a:srgbClr val="00009C"/>
              </a:solidFill>
              <a:effectLst/>
              <a:uLnTx/>
              <a:uFillTx/>
              <a:latin typeface="Arial"/>
              <a:ea typeface="Arial"/>
              <a:cs typeface="Arial"/>
              <a:sym typeface="Arial"/>
              <a:rtl val="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00009C"/>
              </a:solidFill>
              <a:effectLst/>
              <a:uLnTx/>
              <a:uFillTx/>
              <a:latin typeface="Arial"/>
              <a:ea typeface="Arial"/>
              <a:cs typeface="Arial"/>
              <a:sym typeface="Arial"/>
              <a:rtl val="0"/>
            </a:endParaRPr>
          </a:p>
        </p:txBody>
      </p:sp>
      <p:pic>
        <p:nvPicPr>
          <p:cNvPr id="1026" name="Picture 2" descr="\\fs-gva\USERS DATA$\rvaleix\Downloads\AAA_NETTER-1 PFS graph - AAA colours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0944" y="1421515"/>
            <a:ext cx="6646892" cy="5310340"/>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Shape 192"/>
          <p:cNvSpPr txBox="1"/>
          <p:nvPr/>
        </p:nvSpPr>
        <p:spPr>
          <a:xfrm>
            <a:off x="4966029" y="4293022"/>
            <a:ext cx="2392881" cy="576138"/>
          </a:xfrm>
          <a:prstGeom prst="rect">
            <a:avLst/>
          </a:prstGeom>
          <a:noFill/>
          <a:ln>
            <a:noFill/>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333333"/>
              </a:buClr>
              <a:buSzPct val="25000"/>
              <a:buFontTx/>
              <a:buNone/>
              <a:tabLst/>
              <a:defRPr/>
            </a:pPr>
            <a:r>
              <a:rPr kumimoji="0" lang="en-US" sz="1500" b="0" i="0" u="none" strike="noStrike" kern="0" cap="none" spc="0" normalizeH="0" baseline="0" noProof="0" dirty="0">
                <a:ln>
                  <a:noFill/>
                </a:ln>
                <a:solidFill>
                  <a:srgbClr val="333333"/>
                </a:solidFill>
                <a:effectLst/>
                <a:uLnTx/>
                <a:uFillTx/>
                <a:latin typeface="Arial"/>
                <a:ea typeface="Arial"/>
                <a:cs typeface="Arial"/>
                <a:sym typeface="Arial"/>
                <a:rtl val="0"/>
              </a:rPr>
              <a:t>Octreotide LAR 60 mg</a:t>
            </a:r>
          </a:p>
          <a:p>
            <a:pPr marL="0" marR="0" lvl="0" indent="0" algn="l" defTabSz="914400" rtl="0" eaLnBrk="1" fontAlgn="auto" latinLnBrk="0" hangingPunct="1">
              <a:lnSpc>
                <a:spcPct val="100000"/>
              </a:lnSpc>
              <a:spcBef>
                <a:spcPts val="0"/>
              </a:spcBef>
              <a:spcAft>
                <a:spcPts val="0"/>
              </a:spcAft>
              <a:buClr>
                <a:srgbClr val="333333"/>
              </a:buClr>
              <a:buSzPct val="25000"/>
              <a:buFontTx/>
              <a:buNone/>
              <a:tabLst/>
              <a:defRPr/>
            </a:pPr>
            <a:r>
              <a:rPr kumimoji="0" lang="en-US" sz="1500" b="0" i="0" u="none" strike="noStrike" kern="0" cap="none" spc="0" normalizeH="0" baseline="0" noProof="0" dirty="0">
                <a:ln>
                  <a:noFill/>
                </a:ln>
                <a:solidFill>
                  <a:srgbClr val="333333"/>
                </a:solidFill>
                <a:effectLst/>
                <a:uLnTx/>
                <a:uFillTx/>
                <a:latin typeface="Arial"/>
                <a:ea typeface="Arial"/>
                <a:cs typeface="Arial"/>
                <a:sym typeface="Arial"/>
                <a:rtl val="0"/>
              </a:rPr>
              <a:t>Median PFS: 8.4 months</a:t>
            </a:r>
            <a:endParaRPr kumimoji="0" lang="en-US" sz="1500" b="1" i="0" u="none" strike="noStrike" kern="0" cap="none" spc="0" normalizeH="0" baseline="0" noProof="0" dirty="0">
              <a:ln>
                <a:noFill/>
              </a:ln>
              <a:solidFill>
                <a:srgbClr val="FF0000"/>
              </a:solidFill>
              <a:effectLst/>
              <a:uLnTx/>
              <a:uFillTx/>
              <a:latin typeface="Arial"/>
              <a:ea typeface="Arial"/>
              <a:cs typeface="Arial"/>
              <a:sym typeface="Arial"/>
              <a:rtl val="0"/>
            </a:endParaRPr>
          </a:p>
        </p:txBody>
      </p:sp>
      <p:sp>
        <p:nvSpPr>
          <p:cNvPr id="11" name="Shape 192"/>
          <p:cNvSpPr txBox="1"/>
          <p:nvPr/>
        </p:nvSpPr>
        <p:spPr>
          <a:xfrm>
            <a:off x="7358910" y="1719104"/>
            <a:ext cx="2392881" cy="576138"/>
          </a:xfrm>
          <a:prstGeom prst="rect">
            <a:avLst/>
          </a:prstGeom>
          <a:noFill/>
          <a:ln>
            <a:noFill/>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rgbClr val="333333"/>
              </a:buClr>
              <a:buSzPct val="25000"/>
              <a:buFontTx/>
              <a:buNone/>
              <a:tabLst/>
              <a:defRPr/>
            </a:pPr>
            <a:r>
              <a:rPr kumimoji="0" lang="en-US" sz="1500" b="0" i="0" u="none" strike="noStrike" kern="0" cap="none" spc="0" normalizeH="0" baseline="30000" noProof="0" dirty="0">
                <a:ln>
                  <a:noFill/>
                </a:ln>
                <a:solidFill>
                  <a:srgbClr val="333333"/>
                </a:solidFill>
                <a:effectLst/>
                <a:uLnTx/>
                <a:uFillTx/>
                <a:latin typeface="Arial"/>
                <a:ea typeface="Arial"/>
                <a:cs typeface="Arial"/>
                <a:sym typeface="Arial"/>
                <a:rtl val="0"/>
              </a:rPr>
              <a:t>177</a:t>
            </a:r>
            <a:r>
              <a:rPr kumimoji="0" lang="en-US" sz="1500" b="0" i="0" u="none" strike="noStrike" kern="0" cap="none" spc="0" normalizeH="0" baseline="0" noProof="0" dirty="0">
                <a:ln>
                  <a:noFill/>
                </a:ln>
                <a:solidFill>
                  <a:srgbClr val="333333"/>
                </a:solidFill>
                <a:effectLst/>
                <a:uLnTx/>
                <a:uFillTx/>
                <a:latin typeface="Arial"/>
                <a:ea typeface="Arial"/>
                <a:cs typeface="Arial"/>
                <a:sym typeface="Arial"/>
                <a:rtl val="0"/>
              </a:rPr>
              <a:t>Lu-Dotatate</a:t>
            </a:r>
          </a:p>
          <a:p>
            <a:pPr marL="0" marR="0" lvl="0" indent="0" algn="l" defTabSz="914400" rtl="0" eaLnBrk="1" fontAlgn="auto" latinLnBrk="0" hangingPunct="1">
              <a:lnSpc>
                <a:spcPct val="100000"/>
              </a:lnSpc>
              <a:spcBef>
                <a:spcPts val="0"/>
              </a:spcBef>
              <a:spcAft>
                <a:spcPts val="0"/>
              </a:spcAft>
              <a:buClr>
                <a:srgbClr val="333333"/>
              </a:buClr>
              <a:buSzPct val="25000"/>
              <a:buFontTx/>
              <a:buNone/>
              <a:tabLst/>
              <a:defRPr/>
            </a:pPr>
            <a:r>
              <a:rPr kumimoji="0" lang="en-US" sz="1500" b="0" i="0" u="none" strike="noStrike" kern="0" cap="none" spc="0" normalizeH="0" baseline="0" noProof="0" dirty="0">
                <a:ln>
                  <a:noFill/>
                </a:ln>
                <a:solidFill>
                  <a:srgbClr val="333333"/>
                </a:solidFill>
                <a:effectLst/>
                <a:uLnTx/>
                <a:uFillTx/>
                <a:latin typeface="Arial"/>
                <a:ea typeface="Arial"/>
                <a:cs typeface="Arial"/>
                <a:sym typeface="Arial"/>
                <a:rtl val="0"/>
              </a:rPr>
              <a:t>Median PFS: Not reached</a:t>
            </a:r>
            <a:endParaRPr kumimoji="0" lang="en-US" sz="1500" b="1" i="0" u="none" strike="noStrike" kern="0" cap="none" spc="0" normalizeH="0" baseline="0" noProof="0" dirty="0">
              <a:ln>
                <a:noFill/>
              </a:ln>
              <a:solidFill>
                <a:srgbClr val="FF0000"/>
              </a:solidFill>
              <a:effectLst/>
              <a:uLnTx/>
              <a:uFillTx/>
              <a:latin typeface="Arial"/>
              <a:ea typeface="Arial"/>
              <a:cs typeface="Arial"/>
              <a:sym typeface="Arial"/>
              <a:rtl val="0"/>
            </a:endParaRPr>
          </a:p>
        </p:txBody>
      </p:sp>
    </p:spTree>
    <p:extLst>
      <p:ext uri="{BB962C8B-B14F-4D97-AF65-F5344CB8AC3E}">
        <p14:creationId xmlns:p14="http://schemas.microsoft.com/office/powerpoint/2010/main" val="19676370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6135" y="293838"/>
            <a:ext cx="9474644" cy="656435"/>
          </a:xfrm>
        </p:spPr>
        <p:txBody>
          <a:bodyPr>
            <a:noAutofit/>
          </a:bodyPr>
          <a:lstStyle/>
          <a:p>
            <a:r>
              <a:rPr lang="en-US" sz="3200" dirty="0">
                <a:solidFill>
                  <a:srgbClr val="FFFF99"/>
                </a:solidFill>
                <a:latin typeface="Calibri" panose="020F0502020204030204" pitchFamily="34" charset="0"/>
                <a:cs typeface="Calibri" panose="020F0502020204030204" pitchFamily="34" charset="0"/>
              </a:rPr>
              <a:t>There Have Been Huge Improvements in Survival for Many Cancers Over the Last Few Decades…</a:t>
            </a:r>
          </a:p>
        </p:txBody>
      </p:sp>
      <p:sp>
        <p:nvSpPr>
          <p:cNvPr id="49" name="Text Placeholder 1"/>
          <p:cNvSpPr>
            <a:spLocks noGrp="1"/>
          </p:cNvSpPr>
          <p:nvPr>
            <p:ph type="body" sz="quarter" idx="10"/>
          </p:nvPr>
        </p:nvSpPr>
        <p:spPr>
          <a:xfrm>
            <a:off x="324628" y="6249314"/>
            <a:ext cx="2820079" cy="355482"/>
          </a:xfrm>
        </p:spPr>
        <p:txBody>
          <a:bodyPr/>
          <a:lstStyle/>
          <a:p>
            <a:r>
              <a:rPr lang="en-GB" sz="900" dirty="0">
                <a:latin typeface="Calibri" panose="020F0502020204030204" pitchFamily="34" charset="0"/>
                <a:cs typeface="Calibri" panose="020F0502020204030204" pitchFamily="34" charset="0"/>
              </a:rPr>
              <a:t>*Graph shows </a:t>
            </a:r>
            <a:r>
              <a:rPr lang="en-US" sz="900" dirty="0">
                <a:latin typeface="Calibri" panose="020F0502020204030204" pitchFamily="34" charset="0"/>
                <a:cs typeface="Calibri" panose="020F0502020204030204" pitchFamily="34" charset="0"/>
              </a:rPr>
              <a:t>UK Pancreatic Cancer Prognosis and Survival Rates</a:t>
            </a:r>
            <a:endParaRPr lang="en-GB" sz="900" dirty="0">
              <a:latin typeface="Calibri" panose="020F0502020204030204" pitchFamily="34" charset="0"/>
              <a:cs typeface="Calibri" panose="020F0502020204030204" pitchFamily="34" charset="0"/>
            </a:endParaRPr>
          </a:p>
        </p:txBody>
      </p:sp>
      <p:sp>
        <p:nvSpPr>
          <p:cNvPr id="14" name="Text Placeholder 13"/>
          <p:cNvSpPr>
            <a:spLocks noGrp="1"/>
          </p:cNvSpPr>
          <p:nvPr>
            <p:ph type="body" sz="quarter" idx="11"/>
          </p:nvPr>
        </p:nvSpPr>
        <p:spPr>
          <a:xfrm>
            <a:off x="7919444" y="6210048"/>
            <a:ext cx="3698799" cy="409170"/>
          </a:xfrm>
        </p:spPr>
        <p:txBody>
          <a:bodyPr>
            <a:normAutofit fontScale="92500" lnSpcReduction="10000"/>
          </a:bodyPr>
          <a:lstStyle/>
          <a:p>
            <a:r>
              <a:rPr lang="en-GB" sz="900" dirty="0">
                <a:latin typeface="Calibri" panose="020F0502020204030204" pitchFamily="34" charset="0"/>
                <a:cs typeface="Calibri" panose="020F0502020204030204" pitchFamily="34" charset="0"/>
              </a:rPr>
              <a:t>Pancreatic Cancer Action. Available at: https://pancreaticcanceraction.org/wp-content/uploads/2012/10/Trends-in-cancer-survival-by-tumour-site-1971_2011.png (Accessed 10/11/16)</a:t>
            </a:r>
          </a:p>
        </p:txBody>
      </p:sp>
      <p:grpSp>
        <p:nvGrpSpPr>
          <p:cNvPr id="3" name="Group 2"/>
          <p:cNvGrpSpPr/>
          <p:nvPr/>
        </p:nvGrpSpPr>
        <p:grpSpPr>
          <a:xfrm>
            <a:off x="2863412" y="1665389"/>
            <a:ext cx="6910652" cy="3419064"/>
            <a:chOff x="1341777" y="1593501"/>
            <a:chExt cx="6735084" cy="3760969"/>
          </a:xfrm>
        </p:grpSpPr>
        <p:sp>
          <p:nvSpPr>
            <p:cNvPr id="102" name="Freeform 101"/>
            <p:cNvSpPr/>
            <p:nvPr/>
          </p:nvSpPr>
          <p:spPr>
            <a:xfrm>
              <a:off x="1341777" y="5249320"/>
              <a:ext cx="6039625" cy="40717"/>
            </a:xfrm>
            <a:custGeom>
              <a:avLst/>
              <a:gdLst>
                <a:gd name="connsiteX0" fmla="*/ 0 w 5549900"/>
                <a:gd name="connsiteY0" fmla="*/ 38100 h 38100"/>
                <a:gd name="connsiteX1" fmla="*/ 5549900 w 5549900"/>
                <a:gd name="connsiteY1" fmla="*/ 0 h 38100"/>
              </a:gdLst>
              <a:ahLst/>
              <a:cxnLst>
                <a:cxn ang="0">
                  <a:pos x="connsiteX0" y="connsiteY0"/>
                </a:cxn>
                <a:cxn ang="0">
                  <a:pos x="connsiteX1" y="connsiteY1"/>
                </a:cxn>
              </a:cxnLst>
              <a:rect l="l" t="t" r="r" b="b"/>
              <a:pathLst>
                <a:path w="5549900" h="38100">
                  <a:moveTo>
                    <a:pt x="0" y="38100"/>
                  </a:moveTo>
                  <a:lnTo>
                    <a:pt x="5549900" y="0"/>
                  </a:lnTo>
                </a:path>
              </a:pathLst>
            </a:custGeom>
            <a:noFill/>
            <a:ln w="38100" cap="rnd" cmpd="sng" algn="ctr">
              <a:solidFill>
                <a:schemeClr val="tx2"/>
              </a:solid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a:ln>
                  <a:noFill/>
                </a:ln>
                <a:solidFill>
                  <a:prstClr val="white"/>
                </a:solidFill>
                <a:effectLst/>
                <a:uLnTx/>
                <a:uFillTx/>
                <a:latin typeface="Calibri" panose="020F0502020204030204" pitchFamily="34" charset="0"/>
                <a:ea typeface="Tahoma"/>
                <a:cs typeface="Calibri" panose="020F0502020204030204" pitchFamily="34" charset="0"/>
              </a:endParaRPr>
            </a:p>
          </p:txBody>
        </p:sp>
        <p:sp>
          <p:nvSpPr>
            <p:cNvPr id="103" name="TextBox 102"/>
            <p:cNvSpPr txBox="1"/>
            <p:nvPr/>
          </p:nvSpPr>
          <p:spPr>
            <a:xfrm>
              <a:off x="7439956" y="1593501"/>
              <a:ext cx="263521" cy="186205"/>
            </a:xfrm>
            <a:prstGeom prst="rect">
              <a:avLst/>
            </a:prstGeom>
            <a:noFill/>
          </p:spPr>
          <p:txBody>
            <a:bodyPr wrap="none" lIns="36000" tIns="0" rIns="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4A7992">
                      <a:lumMod val="50000"/>
                    </a:srgbClr>
                  </a:solidFill>
                  <a:effectLst/>
                  <a:uLnTx/>
                  <a:uFillTx/>
                  <a:latin typeface="Calibri" panose="020F0502020204030204" pitchFamily="34" charset="0"/>
                  <a:ea typeface="Tahoma"/>
                  <a:cs typeface="Calibri" panose="020F0502020204030204" pitchFamily="34" charset="0"/>
                </a:rPr>
                <a:t>Skin</a:t>
              </a:r>
            </a:p>
          </p:txBody>
        </p:sp>
        <p:sp>
          <p:nvSpPr>
            <p:cNvPr id="104" name="TextBox 103"/>
            <p:cNvSpPr txBox="1"/>
            <p:nvPr/>
          </p:nvSpPr>
          <p:spPr>
            <a:xfrm>
              <a:off x="7439956" y="1758763"/>
              <a:ext cx="391627" cy="186205"/>
            </a:xfrm>
            <a:prstGeom prst="rect">
              <a:avLst/>
            </a:prstGeom>
            <a:noFill/>
          </p:spPr>
          <p:txBody>
            <a:bodyPr wrap="none" lIns="36000" tIns="0" rIns="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CDC3AD"/>
                  </a:solidFill>
                  <a:effectLst/>
                  <a:uLnTx/>
                  <a:uFillTx/>
                  <a:latin typeface="Calibri" panose="020F0502020204030204" pitchFamily="34" charset="0"/>
                  <a:ea typeface="Tahoma"/>
                  <a:cs typeface="Calibri" panose="020F0502020204030204" pitchFamily="34" charset="0"/>
                </a:rPr>
                <a:t>Breast</a:t>
              </a:r>
            </a:p>
          </p:txBody>
        </p:sp>
        <p:sp>
          <p:nvSpPr>
            <p:cNvPr id="105" name="TextBox 104"/>
            <p:cNvSpPr txBox="1"/>
            <p:nvPr/>
          </p:nvSpPr>
          <p:spPr>
            <a:xfrm>
              <a:off x="7439956" y="1944060"/>
              <a:ext cx="504111" cy="186205"/>
            </a:xfrm>
            <a:prstGeom prst="rect">
              <a:avLst/>
            </a:prstGeom>
            <a:noFill/>
          </p:spPr>
          <p:txBody>
            <a:bodyPr wrap="none" lIns="36000" tIns="0" rIns="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6EB6C7"/>
                  </a:solidFill>
                  <a:effectLst/>
                  <a:uLnTx/>
                  <a:uFillTx/>
                  <a:latin typeface="Calibri" panose="020F0502020204030204" pitchFamily="34" charset="0"/>
                  <a:ea typeface="Tahoma"/>
                  <a:cs typeface="Calibri" panose="020F0502020204030204" pitchFamily="34" charset="0"/>
                </a:rPr>
                <a:t>Prostate</a:t>
              </a:r>
            </a:p>
          </p:txBody>
        </p:sp>
        <p:sp>
          <p:nvSpPr>
            <p:cNvPr id="106" name="TextBox 105"/>
            <p:cNvSpPr txBox="1"/>
            <p:nvPr/>
          </p:nvSpPr>
          <p:spPr>
            <a:xfrm>
              <a:off x="7439956" y="2871231"/>
              <a:ext cx="380692" cy="186205"/>
            </a:xfrm>
            <a:prstGeom prst="rect">
              <a:avLst/>
            </a:prstGeom>
            <a:noFill/>
          </p:spPr>
          <p:txBody>
            <a:bodyPr wrap="none" lIns="36000" tIns="0" rIns="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FFFF99"/>
                  </a:solidFill>
                  <a:effectLst/>
                  <a:uLnTx/>
                  <a:uFillTx/>
                  <a:latin typeface="Calibri" panose="020F0502020204030204" pitchFamily="34" charset="0"/>
                  <a:ea typeface="Tahoma"/>
                  <a:cs typeface="Calibri" panose="020F0502020204030204" pitchFamily="34" charset="0"/>
                </a:rPr>
                <a:t>Bowel</a:t>
              </a:r>
            </a:p>
          </p:txBody>
        </p:sp>
        <p:sp>
          <p:nvSpPr>
            <p:cNvPr id="107" name="TextBox 106"/>
            <p:cNvSpPr txBox="1"/>
            <p:nvPr/>
          </p:nvSpPr>
          <p:spPr>
            <a:xfrm>
              <a:off x="7439956" y="3825362"/>
              <a:ext cx="561916" cy="186205"/>
            </a:xfrm>
            <a:prstGeom prst="rect">
              <a:avLst/>
            </a:prstGeom>
            <a:noFill/>
          </p:spPr>
          <p:txBody>
            <a:bodyPr wrap="none" lIns="36000" tIns="0" rIns="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C84874"/>
                  </a:solidFill>
                  <a:effectLst/>
                  <a:uLnTx/>
                  <a:uFillTx/>
                  <a:latin typeface="Calibri" panose="020F0502020204030204" pitchFamily="34" charset="0"/>
                  <a:ea typeface="Tahoma"/>
                  <a:cs typeface="Calibri" panose="020F0502020204030204" pitchFamily="34" charset="0"/>
                </a:rPr>
                <a:t>Myeloma</a:t>
              </a:r>
            </a:p>
          </p:txBody>
        </p:sp>
        <p:sp>
          <p:nvSpPr>
            <p:cNvPr id="108" name="TextBox 107"/>
            <p:cNvSpPr txBox="1"/>
            <p:nvPr/>
          </p:nvSpPr>
          <p:spPr>
            <a:xfrm>
              <a:off x="7439956" y="3433848"/>
              <a:ext cx="471304" cy="186205"/>
            </a:xfrm>
            <a:prstGeom prst="rect">
              <a:avLst/>
            </a:prstGeom>
            <a:noFill/>
          </p:spPr>
          <p:txBody>
            <a:bodyPr wrap="none" lIns="36000" tIns="0" rIns="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B2C966"/>
                  </a:solidFill>
                  <a:effectLst/>
                  <a:uLnTx/>
                  <a:uFillTx/>
                  <a:latin typeface="Calibri" panose="020F0502020204030204" pitchFamily="34" charset="0"/>
                  <a:ea typeface="Tahoma"/>
                  <a:cs typeface="Calibri" panose="020F0502020204030204" pitchFamily="34" charset="0"/>
                </a:rPr>
                <a:t>Ovarian</a:t>
              </a:r>
            </a:p>
          </p:txBody>
        </p:sp>
        <p:sp>
          <p:nvSpPr>
            <p:cNvPr id="109" name="TextBox 108"/>
            <p:cNvSpPr txBox="1"/>
            <p:nvPr/>
          </p:nvSpPr>
          <p:spPr>
            <a:xfrm>
              <a:off x="7439956" y="3226596"/>
              <a:ext cx="636905" cy="186205"/>
            </a:xfrm>
            <a:prstGeom prst="rect">
              <a:avLst/>
            </a:prstGeom>
            <a:noFill/>
          </p:spPr>
          <p:txBody>
            <a:bodyPr wrap="none" lIns="36000" tIns="0" rIns="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86425A"/>
                  </a:solidFill>
                  <a:effectLst/>
                  <a:uLnTx/>
                  <a:uFillTx/>
                  <a:latin typeface="Calibri" panose="020F0502020204030204" pitchFamily="34" charset="0"/>
                  <a:ea typeface="Tahoma"/>
                  <a:cs typeface="Calibri" panose="020F0502020204030204" pitchFamily="34" charset="0"/>
                </a:rPr>
                <a:t>Leukaemia</a:t>
              </a:r>
            </a:p>
          </p:txBody>
        </p:sp>
        <p:sp>
          <p:nvSpPr>
            <p:cNvPr id="110" name="TextBox 109"/>
            <p:cNvSpPr txBox="1"/>
            <p:nvPr/>
          </p:nvSpPr>
          <p:spPr>
            <a:xfrm>
              <a:off x="7439956" y="3053075"/>
              <a:ext cx="413499" cy="186205"/>
            </a:xfrm>
            <a:prstGeom prst="rect">
              <a:avLst/>
            </a:prstGeom>
            <a:noFill/>
          </p:spPr>
          <p:txBody>
            <a:bodyPr wrap="none" lIns="36000" tIns="0" rIns="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C2DFE5"/>
                  </a:solidFill>
                  <a:effectLst/>
                  <a:uLnTx/>
                  <a:uFillTx/>
                  <a:latin typeface="Calibri" panose="020F0502020204030204" pitchFamily="34" charset="0"/>
                  <a:ea typeface="Tahoma"/>
                  <a:cs typeface="Calibri" panose="020F0502020204030204" pitchFamily="34" charset="0"/>
                </a:rPr>
                <a:t>Kidney</a:t>
              </a:r>
            </a:p>
          </p:txBody>
        </p:sp>
        <p:sp>
          <p:nvSpPr>
            <p:cNvPr id="115" name="TextBox 114"/>
            <p:cNvSpPr txBox="1"/>
            <p:nvPr/>
          </p:nvSpPr>
          <p:spPr>
            <a:xfrm>
              <a:off x="7439956" y="5168265"/>
              <a:ext cx="632218" cy="186205"/>
            </a:xfrm>
            <a:prstGeom prst="rect">
              <a:avLst/>
            </a:prstGeom>
            <a:noFill/>
          </p:spPr>
          <p:txBody>
            <a:bodyPr wrap="none" lIns="36000" tIns="0" rIns="0" bIns="0" rtlCol="0" anchor="ctr">
              <a:sp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GB" sz="1100" b="1" i="0" u="none" strike="noStrike" kern="0" cap="none" spc="0" normalizeH="0" baseline="0" noProof="0" dirty="0">
                  <a:ln>
                    <a:noFill/>
                  </a:ln>
                  <a:solidFill>
                    <a:srgbClr val="FFCC00"/>
                  </a:solidFill>
                  <a:effectLst/>
                  <a:uLnTx/>
                  <a:uFillTx/>
                  <a:latin typeface="Calibri" panose="020F0502020204030204" pitchFamily="34" charset="0"/>
                  <a:ea typeface="Tahoma"/>
                  <a:cs typeface="Calibri" panose="020F0502020204030204" pitchFamily="34" charset="0"/>
                </a:rPr>
                <a:t>Pancreatic</a:t>
              </a:r>
            </a:p>
          </p:txBody>
        </p:sp>
        <p:sp>
          <p:nvSpPr>
            <p:cNvPr id="131" name="Freeform 130"/>
            <p:cNvSpPr/>
            <p:nvPr/>
          </p:nvSpPr>
          <p:spPr>
            <a:xfrm>
              <a:off x="1353869" y="3021775"/>
              <a:ext cx="6020622" cy="1374190"/>
            </a:xfrm>
            <a:custGeom>
              <a:avLst/>
              <a:gdLst>
                <a:gd name="connsiteX0" fmla="*/ 0 w 5518150"/>
                <a:gd name="connsiteY0" fmla="*/ 1447800 h 1447800"/>
                <a:gd name="connsiteX1" fmla="*/ 971550 w 5518150"/>
                <a:gd name="connsiteY1" fmla="*/ 977900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411663 w 5518150"/>
                <a:gd name="connsiteY4" fmla="*/ 265113 h 1447800"/>
                <a:gd name="connsiteX5" fmla="*/ 5518150 w 5518150"/>
                <a:gd name="connsiteY5" fmla="*/ 0 h 1447800"/>
                <a:gd name="connsiteX0" fmla="*/ 0 w 5527675"/>
                <a:gd name="connsiteY0" fmla="*/ 1304925 h 1304925"/>
                <a:gd name="connsiteX1" fmla="*/ 1109663 w 5527675"/>
                <a:gd name="connsiteY1" fmla="*/ 963613 h 1304925"/>
                <a:gd name="connsiteX2" fmla="*/ 2187575 w 5527675"/>
                <a:gd name="connsiteY2" fmla="*/ 588963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87575 w 5527675"/>
                <a:gd name="connsiteY2" fmla="*/ 588963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21051 w 5527675"/>
                <a:gd name="connsiteY3" fmla="*/ 320510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21051 w 5527675"/>
                <a:gd name="connsiteY3" fmla="*/ 320510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21051 w 5527675"/>
                <a:gd name="connsiteY3" fmla="*/ 320510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16289 w 5527675"/>
                <a:gd name="connsiteY3" fmla="*/ 363372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16289 w 5527675"/>
                <a:gd name="connsiteY3" fmla="*/ 363372 h 1304925"/>
                <a:gd name="connsiteX4" fmla="*/ 4416425 w 5527675"/>
                <a:gd name="connsiteY4" fmla="*/ 195357 h 1304925"/>
                <a:gd name="connsiteX5" fmla="*/ 5527675 w 5527675"/>
                <a:gd name="connsiteY5" fmla="*/ 0 h 1304925"/>
                <a:gd name="connsiteX0" fmla="*/ 0 w 5527675"/>
                <a:gd name="connsiteY0" fmla="*/ 1304925 h 1304925"/>
                <a:gd name="connsiteX1" fmla="*/ 1119188 w 5527675"/>
                <a:gd name="connsiteY1" fmla="*/ 928215 h 1304925"/>
                <a:gd name="connsiteX2" fmla="*/ 2178050 w 5527675"/>
                <a:gd name="connsiteY2" fmla="*/ 627806 h 1304925"/>
                <a:gd name="connsiteX3" fmla="*/ 3316289 w 5527675"/>
                <a:gd name="connsiteY3" fmla="*/ 363372 h 1304925"/>
                <a:gd name="connsiteX4" fmla="*/ 4416425 w 5527675"/>
                <a:gd name="connsiteY4" fmla="*/ 195357 h 1304925"/>
                <a:gd name="connsiteX5" fmla="*/ 5527675 w 5527675"/>
                <a:gd name="connsiteY5" fmla="*/ 0 h 1304925"/>
                <a:gd name="connsiteX0" fmla="*/ 0 w 5532438"/>
                <a:gd name="connsiteY0" fmla="*/ 1285875 h 1285875"/>
                <a:gd name="connsiteX1" fmla="*/ 1123951 w 5532438"/>
                <a:gd name="connsiteY1" fmla="*/ 928215 h 1285875"/>
                <a:gd name="connsiteX2" fmla="*/ 2182813 w 5532438"/>
                <a:gd name="connsiteY2" fmla="*/ 627806 h 1285875"/>
                <a:gd name="connsiteX3" fmla="*/ 3321052 w 5532438"/>
                <a:gd name="connsiteY3" fmla="*/ 363372 h 1285875"/>
                <a:gd name="connsiteX4" fmla="*/ 4421188 w 5532438"/>
                <a:gd name="connsiteY4" fmla="*/ 195357 h 1285875"/>
                <a:gd name="connsiteX5" fmla="*/ 5532438 w 5532438"/>
                <a:gd name="connsiteY5" fmla="*/ 0 h 128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32438" h="1285875">
                  <a:moveTo>
                    <a:pt x="0" y="1285875"/>
                  </a:moveTo>
                  <a:lnTo>
                    <a:pt x="1123951" y="928215"/>
                  </a:lnTo>
                  <a:lnTo>
                    <a:pt x="2182813" y="627806"/>
                  </a:lnTo>
                  <a:lnTo>
                    <a:pt x="3321052" y="363372"/>
                  </a:lnTo>
                  <a:lnTo>
                    <a:pt x="4421188" y="195357"/>
                  </a:lnTo>
                  <a:lnTo>
                    <a:pt x="5532438" y="0"/>
                  </a:lnTo>
                </a:path>
              </a:pathLst>
            </a:custGeom>
            <a:noFill/>
            <a:ln w="38100" cap="rnd" cmpd="sng" algn="ctr">
              <a:solidFill>
                <a:srgbClr val="FFFF99"/>
              </a:solid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a:ln>
                  <a:noFill/>
                </a:ln>
                <a:solidFill>
                  <a:prstClr val="white"/>
                </a:solidFill>
                <a:effectLst/>
                <a:uLnTx/>
                <a:uFillTx/>
                <a:latin typeface="Calibri" panose="020F0502020204030204" pitchFamily="34" charset="0"/>
                <a:ea typeface="Tahoma"/>
                <a:cs typeface="Calibri" panose="020F0502020204030204" pitchFamily="34" charset="0"/>
              </a:endParaRPr>
            </a:p>
          </p:txBody>
        </p:sp>
        <p:sp>
          <p:nvSpPr>
            <p:cNvPr id="132" name="Freeform 131"/>
            <p:cNvSpPr/>
            <p:nvPr/>
          </p:nvSpPr>
          <p:spPr>
            <a:xfrm>
              <a:off x="1353869" y="3518356"/>
              <a:ext cx="6012847" cy="1033188"/>
            </a:xfrm>
            <a:custGeom>
              <a:avLst/>
              <a:gdLst>
                <a:gd name="connsiteX0" fmla="*/ 0 w 5518150"/>
                <a:gd name="connsiteY0" fmla="*/ 1447800 h 1447800"/>
                <a:gd name="connsiteX1" fmla="*/ 971550 w 5518150"/>
                <a:gd name="connsiteY1" fmla="*/ 977900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411663 w 5518150"/>
                <a:gd name="connsiteY4" fmla="*/ 265113 h 1447800"/>
                <a:gd name="connsiteX5" fmla="*/ 5518150 w 5518150"/>
                <a:gd name="connsiteY5" fmla="*/ 0 h 1447800"/>
                <a:gd name="connsiteX0" fmla="*/ 0 w 5527675"/>
                <a:gd name="connsiteY0" fmla="*/ 1304925 h 1304925"/>
                <a:gd name="connsiteX1" fmla="*/ 1109663 w 5527675"/>
                <a:gd name="connsiteY1" fmla="*/ 963613 h 1304925"/>
                <a:gd name="connsiteX2" fmla="*/ 2187575 w 5527675"/>
                <a:gd name="connsiteY2" fmla="*/ 588963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87575 w 5527675"/>
                <a:gd name="connsiteY2" fmla="*/ 588963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21051 w 5527675"/>
                <a:gd name="connsiteY3" fmla="*/ 320510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21051 w 5527675"/>
                <a:gd name="connsiteY3" fmla="*/ 320510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21051 w 5527675"/>
                <a:gd name="connsiteY3" fmla="*/ 320510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16289 w 5527675"/>
                <a:gd name="connsiteY3" fmla="*/ 363372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16289 w 5527675"/>
                <a:gd name="connsiteY3" fmla="*/ 363372 h 1304925"/>
                <a:gd name="connsiteX4" fmla="*/ 4416425 w 5527675"/>
                <a:gd name="connsiteY4" fmla="*/ 195357 h 1304925"/>
                <a:gd name="connsiteX5" fmla="*/ 5527675 w 5527675"/>
                <a:gd name="connsiteY5" fmla="*/ 0 h 1304925"/>
                <a:gd name="connsiteX0" fmla="*/ 0 w 5527675"/>
                <a:gd name="connsiteY0" fmla="*/ 1304925 h 1304925"/>
                <a:gd name="connsiteX1" fmla="*/ 1119188 w 5527675"/>
                <a:gd name="connsiteY1" fmla="*/ 928215 h 1304925"/>
                <a:gd name="connsiteX2" fmla="*/ 2178050 w 5527675"/>
                <a:gd name="connsiteY2" fmla="*/ 627806 h 1304925"/>
                <a:gd name="connsiteX3" fmla="*/ 3316289 w 5527675"/>
                <a:gd name="connsiteY3" fmla="*/ 363372 h 1304925"/>
                <a:gd name="connsiteX4" fmla="*/ 4416425 w 5527675"/>
                <a:gd name="connsiteY4" fmla="*/ 195357 h 1304925"/>
                <a:gd name="connsiteX5" fmla="*/ 5527675 w 5527675"/>
                <a:gd name="connsiteY5" fmla="*/ 0 h 1304925"/>
                <a:gd name="connsiteX0" fmla="*/ 0 w 5532438"/>
                <a:gd name="connsiteY0" fmla="*/ 1285875 h 1285875"/>
                <a:gd name="connsiteX1" fmla="*/ 1123951 w 5532438"/>
                <a:gd name="connsiteY1" fmla="*/ 928215 h 1285875"/>
                <a:gd name="connsiteX2" fmla="*/ 2182813 w 5532438"/>
                <a:gd name="connsiteY2" fmla="*/ 627806 h 1285875"/>
                <a:gd name="connsiteX3" fmla="*/ 3321052 w 5532438"/>
                <a:gd name="connsiteY3" fmla="*/ 363372 h 1285875"/>
                <a:gd name="connsiteX4" fmla="*/ 4421188 w 5532438"/>
                <a:gd name="connsiteY4" fmla="*/ 195357 h 1285875"/>
                <a:gd name="connsiteX5" fmla="*/ 5532438 w 5532438"/>
                <a:gd name="connsiteY5" fmla="*/ 0 h 1285875"/>
                <a:gd name="connsiteX0" fmla="*/ 0 w 5525294"/>
                <a:gd name="connsiteY0" fmla="*/ 1231107 h 1231107"/>
                <a:gd name="connsiteX1" fmla="*/ 1123951 w 5525294"/>
                <a:gd name="connsiteY1" fmla="*/ 873447 h 1231107"/>
                <a:gd name="connsiteX2" fmla="*/ 2182813 w 5525294"/>
                <a:gd name="connsiteY2" fmla="*/ 573038 h 1231107"/>
                <a:gd name="connsiteX3" fmla="*/ 3321052 w 5525294"/>
                <a:gd name="connsiteY3" fmla="*/ 308604 h 1231107"/>
                <a:gd name="connsiteX4" fmla="*/ 4421188 w 5525294"/>
                <a:gd name="connsiteY4" fmla="*/ 140589 h 1231107"/>
                <a:gd name="connsiteX5" fmla="*/ 5525294 w 5525294"/>
                <a:gd name="connsiteY5" fmla="*/ 0 h 1231107"/>
                <a:gd name="connsiteX0" fmla="*/ 0 w 5525294"/>
                <a:gd name="connsiteY0" fmla="*/ 1231107 h 1231107"/>
                <a:gd name="connsiteX1" fmla="*/ 1123951 w 5525294"/>
                <a:gd name="connsiteY1" fmla="*/ 873447 h 1231107"/>
                <a:gd name="connsiteX2" fmla="*/ 2187576 w 5525294"/>
                <a:gd name="connsiteY2" fmla="*/ 589707 h 1231107"/>
                <a:gd name="connsiteX3" fmla="*/ 3321052 w 5525294"/>
                <a:gd name="connsiteY3" fmla="*/ 308604 h 1231107"/>
                <a:gd name="connsiteX4" fmla="*/ 4421188 w 5525294"/>
                <a:gd name="connsiteY4" fmla="*/ 140589 h 1231107"/>
                <a:gd name="connsiteX5" fmla="*/ 5525294 w 5525294"/>
                <a:gd name="connsiteY5" fmla="*/ 0 h 1231107"/>
                <a:gd name="connsiteX0" fmla="*/ 0 w 5525294"/>
                <a:gd name="connsiteY0" fmla="*/ 1231107 h 1231107"/>
                <a:gd name="connsiteX1" fmla="*/ 1107282 w 5525294"/>
                <a:gd name="connsiteY1" fmla="*/ 787722 h 1231107"/>
                <a:gd name="connsiteX2" fmla="*/ 2187576 w 5525294"/>
                <a:gd name="connsiteY2" fmla="*/ 589707 h 1231107"/>
                <a:gd name="connsiteX3" fmla="*/ 3321052 w 5525294"/>
                <a:gd name="connsiteY3" fmla="*/ 308604 h 1231107"/>
                <a:gd name="connsiteX4" fmla="*/ 4421188 w 5525294"/>
                <a:gd name="connsiteY4" fmla="*/ 140589 h 1231107"/>
                <a:gd name="connsiteX5" fmla="*/ 5525294 w 5525294"/>
                <a:gd name="connsiteY5" fmla="*/ 0 h 1231107"/>
                <a:gd name="connsiteX0" fmla="*/ 0 w 5525294"/>
                <a:gd name="connsiteY0" fmla="*/ 966788 h 966788"/>
                <a:gd name="connsiteX1" fmla="*/ 1107282 w 5525294"/>
                <a:gd name="connsiteY1" fmla="*/ 787722 h 966788"/>
                <a:gd name="connsiteX2" fmla="*/ 2187576 w 5525294"/>
                <a:gd name="connsiteY2" fmla="*/ 589707 h 966788"/>
                <a:gd name="connsiteX3" fmla="*/ 3321052 w 5525294"/>
                <a:gd name="connsiteY3" fmla="*/ 308604 h 966788"/>
                <a:gd name="connsiteX4" fmla="*/ 4421188 w 5525294"/>
                <a:gd name="connsiteY4" fmla="*/ 140589 h 966788"/>
                <a:gd name="connsiteX5" fmla="*/ 5525294 w 5525294"/>
                <a:gd name="connsiteY5" fmla="*/ 0 h 96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5294" h="966788">
                  <a:moveTo>
                    <a:pt x="0" y="966788"/>
                  </a:moveTo>
                  <a:lnTo>
                    <a:pt x="1107282" y="787722"/>
                  </a:lnTo>
                  <a:lnTo>
                    <a:pt x="2187576" y="589707"/>
                  </a:lnTo>
                  <a:lnTo>
                    <a:pt x="3321052" y="308604"/>
                  </a:lnTo>
                  <a:lnTo>
                    <a:pt x="4421188" y="140589"/>
                  </a:lnTo>
                  <a:lnTo>
                    <a:pt x="5525294" y="0"/>
                  </a:lnTo>
                </a:path>
              </a:pathLst>
            </a:custGeom>
            <a:noFill/>
            <a:ln w="38100" cap="rnd" cmpd="sng" algn="ctr">
              <a:solidFill>
                <a:srgbClr val="55A220"/>
              </a:solid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a:ln>
                  <a:noFill/>
                </a:ln>
                <a:solidFill>
                  <a:prstClr val="white"/>
                </a:solidFill>
                <a:effectLst/>
                <a:uLnTx/>
                <a:uFillTx/>
                <a:latin typeface="Calibri" panose="020F0502020204030204" pitchFamily="34" charset="0"/>
                <a:ea typeface="Tahoma"/>
                <a:cs typeface="Calibri" panose="020F0502020204030204" pitchFamily="34" charset="0"/>
              </a:endParaRPr>
            </a:p>
          </p:txBody>
        </p:sp>
        <p:sp>
          <p:nvSpPr>
            <p:cNvPr id="133" name="Freeform 132"/>
            <p:cNvSpPr/>
            <p:nvPr/>
          </p:nvSpPr>
          <p:spPr>
            <a:xfrm>
              <a:off x="1348687" y="1740893"/>
              <a:ext cx="6005073" cy="1547237"/>
            </a:xfrm>
            <a:custGeom>
              <a:avLst/>
              <a:gdLst>
                <a:gd name="connsiteX0" fmla="*/ 0 w 5518150"/>
                <a:gd name="connsiteY0" fmla="*/ 1447800 h 1447800"/>
                <a:gd name="connsiteX1" fmla="*/ 971550 w 5518150"/>
                <a:gd name="connsiteY1" fmla="*/ 977900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14425 w 5518150"/>
                <a:gd name="connsiteY1" fmla="*/ 896938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14425 w 5518150"/>
                <a:gd name="connsiteY1" fmla="*/ 896938 h 1447800"/>
                <a:gd name="connsiteX2" fmla="*/ 2197100 w 5518150"/>
                <a:gd name="connsiteY2" fmla="*/ 527050 h 1447800"/>
                <a:gd name="connsiteX3" fmla="*/ 3311525 w 5518150"/>
                <a:gd name="connsiteY3" fmla="*/ 263525 h 1447800"/>
                <a:gd name="connsiteX4" fmla="*/ 4502150 w 5518150"/>
                <a:gd name="connsiteY4" fmla="*/ 146050 h 1447800"/>
                <a:gd name="connsiteX5" fmla="*/ 5518150 w 5518150"/>
                <a:gd name="connsiteY5" fmla="*/ 0 h 1447800"/>
                <a:gd name="connsiteX0" fmla="*/ 0 w 5518150"/>
                <a:gd name="connsiteY0" fmla="*/ 1447800 h 1447800"/>
                <a:gd name="connsiteX1" fmla="*/ 1114425 w 5518150"/>
                <a:gd name="connsiteY1" fmla="*/ 896938 h 1447800"/>
                <a:gd name="connsiteX2" fmla="*/ 2197100 w 5518150"/>
                <a:gd name="connsiteY2" fmla="*/ 527050 h 1447800"/>
                <a:gd name="connsiteX3" fmla="*/ 3311525 w 5518150"/>
                <a:gd name="connsiteY3" fmla="*/ 263525 h 1447800"/>
                <a:gd name="connsiteX4" fmla="*/ 4430713 w 5518150"/>
                <a:gd name="connsiteY4" fmla="*/ 136525 h 1447800"/>
                <a:gd name="connsiteX5" fmla="*/ 5518150 w 5518150"/>
                <a:gd name="connsiteY5" fmla="*/ 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8150" h="1447800">
                  <a:moveTo>
                    <a:pt x="0" y="1447800"/>
                  </a:moveTo>
                  <a:lnTo>
                    <a:pt x="1114425" y="896938"/>
                  </a:lnTo>
                  <a:lnTo>
                    <a:pt x="2197100" y="527050"/>
                  </a:lnTo>
                  <a:lnTo>
                    <a:pt x="3311525" y="263525"/>
                  </a:lnTo>
                  <a:lnTo>
                    <a:pt x="4430713" y="136525"/>
                  </a:lnTo>
                  <a:lnTo>
                    <a:pt x="5518150" y="0"/>
                  </a:lnTo>
                </a:path>
              </a:pathLst>
            </a:custGeom>
            <a:noFill/>
            <a:ln w="38100" cap="rnd" cmpd="sng" algn="ctr">
              <a:solidFill>
                <a:schemeClr val="tx2">
                  <a:lumMod val="50000"/>
                </a:schemeClr>
              </a:solid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dirty="0">
                <a:ln>
                  <a:noFill/>
                </a:ln>
                <a:solidFill>
                  <a:prstClr val="white"/>
                </a:solidFill>
                <a:effectLst/>
                <a:uLnTx/>
                <a:uFillTx/>
                <a:latin typeface="Calibri" panose="020F0502020204030204" pitchFamily="34" charset="0"/>
                <a:ea typeface="Tahoma"/>
                <a:cs typeface="Calibri" panose="020F0502020204030204" pitchFamily="34" charset="0"/>
              </a:endParaRPr>
            </a:p>
          </p:txBody>
        </p:sp>
        <p:sp>
          <p:nvSpPr>
            <p:cNvPr id="134" name="Freeform 133"/>
            <p:cNvSpPr/>
            <p:nvPr/>
          </p:nvSpPr>
          <p:spPr>
            <a:xfrm>
              <a:off x="1359052" y="1893581"/>
              <a:ext cx="6015439" cy="1394549"/>
            </a:xfrm>
            <a:custGeom>
              <a:avLst/>
              <a:gdLst>
                <a:gd name="connsiteX0" fmla="*/ 0 w 5518150"/>
                <a:gd name="connsiteY0" fmla="*/ 1447800 h 1447800"/>
                <a:gd name="connsiteX1" fmla="*/ 971550 w 5518150"/>
                <a:gd name="connsiteY1" fmla="*/ 977900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411663 w 5518150"/>
                <a:gd name="connsiteY4" fmla="*/ 265113 h 1447800"/>
                <a:gd name="connsiteX5" fmla="*/ 5518150 w 5518150"/>
                <a:gd name="connsiteY5" fmla="*/ 0 h 1447800"/>
                <a:gd name="connsiteX0" fmla="*/ 0 w 5527675"/>
                <a:gd name="connsiteY0" fmla="*/ 1304925 h 1304925"/>
                <a:gd name="connsiteX1" fmla="*/ 1109663 w 5527675"/>
                <a:gd name="connsiteY1" fmla="*/ 963613 h 1304925"/>
                <a:gd name="connsiteX2" fmla="*/ 2187575 w 5527675"/>
                <a:gd name="connsiteY2" fmla="*/ 588963 h 1304925"/>
                <a:gd name="connsiteX3" fmla="*/ 3306763 w 5527675"/>
                <a:gd name="connsiteY3" fmla="*/ 230187 h 1304925"/>
                <a:gd name="connsiteX4" fmla="*/ 4411663 w 5527675"/>
                <a:gd name="connsiteY4" fmla="*/ 122238 h 1304925"/>
                <a:gd name="connsiteX5" fmla="*/ 5527675 w 5527675"/>
                <a:gd name="connsiteY5" fmla="*/ 0 h 130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7675" h="1304925">
                  <a:moveTo>
                    <a:pt x="0" y="1304925"/>
                  </a:moveTo>
                  <a:lnTo>
                    <a:pt x="1109663" y="963613"/>
                  </a:lnTo>
                  <a:lnTo>
                    <a:pt x="2187575" y="588963"/>
                  </a:lnTo>
                  <a:lnTo>
                    <a:pt x="3306763" y="230187"/>
                  </a:lnTo>
                  <a:lnTo>
                    <a:pt x="4411663" y="122238"/>
                  </a:lnTo>
                  <a:lnTo>
                    <a:pt x="5527675" y="0"/>
                  </a:lnTo>
                </a:path>
              </a:pathLst>
            </a:custGeom>
            <a:noFill/>
            <a:ln w="38100" cap="rnd" cmpd="sng" algn="ctr">
              <a:solidFill>
                <a:schemeClr val="accent5"/>
              </a:solid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a:ln>
                  <a:noFill/>
                </a:ln>
                <a:solidFill>
                  <a:prstClr val="white"/>
                </a:solidFill>
                <a:effectLst/>
                <a:uLnTx/>
                <a:uFillTx/>
                <a:latin typeface="Calibri" panose="020F0502020204030204" pitchFamily="34" charset="0"/>
                <a:ea typeface="Tahoma"/>
                <a:cs typeface="Calibri" panose="020F0502020204030204" pitchFamily="34" charset="0"/>
              </a:endParaRPr>
            </a:p>
          </p:txBody>
        </p:sp>
        <p:sp>
          <p:nvSpPr>
            <p:cNvPr id="135" name="Freeform 134"/>
            <p:cNvSpPr/>
            <p:nvPr/>
          </p:nvSpPr>
          <p:spPr>
            <a:xfrm>
              <a:off x="1359052" y="1963141"/>
              <a:ext cx="6015439" cy="1911810"/>
            </a:xfrm>
            <a:custGeom>
              <a:avLst/>
              <a:gdLst>
                <a:gd name="connsiteX0" fmla="*/ 0 w 5518150"/>
                <a:gd name="connsiteY0" fmla="*/ 1447800 h 1447800"/>
                <a:gd name="connsiteX1" fmla="*/ 971550 w 5518150"/>
                <a:gd name="connsiteY1" fmla="*/ 977900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411663 w 5518150"/>
                <a:gd name="connsiteY4" fmla="*/ 265113 h 1447800"/>
                <a:gd name="connsiteX5" fmla="*/ 5518150 w 5518150"/>
                <a:gd name="connsiteY5" fmla="*/ 0 h 1447800"/>
                <a:gd name="connsiteX0" fmla="*/ 0 w 5527675"/>
                <a:gd name="connsiteY0" fmla="*/ 1304925 h 1304925"/>
                <a:gd name="connsiteX1" fmla="*/ 1109663 w 5527675"/>
                <a:gd name="connsiteY1" fmla="*/ 963613 h 1304925"/>
                <a:gd name="connsiteX2" fmla="*/ 2187575 w 5527675"/>
                <a:gd name="connsiteY2" fmla="*/ 588963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87575 w 5527675"/>
                <a:gd name="connsiteY2" fmla="*/ 588963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21051 w 5527675"/>
                <a:gd name="connsiteY3" fmla="*/ 320510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21051 w 5527675"/>
                <a:gd name="connsiteY3" fmla="*/ 320510 h 1304925"/>
                <a:gd name="connsiteX4" fmla="*/ 4416425 w 5527675"/>
                <a:gd name="connsiteY4" fmla="*/ 104869 h 1304925"/>
                <a:gd name="connsiteX5" fmla="*/ 5527675 w 5527675"/>
                <a:gd name="connsiteY5" fmla="*/ 0 h 130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7675" h="1304925">
                  <a:moveTo>
                    <a:pt x="0" y="1304925"/>
                  </a:moveTo>
                  <a:lnTo>
                    <a:pt x="1114425" y="1290165"/>
                  </a:lnTo>
                  <a:lnTo>
                    <a:pt x="2178050" y="984994"/>
                  </a:lnTo>
                  <a:lnTo>
                    <a:pt x="3321051" y="320510"/>
                  </a:lnTo>
                  <a:lnTo>
                    <a:pt x="4416425" y="104869"/>
                  </a:lnTo>
                  <a:lnTo>
                    <a:pt x="5527675" y="0"/>
                  </a:lnTo>
                </a:path>
              </a:pathLst>
            </a:custGeom>
            <a:noFill/>
            <a:ln w="38100" cap="rnd" cmpd="sng" algn="ctr">
              <a:solidFill>
                <a:srgbClr val="878C8F"/>
              </a:solid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a:ln>
                  <a:noFill/>
                </a:ln>
                <a:solidFill>
                  <a:prstClr val="white"/>
                </a:solidFill>
                <a:effectLst/>
                <a:uLnTx/>
                <a:uFillTx/>
                <a:latin typeface="Calibri" panose="020F0502020204030204" pitchFamily="34" charset="0"/>
                <a:ea typeface="Tahoma"/>
                <a:cs typeface="Calibri" panose="020F0502020204030204" pitchFamily="34" charset="0"/>
              </a:endParaRPr>
            </a:p>
          </p:txBody>
        </p:sp>
        <p:sp>
          <p:nvSpPr>
            <p:cNvPr id="136" name="Freeform 135"/>
            <p:cNvSpPr/>
            <p:nvPr/>
          </p:nvSpPr>
          <p:spPr>
            <a:xfrm>
              <a:off x="1348685" y="3112475"/>
              <a:ext cx="6012849" cy="1124800"/>
            </a:xfrm>
            <a:custGeom>
              <a:avLst/>
              <a:gdLst>
                <a:gd name="connsiteX0" fmla="*/ 0 w 5518150"/>
                <a:gd name="connsiteY0" fmla="*/ 1447800 h 1447800"/>
                <a:gd name="connsiteX1" fmla="*/ 971550 w 5518150"/>
                <a:gd name="connsiteY1" fmla="*/ 977900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411663 w 5518150"/>
                <a:gd name="connsiteY4" fmla="*/ 265113 h 1447800"/>
                <a:gd name="connsiteX5" fmla="*/ 5518150 w 5518150"/>
                <a:gd name="connsiteY5" fmla="*/ 0 h 1447800"/>
                <a:gd name="connsiteX0" fmla="*/ 0 w 5527675"/>
                <a:gd name="connsiteY0" fmla="*/ 1304925 h 1304925"/>
                <a:gd name="connsiteX1" fmla="*/ 1109663 w 5527675"/>
                <a:gd name="connsiteY1" fmla="*/ 963613 h 1304925"/>
                <a:gd name="connsiteX2" fmla="*/ 2187575 w 5527675"/>
                <a:gd name="connsiteY2" fmla="*/ 588963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87575 w 5527675"/>
                <a:gd name="connsiteY2" fmla="*/ 588963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21051 w 5527675"/>
                <a:gd name="connsiteY3" fmla="*/ 320510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21051 w 5527675"/>
                <a:gd name="connsiteY3" fmla="*/ 320510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21051 w 5527675"/>
                <a:gd name="connsiteY3" fmla="*/ 320510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16289 w 5527675"/>
                <a:gd name="connsiteY3" fmla="*/ 363372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16289 w 5527675"/>
                <a:gd name="connsiteY3" fmla="*/ 363372 h 1304925"/>
                <a:gd name="connsiteX4" fmla="*/ 4416425 w 5527675"/>
                <a:gd name="connsiteY4" fmla="*/ 195357 h 1304925"/>
                <a:gd name="connsiteX5" fmla="*/ 5527675 w 5527675"/>
                <a:gd name="connsiteY5" fmla="*/ 0 h 1304925"/>
                <a:gd name="connsiteX0" fmla="*/ 0 w 5527675"/>
                <a:gd name="connsiteY0" fmla="*/ 1304925 h 1304925"/>
                <a:gd name="connsiteX1" fmla="*/ 1119188 w 5527675"/>
                <a:gd name="connsiteY1" fmla="*/ 928215 h 1304925"/>
                <a:gd name="connsiteX2" fmla="*/ 2178050 w 5527675"/>
                <a:gd name="connsiteY2" fmla="*/ 627806 h 1304925"/>
                <a:gd name="connsiteX3" fmla="*/ 3316289 w 5527675"/>
                <a:gd name="connsiteY3" fmla="*/ 363372 h 1304925"/>
                <a:gd name="connsiteX4" fmla="*/ 4416425 w 5527675"/>
                <a:gd name="connsiteY4" fmla="*/ 195357 h 1304925"/>
                <a:gd name="connsiteX5" fmla="*/ 5527675 w 5527675"/>
                <a:gd name="connsiteY5" fmla="*/ 0 h 1304925"/>
                <a:gd name="connsiteX0" fmla="*/ 0 w 5532438"/>
                <a:gd name="connsiteY0" fmla="*/ 1285875 h 1285875"/>
                <a:gd name="connsiteX1" fmla="*/ 1123951 w 5532438"/>
                <a:gd name="connsiteY1" fmla="*/ 928215 h 1285875"/>
                <a:gd name="connsiteX2" fmla="*/ 2182813 w 5532438"/>
                <a:gd name="connsiteY2" fmla="*/ 627806 h 1285875"/>
                <a:gd name="connsiteX3" fmla="*/ 3321052 w 5532438"/>
                <a:gd name="connsiteY3" fmla="*/ 363372 h 1285875"/>
                <a:gd name="connsiteX4" fmla="*/ 4421188 w 5532438"/>
                <a:gd name="connsiteY4" fmla="*/ 195357 h 1285875"/>
                <a:gd name="connsiteX5" fmla="*/ 5532438 w 5532438"/>
                <a:gd name="connsiteY5" fmla="*/ 0 h 1285875"/>
                <a:gd name="connsiteX0" fmla="*/ 0 w 5520532"/>
                <a:gd name="connsiteY0" fmla="*/ 1345406 h 1345406"/>
                <a:gd name="connsiteX1" fmla="*/ 1123951 w 5520532"/>
                <a:gd name="connsiteY1" fmla="*/ 987746 h 1345406"/>
                <a:gd name="connsiteX2" fmla="*/ 2182813 w 5520532"/>
                <a:gd name="connsiteY2" fmla="*/ 687337 h 1345406"/>
                <a:gd name="connsiteX3" fmla="*/ 3321052 w 5520532"/>
                <a:gd name="connsiteY3" fmla="*/ 422903 h 1345406"/>
                <a:gd name="connsiteX4" fmla="*/ 4421188 w 5520532"/>
                <a:gd name="connsiteY4" fmla="*/ 254888 h 1345406"/>
                <a:gd name="connsiteX5" fmla="*/ 5520532 w 5520532"/>
                <a:gd name="connsiteY5" fmla="*/ 0 h 1345406"/>
                <a:gd name="connsiteX0" fmla="*/ 0 w 5520532"/>
                <a:gd name="connsiteY0" fmla="*/ 1345406 h 1345406"/>
                <a:gd name="connsiteX1" fmla="*/ 1123951 w 5520532"/>
                <a:gd name="connsiteY1" fmla="*/ 987746 h 1345406"/>
                <a:gd name="connsiteX2" fmla="*/ 2189957 w 5520532"/>
                <a:gd name="connsiteY2" fmla="*/ 651619 h 1345406"/>
                <a:gd name="connsiteX3" fmla="*/ 3321052 w 5520532"/>
                <a:gd name="connsiteY3" fmla="*/ 422903 h 1345406"/>
                <a:gd name="connsiteX4" fmla="*/ 4421188 w 5520532"/>
                <a:gd name="connsiteY4" fmla="*/ 254888 h 1345406"/>
                <a:gd name="connsiteX5" fmla="*/ 5520532 w 5520532"/>
                <a:gd name="connsiteY5" fmla="*/ 0 h 1345406"/>
                <a:gd name="connsiteX0" fmla="*/ 0 w 5525295"/>
                <a:gd name="connsiteY0" fmla="*/ 1052512 h 1052512"/>
                <a:gd name="connsiteX1" fmla="*/ 1128714 w 5525295"/>
                <a:gd name="connsiteY1" fmla="*/ 987746 h 1052512"/>
                <a:gd name="connsiteX2" fmla="*/ 2194720 w 5525295"/>
                <a:gd name="connsiteY2" fmla="*/ 651619 h 1052512"/>
                <a:gd name="connsiteX3" fmla="*/ 3325815 w 5525295"/>
                <a:gd name="connsiteY3" fmla="*/ 422903 h 1052512"/>
                <a:gd name="connsiteX4" fmla="*/ 4425951 w 5525295"/>
                <a:gd name="connsiteY4" fmla="*/ 254888 h 1052512"/>
                <a:gd name="connsiteX5" fmla="*/ 5525295 w 5525295"/>
                <a:gd name="connsiteY5" fmla="*/ 0 h 1052512"/>
                <a:gd name="connsiteX0" fmla="*/ 0 w 5525295"/>
                <a:gd name="connsiteY0" fmla="*/ 1052512 h 1052512"/>
                <a:gd name="connsiteX1" fmla="*/ 1107282 w 5525295"/>
                <a:gd name="connsiteY1" fmla="*/ 840109 h 1052512"/>
                <a:gd name="connsiteX2" fmla="*/ 2194720 w 5525295"/>
                <a:gd name="connsiteY2" fmla="*/ 651619 h 1052512"/>
                <a:gd name="connsiteX3" fmla="*/ 3325815 w 5525295"/>
                <a:gd name="connsiteY3" fmla="*/ 422903 h 1052512"/>
                <a:gd name="connsiteX4" fmla="*/ 4425951 w 5525295"/>
                <a:gd name="connsiteY4" fmla="*/ 254888 h 1052512"/>
                <a:gd name="connsiteX5" fmla="*/ 5525295 w 5525295"/>
                <a:gd name="connsiteY5" fmla="*/ 0 h 1052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5295" h="1052512">
                  <a:moveTo>
                    <a:pt x="0" y="1052512"/>
                  </a:moveTo>
                  <a:lnTo>
                    <a:pt x="1107282" y="840109"/>
                  </a:lnTo>
                  <a:lnTo>
                    <a:pt x="2194720" y="651619"/>
                  </a:lnTo>
                  <a:lnTo>
                    <a:pt x="3325815" y="422903"/>
                  </a:lnTo>
                  <a:lnTo>
                    <a:pt x="4425951" y="254888"/>
                  </a:lnTo>
                  <a:lnTo>
                    <a:pt x="5525295" y="0"/>
                  </a:lnTo>
                </a:path>
              </a:pathLst>
            </a:custGeom>
            <a:noFill/>
            <a:ln w="38100" cap="rnd" cmpd="sng" algn="ctr">
              <a:solidFill>
                <a:schemeClr val="accent6"/>
              </a:solid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a:ln>
                  <a:noFill/>
                </a:ln>
                <a:solidFill>
                  <a:prstClr val="white"/>
                </a:solidFill>
                <a:effectLst/>
                <a:uLnTx/>
                <a:uFillTx/>
                <a:latin typeface="Calibri" panose="020F0502020204030204" pitchFamily="34" charset="0"/>
                <a:ea typeface="Tahoma"/>
                <a:cs typeface="Calibri" panose="020F0502020204030204" pitchFamily="34" charset="0"/>
              </a:endParaRPr>
            </a:p>
          </p:txBody>
        </p:sp>
        <p:sp>
          <p:nvSpPr>
            <p:cNvPr id="137" name="Freeform 136"/>
            <p:cNvSpPr/>
            <p:nvPr/>
          </p:nvSpPr>
          <p:spPr>
            <a:xfrm>
              <a:off x="1359052" y="3307666"/>
              <a:ext cx="6015439" cy="1559960"/>
            </a:xfrm>
            <a:custGeom>
              <a:avLst/>
              <a:gdLst>
                <a:gd name="connsiteX0" fmla="*/ 0 w 5518150"/>
                <a:gd name="connsiteY0" fmla="*/ 1447800 h 1447800"/>
                <a:gd name="connsiteX1" fmla="*/ 971550 w 5518150"/>
                <a:gd name="connsiteY1" fmla="*/ 977900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411663 w 5518150"/>
                <a:gd name="connsiteY4" fmla="*/ 265113 h 1447800"/>
                <a:gd name="connsiteX5" fmla="*/ 5518150 w 5518150"/>
                <a:gd name="connsiteY5" fmla="*/ 0 h 1447800"/>
                <a:gd name="connsiteX0" fmla="*/ 0 w 5527675"/>
                <a:gd name="connsiteY0" fmla="*/ 1304925 h 1304925"/>
                <a:gd name="connsiteX1" fmla="*/ 1109663 w 5527675"/>
                <a:gd name="connsiteY1" fmla="*/ 963613 h 1304925"/>
                <a:gd name="connsiteX2" fmla="*/ 2187575 w 5527675"/>
                <a:gd name="connsiteY2" fmla="*/ 588963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87575 w 5527675"/>
                <a:gd name="connsiteY2" fmla="*/ 588963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21051 w 5527675"/>
                <a:gd name="connsiteY3" fmla="*/ 320510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21051 w 5527675"/>
                <a:gd name="connsiteY3" fmla="*/ 320510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21051 w 5527675"/>
                <a:gd name="connsiteY3" fmla="*/ 320510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16289 w 5527675"/>
                <a:gd name="connsiteY3" fmla="*/ 363372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16289 w 5527675"/>
                <a:gd name="connsiteY3" fmla="*/ 363372 h 1304925"/>
                <a:gd name="connsiteX4" fmla="*/ 4416425 w 5527675"/>
                <a:gd name="connsiteY4" fmla="*/ 195357 h 1304925"/>
                <a:gd name="connsiteX5" fmla="*/ 5527675 w 5527675"/>
                <a:gd name="connsiteY5" fmla="*/ 0 h 1304925"/>
                <a:gd name="connsiteX0" fmla="*/ 0 w 5527675"/>
                <a:gd name="connsiteY0" fmla="*/ 1304925 h 1304925"/>
                <a:gd name="connsiteX1" fmla="*/ 1119188 w 5527675"/>
                <a:gd name="connsiteY1" fmla="*/ 928215 h 1304925"/>
                <a:gd name="connsiteX2" fmla="*/ 2178050 w 5527675"/>
                <a:gd name="connsiteY2" fmla="*/ 627806 h 1304925"/>
                <a:gd name="connsiteX3" fmla="*/ 3316289 w 5527675"/>
                <a:gd name="connsiteY3" fmla="*/ 363372 h 1304925"/>
                <a:gd name="connsiteX4" fmla="*/ 4416425 w 5527675"/>
                <a:gd name="connsiteY4" fmla="*/ 195357 h 1304925"/>
                <a:gd name="connsiteX5" fmla="*/ 5527675 w 5527675"/>
                <a:gd name="connsiteY5" fmla="*/ 0 h 1304925"/>
                <a:gd name="connsiteX0" fmla="*/ 0 w 5532438"/>
                <a:gd name="connsiteY0" fmla="*/ 1285875 h 1285875"/>
                <a:gd name="connsiteX1" fmla="*/ 1123951 w 5532438"/>
                <a:gd name="connsiteY1" fmla="*/ 928215 h 1285875"/>
                <a:gd name="connsiteX2" fmla="*/ 2182813 w 5532438"/>
                <a:gd name="connsiteY2" fmla="*/ 627806 h 1285875"/>
                <a:gd name="connsiteX3" fmla="*/ 3321052 w 5532438"/>
                <a:gd name="connsiteY3" fmla="*/ 363372 h 1285875"/>
                <a:gd name="connsiteX4" fmla="*/ 4421188 w 5532438"/>
                <a:gd name="connsiteY4" fmla="*/ 195357 h 1285875"/>
                <a:gd name="connsiteX5" fmla="*/ 5532438 w 5532438"/>
                <a:gd name="connsiteY5" fmla="*/ 0 h 1285875"/>
                <a:gd name="connsiteX0" fmla="*/ 0 w 5527675"/>
                <a:gd name="connsiteY0" fmla="*/ 1459706 h 1459706"/>
                <a:gd name="connsiteX1" fmla="*/ 1119188 w 5527675"/>
                <a:gd name="connsiteY1" fmla="*/ 928215 h 1459706"/>
                <a:gd name="connsiteX2" fmla="*/ 2178050 w 5527675"/>
                <a:gd name="connsiteY2" fmla="*/ 627806 h 1459706"/>
                <a:gd name="connsiteX3" fmla="*/ 3316289 w 5527675"/>
                <a:gd name="connsiteY3" fmla="*/ 363372 h 1459706"/>
                <a:gd name="connsiteX4" fmla="*/ 4416425 w 5527675"/>
                <a:gd name="connsiteY4" fmla="*/ 195357 h 1459706"/>
                <a:gd name="connsiteX5" fmla="*/ 5527675 w 5527675"/>
                <a:gd name="connsiteY5" fmla="*/ 0 h 1459706"/>
                <a:gd name="connsiteX0" fmla="*/ 0 w 5527675"/>
                <a:gd name="connsiteY0" fmla="*/ 1459706 h 1459706"/>
                <a:gd name="connsiteX1" fmla="*/ 1109663 w 5527675"/>
                <a:gd name="connsiteY1" fmla="*/ 1052040 h 1459706"/>
                <a:gd name="connsiteX2" fmla="*/ 2178050 w 5527675"/>
                <a:gd name="connsiteY2" fmla="*/ 627806 h 1459706"/>
                <a:gd name="connsiteX3" fmla="*/ 3316289 w 5527675"/>
                <a:gd name="connsiteY3" fmla="*/ 363372 h 1459706"/>
                <a:gd name="connsiteX4" fmla="*/ 4416425 w 5527675"/>
                <a:gd name="connsiteY4" fmla="*/ 195357 h 1459706"/>
                <a:gd name="connsiteX5" fmla="*/ 5527675 w 5527675"/>
                <a:gd name="connsiteY5" fmla="*/ 0 h 1459706"/>
                <a:gd name="connsiteX0" fmla="*/ 0 w 5527675"/>
                <a:gd name="connsiteY0" fmla="*/ 1459706 h 1459706"/>
                <a:gd name="connsiteX1" fmla="*/ 1109663 w 5527675"/>
                <a:gd name="connsiteY1" fmla="*/ 1052040 h 1459706"/>
                <a:gd name="connsiteX2" fmla="*/ 2187575 w 5527675"/>
                <a:gd name="connsiteY2" fmla="*/ 668287 h 1459706"/>
                <a:gd name="connsiteX3" fmla="*/ 3316289 w 5527675"/>
                <a:gd name="connsiteY3" fmla="*/ 363372 h 1459706"/>
                <a:gd name="connsiteX4" fmla="*/ 4416425 w 5527675"/>
                <a:gd name="connsiteY4" fmla="*/ 195357 h 1459706"/>
                <a:gd name="connsiteX5" fmla="*/ 5527675 w 5527675"/>
                <a:gd name="connsiteY5" fmla="*/ 0 h 1459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7675" h="1459706">
                  <a:moveTo>
                    <a:pt x="0" y="1459706"/>
                  </a:moveTo>
                  <a:lnTo>
                    <a:pt x="1109663" y="1052040"/>
                  </a:lnTo>
                  <a:lnTo>
                    <a:pt x="2187575" y="668287"/>
                  </a:lnTo>
                  <a:lnTo>
                    <a:pt x="3316289" y="363372"/>
                  </a:lnTo>
                  <a:lnTo>
                    <a:pt x="4416425" y="195357"/>
                  </a:lnTo>
                  <a:lnTo>
                    <a:pt x="5527675" y="0"/>
                  </a:lnTo>
                </a:path>
              </a:pathLst>
            </a:custGeom>
            <a:noFill/>
            <a:ln w="38100" cap="rnd" cmpd="sng" algn="ctr">
              <a:solidFill>
                <a:srgbClr val="009999"/>
              </a:solid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a:ln>
                  <a:noFill/>
                </a:ln>
                <a:solidFill>
                  <a:prstClr val="white"/>
                </a:solidFill>
                <a:effectLst/>
                <a:uLnTx/>
                <a:uFillTx/>
                <a:latin typeface="Calibri" panose="020F0502020204030204" pitchFamily="34" charset="0"/>
                <a:ea typeface="Tahoma"/>
                <a:cs typeface="Calibri" panose="020F0502020204030204" pitchFamily="34" charset="0"/>
              </a:endParaRPr>
            </a:p>
          </p:txBody>
        </p:sp>
        <p:sp>
          <p:nvSpPr>
            <p:cNvPr id="138" name="Freeform 137"/>
            <p:cNvSpPr/>
            <p:nvPr/>
          </p:nvSpPr>
          <p:spPr>
            <a:xfrm>
              <a:off x="1359051" y="3498257"/>
              <a:ext cx="6015439" cy="1409212"/>
            </a:xfrm>
            <a:custGeom>
              <a:avLst/>
              <a:gdLst>
                <a:gd name="connsiteX0" fmla="*/ 0 w 5518150"/>
                <a:gd name="connsiteY0" fmla="*/ 1447800 h 1447800"/>
                <a:gd name="connsiteX1" fmla="*/ 971550 w 5518150"/>
                <a:gd name="connsiteY1" fmla="*/ 977900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97100 w 5518150"/>
                <a:gd name="connsiteY2" fmla="*/ 527050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40100 w 5518150"/>
                <a:gd name="connsiteY3" fmla="*/ 254000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502150 w 5518150"/>
                <a:gd name="connsiteY4" fmla="*/ 146050 h 1447800"/>
                <a:gd name="connsiteX5" fmla="*/ 5518150 w 5518150"/>
                <a:gd name="connsiteY5" fmla="*/ 0 h 1447800"/>
                <a:gd name="connsiteX0" fmla="*/ 0 w 5518150"/>
                <a:gd name="connsiteY0" fmla="*/ 1447800 h 1447800"/>
                <a:gd name="connsiteX1" fmla="*/ 1109663 w 5518150"/>
                <a:gd name="connsiteY1" fmla="*/ 1106488 h 1447800"/>
                <a:gd name="connsiteX2" fmla="*/ 2187575 w 5518150"/>
                <a:gd name="connsiteY2" fmla="*/ 731838 h 1447800"/>
                <a:gd name="connsiteX3" fmla="*/ 3306763 w 5518150"/>
                <a:gd name="connsiteY3" fmla="*/ 373062 h 1447800"/>
                <a:gd name="connsiteX4" fmla="*/ 4411663 w 5518150"/>
                <a:gd name="connsiteY4" fmla="*/ 265113 h 1447800"/>
                <a:gd name="connsiteX5" fmla="*/ 5518150 w 5518150"/>
                <a:gd name="connsiteY5" fmla="*/ 0 h 1447800"/>
                <a:gd name="connsiteX0" fmla="*/ 0 w 5527675"/>
                <a:gd name="connsiteY0" fmla="*/ 1304925 h 1304925"/>
                <a:gd name="connsiteX1" fmla="*/ 1109663 w 5527675"/>
                <a:gd name="connsiteY1" fmla="*/ 963613 h 1304925"/>
                <a:gd name="connsiteX2" fmla="*/ 2187575 w 5527675"/>
                <a:gd name="connsiteY2" fmla="*/ 588963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87575 w 5527675"/>
                <a:gd name="connsiteY2" fmla="*/ 588963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06763 w 5527675"/>
                <a:gd name="connsiteY3" fmla="*/ 230187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21051 w 5527675"/>
                <a:gd name="connsiteY3" fmla="*/ 320510 h 1304925"/>
                <a:gd name="connsiteX4" fmla="*/ 4411663 w 5527675"/>
                <a:gd name="connsiteY4" fmla="*/ 122238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984994 h 1304925"/>
                <a:gd name="connsiteX3" fmla="*/ 3321051 w 5527675"/>
                <a:gd name="connsiteY3" fmla="*/ 320510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21051 w 5527675"/>
                <a:gd name="connsiteY3" fmla="*/ 320510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16289 w 5527675"/>
                <a:gd name="connsiteY3" fmla="*/ 363372 h 1304925"/>
                <a:gd name="connsiteX4" fmla="*/ 4416425 w 5527675"/>
                <a:gd name="connsiteY4" fmla="*/ 104869 h 1304925"/>
                <a:gd name="connsiteX5" fmla="*/ 5527675 w 5527675"/>
                <a:gd name="connsiteY5" fmla="*/ 0 h 1304925"/>
                <a:gd name="connsiteX0" fmla="*/ 0 w 5527675"/>
                <a:gd name="connsiteY0" fmla="*/ 1304925 h 1304925"/>
                <a:gd name="connsiteX1" fmla="*/ 1114425 w 5527675"/>
                <a:gd name="connsiteY1" fmla="*/ 1290165 h 1304925"/>
                <a:gd name="connsiteX2" fmla="*/ 2178050 w 5527675"/>
                <a:gd name="connsiteY2" fmla="*/ 627806 h 1304925"/>
                <a:gd name="connsiteX3" fmla="*/ 3316289 w 5527675"/>
                <a:gd name="connsiteY3" fmla="*/ 363372 h 1304925"/>
                <a:gd name="connsiteX4" fmla="*/ 4416425 w 5527675"/>
                <a:gd name="connsiteY4" fmla="*/ 195357 h 1304925"/>
                <a:gd name="connsiteX5" fmla="*/ 5527675 w 5527675"/>
                <a:gd name="connsiteY5" fmla="*/ 0 h 1304925"/>
                <a:gd name="connsiteX0" fmla="*/ 0 w 5527675"/>
                <a:gd name="connsiteY0" fmla="*/ 1304925 h 1304925"/>
                <a:gd name="connsiteX1" fmla="*/ 1119188 w 5527675"/>
                <a:gd name="connsiteY1" fmla="*/ 928215 h 1304925"/>
                <a:gd name="connsiteX2" fmla="*/ 2178050 w 5527675"/>
                <a:gd name="connsiteY2" fmla="*/ 627806 h 1304925"/>
                <a:gd name="connsiteX3" fmla="*/ 3316289 w 5527675"/>
                <a:gd name="connsiteY3" fmla="*/ 363372 h 1304925"/>
                <a:gd name="connsiteX4" fmla="*/ 4416425 w 5527675"/>
                <a:gd name="connsiteY4" fmla="*/ 195357 h 1304925"/>
                <a:gd name="connsiteX5" fmla="*/ 5527675 w 5527675"/>
                <a:gd name="connsiteY5" fmla="*/ 0 h 1304925"/>
                <a:gd name="connsiteX0" fmla="*/ 0 w 5532438"/>
                <a:gd name="connsiteY0" fmla="*/ 1285875 h 1285875"/>
                <a:gd name="connsiteX1" fmla="*/ 1123951 w 5532438"/>
                <a:gd name="connsiteY1" fmla="*/ 928215 h 1285875"/>
                <a:gd name="connsiteX2" fmla="*/ 2182813 w 5532438"/>
                <a:gd name="connsiteY2" fmla="*/ 627806 h 1285875"/>
                <a:gd name="connsiteX3" fmla="*/ 3321052 w 5532438"/>
                <a:gd name="connsiteY3" fmla="*/ 363372 h 1285875"/>
                <a:gd name="connsiteX4" fmla="*/ 4421188 w 5532438"/>
                <a:gd name="connsiteY4" fmla="*/ 195357 h 1285875"/>
                <a:gd name="connsiteX5" fmla="*/ 5532438 w 5532438"/>
                <a:gd name="connsiteY5" fmla="*/ 0 h 1285875"/>
                <a:gd name="connsiteX0" fmla="*/ 0 w 5532438"/>
                <a:gd name="connsiteY0" fmla="*/ 1285875 h 1285875"/>
                <a:gd name="connsiteX1" fmla="*/ 1112034 w 5532438"/>
                <a:gd name="connsiteY1" fmla="*/ 1081472 h 1285875"/>
                <a:gd name="connsiteX2" fmla="*/ 2182813 w 5532438"/>
                <a:gd name="connsiteY2" fmla="*/ 627806 h 1285875"/>
                <a:gd name="connsiteX3" fmla="*/ 3321052 w 5532438"/>
                <a:gd name="connsiteY3" fmla="*/ 363372 h 1285875"/>
                <a:gd name="connsiteX4" fmla="*/ 4421188 w 5532438"/>
                <a:gd name="connsiteY4" fmla="*/ 195357 h 1285875"/>
                <a:gd name="connsiteX5" fmla="*/ 5532438 w 5532438"/>
                <a:gd name="connsiteY5" fmla="*/ 0 h 1285875"/>
                <a:gd name="connsiteX0" fmla="*/ 0 w 5532438"/>
                <a:gd name="connsiteY0" fmla="*/ 1285875 h 1285875"/>
                <a:gd name="connsiteX1" fmla="*/ 1112034 w 5532438"/>
                <a:gd name="connsiteY1" fmla="*/ 1081472 h 1285875"/>
                <a:gd name="connsiteX2" fmla="*/ 2185196 w 5532438"/>
                <a:gd name="connsiteY2" fmla="*/ 913421 h 1285875"/>
                <a:gd name="connsiteX3" fmla="*/ 3321052 w 5532438"/>
                <a:gd name="connsiteY3" fmla="*/ 363372 h 1285875"/>
                <a:gd name="connsiteX4" fmla="*/ 4421188 w 5532438"/>
                <a:gd name="connsiteY4" fmla="*/ 195357 h 1285875"/>
                <a:gd name="connsiteX5" fmla="*/ 5532438 w 5532438"/>
                <a:gd name="connsiteY5" fmla="*/ 0 h 1285875"/>
                <a:gd name="connsiteX0" fmla="*/ 0 w 5532438"/>
                <a:gd name="connsiteY0" fmla="*/ 1285875 h 1285875"/>
                <a:gd name="connsiteX1" fmla="*/ 1112034 w 5532438"/>
                <a:gd name="connsiteY1" fmla="*/ 1081472 h 1285875"/>
                <a:gd name="connsiteX2" fmla="*/ 2185196 w 5532438"/>
                <a:gd name="connsiteY2" fmla="*/ 913421 h 1285875"/>
                <a:gd name="connsiteX3" fmla="*/ 3297220 w 5532438"/>
                <a:gd name="connsiteY3" fmla="*/ 704717 h 1285875"/>
                <a:gd name="connsiteX4" fmla="*/ 4421188 w 5532438"/>
                <a:gd name="connsiteY4" fmla="*/ 195357 h 1285875"/>
                <a:gd name="connsiteX5" fmla="*/ 5532438 w 5532438"/>
                <a:gd name="connsiteY5" fmla="*/ 0 h 1285875"/>
                <a:gd name="connsiteX0" fmla="*/ 0 w 5532438"/>
                <a:gd name="connsiteY0" fmla="*/ 1285875 h 1285875"/>
                <a:gd name="connsiteX1" fmla="*/ 1112034 w 5532438"/>
                <a:gd name="connsiteY1" fmla="*/ 1081472 h 1285875"/>
                <a:gd name="connsiteX2" fmla="*/ 2185196 w 5532438"/>
                <a:gd name="connsiteY2" fmla="*/ 913421 h 1285875"/>
                <a:gd name="connsiteX3" fmla="*/ 3297220 w 5532438"/>
                <a:gd name="connsiteY3" fmla="*/ 704717 h 1285875"/>
                <a:gd name="connsiteX4" fmla="*/ 4435488 w 5532438"/>
                <a:gd name="connsiteY4" fmla="*/ 399700 h 1285875"/>
                <a:gd name="connsiteX5" fmla="*/ 5532438 w 5532438"/>
                <a:gd name="connsiteY5" fmla="*/ 0 h 128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32438" h="1285875">
                  <a:moveTo>
                    <a:pt x="0" y="1285875"/>
                  </a:moveTo>
                  <a:lnTo>
                    <a:pt x="1112034" y="1081472"/>
                  </a:lnTo>
                  <a:lnTo>
                    <a:pt x="2185196" y="913421"/>
                  </a:lnTo>
                  <a:lnTo>
                    <a:pt x="3297220" y="704717"/>
                  </a:lnTo>
                  <a:lnTo>
                    <a:pt x="4435488" y="399700"/>
                  </a:lnTo>
                  <a:lnTo>
                    <a:pt x="5532438" y="0"/>
                  </a:lnTo>
                </a:path>
              </a:pathLst>
            </a:custGeom>
            <a:noFill/>
            <a:ln w="38100" cap="rnd" cmpd="sng" algn="ctr">
              <a:solidFill>
                <a:srgbClr val="771B75"/>
              </a:solidFill>
              <a:prstDash val="solid"/>
            </a:ln>
            <a:effectLst/>
          </p:spPr>
          <p:txBody>
            <a:bodyPr rtlCol="0" anchor="ctr"/>
            <a:lstStyle/>
            <a:p>
              <a:pPr marL="0" marR="0" lvl="0" indent="0" algn="ctr" defTabSz="457200" rtl="0" eaLnBrk="1" fontAlgn="base" latinLnBrk="0" hangingPunct="1">
                <a:lnSpc>
                  <a:spcPct val="100000"/>
                </a:lnSpc>
                <a:spcBef>
                  <a:spcPct val="0"/>
                </a:spcBef>
                <a:spcAft>
                  <a:spcPct val="0"/>
                </a:spcAft>
                <a:buClrTx/>
                <a:buSzTx/>
                <a:buFontTx/>
                <a:buNone/>
                <a:tabLst/>
                <a:defRPr/>
              </a:pPr>
              <a:endParaRPr kumimoji="0" lang="en-GB" sz="1100" b="0" i="0" u="none" strike="noStrike" kern="0" cap="none" spc="0" normalizeH="0" baseline="0" noProof="0">
                <a:ln>
                  <a:noFill/>
                </a:ln>
                <a:solidFill>
                  <a:prstClr val="white"/>
                </a:solidFill>
                <a:effectLst/>
                <a:uLnTx/>
                <a:uFillTx/>
                <a:latin typeface="Calibri" panose="020F0502020204030204" pitchFamily="34" charset="0"/>
                <a:ea typeface="Tahoma"/>
                <a:cs typeface="Calibri" panose="020F0502020204030204" pitchFamily="34" charset="0"/>
              </a:endParaRPr>
            </a:p>
          </p:txBody>
        </p:sp>
        <p:sp>
          <p:nvSpPr>
            <p:cNvPr id="139" name="TextBox 138"/>
            <p:cNvSpPr txBox="1"/>
            <p:nvPr/>
          </p:nvSpPr>
          <p:spPr>
            <a:xfrm>
              <a:off x="1371605" y="5016022"/>
              <a:ext cx="348700" cy="287771"/>
            </a:xfrm>
            <a:prstGeom prst="rect">
              <a:avLst/>
            </a:prstGeom>
            <a:noFill/>
          </p:spPr>
          <p:txBody>
            <a:bodyPr wrap="none" rtlCol="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FFCC00"/>
                  </a:solidFill>
                  <a:effectLst/>
                  <a:uLnTx/>
                  <a:uFillTx/>
                  <a:latin typeface="Calibri" panose="020F0502020204030204" pitchFamily="34" charset="0"/>
                  <a:ea typeface="Tahoma"/>
                  <a:cs typeface="Calibri" panose="020F0502020204030204" pitchFamily="34" charset="0"/>
                </a:rPr>
                <a:t>2%</a:t>
              </a:r>
            </a:p>
          </p:txBody>
        </p:sp>
        <p:sp>
          <p:nvSpPr>
            <p:cNvPr id="140" name="TextBox 139"/>
            <p:cNvSpPr txBox="1"/>
            <p:nvPr/>
          </p:nvSpPr>
          <p:spPr>
            <a:xfrm>
              <a:off x="7145328" y="4964278"/>
              <a:ext cx="348700" cy="287771"/>
            </a:xfrm>
            <a:prstGeom prst="rect">
              <a:avLst/>
            </a:prstGeom>
            <a:noFill/>
          </p:spPr>
          <p:txBody>
            <a:bodyPr wrap="none" rtlCol="0">
              <a:spAutoFit/>
            </a:bodyPr>
            <a:lstStyle/>
            <a:p>
              <a:pPr marL="0" marR="0" lvl="0" indent="0" algn="ctr" defTabSz="457200" rtl="0" eaLnBrk="1" fontAlgn="base" latinLnBrk="0" hangingPunct="1">
                <a:lnSpc>
                  <a:spcPct val="100000"/>
                </a:lnSpc>
                <a:spcBef>
                  <a:spcPct val="0"/>
                </a:spcBef>
                <a:spcAft>
                  <a:spcPct val="0"/>
                </a:spcAft>
                <a:buClrTx/>
                <a:buSzTx/>
                <a:buFontTx/>
                <a:buNone/>
                <a:tabLst/>
                <a:defRPr/>
              </a:pPr>
              <a:r>
                <a:rPr kumimoji="0" lang="en-GB" sz="1100" b="0" i="0" u="none" strike="noStrike" kern="0" cap="none" spc="0" normalizeH="0" baseline="0" noProof="0" dirty="0">
                  <a:ln>
                    <a:noFill/>
                  </a:ln>
                  <a:solidFill>
                    <a:srgbClr val="FFCC00"/>
                  </a:solidFill>
                  <a:effectLst/>
                  <a:uLnTx/>
                  <a:uFillTx/>
                  <a:latin typeface="Calibri" panose="020F0502020204030204" pitchFamily="34" charset="0"/>
                  <a:ea typeface="Tahoma"/>
                  <a:cs typeface="Calibri" panose="020F0502020204030204" pitchFamily="34" charset="0"/>
                </a:rPr>
                <a:t>3%</a:t>
              </a:r>
            </a:p>
          </p:txBody>
        </p:sp>
      </p:grpSp>
      <p:sp>
        <p:nvSpPr>
          <p:cNvPr id="4" name="Rectangle 3"/>
          <p:cNvSpPr/>
          <p:nvPr/>
        </p:nvSpPr>
        <p:spPr>
          <a:xfrm>
            <a:off x="2423156" y="5680201"/>
            <a:ext cx="7345688" cy="43088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200" b="0" i="0" u="none" strike="noStrike" kern="1200" cap="none" spc="0" normalizeH="0" baseline="0" noProof="0" dirty="0">
                <a:ln>
                  <a:noFill/>
                </a:ln>
                <a:solidFill>
                  <a:srgbClr val="FFFF66"/>
                </a:solidFill>
                <a:effectLst/>
                <a:uLnTx/>
                <a:uFillTx/>
                <a:latin typeface="Calibri" panose="020F0502020204030204" pitchFamily="34" charset="0"/>
                <a:ea typeface="Tahoma"/>
                <a:cs typeface="Calibri" panose="020F0502020204030204" pitchFamily="34" charset="0"/>
              </a:rPr>
              <a:t>…sadly the same isn’t true for pancreatic cancer</a:t>
            </a:r>
          </a:p>
        </p:txBody>
      </p:sp>
      <p:grpSp>
        <p:nvGrpSpPr>
          <p:cNvPr id="5" name="Group 4"/>
          <p:cNvGrpSpPr/>
          <p:nvPr/>
        </p:nvGrpSpPr>
        <p:grpSpPr>
          <a:xfrm>
            <a:off x="2212350" y="1277090"/>
            <a:ext cx="7381345" cy="4410418"/>
            <a:chOff x="688349" y="1277090"/>
            <a:chExt cx="7381345" cy="4410418"/>
          </a:xfrm>
        </p:grpSpPr>
        <p:grpSp>
          <p:nvGrpSpPr>
            <p:cNvPr id="61" name="Group 60"/>
            <p:cNvGrpSpPr/>
            <p:nvPr/>
          </p:nvGrpSpPr>
          <p:grpSpPr>
            <a:xfrm>
              <a:off x="688349" y="1277090"/>
              <a:ext cx="6862302" cy="4035787"/>
              <a:chOff x="653962" y="998798"/>
              <a:chExt cx="7252313" cy="4035787"/>
            </a:xfrm>
          </p:grpSpPr>
          <p:sp>
            <p:nvSpPr>
              <p:cNvPr id="62" name="Freeform 11"/>
              <p:cNvSpPr>
                <a:spLocks/>
              </p:cNvSpPr>
              <p:nvPr/>
            </p:nvSpPr>
            <p:spPr bwMode="auto">
              <a:xfrm>
                <a:off x="1341666" y="1175613"/>
                <a:ext cx="6564609" cy="3665533"/>
              </a:xfrm>
              <a:custGeom>
                <a:avLst/>
                <a:gdLst>
                  <a:gd name="T0" fmla="*/ 2031 w 2031"/>
                  <a:gd name="T1" fmla="*/ 1626 h 1626"/>
                  <a:gd name="T2" fmla="*/ 0 w 2031"/>
                  <a:gd name="T3" fmla="*/ 1626 h 1626"/>
                  <a:gd name="T4" fmla="*/ 0 w 2031"/>
                  <a:gd name="T5" fmla="*/ 0 h 1626"/>
                </a:gdLst>
                <a:ahLst/>
                <a:cxnLst>
                  <a:cxn ang="0">
                    <a:pos x="T0" y="T1"/>
                  </a:cxn>
                  <a:cxn ang="0">
                    <a:pos x="T2" y="T3"/>
                  </a:cxn>
                  <a:cxn ang="0">
                    <a:pos x="T4" y="T5"/>
                  </a:cxn>
                </a:cxnLst>
                <a:rect l="0" t="0" r="r" b="b"/>
                <a:pathLst>
                  <a:path w="2031" h="1626">
                    <a:moveTo>
                      <a:pt x="2031" y="1626"/>
                    </a:moveTo>
                    <a:lnTo>
                      <a:pt x="0" y="1626"/>
                    </a:lnTo>
                    <a:lnTo>
                      <a:pt x="0" y="0"/>
                    </a:lnTo>
                  </a:path>
                </a:pathLst>
              </a:custGeom>
              <a:noFill/>
              <a:ln w="28575" cap="sq">
                <a:solidFill>
                  <a:schemeClr val="tx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63" name="Line 12"/>
              <p:cNvSpPr>
                <a:spLocks noChangeShapeType="1"/>
              </p:cNvSpPr>
              <p:nvPr/>
            </p:nvSpPr>
            <p:spPr bwMode="auto">
              <a:xfrm>
                <a:off x="1341666" y="4841146"/>
                <a:ext cx="0" cy="8890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64" name="Line 13"/>
              <p:cNvSpPr>
                <a:spLocks noChangeShapeType="1"/>
              </p:cNvSpPr>
              <p:nvPr/>
            </p:nvSpPr>
            <p:spPr bwMode="auto">
              <a:xfrm flipH="1">
                <a:off x="1252766" y="4841146"/>
                <a:ext cx="88900" cy="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65" name="Line 15"/>
              <p:cNvSpPr>
                <a:spLocks noChangeShapeType="1"/>
              </p:cNvSpPr>
              <p:nvPr/>
            </p:nvSpPr>
            <p:spPr bwMode="auto">
              <a:xfrm flipH="1">
                <a:off x="1252766" y="4474552"/>
                <a:ext cx="88900" cy="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66" name="Line 17"/>
              <p:cNvSpPr>
                <a:spLocks noChangeShapeType="1"/>
              </p:cNvSpPr>
              <p:nvPr/>
            </p:nvSpPr>
            <p:spPr bwMode="auto">
              <a:xfrm flipH="1">
                <a:off x="1252766" y="3741362"/>
                <a:ext cx="88900" cy="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67" name="Line 19"/>
              <p:cNvSpPr>
                <a:spLocks noChangeShapeType="1"/>
              </p:cNvSpPr>
              <p:nvPr/>
            </p:nvSpPr>
            <p:spPr bwMode="auto">
              <a:xfrm flipH="1">
                <a:off x="1252766" y="3374767"/>
                <a:ext cx="88900" cy="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68" name="Line 21"/>
              <p:cNvSpPr>
                <a:spLocks noChangeShapeType="1"/>
              </p:cNvSpPr>
              <p:nvPr/>
            </p:nvSpPr>
            <p:spPr bwMode="auto">
              <a:xfrm flipH="1">
                <a:off x="1252766" y="2641577"/>
                <a:ext cx="88900" cy="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69" name="Line 23"/>
              <p:cNvSpPr>
                <a:spLocks noChangeShapeType="1"/>
              </p:cNvSpPr>
              <p:nvPr/>
            </p:nvSpPr>
            <p:spPr bwMode="auto">
              <a:xfrm flipH="1">
                <a:off x="1252766" y="1175197"/>
                <a:ext cx="88900" cy="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70" name="Line 24"/>
              <p:cNvSpPr>
                <a:spLocks noChangeShapeType="1"/>
              </p:cNvSpPr>
              <p:nvPr/>
            </p:nvSpPr>
            <p:spPr bwMode="auto">
              <a:xfrm>
                <a:off x="2654588" y="4841146"/>
                <a:ext cx="0" cy="8890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72" name="Line 29"/>
              <p:cNvSpPr>
                <a:spLocks noChangeShapeType="1"/>
              </p:cNvSpPr>
              <p:nvPr/>
            </p:nvSpPr>
            <p:spPr bwMode="auto">
              <a:xfrm>
                <a:off x="5280431" y="4841146"/>
                <a:ext cx="0" cy="8890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73" name="TextBox 44"/>
              <p:cNvSpPr txBox="1">
                <a:spLocks noChangeArrowheads="1"/>
              </p:cNvSpPr>
              <p:nvPr/>
            </p:nvSpPr>
            <p:spPr bwMode="auto">
              <a:xfrm rot="16200000" flipH="1">
                <a:off x="-1029236" y="2865208"/>
                <a:ext cx="3659137" cy="29274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Relative survival (%)*</a:t>
                </a:r>
              </a:p>
            </p:txBody>
          </p:sp>
          <p:sp>
            <p:nvSpPr>
              <p:cNvPr id="74" name="TextBox 73"/>
              <p:cNvSpPr txBox="1">
                <a:spLocks noChangeArrowheads="1"/>
              </p:cNvSpPr>
              <p:nvPr/>
            </p:nvSpPr>
            <p:spPr bwMode="auto">
              <a:xfrm>
                <a:off x="1014649" y="4668161"/>
                <a:ext cx="284950"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0</a:t>
                </a:r>
              </a:p>
            </p:txBody>
          </p:sp>
          <p:sp>
            <p:nvSpPr>
              <p:cNvPr id="75" name="TextBox 74"/>
              <p:cNvSpPr txBox="1">
                <a:spLocks noChangeArrowheads="1"/>
              </p:cNvSpPr>
              <p:nvPr/>
            </p:nvSpPr>
            <p:spPr bwMode="auto">
              <a:xfrm>
                <a:off x="924862" y="3924574"/>
                <a:ext cx="374736"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20</a:t>
                </a:r>
              </a:p>
            </p:txBody>
          </p:sp>
          <p:sp>
            <p:nvSpPr>
              <p:cNvPr id="76" name="TextBox 75"/>
              <p:cNvSpPr txBox="1">
                <a:spLocks noChangeArrowheads="1"/>
              </p:cNvSpPr>
              <p:nvPr/>
            </p:nvSpPr>
            <p:spPr bwMode="auto">
              <a:xfrm>
                <a:off x="924862" y="3558150"/>
                <a:ext cx="374736"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30</a:t>
                </a:r>
              </a:p>
            </p:txBody>
          </p:sp>
          <p:sp>
            <p:nvSpPr>
              <p:cNvPr id="77" name="TextBox 76"/>
              <p:cNvSpPr txBox="1">
                <a:spLocks noChangeArrowheads="1"/>
              </p:cNvSpPr>
              <p:nvPr/>
            </p:nvSpPr>
            <p:spPr bwMode="auto">
              <a:xfrm>
                <a:off x="924862" y="3192681"/>
                <a:ext cx="374736"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40</a:t>
                </a:r>
              </a:p>
            </p:txBody>
          </p:sp>
          <p:sp>
            <p:nvSpPr>
              <p:cNvPr id="78" name="TextBox 77"/>
              <p:cNvSpPr txBox="1">
                <a:spLocks noChangeArrowheads="1"/>
              </p:cNvSpPr>
              <p:nvPr/>
            </p:nvSpPr>
            <p:spPr bwMode="auto">
              <a:xfrm>
                <a:off x="855403" y="998798"/>
                <a:ext cx="444196"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100</a:t>
                </a:r>
              </a:p>
            </p:txBody>
          </p:sp>
          <p:sp>
            <p:nvSpPr>
              <p:cNvPr id="79" name="TextBox 64"/>
              <p:cNvSpPr txBox="1">
                <a:spLocks noChangeArrowheads="1"/>
              </p:cNvSpPr>
              <p:nvPr/>
            </p:nvSpPr>
            <p:spPr bwMode="auto">
              <a:xfrm>
                <a:off x="924862" y="1358580"/>
                <a:ext cx="374736"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90</a:t>
                </a:r>
              </a:p>
            </p:txBody>
          </p:sp>
          <p:sp>
            <p:nvSpPr>
              <p:cNvPr id="80" name="Line 21"/>
              <p:cNvSpPr>
                <a:spLocks noChangeShapeType="1"/>
              </p:cNvSpPr>
              <p:nvPr/>
            </p:nvSpPr>
            <p:spPr bwMode="auto">
              <a:xfrm flipH="1">
                <a:off x="1252766" y="1908387"/>
                <a:ext cx="88900" cy="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81" name="Line 17"/>
              <p:cNvSpPr>
                <a:spLocks noChangeShapeType="1"/>
              </p:cNvSpPr>
              <p:nvPr/>
            </p:nvSpPr>
            <p:spPr bwMode="auto">
              <a:xfrm flipH="1">
                <a:off x="1252766" y="4107957"/>
                <a:ext cx="88900" cy="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82" name="TextBox 64"/>
              <p:cNvSpPr txBox="1">
                <a:spLocks noChangeArrowheads="1"/>
              </p:cNvSpPr>
              <p:nvPr/>
            </p:nvSpPr>
            <p:spPr bwMode="auto">
              <a:xfrm>
                <a:off x="924862" y="2830004"/>
                <a:ext cx="374736"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50</a:t>
                </a:r>
              </a:p>
            </p:txBody>
          </p:sp>
          <p:sp>
            <p:nvSpPr>
              <p:cNvPr id="83" name="TextBox 61"/>
              <p:cNvSpPr txBox="1">
                <a:spLocks noChangeArrowheads="1"/>
              </p:cNvSpPr>
              <p:nvPr/>
            </p:nvSpPr>
            <p:spPr bwMode="auto">
              <a:xfrm>
                <a:off x="924862" y="4291340"/>
                <a:ext cx="374736"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10</a:t>
                </a:r>
              </a:p>
            </p:txBody>
          </p:sp>
          <p:sp>
            <p:nvSpPr>
              <p:cNvPr id="84" name="Line 29"/>
              <p:cNvSpPr>
                <a:spLocks noChangeShapeType="1"/>
              </p:cNvSpPr>
              <p:nvPr/>
            </p:nvSpPr>
            <p:spPr bwMode="auto">
              <a:xfrm>
                <a:off x="6593352" y="4841146"/>
                <a:ext cx="0" cy="8890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86" name="Line 29"/>
              <p:cNvSpPr>
                <a:spLocks noChangeShapeType="1"/>
              </p:cNvSpPr>
              <p:nvPr/>
            </p:nvSpPr>
            <p:spPr bwMode="auto">
              <a:xfrm>
                <a:off x="7906275" y="4841146"/>
                <a:ext cx="0" cy="8890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87" name="Line 21"/>
              <p:cNvSpPr>
                <a:spLocks noChangeShapeType="1"/>
              </p:cNvSpPr>
              <p:nvPr/>
            </p:nvSpPr>
            <p:spPr bwMode="auto">
              <a:xfrm flipH="1">
                <a:off x="1252766" y="1541792"/>
                <a:ext cx="88900" cy="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88" name="Line 21"/>
              <p:cNvSpPr>
                <a:spLocks noChangeShapeType="1"/>
              </p:cNvSpPr>
              <p:nvPr/>
            </p:nvSpPr>
            <p:spPr bwMode="auto">
              <a:xfrm flipH="1">
                <a:off x="1252766" y="2274982"/>
                <a:ext cx="88900" cy="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89" name="Line 21"/>
              <p:cNvSpPr>
                <a:spLocks noChangeShapeType="1"/>
              </p:cNvSpPr>
              <p:nvPr/>
            </p:nvSpPr>
            <p:spPr bwMode="auto">
              <a:xfrm flipH="1">
                <a:off x="1252766" y="3008172"/>
                <a:ext cx="88900" cy="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sp>
            <p:nvSpPr>
              <p:cNvPr id="90" name="TextBox 64"/>
              <p:cNvSpPr txBox="1">
                <a:spLocks noChangeArrowheads="1"/>
              </p:cNvSpPr>
              <p:nvPr/>
            </p:nvSpPr>
            <p:spPr bwMode="auto">
              <a:xfrm>
                <a:off x="924862" y="1723133"/>
                <a:ext cx="374736"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80</a:t>
                </a:r>
              </a:p>
            </p:txBody>
          </p:sp>
          <p:sp>
            <p:nvSpPr>
              <p:cNvPr id="91" name="TextBox 64"/>
              <p:cNvSpPr txBox="1">
                <a:spLocks noChangeArrowheads="1"/>
              </p:cNvSpPr>
              <p:nvPr/>
            </p:nvSpPr>
            <p:spPr bwMode="auto">
              <a:xfrm>
                <a:off x="924862" y="2091770"/>
                <a:ext cx="374736"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70</a:t>
                </a:r>
              </a:p>
            </p:txBody>
          </p:sp>
          <p:sp>
            <p:nvSpPr>
              <p:cNvPr id="92" name="TextBox 64"/>
              <p:cNvSpPr txBox="1">
                <a:spLocks noChangeArrowheads="1"/>
              </p:cNvSpPr>
              <p:nvPr/>
            </p:nvSpPr>
            <p:spPr bwMode="auto">
              <a:xfrm>
                <a:off x="924862" y="2459247"/>
                <a:ext cx="374736" cy="36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90000" bIns="90000">
                <a:spAutoFit/>
              </a:bodyPr>
              <a:lstStyle>
                <a:lvl1pPr eaLnBrk="0" hangingPunct="0">
                  <a:buClr>
                    <a:schemeClr val="tx2"/>
                  </a:buClr>
                  <a:buFont typeface="Arial" pitchFamily="34" charset="0"/>
                  <a:buChar char="•"/>
                  <a:defRPr sz="2000">
                    <a:solidFill>
                      <a:srgbClr val="000000"/>
                    </a:solidFill>
                    <a:latin typeface="Arial" pitchFamily="34" charset="0"/>
                    <a:cs typeface="Arial" pitchFamily="34" charset="0"/>
                  </a:defRPr>
                </a:lvl1pPr>
                <a:lvl2pPr marL="742950" indent="-285750" eaLnBrk="0" hangingPunct="0">
                  <a:spcBef>
                    <a:spcPts val="600"/>
                  </a:spcBef>
                  <a:buClr>
                    <a:schemeClr val="tx2"/>
                  </a:buClr>
                  <a:buFont typeface="Arial" pitchFamily="34" charset="0"/>
                  <a:buChar char="−"/>
                  <a:defRPr>
                    <a:solidFill>
                      <a:srgbClr val="000000"/>
                    </a:solidFill>
                    <a:latin typeface="Arial" pitchFamily="34" charset="0"/>
                    <a:cs typeface="Arial" pitchFamily="34" charset="0"/>
                  </a:defRPr>
                </a:lvl2pPr>
                <a:lvl3pPr marL="1143000" indent="-228600" eaLnBrk="0" hangingPunct="0">
                  <a:spcBef>
                    <a:spcPts val="600"/>
                  </a:spcBef>
                  <a:buClr>
                    <a:srgbClr val="223E92"/>
                  </a:buClr>
                  <a:buFont typeface="Arial" pitchFamily="34" charset="0"/>
                  <a:buChar char="•"/>
                  <a:defRPr sz="1600">
                    <a:solidFill>
                      <a:srgbClr val="000000"/>
                    </a:solidFill>
                    <a:latin typeface="Arial" pitchFamily="34" charset="0"/>
                    <a:cs typeface="Arial" pitchFamily="34" charset="0"/>
                  </a:defRPr>
                </a:lvl3pPr>
                <a:lvl4pPr marL="16002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4pPr>
                <a:lvl5pPr marL="2057400" indent="-228600" eaLnBrk="0" hangingPunct="0">
                  <a:spcBef>
                    <a:spcPts val="600"/>
                  </a:spcBef>
                  <a:buClr>
                    <a:srgbClr val="223E92"/>
                  </a:buClr>
                  <a:buFont typeface="Arial" pitchFamily="34" charset="0"/>
                  <a:buChar char="»"/>
                  <a:defRPr sz="1400">
                    <a:solidFill>
                      <a:srgbClr val="000000"/>
                    </a:solidFill>
                    <a:latin typeface="Arial" pitchFamily="34" charset="0"/>
                    <a:cs typeface="Arial" pitchFamily="34" charset="0"/>
                  </a:defRPr>
                </a:lvl5pPr>
                <a:lvl6pPr marL="25146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6pPr>
                <a:lvl7pPr marL="29718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7pPr>
                <a:lvl8pPr marL="34290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8pPr>
                <a:lvl9pPr marL="3886200" indent="-228600" defTabSz="457200" eaLnBrk="0" fontAlgn="base" hangingPunct="0">
                  <a:spcBef>
                    <a:spcPts val="600"/>
                  </a:spcBef>
                  <a:spcAft>
                    <a:spcPct val="0"/>
                  </a:spcAft>
                  <a:buClr>
                    <a:srgbClr val="223E92"/>
                  </a:buClr>
                  <a:buFont typeface="Arial" pitchFamily="34" charset="0"/>
                  <a:buChar char="»"/>
                  <a:defRPr sz="1400">
                    <a:solidFill>
                      <a:srgbClr val="000000"/>
                    </a:solidFill>
                    <a:latin typeface="Arial" pitchFamily="34" charset="0"/>
                    <a:cs typeface="Arial"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altLang="en-US" sz="12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60</a:t>
                </a:r>
              </a:p>
            </p:txBody>
          </p:sp>
          <p:sp>
            <p:nvSpPr>
              <p:cNvPr id="94" name="Line 24"/>
              <p:cNvSpPr>
                <a:spLocks noChangeShapeType="1"/>
              </p:cNvSpPr>
              <p:nvPr/>
            </p:nvSpPr>
            <p:spPr bwMode="auto">
              <a:xfrm>
                <a:off x="3967509" y="4841146"/>
                <a:ext cx="0" cy="88900"/>
              </a:xfrm>
              <a:prstGeom prst="line">
                <a:avLst/>
              </a:prstGeom>
              <a:noFill/>
              <a:ln w="28575" cap="flat">
                <a:solidFill>
                  <a:schemeClr val="tx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endParaRPr>
              </a:p>
            </p:txBody>
          </p:sp>
        </p:grpSp>
        <p:sp>
          <p:nvSpPr>
            <p:cNvPr id="95" name="TextBox 94"/>
            <p:cNvSpPr txBox="1"/>
            <p:nvPr/>
          </p:nvSpPr>
          <p:spPr>
            <a:xfrm>
              <a:off x="830411" y="5203421"/>
              <a:ext cx="1038087" cy="276999"/>
            </a:xfrm>
            <a:prstGeom prst="rect">
              <a:avLst/>
            </a:prstGeom>
            <a:noFill/>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1971–2</a:t>
              </a:r>
            </a:p>
          </p:txBody>
        </p:sp>
        <p:sp>
          <p:nvSpPr>
            <p:cNvPr id="96" name="TextBox 95"/>
            <p:cNvSpPr txBox="1"/>
            <p:nvPr/>
          </p:nvSpPr>
          <p:spPr>
            <a:xfrm>
              <a:off x="2062342" y="5203421"/>
              <a:ext cx="1038087" cy="276999"/>
            </a:xfrm>
            <a:prstGeom prst="rect">
              <a:avLst/>
            </a:prstGeom>
            <a:noFill/>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1980–1</a:t>
              </a:r>
            </a:p>
          </p:txBody>
        </p:sp>
        <p:sp>
          <p:nvSpPr>
            <p:cNvPr id="97" name="TextBox 96"/>
            <p:cNvSpPr txBox="1"/>
            <p:nvPr/>
          </p:nvSpPr>
          <p:spPr>
            <a:xfrm>
              <a:off x="3304658" y="5203421"/>
              <a:ext cx="1038087" cy="276999"/>
            </a:xfrm>
            <a:prstGeom prst="rect">
              <a:avLst/>
            </a:prstGeom>
            <a:noFill/>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1990–1</a:t>
              </a:r>
            </a:p>
          </p:txBody>
        </p:sp>
        <p:sp>
          <p:nvSpPr>
            <p:cNvPr id="98" name="TextBox 97"/>
            <p:cNvSpPr txBox="1"/>
            <p:nvPr/>
          </p:nvSpPr>
          <p:spPr>
            <a:xfrm>
              <a:off x="4548299" y="5203421"/>
              <a:ext cx="1038087" cy="276999"/>
            </a:xfrm>
            <a:prstGeom prst="rect">
              <a:avLst/>
            </a:prstGeom>
            <a:noFill/>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2000–1</a:t>
              </a:r>
            </a:p>
          </p:txBody>
        </p:sp>
        <p:sp>
          <p:nvSpPr>
            <p:cNvPr id="99" name="TextBox 98"/>
            <p:cNvSpPr txBox="1"/>
            <p:nvPr/>
          </p:nvSpPr>
          <p:spPr>
            <a:xfrm>
              <a:off x="5789290" y="5203421"/>
              <a:ext cx="1038087" cy="276999"/>
            </a:xfrm>
            <a:prstGeom prst="rect">
              <a:avLst/>
            </a:prstGeom>
            <a:noFill/>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2005–1</a:t>
              </a:r>
            </a:p>
          </p:txBody>
        </p:sp>
        <p:sp>
          <p:nvSpPr>
            <p:cNvPr id="100" name="TextBox 99"/>
            <p:cNvSpPr txBox="1"/>
            <p:nvPr/>
          </p:nvSpPr>
          <p:spPr>
            <a:xfrm>
              <a:off x="7031607" y="5203421"/>
              <a:ext cx="1038087" cy="276999"/>
            </a:xfrm>
            <a:prstGeom prst="rect">
              <a:avLst/>
            </a:prstGeom>
            <a:noFill/>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2010–1</a:t>
              </a:r>
            </a:p>
          </p:txBody>
        </p:sp>
        <p:sp>
          <p:nvSpPr>
            <p:cNvPr id="101" name="TextBox 100"/>
            <p:cNvSpPr txBox="1"/>
            <p:nvPr/>
          </p:nvSpPr>
          <p:spPr>
            <a:xfrm>
              <a:off x="1314391" y="5410509"/>
              <a:ext cx="6239921" cy="276999"/>
            </a:xfrm>
            <a:prstGeom prst="rect">
              <a:avLst/>
            </a:prstGeom>
            <a:noFill/>
          </p:spPr>
          <p:txBody>
            <a:bodyPr wrap="square" lIns="0" r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Year range</a:t>
              </a:r>
            </a:p>
          </p:txBody>
        </p:sp>
      </p:grpSp>
    </p:spTree>
    <p:extLst>
      <p:ext uri="{BB962C8B-B14F-4D97-AF65-F5344CB8AC3E}">
        <p14:creationId xmlns:p14="http://schemas.microsoft.com/office/powerpoint/2010/main" val="1435179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9" name="Rectangle 8">
            <a:extLst>
              <a:ext uri="{FF2B5EF4-FFF2-40B4-BE49-F238E27FC236}">
                <a16:creationId xmlns:a16="http://schemas.microsoft.com/office/drawing/2014/main" id="{6945D0F3-93AA-4785-AA33-24EC06E94A78}"/>
              </a:ext>
            </a:extLst>
          </p:cNvPr>
          <p:cNvSpPr/>
          <p:nvPr/>
        </p:nvSpPr>
        <p:spPr bwMode="auto">
          <a:xfrm>
            <a:off x="0" y="1021976"/>
            <a:ext cx="12192000" cy="583602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Arial" pitchFamily="34" charset="0"/>
              <a:ea typeface="Tahoma"/>
              <a:cs typeface="Tahoma"/>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961" y="1124894"/>
            <a:ext cx="6235890" cy="5400451"/>
          </a:xfrm>
          <a:prstGeom prst="rect">
            <a:avLst/>
          </a:prstGeom>
        </p:spPr>
      </p:pic>
      <p:sp>
        <p:nvSpPr>
          <p:cNvPr id="206" name="Shape 206"/>
          <p:cNvSpPr txBox="1">
            <a:spLocks noGrp="1"/>
          </p:cNvSpPr>
          <p:nvPr>
            <p:ph type="title"/>
          </p:nvPr>
        </p:nvSpPr>
        <p:spPr>
          <a:xfrm>
            <a:off x="1666458" y="226688"/>
            <a:ext cx="10347878" cy="533399"/>
          </a:xfrm>
          <a:prstGeom prst="rect">
            <a:avLst/>
          </a:prstGeom>
          <a:noFill/>
          <a:ln>
            <a:noFill/>
          </a:ln>
        </p:spPr>
        <p:txBody>
          <a:bodyPr lIns="91425" tIns="45700" rIns="91425" bIns="45700" anchor="t" anchorCtr="0">
            <a:noAutofit/>
          </a:bodyPr>
          <a:lstStyle/>
          <a:p>
            <a:pPr>
              <a:lnSpc>
                <a:spcPct val="100000"/>
              </a:lnSpc>
              <a:spcBef>
                <a:spcPts val="0"/>
              </a:spcBef>
              <a:spcAft>
                <a:spcPts val="0"/>
              </a:spcAft>
              <a:buClr>
                <a:srgbClr val="A1D862"/>
              </a:buClr>
              <a:buSzPct val="25000"/>
            </a:pPr>
            <a:r>
              <a:rPr lang="en-US" sz="3600" dirty="0">
                <a:solidFill>
                  <a:srgbClr val="FFFF99"/>
                </a:solidFill>
                <a:latin typeface="Calibri" panose="020F0502020204030204" pitchFamily="34" charset="0"/>
                <a:ea typeface="Arial"/>
                <a:cs typeface="Calibri" panose="020F0502020204030204" pitchFamily="34" charset="0"/>
                <a:sym typeface="Arial"/>
              </a:rPr>
              <a:t>NETTER-1 Overall Survival (</a:t>
            </a:r>
            <a:r>
              <a:rPr lang="en-US" sz="3600" u="sng" dirty="0">
                <a:solidFill>
                  <a:srgbClr val="FFFF99"/>
                </a:solidFill>
                <a:latin typeface="Calibri" panose="020F0502020204030204" pitchFamily="34" charset="0"/>
                <a:ea typeface="Arial"/>
                <a:cs typeface="Calibri" panose="020F0502020204030204" pitchFamily="34" charset="0"/>
                <a:sym typeface="Arial"/>
              </a:rPr>
              <a:t>Interim Analysis</a:t>
            </a:r>
            <a:r>
              <a:rPr lang="en-US" sz="3600" dirty="0">
                <a:solidFill>
                  <a:srgbClr val="FFFF99"/>
                </a:solidFill>
                <a:latin typeface="Calibri" panose="020F0502020204030204" pitchFamily="34" charset="0"/>
                <a:ea typeface="Arial"/>
                <a:cs typeface="Calibri" panose="020F0502020204030204" pitchFamily="34" charset="0"/>
                <a:sym typeface="Arial"/>
              </a:rPr>
              <a:t>)</a:t>
            </a:r>
          </a:p>
        </p:txBody>
      </p:sp>
      <p:sp>
        <p:nvSpPr>
          <p:cNvPr id="207" name="Shape 207"/>
          <p:cNvSpPr txBox="1"/>
          <p:nvPr/>
        </p:nvSpPr>
        <p:spPr>
          <a:xfrm>
            <a:off x="8763000" y="6453187"/>
            <a:ext cx="1905000" cy="228600"/>
          </a:xfrm>
          <a:prstGeom prst="rect">
            <a:avLst/>
          </a:prstGeom>
          <a:noFill/>
          <a:ln>
            <a:noFill/>
          </a:ln>
        </p:spPr>
        <p:txBody>
          <a:bodyPr lIns="91425" tIns="45700" rIns="91425" bIns="45700" anchor="t" anchorCtr="0">
            <a:noAutofit/>
          </a:bodyPr>
          <a:lstStyle/>
          <a:p>
            <a:pPr marL="0" marR="0" lvl="0" indent="0" algn="r" defTabSz="914400" rtl="0" eaLnBrk="1" fontAlgn="auto" latinLnBrk="0" hangingPunct="1">
              <a:lnSpc>
                <a:spcPct val="100000"/>
              </a:lnSpc>
              <a:spcBef>
                <a:spcPts val="0"/>
              </a:spcBef>
              <a:spcAft>
                <a:spcPts val="0"/>
              </a:spcAft>
              <a:buClr>
                <a:srgbClr val="88969F"/>
              </a:buClr>
              <a:buSzPct val="25000"/>
              <a:buFontTx/>
              <a:buNone/>
              <a:tabLst/>
              <a:defRPr/>
            </a:pPr>
            <a:endParaRPr kumimoji="0" lang="en-US" sz="1400" b="0" i="0" u="none" strike="noStrike" kern="0" cap="none" spc="0" normalizeH="0" baseline="0" noProof="0" dirty="0">
              <a:ln>
                <a:noFill/>
              </a:ln>
              <a:solidFill>
                <a:srgbClr val="88969F"/>
              </a:solidFill>
              <a:effectLst/>
              <a:uLnTx/>
              <a:uFillTx/>
              <a:latin typeface="Arial"/>
              <a:ea typeface="Arial"/>
              <a:cs typeface="Arial"/>
              <a:sym typeface="Arial"/>
              <a:rtl val="0"/>
            </a:endParaRPr>
          </a:p>
        </p:txBody>
      </p:sp>
      <p:sp>
        <p:nvSpPr>
          <p:cNvPr id="208" name="Shape 208"/>
          <p:cNvSpPr txBox="1"/>
          <p:nvPr/>
        </p:nvSpPr>
        <p:spPr>
          <a:xfrm>
            <a:off x="1776104" y="6453187"/>
            <a:ext cx="8440615" cy="246062"/>
          </a:xfrm>
          <a:prstGeom prst="rect">
            <a:avLst/>
          </a:prstGeom>
          <a:noFill/>
          <a:ln>
            <a:noFill/>
          </a:ln>
        </p:spPr>
        <p:txBody>
          <a:bodyPr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prstClr val="black"/>
              </a:buClr>
              <a:buSzPct val="25000"/>
              <a:buFontTx/>
              <a:buNone/>
              <a:tabLst/>
              <a:defRPr/>
            </a:pPr>
            <a:r>
              <a:rPr kumimoji="0" lang="en-US" sz="900" b="0" i="0" u="none" strike="noStrike" kern="0" cap="none" spc="0" normalizeH="0" baseline="0" noProof="0" dirty="0">
                <a:ln>
                  <a:noFill/>
                </a:ln>
                <a:solidFill>
                  <a:prstClr val="black"/>
                </a:solidFill>
                <a:effectLst/>
                <a:uLnTx/>
                <a:uFillTx/>
                <a:latin typeface="Arial"/>
                <a:ea typeface="Arial"/>
                <a:cs typeface="Arial"/>
                <a:sym typeface="Arial"/>
                <a:rtl val="0"/>
              </a:rPr>
              <a:t>Presentation Presidential Session II of the 18th ECCO – 40th ESMO – European Cancer Congress 2015, 27 September 2015, abstract 6LBA, Vienna</a:t>
            </a:r>
          </a:p>
        </p:txBody>
      </p:sp>
      <p:sp>
        <p:nvSpPr>
          <p:cNvPr id="209" name="Shape 209"/>
          <p:cNvSpPr txBox="1">
            <a:spLocks noGrp="1"/>
          </p:cNvSpPr>
          <p:nvPr>
            <p:ph type="body" idx="1"/>
          </p:nvPr>
        </p:nvSpPr>
        <p:spPr>
          <a:xfrm>
            <a:off x="3884496" y="3645024"/>
            <a:ext cx="3075659" cy="1584176"/>
          </a:xfrm>
          <a:prstGeom prst="rect">
            <a:avLst/>
          </a:prstGeom>
          <a:noFill/>
          <a:ln>
            <a:noFill/>
          </a:ln>
        </p:spPr>
        <p:txBody>
          <a:bodyPr vert="horz" wrap="square" lIns="91425" tIns="45700" rIns="91425" bIns="45700" numCol="1" anchor="t" anchorCtr="0" compatLnSpc="1">
            <a:prstTxWarp prst="textNoShape">
              <a:avLst/>
            </a:prstTxWarp>
            <a:noAutofit/>
          </a:bodyPr>
          <a:lstStyle/>
          <a:p>
            <a:pPr marL="0" indent="0">
              <a:lnSpc>
                <a:spcPct val="100000"/>
              </a:lnSpc>
              <a:spcBef>
                <a:spcPts val="0"/>
              </a:spcBef>
              <a:spcAft>
                <a:spcPts val="0"/>
              </a:spcAft>
              <a:buClr>
                <a:srgbClr val="333333"/>
              </a:buClr>
              <a:buSzPct val="25000"/>
              <a:buNone/>
            </a:pPr>
            <a:r>
              <a:rPr lang="en-US" sz="1500" dirty="0">
                <a:solidFill>
                  <a:srgbClr val="333333"/>
                </a:solidFill>
                <a:latin typeface="Arial"/>
                <a:ea typeface="Arial"/>
                <a:cs typeface="Arial"/>
                <a:sym typeface="Arial"/>
              </a:rPr>
              <a:t>N = 229 (ITT)</a:t>
            </a:r>
          </a:p>
          <a:p>
            <a:pPr marL="0" indent="0">
              <a:lnSpc>
                <a:spcPct val="100000"/>
              </a:lnSpc>
              <a:spcBef>
                <a:spcPts val="0"/>
              </a:spcBef>
              <a:spcAft>
                <a:spcPts val="0"/>
              </a:spcAft>
              <a:buClr>
                <a:srgbClr val="333333"/>
              </a:buClr>
              <a:buSzPct val="25000"/>
              <a:buNone/>
            </a:pPr>
            <a:r>
              <a:rPr lang="en-US" sz="1500" dirty="0">
                <a:solidFill>
                  <a:srgbClr val="333333"/>
                </a:solidFill>
                <a:latin typeface="Arial"/>
                <a:ea typeface="Arial"/>
                <a:cs typeface="Arial"/>
                <a:sym typeface="Arial"/>
              </a:rPr>
              <a:t>Number of deaths:       35</a:t>
            </a:r>
          </a:p>
          <a:p>
            <a:pPr marL="0" indent="0">
              <a:lnSpc>
                <a:spcPct val="100000"/>
              </a:lnSpc>
              <a:spcBef>
                <a:spcPts val="0"/>
              </a:spcBef>
              <a:spcAft>
                <a:spcPts val="0"/>
              </a:spcAft>
              <a:buClr>
                <a:srgbClr val="333333"/>
              </a:buClr>
              <a:buSzPct val="25000"/>
              <a:buNone/>
            </a:pPr>
            <a:endParaRPr lang="en-US" sz="800" dirty="0">
              <a:solidFill>
                <a:srgbClr val="333333"/>
              </a:solidFill>
              <a:latin typeface="Arial"/>
              <a:ea typeface="Arial"/>
              <a:cs typeface="Arial"/>
              <a:sym typeface="Arial"/>
            </a:endParaRPr>
          </a:p>
          <a:p>
            <a:pPr marL="230188" indent="-173038">
              <a:lnSpc>
                <a:spcPct val="100000"/>
              </a:lnSpc>
              <a:spcBef>
                <a:spcPts val="0"/>
              </a:spcBef>
              <a:spcAft>
                <a:spcPts val="0"/>
              </a:spcAft>
              <a:buClr>
                <a:srgbClr val="333333"/>
              </a:buClr>
              <a:buSzPct val="80000"/>
              <a:buFont typeface="Arial" panose="020B0604020202020204" pitchFamily="34" charset="0"/>
              <a:buChar char="•"/>
              <a:tabLst>
                <a:tab pos="2347913" algn="l"/>
              </a:tabLst>
            </a:pPr>
            <a:r>
              <a:rPr lang="en-US" sz="1500" baseline="30000" dirty="0">
                <a:solidFill>
                  <a:srgbClr val="333333"/>
                </a:solidFill>
                <a:latin typeface="Arial"/>
                <a:ea typeface="Arial"/>
                <a:cs typeface="Arial"/>
                <a:sym typeface="Arial"/>
              </a:rPr>
              <a:t>177</a:t>
            </a:r>
            <a:r>
              <a:rPr lang="en-US" sz="1500" dirty="0">
                <a:solidFill>
                  <a:srgbClr val="333333"/>
                </a:solidFill>
                <a:latin typeface="Arial"/>
                <a:ea typeface="Arial"/>
                <a:cs typeface="Arial"/>
                <a:sym typeface="Arial"/>
              </a:rPr>
              <a:t>Lu-Dotatate:          	13</a:t>
            </a:r>
          </a:p>
          <a:p>
            <a:pPr marL="230188" indent="-173038">
              <a:lnSpc>
                <a:spcPct val="100000"/>
              </a:lnSpc>
              <a:spcBef>
                <a:spcPts val="0"/>
              </a:spcBef>
              <a:spcAft>
                <a:spcPts val="0"/>
              </a:spcAft>
              <a:buClr>
                <a:srgbClr val="333333"/>
              </a:buClr>
              <a:buSzPct val="80000"/>
              <a:buFont typeface="Arial" panose="020B0604020202020204" pitchFamily="34" charset="0"/>
              <a:buChar char="•"/>
              <a:tabLst>
                <a:tab pos="2347913" algn="l"/>
              </a:tabLst>
            </a:pPr>
            <a:r>
              <a:rPr lang="en-US" sz="1500" dirty="0">
                <a:solidFill>
                  <a:srgbClr val="333333"/>
                </a:solidFill>
              </a:rPr>
              <a:t>Octreotide</a:t>
            </a:r>
            <a:r>
              <a:rPr lang="en-US" sz="1500" dirty="0">
                <a:solidFill>
                  <a:srgbClr val="333333"/>
                </a:solidFill>
                <a:latin typeface="Arial"/>
                <a:ea typeface="Arial"/>
                <a:cs typeface="Arial"/>
                <a:sym typeface="Arial"/>
              </a:rPr>
              <a:t> 60 mg LAR: 	22 </a:t>
            </a:r>
          </a:p>
          <a:p>
            <a:pPr marL="0" indent="0">
              <a:lnSpc>
                <a:spcPct val="100000"/>
              </a:lnSpc>
              <a:spcBef>
                <a:spcPts val="0"/>
              </a:spcBef>
              <a:spcAft>
                <a:spcPts val="0"/>
              </a:spcAft>
              <a:buClr>
                <a:srgbClr val="FF0000"/>
              </a:buClr>
              <a:buSzPct val="25000"/>
              <a:buNone/>
            </a:pPr>
            <a:endParaRPr lang="en-US" sz="800" b="1" dirty="0">
              <a:latin typeface="Arial"/>
              <a:ea typeface="Arial"/>
              <a:cs typeface="Arial"/>
              <a:sym typeface="Arial"/>
            </a:endParaRPr>
          </a:p>
          <a:p>
            <a:pPr marL="0" indent="0">
              <a:lnSpc>
                <a:spcPct val="100000"/>
              </a:lnSpc>
              <a:spcBef>
                <a:spcPts val="0"/>
              </a:spcBef>
              <a:spcAft>
                <a:spcPts val="0"/>
              </a:spcAft>
              <a:buClr>
                <a:srgbClr val="FF0000"/>
              </a:buClr>
              <a:buSzPct val="25000"/>
              <a:buNone/>
            </a:pPr>
            <a:r>
              <a:rPr lang="en-US" sz="1500" b="1" dirty="0">
                <a:solidFill>
                  <a:schemeClr val="bg1"/>
                </a:solidFill>
                <a:effectLst/>
                <a:latin typeface="Arial"/>
                <a:ea typeface="Arial"/>
                <a:cs typeface="Arial"/>
                <a:sym typeface="Arial"/>
              </a:rPr>
              <a:t>P &lt; 0.0186</a:t>
            </a:r>
          </a:p>
        </p:txBody>
      </p:sp>
      <p:cxnSp>
        <p:nvCxnSpPr>
          <p:cNvPr id="4" name="Straight Connector 3"/>
          <p:cNvCxnSpPr/>
          <p:nvPr/>
        </p:nvCxnSpPr>
        <p:spPr>
          <a:xfrm>
            <a:off x="3703178" y="3400719"/>
            <a:ext cx="5251045" cy="0"/>
          </a:xfrm>
          <a:prstGeom prst="line">
            <a:avLst/>
          </a:prstGeom>
          <a:ln w="1905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3370833" y="3285043"/>
            <a:ext cx="332345"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00" b="0" i="0" u="none" strike="noStrike" kern="0" cap="none" spc="0" normalizeH="0" baseline="0" noProof="0" dirty="0">
                <a:ln>
                  <a:noFill/>
                </a:ln>
                <a:solidFill>
                  <a:srgbClr val="000000"/>
                </a:solidFill>
                <a:effectLst/>
                <a:uLnTx/>
                <a:uFillTx/>
                <a:latin typeface="Arial"/>
                <a:ea typeface="Arial"/>
                <a:cs typeface="Arial"/>
                <a:sym typeface="Arial"/>
                <a:rtl val="0"/>
              </a:rPr>
              <a:t>0.5</a:t>
            </a:r>
          </a:p>
        </p:txBody>
      </p:sp>
    </p:spTree>
    <p:extLst>
      <p:ext uri="{BB962C8B-B14F-4D97-AF65-F5344CB8AC3E}">
        <p14:creationId xmlns:p14="http://schemas.microsoft.com/office/powerpoint/2010/main" val="10840069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16881" y="311191"/>
            <a:ext cx="10585472" cy="533399"/>
          </a:xfrm>
        </p:spPr>
        <p:txBody>
          <a:bodyPr>
            <a:noAutofit/>
          </a:bodyPr>
          <a:lstStyle/>
          <a:p>
            <a:r>
              <a:rPr lang="en-US" dirty="0">
                <a:solidFill>
                  <a:srgbClr val="FFFF99"/>
                </a:solidFill>
                <a:latin typeface="Calibri" panose="020F0502020204030204" pitchFamily="34" charset="0"/>
                <a:cs typeface="Calibri" panose="020F0502020204030204" pitchFamily="34" charset="0"/>
              </a:rPr>
              <a:t>Lu-177-DOTATATE Expanded Access - Eligibility </a:t>
            </a:r>
          </a:p>
        </p:txBody>
      </p:sp>
      <p:sp>
        <p:nvSpPr>
          <p:cNvPr id="3" name="Content Placeholder 2"/>
          <p:cNvSpPr>
            <a:spLocks noGrp="1"/>
          </p:cNvSpPr>
          <p:nvPr>
            <p:ph idx="1"/>
          </p:nvPr>
        </p:nvSpPr>
        <p:spPr>
          <a:xfrm>
            <a:off x="552610" y="1398650"/>
            <a:ext cx="11466616" cy="3680049"/>
          </a:xfrm>
        </p:spPr>
        <p:txBody>
          <a:bodyPr>
            <a:noAutofit/>
          </a:bodyPr>
          <a:lstStyle/>
          <a:p>
            <a:pPr marL="514350" indent="-514350">
              <a:spcAft>
                <a:spcPts val="1600"/>
              </a:spcAft>
              <a:buClr>
                <a:srgbClr val="FFFF00"/>
              </a:buClr>
              <a:buSzPct val="100000"/>
              <a:buFont typeface="+mj-lt"/>
              <a:buAutoNum type="arabicParenR"/>
            </a:pPr>
            <a:r>
              <a:rPr lang="en-US" sz="3200" dirty="0">
                <a:latin typeface="Calibri" panose="020F0502020204030204" pitchFamily="34" charset="0"/>
                <a:cs typeface="Calibri" panose="020F0502020204030204" pitchFamily="34" charset="0"/>
              </a:rPr>
              <a:t>Presence of metastatic or locally advanced and inoperable NET.</a:t>
            </a:r>
          </a:p>
          <a:p>
            <a:pPr marL="514350" indent="-514350">
              <a:spcAft>
                <a:spcPts val="1600"/>
              </a:spcAft>
              <a:buClr>
                <a:srgbClr val="FFFF00"/>
              </a:buClr>
              <a:buSzPct val="100000"/>
              <a:buFont typeface="+mj-lt"/>
              <a:buAutoNum type="arabicParenR"/>
            </a:pPr>
            <a:r>
              <a:rPr lang="en-US" sz="3200" dirty="0">
                <a:latin typeface="Calibri" panose="020F0502020204030204" pitchFamily="34" charset="0"/>
                <a:cs typeface="Calibri" panose="020F0502020204030204" pitchFamily="34" charset="0"/>
              </a:rPr>
              <a:t>Ki-67 index &lt; 20%.</a:t>
            </a:r>
          </a:p>
          <a:p>
            <a:pPr marL="514350" indent="-514350">
              <a:spcAft>
                <a:spcPts val="1600"/>
              </a:spcAft>
              <a:buClr>
                <a:srgbClr val="FFFF00"/>
              </a:buClr>
              <a:buSzPct val="100000"/>
              <a:buFont typeface="+mj-lt"/>
              <a:buAutoNum type="arabicParenR"/>
            </a:pPr>
            <a:r>
              <a:rPr lang="en-US" sz="3200" dirty="0">
                <a:latin typeface="Calibri" panose="020F0502020204030204" pitchFamily="34" charset="0"/>
                <a:cs typeface="Calibri" panose="020F0502020204030204" pitchFamily="34" charset="0"/>
              </a:rPr>
              <a:t>Patients progressive on SSA (</a:t>
            </a:r>
            <a:r>
              <a:rPr lang="en-US" sz="3200" dirty="0" err="1">
                <a:latin typeface="Calibri" panose="020F0502020204030204" pitchFamily="34" charset="0"/>
                <a:cs typeface="Calibri" panose="020F0502020204030204" pitchFamily="34" charset="0"/>
              </a:rPr>
              <a:t>Recist</a:t>
            </a:r>
            <a:r>
              <a:rPr lang="en-US" sz="3200" dirty="0">
                <a:latin typeface="Calibri" panose="020F0502020204030204" pitchFamily="34" charset="0"/>
                <a:cs typeface="Calibri" panose="020F0502020204030204" pitchFamily="34" charset="0"/>
              </a:rPr>
              <a:t> NOT required)</a:t>
            </a:r>
          </a:p>
          <a:p>
            <a:pPr marL="514350" indent="-514350">
              <a:spcAft>
                <a:spcPts val="1600"/>
              </a:spcAft>
              <a:buClr>
                <a:srgbClr val="FFFF00"/>
              </a:buClr>
              <a:buSzPct val="100000"/>
              <a:buFont typeface="+mj-lt"/>
              <a:buAutoNum type="arabicParenR"/>
            </a:pPr>
            <a:r>
              <a:rPr lang="en-US" sz="3200" dirty="0">
                <a:latin typeface="Calibri" panose="020F0502020204030204" pitchFamily="34" charset="0"/>
                <a:cs typeface="Calibri" panose="020F0502020204030204" pitchFamily="34" charset="0"/>
              </a:rPr>
              <a:t>Patients &gt; 18 years of age.</a:t>
            </a:r>
          </a:p>
          <a:p>
            <a:pPr marL="514350" indent="-514350">
              <a:spcAft>
                <a:spcPts val="1600"/>
              </a:spcAft>
              <a:buClr>
                <a:srgbClr val="FFFF00"/>
              </a:buClr>
              <a:buSzPct val="100000"/>
              <a:buFont typeface="+mj-lt"/>
              <a:buAutoNum type="arabicParenR"/>
            </a:pPr>
            <a:r>
              <a:rPr lang="en-US" sz="3200" dirty="0">
                <a:latin typeface="Calibri" panose="020F0502020204030204" pitchFamily="34" charset="0"/>
                <a:cs typeface="Calibri" panose="020F0502020204030204" pitchFamily="34" charset="0"/>
              </a:rPr>
              <a:t>Target lesions overexpressing somatostatin receptors by </a:t>
            </a:r>
            <a:r>
              <a:rPr lang="en-US" sz="3200" dirty="0" err="1">
                <a:latin typeface="Calibri" panose="020F0502020204030204" pitchFamily="34" charset="0"/>
                <a:cs typeface="Calibri" panose="020F0502020204030204" pitchFamily="34" charset="0"/>
              </a:rPr>
              <a:t>octreoscan</a:t>
            </a:r>
            <a:r>
              <a:rPr lang="en-US" sz="3200" dirty="0">
                <a:latin typeface="Calibri" panose="020F0502020204030204" pitchFamily="34" charset="0"/>
                <a:cs typeface="Calibri" panose="020F0502020204030204" pitchFamily="34" charset="0"/>
              </a:rPr>
              <a:t> or Ga-68-DOTATATE PET.</a:t>
            </a:r>
          </a:p>
        </p:txBody>
      </p:sp>
    </p:spTree>
    <p:extLst>
      <p:ext uri="{BB962C8B-B14F-4D97-AF65-F5344CB8AC3E}">
        <p14:creationId xmlns:p14="http://schemas.microsoft.com/office/powerpoint/2010/main" val="7503644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A7CE62D-FE2A-4A2F-9D26-C94CA754FCC5}"/>
              </a:ext>
            </a:extLst>
          </p:cNvPr>
          <p:cNvSpPr/>
          <p:nvPr/>
        </p:nvSpPr>
        <p:spPr bwMode="auto">
          <a:xfrm>
            <a:off x="1921707" y="1491400"/>
            <a:ext cx="8289093" cy="4601339"/>
          </a:xfrm>
          <a:prstGeom prst="rect">
            <a:avLst/>
          </a:prstGeom>
          <a:solidFill>
            <a:srgbClr val="C9C9C9"/>
          </a:solidFill>
          <a:ln w="9525" cap="flat" cmpd="sng" algn="ctr">
            <a:noFill/>
            <a:prstDash val="solid"/>
            <a:round/>
            <a:headEnd type="none" w="med" len="med"/>
            <a:tailEnd type="none" w="med" len="med"/>
          </a:ln>
          <a:effectLst/>
          <a:scene3d>
            <a:camera prst="orthographicFront"/>
            <a:lightRig rig="threePt" dir="t"/>
          </a:scene3d>
          <a:sp3d>
            <a:bevelT/>
          </a:sp3d>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Tahoma"/>
              <a:ea typeface="Tahoma"/>
              <a:cs typeface="Tahoma"/>
            </a:endParaRPr>
          </a:p>
        </p:txBody>
      </p:sp>
      <p:sp>
        <p:nvSpPr>
          <p:cNvPr id="197633" name="Title 1"/>
          <p:cNvSpPr>
            <a:spLocks noGrp="1"/>
          </p:cNvSpPr>
          <p:nvPr>
            <p:ph type="title"/>
          </p:nvPr>
        </p:nvSpPr>
        <p:spPr>
          <a:xfrm>
            <a:off x="2113092" y="-54737"/>
            <a:ext cx="8904287" cy="1303338"/>
          </a:xfrm>
        </p:spPr>
        <p:txBody>
          <a:bodyPr/>
          <a:lstStyle/>
          <a:p>
            <a:pPr eaLnBrk="1" hangingPunct="1"/>
            <a:r>
              <a:rPr lang="en-US" dirty="0">
                <a:solidFill>
                  <a:srgbClr val="FFFF99"/>
                </a:solidFill>
                <a:latin typeface="Calibri" charset="0"/>
                <a:ea typeface="MS PGothic" charset="0"/>
              </a:rPr>
              <a:t>Peptides and Receptors in Image-Guided Therapy: Theranostics of Neuroendocrine Neoplasms</a:t>
            </a:r>
            <a:br>
              <a:rPr lang="en-US" dirty="0">
                <a:solidFill>
                  <a:srgbClr val="FFFF99"/>
                </a:solidFill>
                <a:latin typeface="Calibri" charset="0"/>
                <a:ea typeface="MS PGothic" charset="0"/>
              </a:rPr>
            </a:br>
            <a:endParaRPr lang="en-US" sz="2400" dirty="0">
              <a:solidFill>
                <a:srgbClr val="FFFF99"/>
              </a:solidFill>
              <a:latin typeface="Calibri" charset="0"/>
              <a:ea typeface="MS PGothic" charset="0"/>
            </a:endParaRPr>
          </a:p>
        </p:txBody>
      </p:sp>
      <p:pic>
        <p:nvPicPr>
          <p:cNvPr id="19763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rcRect t="12823" b="12823"/>
          <a:stretch>
            <a:fillRect/>
          </a:stretch>
        </p:blipFill>
        <p:spPr>
          <a:xfrm>
            <a:off x="1981200" y="1615507"/>
            <a:ext cx="8229600" cy="4525963"/>
          </a:xfrm>
        </p:spPr>
      </p:pic>
      <p:sp>
        <p:nvSpPr>
          <p:cNvPr id="3" name="TextBox 2">
            <a:extLst>
              <a:ext uri="{FF2B5EF4-FFF2-40B4-BE49-F238E27FC236}">
                <a16:creationId xmlns:a16="http://schemas.microsoft.com/office/drawing/2014/main" id="{B495C74E-749B-444E-AD2E-C11A9697276C}"/>
              </a:ext>
            </a:extLst>
          </p:cNvPr>
          <p:cNvSpPr txBox="1"/>
          <p:nvPr/>
        </p:nvSpPr>
        <p:spPr>
          <a:xfrm>
            <a:off x="273831" y="6508376"/>
            <a:ext cx="4123180" cy="3231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charset="0"/>
                <a:ea typeface="MS PGothic" charset="0"/>
                <a:cs typeface="Tahoma"/>
              </a:rPr>
              <a:t>R. Baum et al. </a:t>
            </a:r>
            <a:r>
              <a:rPr kumimoji="0" lang="en-US" sz="15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charset="0"/>
                <a:ea typeface="MS PGothic" charset="0"/>
                <a:cs typeface="Tahoma"/>
              </a:rPr>
              <a:t>Semin</a:t>
            </a:r>
            <a:r>
              <a:rPr kumimoji="0" lang="en-US" sz="1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charset="0"/>
                <a:ea typeface="MS PGothic" charset="0"/>
                <a:cs typeface="Tahoma"/>
              </a:rPr>
              <a:t> </a:t>
            </a:r>
            <a:r>
              <a:rPr kumimoji="0" lang="en-US" sz="1500" b="0" i="0" u="none" strike="noStrike" kern="1200" cap="none" spc="0" normalizeH="0" baseline="0" noProof="0" dirty="0" err="1">
                <a:ln>
                  <a:noFill/>
                </a:ln>
                <a:solidFill>
                  <a:srgbClr val="FFFFFF"/>
                </a:solidFill>
                <a:effectLst>
                  <a:outerShdw blurRad="38100" dist="38100" dir="2700000" algn="tl">
                    <a:srgbClr val="000000">
                      <a:alpha val="43137"/>
                    </a:srgbClr>
                  </a:outerShdw>
                </a:effectLst>
                <a:uLnTx/>
                <a:uFillTx/>
                <a:latin typeface="Calibri" charset="0"/>
                <a:ea typeface="MS PGothic" charset="0"/>
                <a:cs typeface="Tahoma"/>
              </a:rPr>
              <a:t>Nucl</a:t>
            </a:r>
            <a:r>
              <a:rPr kumimoji="0" lang="en-US" sz="1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Calibri" charset="0"/>
                <a:ea typeface="MS PGothic" charset="0"/>
                <a:cs typeface="Tahoma"/>
              </a:rPr>
              <a:t>. Med 42:190-207 (2012)</a:t>
            </a:r>
            <a:endParaRPr kumimoji="0" lang="en-US" sz="1500" b="0"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Tahoma"/>
              <a:ea typeface="Tahoma"/>
              <a:cs typeface="Tahoma"/>
            </a:endParaRPr>
          </a:p>
        </p:txBody>
      </p:sp>
    </p:spTree>
    <p:extLst>
      <p:ext uri="{BB962C8B-B14F-4D97-AF65-F5344CB8AC3E}">
        <p14:creationId xmlns:p14="http://schemas.microsoft.com/office/powerpoint/2010/main" val="13506804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48426" y="229811"/>
            <a:ext cx="7823200" cy="521229"/>
          </a:xfrm>
        </p:spPr>
        <p:txBody>
          <a:bodyPr>
            <a:noAutofit/>
          </a:bodyPr>
          <a:lstStyle/>
          <a:p>
            <a:r>
              <a:rPr lang="en-US" sz="3600" dirty="0">
                <a:solidFill>
                  <a:srgbClr val="FFFF99"/>
                </a:solidFill>
                <a:latin typeface="Calibri" panose="020F0502020204030204" pitchFamily="34" charset="0"/>
                <a:cs typeface="Calibri" panose="020F0502020204030204" pitchFamily="34" charset="0"/>
              </a:rPr>
              <a:t>Impact of </a:t>
            </a:r>
            <a:r>
              <a:rPr lang="en-US" sz="3600" baseline="30000" dirty="0">
                <a:solidFill>
                  <a:srgbClr val="FFFF99"/>
                </a:solidFill>
                <a:latin typeface="Calibri" panose="020F0502020204030204" pitchFamily="34" charset="0"/>
                <a:cs typeface="Calibri" panose="020F0502020204030204" pitchFamily="34" charset="0"/>
              </a:rPr>
              <a:t>68</a:t>
            </a:r>
            <a:r>
              <a:rPr lang="en-US" sz="3600" dirty="0">
                <a:solidFill>
                  <a:srgbClr val="FFFF99"/>
                </a:solidFill>
                <a:latin typeface="Calibri" panose="020F0502020204030204" pitchFamily="34" charset="0"/>
                <a:cs typeface="Calibri" panose="020F0502020204030204" pitchFamily="34" charset="0"/>
              </a:rPr>
              <a:t>Ga-DOTATATE PET/CT </a:t>
            </a:r>
            <a:br>
              <a:rPr lang="en-US" sz="3600" dirty="0">
                <a:solidFill>
                  <a:srgbClr val="FFFF99"/>
                </a:solidFill>
                <a:latin typeface="Calibri" panose="020F0502020204030204" pitchFamily="34" charset="0"/>
                <a:cs typeface="Calibri" panose="020F0502020204030204" pitchFamily="34" charset="0"/>
              </a:rPr>
            </a:br>
            <a:endParaRPr lang="en-US" sz="3600" dirty="0">
              <a:solidFill>
                <a:srgbClr val="FFFF99"/>
              </a:solidFill>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1465325" y="1431732"/>
            <a:ext cx="9008535" cy="3617118"/>
          </a:xfrm>
        </p:spPr>
        <p:txBody>
          <a:bodyPr>
            <a:normAutofit/>
          </a:bodyPr>
          <a:lstStyle/>
          <a:p>
            <a:r>
              <a:rPr lang="en-US" dirty="0">
                <a:latin typeface="Calibri" panose="020F0502020204030204" pitchFamily="34" charset="0"/>
                <a:cs typeface="Calibri" panose="020F0502020204030204" pitchFamily="34" charset="0"/>
              </a:rPr>
              <a:t>100 consecutive </a:t>
            </a:r>
            <a:r>
              <a:rPr lang="en-US" dirty="0" err="1">
                <a:latin typeface="Calibri" panose="020F0502020204030204" pitchFamily="34" charset="0"/>
                <a:cs typeface="Calibri" panose="020F0502020204030204" pitchFamily="34" charset="0"/>
              </a:rPr>
              <a:t>pts</a:t>
            </a:r>
            <a:r>
              <a:rPr lang="en-US" dirty="0">
                <a:latin typeface="Calibri" panose="020F0502020204030204" pitchFamily="34" charset="0"/>
                <a:cs typeface="Calibri" panose="020F0502020204030204" pitchFamily="34" charset="0"/>
              </a:rPr>
              <a:t> scanned, and referring physicians completed 88 pre- and post-scan questionnaires (88%).</a:t>
            </a:r>
          </a:p>
          <a:p>
            <a:r>
              <a:rPr lang="en-US" dirty="0">
                <a:latin typeface="Calibri" panose="020F0502020204030204" pitchFamily="34" charset="0"/>
                <a:cs typeface="Calibri" panose="020F0502020204030204" pitchFamily="34" charset="0"/>
              </a:rPr>
              <a:t>Intended management changed in 53 of 88 (60%) of pts. </a:t>
            </a:r>
          </a:p>
          <a:p>
            <a:r>
              <a:rPr lang="en-US" dirty="0">
                <a:latin typeface="Calibri" panose="020F0502020204030204" pitchFamily="34" charset="0"/>
                <a:cs typeface="Calibri" panose="020F0502020204030204" pitchFamily="34" charset="0"/>
              </a:rPr>
              <a:t>23% scheduled to undergo chemotherapy switched to treatments without chemotherapy. </a:t>
            </a:r>
          </a:p>
          <a:p>
            <a:r>
              <a:rPr lang="en-US" dirty="0">
                <a:latin typeface="Calibri" panose="020F0502020204030204" pitchFamily="34" charset="0"/>
                <a:cs typeface="Calibri" panose="020F0502020204030204" pitchFamily="34" charset="0"/>
              </a:rPr>
              <a:t>7% switched from watch-and-wait to other treatment.</a:t>
            </a:r>
          </a:p>
          <a:p>
            <a:r>
              <a:rPr lang="en-US" dirty="0">
                <a:latin typeface="Calibri" panose="020F0502020204030204" pitchFamily="34" charset="0"/>
                <a:cs typeface="Calibri" panose="020F0502020204030204" pitchFamily="34" charset="0"/>
              </a:rPr>
              <a:t>6% switched from treatment strategy to watch-and-wait. </a:t>
            </a:r>
          </a:p>
        </p:txBody>
      </p:sp>
      <p:sp>
        <p:nvSpPr>
          <p:cNvPr id="5" name="TextBox 4"/>
          <p:cNvSpPr txBox="1"/>
          <p:nvPr/>
        </p:nvSpPr>
        <p:spPr>
          <a:xfrm>
            <a:off x="337035" y="5833768"/>
            <a:ext cx="9008534" cy="175432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a:ea typeface="Tahoma"/>
                <a:cs typeface="Tahoma"/>
              </a:rPr>
              <a:t>Ken Herrmann, Johannes </a:t>
            </a:r>
            <a:r>
              <a:rPr kumimoji="0" lang="en-US" sz="1800" b="1" i="0" u="none" strike="noStrike" kern="1200" cap="none" spc="0" normalizeH="0" baseline="0" noProof="0" dirty="0" err="1">
                <a:ln>
                  <a:noFill/>
                </a:ln>
                <a:solidFill>
                  <a:srgbClr val="FFFFFF"/>
                </a:solidFill>
                <a:effectLst/>
                <a:uLnTx/>
                <a:uFillTx/>
                <a:latin typeface="Calibri"/>
                <a:ea typeface="Tahoma"/>
                <a:cs typeface="Tahoma"/>
              </a:rPr>
              <a:t>Czernin</a:t>
            </a:r>
            <a:r>
              <a:rPr kumimoji="0" lang="en-US" sz="1800" b="1" i="0" u="none" strike="noStrike" kern="1200" cap="none" spc="0" normalizeH="0" baseline="0" noProof="0" dirty="0">
                <a:ln>
                  <a:noFill/>
                </a:ln>
                <a:solidFill>
                  <a:srgbClr val="FFFFFF"/>
                </a:solidFill>
                <a:effectLst/>
                <a:uLnTx/>
                <a:uFillTx/>
                <a:latin typeface="Calibri"/>
                <a:ea typeface="Tahoma"/>
                <a:cs typeface="Tahoma"/>
              </a:rPr>
              <a:t>, Edward M. Wolin, et al.</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Calibri"/>
                <a:ea typeface="Tahoma"/>
                <a:cs typeface="Tahoma"/>
              </a:rPr>
              <a:t>Impact of 68Ga-DOTATATE PET/CT on the Management of Neuroendocrine Tumors: The Referring Physician’s Perspective. </a:t>
            </a:r>
            <a:r>
              <a:rPr kumimoji="0" lang="da-DK" sz="1800" b="0" i="0" u="none" strike="noStrike" kern="1200" cap="none" spc="0" normalizeH="0" baseline="0" noProof="0" dirty="0">
                <a:ln>
                  <a:noFill/>
                </a:ln>
                <a:solidFill>
                  <a:srgbClr val="FFFFFF"/>
                </a:solidFill>
                <a:effectLst/>
                <a:uLnTx/>
                <a:uFillTx/>
                <a:latin typeface="Calibri"/>
                <a:ea typeface="Tahoma"/>
                <a:cs typeface="Tahoma"/>
              </a:rPr>
              <a:t>J </a:t>
            </a:r>
            <a:r>
              <a:rPr kumimoji="0" lang="da-DK" sz="1800" b="0" i="0" u="none" strike="noStrike" kern="1200" cap="none" spc="0" normalizeH="0" baseline="0" noProof="0" dirty="0" err="1">
                <a:ln>
                  <a:noFill/>
                </a:ln>
                <a:solidFill>
                  <a:srgbClr val="FFFFFF"/>
                </a:solidFill>
                <a:effectLst/>
                <a:uLnTx/>
                <a:uFillTx/>
                <a:latin typeface="Calibri"/>
                <a:ea typeface="Tahoma"/>
                <a:cs typeface="Tahoma"/>
              </a:rPr>
              <a:t>Nucl</a:t>
            </a:r>
            <a:r>
              <a:rPr kumimoji="0" lang="da-DK" sz="1800" b="0" i="0" u="none" strike="noStrike" kern="1200" cap="none" spc="0" normalizeH="0" baseline="0" noProof="0" dirty="0">
                <a:ln>
                  <a:noFill/>
                </a:ln>
                <a:solidFill>
                  <a:srgbClr val="FFFFFF"/>
                </a:solidFill>
                <a:effectLst/>
                <a:uLnTx/>
                <a:uFillTx/>
                <a:latin typeface="Calibri"/>
                <a:ea typeface="Tahoma"/>
                <a:cs typeface="Tahoma"/>
              </a:rPr>
              <a:t> Med 2015; 56:70–75.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Tahoma"/>
              <a:cs typeface="Tahom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Tahoma"/>
              <a:cs typeface="Tahoma"/>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alibri"/>
              <a:ea typeface="Tahoma"/>
              <a:cs typeface="Tahoma"/>
            </a:endParaRPr>
          </a:p>
        </p:txBody>
      </p:sp>
    </p:spTree>
    <p:extLst>
      <p:ext uri="{BB962C8B-B14F-4D97-AF65-F5344CB8AC3E}">
        <p14:creationId xmlns:p14="http://schemas.microsoft.com/office/powerpoint/2010/main" val="1984897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790876" y="255901"/>
            <a:ext cx="8153400" cy="875162"/>
          </a:xfrm>
        </p:spPr>
        <p:txBody>
          <a:bodyPr>
            <a:noAutofit/>
          </a:bodyPr>
          <a:lstStyle/>
          <a:p>
            <a:r>
              <a:rPr lang="en-US" sz="3600" dirty="0">
                <a:solidFill>
                  <a:srgbClr val="FFFF99"/>
                </a:solidFill>
                <a:latin typeface="Calibri" panose="020F0502020204030204" pitchFamily="34" charset="0"/>
              </a:rPr>
              <a:t>PI3K/</a:t>
            </a:r>
            <a:r>
              <a:rPr lang="en-US" sz="3600" dirty="0" err="1">
                <a:solidFill>
                  <a:srgbClr val="FFFF99"/>
                </a:solidFill>
                <a:latin typeface="Calibri" panose="020F0502020204030204" pitchFamily="34" charset="0"/>
              </a:rPr>
              <a:t>Akt</a:t>
            </a:r>
            <a:r>
              <a:rPr lang="en-US" sz="3600" dirty="0">
                <a:solidFill>
                  <a:srgbClr val="FFFF99"/>
                </a:solidFill>
                <a:latin typeface="Calibri" panose="020F0502020204030204" pitchFamily="34" charset="0"/>
              </a:rPr>
              <a:t>/</a:t>
            </a:r>
            <a:r>
              <a:rPr lang="en-US" sz="3600" dirty="0" err="1">
                <a:solidFill>
                  <a:srgbClr val="FFFF99"/>
                </a:solidFill>
                <a:latin typeface="Calibri" panose="020F0502020204030204" pitchFamily="34" charset="0"/>
              </a:rPr>
              <a:t>mTOR</a:t>
            </a:r>
            <a:r>
              <a:rPr lang="en-US" sz="3600" dirty="0">
                <a:solidFill>
                  <a:srgbClr val="FFFF99"/>
                </a:solidFill>
                <a:latin typeface="Calibri" panose="020F0502020204030204" pitchFamily="34" charset="0"/>
              </a:rPr>
              <a:t> in Pathogenesis of </a:t>
            </a:r>
            <a:r>
              <a:rPr lang="en-US" sz="3600" dirty="0" err="1">
                <a:solidFill>
                  <a:srgbClr val="FFFF99"/>
                </a:solidFill>
                <a:latin typeface="Calibri" panose="020F0502020204030204" pitchFamily="34" charset="0"/>
              </a:rPr>
              <a:t>pNET</a:t>
            </a:r>
            <a:endParaRPr lang="en-US" sz="3600" dirty="0">
              <a:solidFill>
                <a:srgbClr val="FFFF99"/>
              </a:solidFill>
              <a:latin typeface="Calibri" panose="020F0502020204030204" pitchFamily="34" charset="0"/>
            </a:endParaRPr>
          </a:p>
        </p:txBody>
      </p:sp>
      <p:sp>
        <p:nvSpPr>
          <p:cNvPr id="5" name="Content Placeholder 4"/>
          <p:cNvSpPr>
            <a:spLocks noGrp="1"/>
          </p:cNvSpPr>
          <p:nvPr>
            <p:ph idx="1"/>
          </p:nvPr>
        </p:nvSpPr>
        <p:spPr>
          <a:xfrm>
            <a:off x="772595" y="1166129"/>
            <a:ext cx="10650070" cy="6060121"/>
          </a:xfrm>
        </p:spPr>
        <p:txBody>
          <a:bodyPr/>
          <a:lstStyle/>
          <a:p>
            <a:pPr>
              <a:lnSpc>
                <a:spcPct val="100000"/>
              </a:lnSpc>
              <a:spcBef>
                <a:spcPts val="0"/>
              </a:spcBef>
              <a:spcAft>
                <a:spcPts val="1800"/>
              </a:spcAft>
              <a:buClr>
                <a:srgbClr val="C00000"/>
              </a:buClr>
              <a:buFont typeface="Wingdings 3" panose="05040102010807070707" pitchFamily="18" charset="2"/>
              <a:buChar char="u"/>
            </a:pPr>
            <a:r>
              <a:rPr lang="en-US" dirty="0">
                <a:latin typeface="Calibri" panose="020F0502020204030204" pitchFamily="34" charset="0"/>
              </a:rPr>
              <a:t>Defects in the TSC2 gene, whose protein product inhibits </a:t>
            </a:r>
            <a:r>
              <a:rPr lang="en-US" dirty="0" err="1">
                <a:latin typeface="Calibri" panose="020F0502020204030204" pitchFamily="34" charset="0"/>
              </a:rPr>
              <a:t>mTOR</a:t>
            </a:r>
            <a:r>
              <a:rPr lang="en-US" dirty="0">
                <a:latin typeface="Calibri" panose="020F0502020204030204" pitchFamily="34" charset="0"/>
              </a:rPr>
              <a:t> activation, develop </a:t>
            </a:r>
            <a:r>
              <a:rPr lang="en-US" dirty="0" err="1">
                <a:latin typeface="Calibri" panose="020F0502020204030204" pitchFamily="34" charset="0"/>
              </a:rPr>
              <a:t>pNETs</a:t>
            </a:r>
            <a:r>
              <a:rPr lang="en-US" dirty="0">
                <a:latin typeface="Calibri" panose="020F0502020204030204" pitchFamily="34" charset="0"/>
              </a:rPr>
              <a:t>. </a:t>
            </a:r>
          </a:p>
          <a:p>
            <a:pPr>
              <a:lnSpc>
                <a:spcPct val="100000"/>
              </a:lnSpc>
              <a:spcBef>
                <a:spcPts val="0"/>
              </a:spcBef>
              <a:spcAft>
                <a:spcPts val="1800"/>
              </a:spcAft>
              <a:buClr>
                <a:srgbClr val="C00000"/>
              </a:buClr>
              <a:buFont typeface="Wingdings 3" panose="05040102010807070707" pitchFamily="18" charset="2"/>
              <a:buChar char="u"/>
            </a:pPr>
            <a:r>
              <a:rPr lang="en-US" dirty="0">
                <a:latin typeface="Calibri" panose="020F0502020204030204" pitchFamily="34" charset="0"/>
              </a:rPr>
              <a:t>NF1 gene loss, which regulates </a:t>
            </a:r>
            <a:r>
              <a:rPr lang="en-US" dirty="0" err="1">
                <a:latin typeface="Calibri" panose="020F0502020204030204" pitchFamily="34" charset="0"/>
              </a:rPr>
              <a:t>mTOR</a:t>
            </a:r>
            <a:r>
              <a:rPr lang="en-US" dirty="0">
                <a:latin typeface="Calibri" panose="020F0502020204030204" pitchFamily="34" charset="0"/>
              </a:rPr>
              <a:t> activity, results in </a:t>
            </a:r>
            <a:r>
              <a:rPr lang="en-US" dirty="0" err="1">
                <a:latin typeface="Calibri" panose="020F0502020204030204" pitchFamily="34" charset="0"/>
              </a:rPr>
              <a:t>pNETs</a:t>
            </a:r>
            <a:r>
              <a:rPr lang="en-US" dirty="0">
                <a:latin typeface="Calibri" panose="020F0502020204030204" pitchFamily="34" charset="0"/>
              </a:rPr>
              <a:t> in patients with neurofibromatosis. </a:t>
            </a:r>
          </a:p>
          <a:p>
            <a:pPr>
              <a:lnSpc>
                <a:spcPct val="100000"/>
              </a:lnSpc>
              <a:spcBef>
                <a:spcPts val="0"/>
              </a:spcBef>
              <a:spcAft>
                <a:spcPts val="1800"/>
              </a:spcAft>
              <a:buClr>
                <a:srgbClr val="C00000"/>
              </a:buClr>
              <a:buFont typeface="Wingdings 3" panose="05040102010807070707" pitchFamily="18" charset="2"/>
              <a:buChar char="u"/>
            </a:pPr>
            <a:r>
              <a:rPr lang="en-US" dirty="0">
                <a:latin typeface="Calibri" panose="020F0502020204030204" pitchFamily="34" charset="0"/>
              </a:rPr>
              <a:t>Sporadic </a:t>
            </a:r>
            <a:r>
              <a:rPr lang="en-US" dirty="0" err="1">
                <a:latin typeface="Calibri" panose="020F0502020204030204" pitchFamily="34" charset="0"/>
              </a:rPr>
              <a:t>pNETs</a:t>
            </a:r>
            <a:r>
              <a:rPr lang="en-US" dirty="0">
                <a:latin typeface="Calibri" panose="020F0502020204030204" pitchFamily="34" charset="0"/>
              </a:rPr>
              <a:t> </a:t>
            </a:r>
            <a:r>
              <a:rPr lang="en-US" dirty="0" err="1">
                <a:latin typeface="Calibri" panose="020F0502020204030204" pitchFamily="34" charset="0"/>
              </a:rPr>
              <a:t>coexpress</a:t>
            </a:r>
            <a:r>
              <a:rPr lang="en-US" dirty="0">
                <a:latin typeface="Calibri" panose="020F0502020204030204" pitchFamily="34" charset="0"/>
              </a:rPr>
              <a:t> IGF-1 and the IGF-1 receptor, activating PI3K-mTOR pathway, leading to increased cell proliferation. </a:t>
            </a:r>
          </a:p>
          <a:p>
            <a:pPr>
              <a:lnSpc>
                <a:spcPct val="100000"/>
              </a:lnSpc>
              <a:spcBef>
                <a:spcPts val="0"/>
              </a:spcBef>
              <a:spcAft>
                <a:spcPts val="1800"/>
              </a:spcAft>
              <a:buClr>
                <a:srgbClr val="C00000"/>
              </a:buClr>
              <a:buFont typeface="Wingdings 3" panose="05040102010807070707" pitchFamily="18" charset="2"/>
              <a:buChar char="u"/>
            </a:pPr>
            <a:r>
              <a:rPr lang="en-US" dirty="0">
                <a:latin typeface="Calibri" panose="020F0502020204030204" pitchFamily="34" charset="0"/>
              </a:rPr>
              <a:t>Gene expression profiling studies of </a:t>
            </a:r>
            <a:r>
              <a:rPr lang="en-US" dirty="0" err="1">
                <a:latin typeface="Calibri" panose="020F0502020204030204" pitchFamily="34" charset="0"/>
              </a:rPr>
              <a:t>pNET</a:t>
            </a:r>
            <a:r>
              <a:rPr lang="en-US" dirty="0">
                <a:latin typeface="Calibri" panose="020F0502020204030204" pitchFamily="34" charset="0"/>
              </a:rPr>
              <a:t> demonstrate down-regulation of TSC2 and PTEN genes, negative regulators of the PI3K/</a:t>
            </a:r>
            <a:r>
              <a:rPr lang="en-US" dirty="0" err="1">
                <a:latin typeface="Calibri" panose="020F0502020204030204" pitchFamily="34" charset="0"/>
              </a:rPr>
              <a:t>Akt</a:t>
            </a:r>
            <a:r>
              <a:rPr lang="en-US" dirty="0">
                <a:latin typeface="Calibri" panose="020F0502020204030204" pitchFamily="34" charset="0"/>
              </a:rPr>
              <a:t>/</a:t>
            </a:r>
            <a:r>
              <a:rPr lang="en-US" dirty="0" err="1">
                <a:latin typeface="Calibri" panose="020F0502020204030204" pitchFamily="34" charset="0"/>
              </a:rPr>
              <a:t>mTOR</a:t>
            </a:r>
            <a:r>
              <a:rPr lang="en-US" dirty="0">
                <a:latin typeface="Calibri" panose="020F0502020204030204" pitchFamily="34" charset="0"/>
              </a:rPr>
              <a:t> pathway. </a:t>
            </a:r>
          </a:p>
          <a:p>
            <a:pPr>
              <a:buClr>
                <a:srgbClr val="C00000"/>
              </a:buClr>
              <a:buFont typeface="Wingdings 3" panose="05040102010807070707" pitchFamily="18" charset="2"/>
              <a:buChar char="u"/>
            </a:pPr>
            <a:endParaRPr lang="en-US" dirty="0">
              <a:latin typeface="Calibri" panose="020F0502020204030204" pitchFamily="34" charset="0"/>
            </a:endParaRPr>
          </a:p>
          <a:p>
            <a:pPr>
              <a:buClr>
                <a:srgbClr val="C00000"/>
              </a:buClr>
              <a:buFont typeface="Wingdings 3" panose="05040102010807070707" pitchFamily="18" charset="2"/>
              <a:buChar char="u"/>
            </a:pPr>
            <a:endParaRPr lang="en-US" dirty="0">
              <a:latin typeface="Calibri" panose="020F0502020204030204" pitchFamily="34" charset="0"/>
            </a:endParaRPr>
          </a:p>
        </p:txBody>
      </p:sp>
      <p:sp>
        <p:nvSpPr>
          <p:cNvPr id="6" name="TextBox 5"/>
          <p:cNvSpPr txBox="1"/>
          <p:nvPr/>
        </p:nvSpPr>
        <p:spPr>
          <a:xfrm>
            <a:off x="175569" y="6125045"/>
            <a:ext cx="8261034" cy="954107"/>
          </a:xfrm>
          <a:prstGeom prst="rect">
            <a:avLst/>
          </a:prstGeom>
          <a:noFill/>
        </p:spPr>
        <p:txBody>
          <a:bodyPr wrap="square" rtlCol="0">
            <a:spAutoFit/>
          </a:body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1. O</a:t>
            </a:r>
            <a:r>
              <a:rPr kumimoji="0" lang="ja-JP" altLang="en-US" sz="1400" b="0" i="1" u="none" strike="noStrike" kern="0" cap="none" spc="0" normalizeH="0" baseline="0" noProof="0" dirty="0">
                <a:ln>
                  <a:noFill/>
                </a:ln>
                <a:solidFill>
                  <a:srgbClr val="FFFFFF"/>
                </a:solidFill>
                <a:effectLst/>
                <a:uLnTx/>
                <a:uFillTx/>
                <a:latin typeface="Calibri" panose="020F0502020204030204" pitchFamily="34" charset="0"/>
                <a:ea typeface="ＭＳ Ｐゴシック"/>
                <a:cs typeface="Arial" charset="0"/>
              </a:rPr>
              <a:t>’</a:t>
            </a:r>
            <a:r>
              <a:rPr kumimoji="0" lang="en-US"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Reilly T, et al </a:t>
            </a:r>
            <a:r>
              <a:rPr kumimoji="0" lang="en-US" sz="1400" b="0" i="1" u="none" strike="noStrike" kern="0" cap="none" spc="0" normalizeH="0" baseline="0" noProof="0" dirty="0" err="1">
                <a:ln>
                  <a:noFill/>
                </a:ln>
                <a:solidFill>
                  <a:srgbClr val="FFFFFF"/>
                </a:solidFill>
                <a:effectLst/>
                <a:uLnTx/>
                <a:uFillTx/>
                <a:latin typeface="Calibri" panose="020F0502020204030204" pitchFamily="34" charset="0"/>
                <a:ea typeface="MS PGothic"/>
                <a:cs typeface="Arial" charset="0"/>
              </a:rPr>
              <a:t>Transl</a:t>
            </a:r>
            <a:r>
              <a:rPr kumimoji="0" lang="en-US" sz="1400" b="0" i="1"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a:t>
            </a:r>
            <a:r>
              <a:rPr kumimoji="0" lang="en-US" sz="1400" b="0" i="1" u="none" strike="noStrike" kern="0" cap="none" spc="0" normalizeH="0" baseline="0" noProof="0" dirty="0" err="1">
                <a:ln>
                  <a:noFill/>
                </a:ln>
                <a:solidFill>
                  <a:srgbClr val="FFFFFF"/>
                </a:solidFill>
                <a:effectLst/>
                <a:uLnTx/>
                <a:uFillTx/>
                <a:latin typeface="Calibri" panose="020F0502020204030204" pitchFamily="34" charset="0"/>
                <a:ea typeface="MS PGothic"/>
                <a:cs typeface="Arial" charset="0"/>
              </a:rPr>
              <a:t>Oncol</a:t>
            </a:r>
            <a:r>
              <a:rPr kumimoji="0" lang="en-US"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2010;3(2):65-79.  2.  </a:t>
            </a:r>
            <a:r>
              <a:rPr kumimoji="0" lang="en-US" sz="1400" b="0" i="0" u="none" strike="noStrike" kern="0" cap="none" spc="0" normalizeH="0" baseline="0" noProof="0" dirty="0" err="1">
                <a:ln>
                  <a:noFill/>
                </a:ln>
                <a:solidFill>
                  <a:srgbClr val="FFFFFF"/>
                </a:solidFill>
                <a:effectLst/>
                <a:uLnTx/>
                <a:uFillTx/>
                <a:latin typeface="Calibri" panose="020F0502020204030204" pitchFamily="34" charset="0"/>
                <a:ea typeface="MS PGothic"/>
                <a:cs typeface="Arial" charset="0"/>
              </a:rPr>
              <a:t>Meric-Bernstam</a:t>
            </a:r>
            <a:r>
              <a:rPr kumimoji="0" lang="en-US"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et al </a:t>
            </a:r>
            <a:r>
              <a:rPr kumimoji="0" lang="en-US" sz="1400" b="0" i="1"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J </a:t>
            </a:r>
            <a:r>
              <a:rPr kumimoji="0" lang="en-US" sz="1400" b="0" i="1" u="none" strike="noStrike" kern="0" cap="none" spc="0" normalizeH="0" baseline="0" noProof="0" dirty="0" err="1">
                <a:ln>
                  <a:noFill/>
                </a:ln>
                <a:solidFill>
                  <a:srgbClr val="FFFFFF"/>
                </a:solidFill>
                <a:effectLst/>
                <a:uLnTx/>
                <a:uFillTx/>
                <a:latin typeface="Calibri" panose="020F0502020204030204" pitchFamily="34" charset="0"/>
                <a:ea typeface="MS PGothic"/>
                <a:cs typeface="Arial" charset="0"/>
              </a:rPr>
              <a:t>Clin</a:t>
            </a:r>
            <a:r>
              <a:rPr kumimoji="0" lang="en-US" sz="1400" b="0" i="1"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a:t>
            </a:r>
            <a:r>
              <a:rPr kumimoji="0" lang="en-US" sz="1400" b="0" i="1" u="none" strike="noStrike" kern="0" cap="none" spc="0" normalizeH="0" baseline="0" noProof="0" dirty="0" err="1">
                <a:ln>
                  <a:noFill/>
                </a:ln>
                <a:solidFill>
                  <a:srgbClr val="FFFFFF"/>
                </a:solidFill>
                <a:effectLst/>
                <a:uLnTx/>
                <a:uFillTx/>
                <a:latin typeface="Calibri" panose="020F0502020204030204" pitchFamily="34" charset="0"/>
                <a:ea typeface="MS PGothic"/>
                <a:cs typeface="Arial" charset="0"/>
              </a:rPr>
              <a:t>Oncol</a:t>
            </a:r>
            <a:r>
              <a:rPr kumimoji="0" lang="en-US"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2009;27:2278-2287.</a:t>
            </a: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3. </a:t>
            </a:r>
            <a:r>
              <a:rPr kumimoji="0" lang="en-US" sz="1400" b="0" i="0" u="none" strike="noStrike" kern="0" cap="none" spc="0" normalizeH="0" baseline="0" noProof="0" dirty="0" err="1">
                <a:ln>
                  <a:noFill/>
                </a:ln>
                <a:solidFill>
                  <a:srgbClr val="FFFFFF"/>
                </a:solidFill>
                <a:effectLst/>
                <a:uLnTx/>
                <a:uFillTx/>
                <a:latin typeface="Calibri" panose="020F0502020204030204" pitchFamily="34" charset="0"/>
                <a:ea typeface="MS PGothic"/>
                <a:cs typeface="Arial" charset="0"/>
              </a:rPr>
              <a:t>Faivre</a:t>
            </a:r>
            <a:r>
              <a:rPr kumimoji="0" lang="en-US"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S, et al </a:t>
            </a:r>
            <a:r>
              <a:rPr kumimoji="0" lang="en-US" sz="1400" b="0" i="1"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Nat Rev Drug Disc</a:t>
            </a:r>
            <a:r>
              <a:rPr kumimoji="0" lang="en-US"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2006;5:671-688. 4.</a:t>
            </a:r>
            <a:r>
              <a:rPr kumimoji="0" lang="en-US"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MS PGothic"/>
              </a:rPr>
              <a:t> </a:t>
            </a:r>
            <a:r>
              <a:rPr kumimoji="0" lang="it-IT" sz="1400" b="0" i="0" u="none" strike="noStrike" kern="0" cap="none" spc="0" normalizeH="0" baseline="0" noProof="0" dirty="0" err="1">
                <a:ln>
                  <a:noFill/>
                </a:ln>
                <a:solidFill>
                  <a:srgbClr val="FFFFFF"/>
                </a:solidFill>
                <a:effectLst/>
                <a:uLnTx/>
                <a:uFillTx/>
                <a:latin typeface="Calibri" panose="020F0502020204030204" pitchFamily="34" charset="0"/>
                <a:ea typeface="MS PGothic"/>
                <a:cs typeface="Arial" charset="0"/>
              </a:rPr>
              <a:t>Missialgia</a:t>
            </a:r>
            <a:r>
              <a:rPr kumimoji="0" lang="it-IT"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E. et al. </a:t>
            </a:r>
            <a:r>
              <a:rPr kumimoji="0" lang="it-IT" sz="1400" b="0" i="1" u="none" strike="noStrike" kern="0" cap="none" spc="0" normalizeH="0" baseline="0" noProof="0" dirty="0" err="1">
                <a:ln>
                  <a:noFill/>
                </a:ln>
                <a:solidFill>
                  <a:srgbClr val="FFFFFF"/>
                </a:solidFill>
                <a:effectLst/>
                <a:uLnTx/>
                <a:uFillTx/>
                <a:latin typeface="Calibri" panose="020F0502020204030204" pitchFamily="34" charset="0"/>
                <a:ea typeface="MS PGothic"/>
                <a:cs typeface="Arial" charset="0"/>
              </a:rPr>
              <a:t>J</a:t>
            </a:r>
            <a:r>
              <a:rPr kumimoji="0" lang="it-IT" sz="1400" b="0" i="1"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Clini </a:t>
            </a:r>
            <a:r>
              <a:rPr kumimoji="0" lang="it-IT" sz="1400" b="0" i="1" u="none" strike="noStrike" kern="0" cap="none" spc="0" normalizeH="0" baseline="0" noProof="0" dirty="0" err="1">
                <a:ln>
                  <a:noFill/>
                </a:ln>
                <a:solidFill>
                  <a:srgbClr val="FFFFFF"/>
                </a:solidFill>
                <a:effectLst/>
                <a:uLnTx/>
                <a:uFillTx/>
                <a:latin typeface="Calibri" panose="020F0502020204030204" pitchFamily="34" charset="0"/>
                <a:ea typeface="MS PGothic"/>
                <a:cs typeface="Arial" charset="0"/>
              </a:rPr>
              <a:t>Oncol</a:t>
            </a:r>
            <a:r>
              <a:rPr kumimoji="0" lang="it-IT"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2010;28: 245-255.</a:t>
            </a:r>
          </a:p>
          <a:p>
            <a:pPr marL="0" marR="0" lvl="0" indent="0" algn="l" defTabSz="914400" rtl="0" eaLnBrk="0" fontAlgn="auto" latinLnBrk="0" hangingPunct="0">
              <a:lnSpc>
                <a:spcPct val="100000"/>
              </a:lnSpc>
              <a:spcBef>
                <a:spcPts val="0"/>
              </a:spcBef>
              <a:spcAft>
                <a:spcPts val="0"/>
              </a:spcAft>
              <a:buClrTx/>
              <a:buSzTx/>
              <a:buFontTx/>
              <a:buNone/>
              <a:tabLst/>
              <a:defRPr/>
            </a:pPr>
            <a:r>
              <a:rPr kumimoji="0" lang="it-IT"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5. </a:t>
            </a:r>
            <a:r>
              <a:rPr kumimoji="0" lang="it-IT" sz="1400" b="0" i="0" u="none" strike="noStrike" kern="0" cap="none" spc="0" normalizeH="0" baseline="0" noProof="0" dirty="0" err="1">
                <a:ln>
                  <a:noFill/>
                </a:ln>
                <a:solidFill>
                  <a:srgbClr val="FFFFFF"/>
                </a:solidFill>
                <a:effectLst/>
                <a:uLnTx/>
                <a:uFillTx/>
                <a:latin typeface="Calibri" panose="020F0502020204030204" pitchFamily="34" charset="0"/>
                <a:ea typeface="MS PGothic"/>
                <a:cs typeface="Arial" charset="0"/>
              </a:rPr>
              <a:t>Yao</a:t>
            </a:r>
            <a:r>
              <a:rPr kumimoji="0" lang="it-IT"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JC, et al. </a:t>
            </a:r>
            <a:r>
              <a:rPr kumimoji="0" lang="it-IT" sz="1400" b="0" i="1" u="none" strike="noStrike" kern="0" cap="none" spc="0" normalizeH="0" baseline="0" noProof="0" dirty="0" err="1">
                <a:ln>
                  <a:noFill/>
                </a:ln>
                <a:solidFill>
                  <a:srgbClr val="FFFFFF"/>
                </a:solidFill>
                <a:effectLst/>
                <a:uLnTx/>
                <a:uFillTx/>
                <a:latin typeface="Calibri" panose="020F0502020204030204" pitchFamily="34" charset="0"/>
                <a:ea typeface="MS PGothic"/>
                <a:cs typeface="Arial" charset="0"/>
              </a:rPr>
              <a:t>J</a:t>
            </a:r>
            <a:r>
              <a:rPr kumimoji="0" lang="it-IT" sz="1400" b="0" i="1"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a:t>
            </a:r>
            <a:r>
              <a:rPr kumimoji="0" lang="it-IT" sz="1400" b="0" i="1" u="none" strike="noStrike" kern="0" cap="none" spc="0" normalizeH="0" baseline="0" noProof="0" dirty="0" err="1">
                <a:ln>
                  <a:noFill/>
                </a:ln>
                <a:solidFill>
                  <a:srgbClr val="FFFFFF"/>
                </a:solidFill>
                <a:effectLst/>
                <a:uLnTx/>
                <a:uFillTx/>
                <a:latin typeface="Calibri" panose="020F0502020204030204" pitchFamily="34" charset="0"/>
                <a:ea typeface="MS PGothic"/>
                <a:cs typeface="Arial" charset="0"/>
              </a:rPr>
              <a:t>Clin</a:t>
            </a:r>
            <a:r>
              <a:rPr kumimoji="0" lang="it-IT" sz="1400" b="0" i="1"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a:t>
            </a:r>
            <a:r>
              <a:rPr kumimoji="0" lang="it-IT" sz="1400" b="0" i="1" u="none" strike="noStrike" kern="0" cap="none" spc="0" normalizeH="0" baseline="0" noProof="0" dirty="0" err="1">
                <a:ln>
                  <a:noFill/>
                </a:ln>
                <a:solidFill>
                  <a:srgbClr val="FFFFFF"/>
                </a:solidFill>
                <a:effectLst/>
                <a:uLnTx/>
                <a:uFillTx/>
                <a:latin typeface="Calibri" panose="020F0502020204030204" pitchFamily="34" charset="0"/>
                <a:ea typeface="MS PGothic"/>
                <a:cs typeface="Arial" charset="0"/>
              </a:rPr>
              <a:t>Oncol</a:t>
            </a:r>
            <a:r>
              <a:rPr kumimoji="0" lang="it-IT" sz="1400" b="0" i="1"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 </a:t>
            </a:r>
            <a:r>
              <a:rPr kumimoji="0" lang="it-IT"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Arial" charset="0"/>
              </a:rPr>
              <a:t>2008;26:4311-4318.  6. </a:t>
            </a:r>
            <a:r>
              <a:rPr kumimoji="0" lang="en-US"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MS PGothic"/>
              </a:rPr>
              <a:t>Yao JC,, et al. </a:t>
            </a:r>
            <a:r>
              <a:rPr kumimoji="0" lang="en-US" sz="1400" b="0" i="1" u="none" strike="noStrike" kern="0" cap="none" spc="0" normalizeH="0" baseline="0" noProof="0" dirty="0">
                <a:ln>
                  <a:noFill/>
                </a:ln>
                <a:solidFill>
                  <a:srgbClr val="FFFFFF"/>
                </a:solidFill>
                <a:effectLst/>
                <a:uLnTx/>
                <a:uFillTx/>
                <a:latin typeface="Calibri" panose="020F0502020204030204" pitchFamily="34" charset="0"/>
                <a:ea typeface="MS PGothic"/>
                <a:cs typeface="MS PGothic"/>
              </a:rPr>
              <a:t>J </a:t>
            </a:r>
            <a:r>
              <a:rPr kumimoji="0" lang="en-US" sz="1400" b="0" i="1" u="none" strike="noStrike" kern="0" cap="none" spc="0" normalizeH="0" baseline="0" noProof="0" dirty="0" err="1">
                <a:ln>
                  <a:noFill/>
                </a:ln>
                <a:solidFill>
                  <a:srgbClr val="FFFFFF"/>
                </a:solidFill>
                <a:effectLst/>
                <a:uLnTx/>
                <a:uFillTx/>
                <a:latin typeface="Calibri" panose="020F0502020204030204" pitchFamily="34" charset="0"/>
                <a:ea typeface="MS PGothic"/>
                <a:cs typeface="MS PGothic"/>
              </a:rPr>
              <a:t>Clin</a:t>
            </a:r>
            <a:r>
              <a:rPr kumimoji="0" lang="en-US" sz="1400" b="0" i="1" u="none" strike="noStrike" kern="0" cap="none" spc="0" normalizeH="0" baseline="0" noProof="0" dirty="0">
                <a:ln>
                  <a:noFill/>
                </a:ln>
                <a:solidFill>
                  <a:srgbClr val="FFFFFF"/>
                </a:solidFill>
                <a:effectLst/>
                <a:uLnTx/>
                <a:uFillTx/>
                <a:latin typeface="Calibri" panose="020F0502020204030204" pitchFamily="34" charset="0"/>
                <a:ea typeface="MS PGothic"/>
                <a:cs typeface="MS PGothic"/>
              </a:rPr>
              <a:t> </a:t>
            </a:r>
            <a:r>
              <a:rPr kumimoji="0" lang="en-US" sz="1400" b="0" i="1" u="none" strike="noStrike" kern="0" cap="none" spc="0" normalizeH="0" baseline="0" noProof="0" dirty="0" err="1">
                <a:ln>
                  <a:noFill/>
                </a:ln>
                <a:solidFill>
                  <a:srgbClr val="FFFFFF"/>
                </a:solidFill>
                <a:effectLst/>
                <a:uLnTx/>
                <a:uFillTx/>
                <a:latin typeface="Calibri" panose="020F0502020204030204" pitchFamily="34" charset="0"/>
                <a:ea typeface="MS PGothic"/>
                <a:cs typeface="MS PGothic"/>
              </a:rPr>
              <a:t>Oncol</a:t>
            </a:r>
            <a:r>
              <a:rPr kumimoji="0" lang="en-US"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MS PGothic"/>
              </a:rPr>
              <a:t>. 2010;28:69-76</a:t>
            </a:r>
          </a:p>
          <a:p>
            <a:pPr marL="0" marR="0" lvl="0" indent="0" algn="l" defTabSz="914400" rtl="0" eaLnBrk="0" fontAlgn="auto" latinLnBrk="0" hangingPunct="0">
              <a:lnSpc>
                <a:spcPct val="100000"/>
              </a:lnSpc>
              <a:spcBef>
                <a:spcPts val="0"/>
              </a:spcBef>
              <a:spcAft>
                <a:spcPts val="0"/>
              </a:spcAft>
              <a:buClrTx/>
              <a:buSzTx/>
              <a:buFontTx/>
              <a:buNone/>
              <a:tabLst/>
              <a:defRPr/>
            </a:pPr>
            <a:endParaRPr kumimoji="0" lang="en-US" sz="1400" b="0" i="0" u="none" strike="noStrike" kern="0" cap="none" spc="0" normalizeH="0" baseline="0" noProof="0" dirty="0">
              <a:ln>
                <a:noFill/>
              </a:ln>
              <a:solidFill>
                <a:srgbClr val="FFFFFF"/>
              </a:solidFill>
              <a:effectLst/>
              <a:uLnTx/>
              <a:uFillTx/>
              <a:latin typeface="Calibri" panose="020F0502020204030204" pitchFamily="34" charset="0"/>
              <a:ea typeface="MS PGothic"/>
              <a:cs typeface="MS PGothic"/>
            </a:endParaRPr>
          </a:p>
        </p:txBody>
      </p:sp>
    </p:spTree>
    <p:extLst>
      <p:ext uri="{BB962C8B-B14F-4D97-AF65-F5344CB8AC3E}">
        <p14:creationId xmlns:p14="http://schemas.microsoft.com/office/powerpoint/2010/main" val="11539317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16"/>
          <p:cNvSpPr>
            <a:spLocks noGrp="1" noChangeArrowheads="1"/>
          </p:cNvSpPr>
          <p:nvPr>
            <p:ph type="title" idx="4294967295"/>
          </p:nvPr>
        </p:nvSpPr>
        <p:spPr>
          <a:xfrm>
            <a:off x="2784504" y="265666"/>
            <a:ext cx="8289925" cy="776287"/>
          </a:xfrm>
          <a:prstGeom prst="rect">
            <a:avLst/>
          </a:prstGeom>
        </p:spPr>
        <p:txBody>
          <a:bodyPr lIns="0" tIns="46038" rIns="0" bIns="46038">
            <a:noAutofit/>
          </a:bodyPr>
          <a:lstStyle/>
          <a:p>
            <a:pPr eaLnBrk="1" hangingPunct="1"/>
            <a:r>
              <a:rPr lang="en-US" sz="3600" dirty="0">
                <a:solidFill>
                  <a:srgbClr val="FFFF99"/>
                </a:solidFill>
                <a:latin typeface="Calibri" panose="020F0502020204030204" pitchFamily="34" charset="0"/>
                <a:ea typeface="ＭＳ Ｐゴシック" charset="0"/>
                <a:cs typeface="Calibri" panose="020F0502020204030204" pitchFamily="34" charset="0"/>
              </a:rPr>
              <a:t>RADIANT-3 Study Design</a:t>
            </a:r>
            <a:br>
              <a:rPr lang="en-US" sz="3600" dirty="0">
                <a:solidFill>
                  <a:srgbClr val="FFFF99"/>
                </a:solidFill>
                <a:latin typeface="Calibri" panose="020F0502020204030204" pitchFamily="34" charset="0"/>
                <a:ea typeface="ＭＳ Ｐゴシック" charset="0"/>
                <a:cs typeface="Calibri" panose="020F0502020204030204" pitchFamily="34" charset="0"/>
              </a:rPr>
            </a:br>
            <a:endParaRPr lang="en-US" sz="3600" dirty="0">
              <a:solidFill>
                <a:srgbClr val="FFFF99"/>
              </a:solidFill>
              <a:latin typeface="Calibri" panose="020F0502020204030204" pitchFamily="34" charset="0"/>
              <a:ea typeface="ＭＳ Ｐゴシック" charset="0"/>
              <a:cs typeface="Calibri" panose="020F0502020204030204" pitchFamily="34" charset="0"/>
            </a:endParaRPr>
          </a:p>
        </p:txBody>
      </p:sp>
      <p:sp>
        <p:nvSpPr>
          <p:cNvPr id="40966" name="Text Box 20"/>
          <p:cNvSpPr txBox="1">
            <a:spLocks noChangeArrowheads="1"/>
          </p:cNvSpPr>
          <p:nvPr/>
        </p:nvSpPr>
        <p:spPr bwMode="auto">
          <a:xfrm>
            <a:off x="5756891" y="1601590"/>
            <a:ext cx="3465576" cy="1069243"/>
          </a:xfrm>
          <a:prstGeom prst="rect">
            <a:avLst/>
          </a:prstGeom>
          <a:solidFill>
            <a:srgbClr val="FF6600"/>
          </a:solidFill>
          <a:ln w="12700">
            <a:solidFill>
              <a:srgbClr val="FF9933"/>
            </a:solid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pitchFamily="34" charset="0"/>
                <a:ea typeface="MS PGothic"/>
                <a:cs typeface="MS PGothic"/>
              </a:rPr>
              <a:t>Everolimus 10 mg/d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pitchFamily="34" charset="0"/>
                <a:ea typeface="MS PGothic"/>
                <a:cs typeface="MS PGothic"/>
              </a:rPr>
              <a:t>best supportive care*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pitchFamily="34" charset="0"/>
                <a:ea typeface="MS PGothic"/>
                <a:cs typeface="MS PGothic"/>
              </a:rPr>
              <a:t>n = 207</a:t>
            </a:r>
          </a:p>
        </p:txBody>
      </p:sp>
      <p:sp>
        <p:nvSpPr>
          <p:cNvPr id="40967" name="Text Box 18"/>
          <p:cNvSpPr txBox="1">
            <a:spLocks noChangeArrowheads="1"/>
          </p:cNvSpPr>
          <p:nvPr/>
        </p:nvSpPr>
        <p:spPr bwMode="auto">
          <a:xfrm>
            <a:off x="5731262" y="3597105"/>
            <a:ext cx="3465110" cy="962063"/>
          </a:xfrm>
          <a:prstGeom prst="rect">
            <a:avLst/>
          </a:prstGeom>
          <a:solidFill>
            <a:srgbClr val="FFFF66"/>
          </a:solidFill>
          <a:ln w="12700">
            <a:noFill/>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pitchFamily="34" charset="0"/>
                <a:ea typeface="MS PGothic"/>
                <a:cs typeface="MS PGothic"/>
              </a:rPr>
              <a:t>Placebo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pitchFamily="34" charset="0"/>
                <a:ea typeface="MS PGothic"/>
                <a:cs typeface="MS PGothic"/>
              </a:rPr>
              <a:t>best supportive care*</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Arial" pitchFamily="34" charset="0"/>
                <a:ea typeface="MS PGothic"/>
                <a:cs typeface="MS PGothic"/>
              </a:rPr>
              <a:t>n = 203</a:t>
            </a:r>
          </a:p>
        </p:txBody>
      </p:sp>
      <p:sp>
        <p:nvSpPr>
          <p:cNvPr id="183305" name="Rectangle 22"/>
          <p:cNvSpPr>
            <a:spLocks noChangeArrowheads="1"/>
          </p:cNvSpPr>
          <p:nvPr/>
        </p:nvSpPr>
        <p:spPr bwMode="auto">
          <a:xfrm>
            <a:off x="5091811" y="4611943"/>
            <a:ext cx="5068887" cy="490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marR="0" lvl="0" indent="-342900" algn="ctr" defTabSz="914400" rtl="0" eaLnBrk="1" fontAlgn="auto" latinLnBrk="0" hangingPunct="1">
              <a:lnSpc>
                <a:spcPct val="95000"/>
              </a:lnSpc>
              <a:spcBef>
                <a:spcPts val="0"/>
              </a:spcBef>
              <a:spcAft>
                <a:spcPts val="0"/>
              </a:spcAft>
              <a:buClr>
                <a:srgbClr val="003399"/>
              </a:buClr>
              <a:buSzPct val="110000"/>
              <a:buFontTx/>
              <a:buNone/>
              <a:tabLst/>
              <a:defRPr/>
            </a:pPr>
            <a:r>
              <a:rPr kumimoji="0" lang="en-US" sz="1600" b="0" i="1" u="none" strike="noStrike" kern="1200" cap="none" spc="0" normalizeH="0" baseline="0" noProof="0">
                <a:ln>
                  <a:noFill/>
                </a:ln>
                <a:solidFill>
                  <a:srgbClr val="FFFFFF"/>
                </a:solidFill>
                <a:effectLst/>
                <a:uLnTx/>
                <a:uFillTx/>
                <a:latin typeface="Arial"/>
                <a:ea typeface="Tahoma"/>
                <a:cs typeface="Tahoma"/>
              </a:rPr>
              <a:t>Multi-phasic CT or MRI performed every 12 weeks</a:t>
            </a:r>
          </a:p>
          <a:p>
            <a:pPr marL="342900" marR="0" lvl="0" indent="-342900" algn="ctr" defTabSz="914400" rtl="0" eaLnBrk="1" fontAlgn="auto" latinLnBrk="0" hangingPunct="1">
              <a:lnSpc>
                <a:spcPct val="95000"/>
              </a:lnSpc>
              <a:spcBef>
                <a:spcPts val="0"/>
              </a:spcBef>
              <a:spcAft>
                <a:spcPct val="40000"/>
              </a:spcAft>
              <a:buClr>
                <a:srgbClr val="003399"/>
              </a:buClr>
              <a:buSzPct val="110000"/>
              <a:buFontTx/>
              <a:buNone/>
              <a:tabLst/>
              <a:defRPr/>
            </a:pPr>
            <a:endParaRPr kumimoji="0" lang="en-US" sz="1600" b="0" i="1" u="none" strike="noStrike" kern="1200" cap="none" spc="0" normalizeH="0" baseline="0" noProof="0">
              <a:ln>
                <a:noFill/>
              </a:ln>
              <a:solidFill>
                <a:srgbClr val="FFFFFF"/>
              </a:solidFill>
              <a:effectLst/>
              <a:uLnTx/>
              <a:uFillTx/>
              <a:latin typeface="Arial"/>
              <a:ea typeface="Tahoma"/>
              <a:cs typeface="Tahoma"/>
            </a:endParaRPr>
          </a:p>
        </p:txBody>
      </p:sp>
      <p:sp>
        <p:nvSpPr>
          <p:cNvPr id="183306" name="Line 13"/>
          <p:cNvSpPr>
            <a:spLocks noChangeShapeType="1"/>
          </p:cNvSpPr>
          <p:nvPr/>
        </p:nvSpPr>
        <p:spPr bwMode="auto">
          <a:xfrm>
            <a:off x="4344097" y="3027618"/>
            <a:ext cx="393700" cy="0"/>
          </a:xfrm>
          <a:prstGeom prst="line">
            <a:avLst/>
          </a:prstGeom>
          <a:noFill/>
          <a:ln w="38100">
            <a:solidFill>
              <a:srgbClr val="FFFFFF"/>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83307" name="Text Box 12"/>
          <p:cNvSpPr txBox="1">
            <a:spLocks noChangeArrowheads="1"/>
          </p:cNvSpPr>
          <p:nvPr/>
        </p:nvSpPr>
        <p:spPr bwMode="auto">
          <a:xfrm>
            <a:off x="9089228" y="2546795"/>
            <a:ext cx="1608137"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0" fontAlgn="auto" latinLnBrk="0" hangingPunct="0">
              <a:lnSpc>
                <a:spcPct val="100000"/>
              </a:lnSpc>
              <a:spcBef>
                <a:spcPct val="50000"/>
              </a:spcBef>
              <a:spcAft>
                <a:spcPts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Arial" charset="0"/>
                <a:ea typeface="ＭＳ Ｐゴシック" charset="0"/>
              </a:rPr>
              <a:t>Treatment until disease  progression</a:t>
            </a:r>
          </a:p>
        </p:txBody>
      </p:sp>
      <p:sp>
        <p:nvSpPr>
          <p:cNvPr id="154639" name="Text Box 15"/>
          <p:cNvSpPr txBox="1">
            <a:spLocks noChangeArrowheads="1"/>
          </p:cNvSpPr>
          <p:nvPr/>
        </p:nvSpPr>
        <p:spPr bwMode="auto">
          <a:xfrm>
            <a:off x="1707287" y="1989393"/>
            <a:ext cx="2206625" cy="2717668"/>
          </a:xfrm>
          <a:prstGeom prst="rect">
            <a:avLst/>
          </a:prstGeom>
          <a:noFill/>
          <a:ln w="0">
            <a:noFill/>
            <a:miter lim="800000"/>
            <a:headEnd/>
            <a:tailEnd/>
          </a:ln>
        </p:spPr>
        <p:txBody>
          <a:bodyPr>
            <a:spAutoFit/>
          </a:bodyPr>
          <a:lstStyle/>
          <a:p>
            <a:pPr marL="0" marR="0" lvl="0" indent="0" algn="l" defTabSz="914400" rtl="0" eaLnBrk="1" fontAlgn="auto" latinLnBrk="0" hangingPunct="1">
              <a:lnSpc>
                <a:spcPct val="100000"/>
              </a:lnSpc>
              <a:spcBef>
                <a:spcPts val="0"/>
              </a:spcBef>
              <a:spcAft>
                <a:spcPts val="0"/>
              </a:spcAft>
              <a:buClr>
                <a:srgbClr val="FFFF00"/>
              </a:buClr>
              <a:buSzTx/>
              <a:buFontTx/>
              <a:buNone/>
              <a:tabLst/>
              <a:defRPr/>
            </a:pPr>
            <a:r>
              <a:rPr kumimoji="0" lang="en-US" sz="1800" b="1" i="0" u="none" strike="noStrike" kern="1200" cap="none" spc="0" normalizeH="0" baseline="0" noProof="0" dirty="0">
                <a:ln>
                  <a:noFill/>
                </a:ln>
                <a:solidFill>
                  <a:srgbClr val="FFFFFF"/>
                </a:solidFill>
                <a:effectLst/>
                <a:uLnTx/>
                <a:uFillTx/>
                <a:latin typeface="Arial" pitchFamily="34" charset="0"/>
                <a:ea typeface="ＭＳ Ｐゴシック" charset="-128"/>
                <a:cs typeface="Tahoma"/>
              </a:rPr>
              <a:t>Patients with advanced pNET, </a:t>
            </a:r>
          </a:p>
          <a:p>
            <a:pPr marL="0" marR="0" lvl="0" indent="0" algn="l" defTabSz="914400" rtl="0" eaLnBrk="1" fontAlgn="auto" latinLnBrk="0" hangingPunct="1">
              <a:lnSpc>
                <a:spcPct val="100000"/>
              </a:lnSpc>
              <a:spcBef>
                <a:spcPts val="0"/>
              </a:spcBef>
              <a:spcAft>
                <a:spcPts val="600"/>
              </a:spcAft>
              <a:buClr>
                <a:srgbClr val="FFFF00"/>
              </a:buClr>
              <a:buSzTx/>
              <a:buFontTx/>
              <a:buNone/>
              <a:tabLst/>
              <a:defRPr/>
            </a:pPr>
            <a:r>
              <a:rPr kumimoji="0" lang="en-US" sz="1800" b="1" i="0" u="none" strike="noStrike" kern="1200" cap="none" spc="0" normalizeH="0" baseline="0" noProof="0" dirty="0">
                <a:ln>
                  <a:noFill/>
                </a:ln>
                <a:solidFill>
                  <a:srgbClr val="FFFFFF"/>
                </a:solidFill>
                <a:effectLst/>
                <a:uLnTx/>
                <a:uFillTx/>
                <a:latin typeface="Arial" pitchFamily="34" charset="0"/>
                <a:ea typeface="ＭＳ Ｐゴシック" charset="-128"/>
                <a:cs typeface="Tahoma"/>
              </a:rPr>
              <a:t>N = 410</a:t>
            </a:r>
          </a:p>
          <a:p>
            <a:pPr marL="0" marR="0" lvl="0" indent="0" algn="l" defTabSz="914400" rtl="0" eaLnBrk="1" fontAlgn="auto" latinLnBrk="0" hangingPunct="1">
              <a:lnSpc>
                <a:spcPct val="100000"/>
              </a:lnSpc>
              <a:spcBef>
                <a:spcPts val="0"/>
              </a:spcBef>
              <a:spcAft>
                <a:spcPts val="0"/>
              </a:spcAft>
              <a:buClr>
                <a:srgbClr val="FFFF00"/>
              </a:buClr>
              <a:buSzTx/>
              <a:buFontTx/>
              <a:buNone/>
              <a:tabLst/>
              <a:defRPr/>
            </a:pPr>
            <a:r>
              <a:rPr kumimoji="0" lang="en-US" sz="1800" b="0" i="1" u="none" strike="noStrike" kern="1200" cap="none" spc="0" normalizeH="0" baseline="0" noProof="0" dirty="0">
                <a:ln>
                  <a:noFill/>
                </a:ln>
                <a:solidFill>
                  <a:srgbClr val="FFFFFF"/>
                </a:solidFill>
                <a:effectLst/>
                <a:uLnTx/>
                <a:uFillTx/>
                <a:latin typeface="Arial" pitchFamily="34" charset="0"/>
                <a:ea typeface="ＭＳ Ｐゴシック" charset="-128"/>
                <a:cs typeface="Tahoma"/>
              </a:rPr>
              <a:t>Stratified by:</a:t>
            </a:r>
          </a:p>
          <a:p>
            <a:pPr marL="169863" marR="0" lvl="0" indent="-169863"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US" sz="1800" b="0" i="1" u="none" strike="noStrike" kern="1200" cap="none" spc="0" normalizeH="0" baseline="0" noProof="0" dirty="0">
                <a:ln>
                  <a:noFill/>
                </a:ln>
                <a:solidFill>
                  <a:srgbClr val="FFFFFF"/>
                </a:solidFill>
                <a:effectLst/>
                <a:uLnTx/>
                <a:uFillTx/>
                <a:latin typeface="Arial" pitchFamily="34" charset="0"/>
                <a:ea typeface="ＭＳ Ｐゴシック" charset="-128"/>
                <a:cs typeface="Tahoma"/>
              </a:rPr>
              <a:t>WHO PS</a:t>
            </a:r>
          </a:p>
          <a:p>
            <a:pPr marL="169863" marR="0" lvl="0" indent="-169863" algn="l" defTabSz="914400" rtl="0" eaLnBrk="1" fontAlgn="auto" latinLnBrk="0" hangingPunct="1">
              <a:lnSpc>
                <a:spcPct val="100000"/>
              </a:lnSpc>
              <a:spcBef>
                <a:spcPts val="0"/>
              </a:spcBef>
              <a:spcAft>
                <a:spcPts val="0"/>
              </a:spcAft>
              <a:buClr>
                <a:srgbClr val="FFFFFF"/>
              </a:buClr>
              <a:buSzTx/>
              <a:buFont typeface="Arial" pitchFamily="34" charset="0"/>
              <a:buChar char="•"/>
              <a:tabLst/>
              <a:defRPr/>
            </a:pPr>
            <a:r>
              <a:rPr kumimoji="0" lang="en-US" sz="1800" b="0" i="1" u="none" strike="noStrike" kern="1200" cap="none" spc="0" normalizeH="0" baseline="0" noProof="0" dirty="0">
                <a:ln>
                  <a:noFill/>
                </a:ln>
                <a:solidFill>
                  <a:srgbClr val="FFFFFF"/>
                </a:solidFill>
                <a:effectLst/>
                <a:uLnTx/>
                <a:uFillTx/>
                <a:latin typeface="Arial" pitchFamily="34" charset="0"/>
                <a:ea typeface="ＭＳ Ｐゴシック" charset="-128"/>
                <a:cs typeface="Tahoma"/>
              </a:rPr>
              <a:t>Prior Chemotherapy</a:t>
            </a:r>
          </a:p>
          <a:p>
            <a:pPr marL="0" marR="0" lvl="0" indent="0" algn="ctr" defTabSz="914400" rtl="0" eaLnBrk="1" fontAlgn="auto" latinLnBrk="0" hangingPunct="1">
              <a:lnSpc>
                <a:spcPct val="100000"/>
              </a:lnSpc>
              <a:spcBef>
                <a:spcPct val="20000"/>
              </a:spcBef>
              <a:spcAft>
                <a:spcPts val="0"/>
              </a:spcAft>
              <a:buClr>
                <a:srgbClr val="FFFF00"/>
              </a:buClr>
              <a:buSzTx/>
              <a:buFontTx/>
              <a:buNone/>
              <a:tabLst/>
              <a:defRPr/>
            </a:pPr>
            <a:endParaRPr kumimoji="0" lang="en-US" sz="1800" b="1" i="0" u="none" strike="noStrike" kern="1200" cap="none" spc="0" normalizeH="0" baseline="0" noProof="0" dirty="0">
              <a:ln>
                <a:noFill/>
              </a:ln>
              <a:solidFill>
                <a:srgbClr val="FFFFFF"/>
              </a:solidFill>
              <a:effectLst/>
              <a:uLnTx/>
              <a:uFillTx/>
              <a:latin typeface="Arial" pitchFamily="34" charset="0"/>
              <a:ea typeface="ＭＳ Ｐゴシック" charset="-128"/>
              <a:cs typeface="Tahoma"/>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FFFFFF"/>
              </a:solidFill>
              <a:effectLst/>
              <a:uLnTx/>
              <a:uFillTx/>
              <a:latin typeface="Arial" pitchFamily="34" charset="0"/>
              <a:ea typeface="ＭＳ Ｐゴシック" charset="-128"/>
              <a:cs typeface="Tahoma"/>
            </a:endParaRPr>
          </a:p>
        </p:txBody>
      </p:sp>
      <p:sp>
        <p:nvSpPr>
          <p:cNvPr id="19" name="Bent-Up Arrow 18"/>
          <p:cNvSpPr/>
          <p:nvPr/>
        </p:nvSpPr>
        <p:spPr bwMode="auto">
          <a:xfrm>
            <a:off x="7363615" y="2846832"/>
            <a:ext cx="1166813" cy="531813"/>
          </a:xfrm>
          <a:prstGeom prst="bentUpArrow">
            <a:avLst/>
          </a:prstGeom>
          <a:solidFill>
            <a:srgbClr val="FF8000"/>
          </a:solidFill>
          <a:ln w="19050" cap="flat" cmpd="sng" algn="ctr">
            <a:solidFill>
              <a:schemeClr val="tx2"/>
            </a:solidFill>
            <a:prstDash val="solid"/>
            <a:round/>
            <a:headEnd type="none" w="med" len="med"/>
            <a:tailEnd type="none" w="med" len="med"/>
          </a:ln>
          <a:effec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News Gothic MT" pitchFamily="34" charset="0"/>
              <a:ea typeface="MS PGothic" pitchFamily="34" charset="-128"/>
              <a:cs typeface="Tahoma"/>
            </a:endParaRPr>
          </a:p>
        </p:txBody>
      </p:sp>
      <p:sp>
        <p:nvSpPr>
          <p:cNvPr id="183310" name="TextBox 21"/>
          <p:cNvSpPr txBox="1">
            <a:spLocks noChangeArrowheads="1"/>
          </p:cNvSpPr>
          <p:nvPr/>
        </p:nvSpPr>
        <p:spPr bwMode="auto">
          <a:xfrm>
            <a:off x="5801420" y="3051431"/>
            <a:ext cx="1676400"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Arial" charset="0"/>
                <a:ea typeface="ＭＳ Ｐゴシック" charset="0"/>
              </a:rPr>
              <a:t>Crossover </a:t>
            </a:r>
          </a:p>
        </p:txBody>
      </p:sp>
      <p:sp>
        <p:nvSpPr>
          <p:cNvPr id="183311" name="Text Box 22"/>
          <p:cNvSpPr txBox="1">
            <a:spLocks noChangeArrowheads="1"/>
          </p:cNvSpPr>
          <p:nvPr/>
        </p:nvSpPr>
        <p:spPr bwMode="auto">
          <a:xfrm>
            <a:off x="4280677" y="2616457"/>
            <a:ext cx="48122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charset="0"/>
                <a:ea typeface="ＭＳ Ｐゴシック" charset="0"/>
              </a:rPr>
              <a:t>1:1</a:t>
            </a:r>
          </a:p>
        </p:txBody>
      </p:sp>
      <p:sp>
        <p:nvSpPr>
          <p:cNvPr id="183312" name="TextBox 16"/>
          <p:cNvSpPr txBox="1">
            <a:spLocks noChangeArrowheads="1"/>
          </p:cNvSpPr>
          <p:nvPr/>
        </p:nvSpPr>
        <p:spPr bwMode="auto">
          <a:xfrm>
            <a:off x="1524000" y="6078150"/>
            <a:ext cx="4739757"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FFFF00"/>
                </a:solidFill>
                <a:effectLst/>
                <a:uLnTx/>
                <a:uFillTx/>
                <a:latin typeface="Arial" charset="0"/>
                <a:ea typeface="ＭＳ Ｐゴシック" charset="0"/>
              </a:rPr>
              <a:t>  </a:t>
            </a:r>
            <a:r>
              <a:rPr kumimoji="0" lang="en-US" sz="1600" b="0" i="0" u="none" strike="noStrike" kern="1200" cap="none" spc="0" normalizeH="0" baseline="0" noProof="0" dirty="0">
                <a:ln>
                  <a:noFill/>
                </a:ln>
                <a:solidFill>
                  <a:srgbClr val="FFFF00"/>
                </a:solidFill>
                <a:effectLst/>
                <a:uLnTx/>
                <a:uFillTx/>
                <a:latin typeface="Arial" charset="0"/>
                <a:ea typeface="ＭＳ Ｐゴシック" charset="0"/>
              </a:rPr>
              <a:t>Concurrent </a:t>
            </a:r>
            <a:r>
              <a:rPr kumimoji="0" lang="en-US" sz="1600" b="0" i="0" u="none" strike="noStrike" kern="1200" cap="none" spc="0" normalizeH="0" baseline="0" noProof="0" dirty="0" err="1">
                <a:ln>
                  <a:noFill/>
                </a:ln>
                <a:solidFill>
                  <a:srgbClr val="FFFF00"/>
                </a:solidFill>
                <a:effectLst/>
                <a:uLnTx/>
                <a:uFillTx/>
                <a:latin typeface="Arial" charset="0"/>
                <a:ea typeface="ＭＳ Ｐゴシック" charset="0"/>
              </a:rPr>
              <a:t>somatostatin</a:t>
            </a:r>
            <a:r>
              <a:rPr kumimoji="0" lang="en-US" sz="1600" b="0" i="0" u="none" strike="noStrike" kern="1200" cap="none" spc="0" normalizeH="0" baseline="0" noProof="0" dirty="0">
                <a:ln>
                  <a:noFill/>
                </a:ln>
                <a:solidFill>
                  <a:srgbClr val="FFFF00"/>
                </a:solidFill>
                <a:effectLst/>
                <a:uLnTx/>
                <a:uFillTx/>
                <a:latin typeface="Arial" charset="0"/>
                <a:ea typeface="ＭＳ Ｐゴシック" charset="0"/>
              </a:rPr>
              <a:t> analogs allowed</a:t>
            </a:r>
          </a:p>
        </p:txBody>
      </p:sp>
      <p:sp>
        <p:nvSpPr>
          <p:cNvPr id="183313" name="Text Box 15"/>
          <p:cNvSpPr txBox="1">
            <a:spLocks noChangeArrowheads="1"/>
          </p:cNvSpPr>
          <p:nvPr/>
        </p:nvSpPr>
        <p:spPr bwMode="auto">
          <a:xfrm>
            <a:off x="3920234" y="1897413"/>
            <a:ext cx="379412" cy="2308324"/>
          </a:xfrm>
          <a:prstGeom prst="rect">
            <a:avLst/>
          </a:prstGeom>
          <a:solidFill>
            <a:srgbClr val="0066FF"/>
          </a:solidFill>
          <a:ln w="9525">
            <a:solidFill>
              <a:srgbClr val="FFFFFF"/>
            </a:solidFill>
            <a:miter lim="800000"/>
            <a:headEnd/>
            <a:tailEnd/>
          </a:ln>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charset="0"/>
                <a:ea typeface="ＭＳ Ｐゴシック" charset="0"/>
              </a:rPr>
              <a:t>RANDOMI</a:t>
            </a:r>
            <a:br>
              <a:rPr kumimoji="0" lang="en-US" sz="1600" b="1" i="0" u="none" strike="noStrike" kern="1200" cap="none" spc="0" normalizeH="0" baseline="0" noProof="0">
                <a:ln>
                  <a:noFill/>
                </a:ln>
                <a:solidFill>
                  <a:srgbClr val="FFFFFF"/>
                </a:solidFill>
                <a:effectLst/>
                <a:uLnTx/>
                <a:uFillTx/>
                <a:latin typeface="Arial" charset="0"/>
                <a:ea typeface="ＭＳ Ｐゴシック" charset="0"/>
              </a:rPr>
            </a:br>
            <a:r>
              <a:rPr kumimoji="0" lang="en-US" sz="1600" b="1" i="0" u="none" strike="noStrike" kern="1200" cap="none" spc="0" normalizeH="0" baseline="0" noProof="0">
                <a:ln>
                  <a:noFill/>
                </a:ln>
                <a:solidFill>
                  <a:srgbClr val="FFFFFF"/>
                </a:solidFill>
                <a:effectLst/>
                <a:uLnTx/>
                <a:uFillTx/>
                <a:latin typeface="Arial" charset="0"/>
                <a:ea typeface="ＭＳ Ｐゴシック" charset="0"/>
              </a:rPr>
              <a:t>ZE</a:t>
            </a:r>
          </a:p>
        </p:txBody>
      </p:sp>
      <p:sp>
        <p:nvSpPr>
          <p:cNvPr id="183314" name="Rectangle 34"/>
          <p:cNvSpPr>
            <a:spLocks noChangeArrowheads="1"/>
          </p:cNvSpPr>
          <p:nvPr/>
        </p:nvSpPr>
        <p:spPr bwMode="auto">
          <a:xfrm>
            <a:off x="2024064" y="5216714"/>
            <a:ext cx="2565400" cy="677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174625" marR="0" lvl="0" indent="-174625" algn="l" defTabSz="914400" rtl="0" eaLnBrk="1" fontAlgn="auto" latinLnBrk="0" hangingPunct="1">
              <a:lnSpc>
                <a:spcPct val="100000"/>
              </a:lnSpc>
              <a:spcBef>
                <a:spcPts val="0"/>
              </a:spcBef>
              <a:spcAft>
                <a:spcPts val="0"/>
              </a:spcAft>
              <a:buClrTx/>
              <a:buSzTx/>
              <a:buFontTx/>
              <a:buNone/>
              <a:tabLst/>
              <a:defRPr/>
            </a:pPr>
            <a:r>
              <a:rPr kumimoji="0" lang="en-US" sz="2000" b="1" i="0" u="sng" strike="noStrike" kern="1200" cap="none" spc="0" normalizeH="0" baseline="0" noProof="0">
                <a:ln>
                  <a:noFill/>
                </a:ln>
                <a:solidFill>
                  <a:srgbClr val="FFFF00"/>
                </a:solidFill>
                <a:effectLst/>
                <a:uLnTx/>
                <a:uFillTx/>
                <a:latin typeface="Arial"/>
                <a:ea typeface="Tahoma"/>
                <a:cs typeface="Tahoma"/>
              </a:rPr>
              <a:t>Primary endpoint</a:t>
            </a:r>
            <a:r>
              <a:rPr kumimoji="0" lang="en-US" sz="2000" b="1" i="0" u="sng" strike="noStrike" kern="1200" cap="none" spc="0" normalizeH="0" baseline="0" noProof="0">
                <a:ln>
                  <a:noFill/>
                </a:ln>
                <a:solidFill>
                  <a:srgbClr val="E3E3FF"/>
                </a:solidFill>
                <a:effectLst/>
                <a:uLnTx/>
                <a:uFillTx/>
                <a:latin typeface="Arial"/>
                <a:ea typeface="Tahoma"/>
                <a:cs typeface="Tahoma"/>
              </a:rPr>
              <a:t>:</a:t>
            </a:r>
            <a:r>
              <a:rPr kumimoji="0" lang="en-US" sz="2000" b="1" i="0" u="none" strike="noStrike" kern="1200" cap="none" spc="0" normalizeH="0" baseline="0" noProof="0">
                <a:ln>
                  <a:noFill/>
                </a:ln>
                <a:solidFill>
                  <a:srgbClr val="FFFFFF"/>
                </a:solidFill>
                <a:effectLst/>
                <a:uLnTx/>
                <a:uFillTx/>
                <a:latin typeface="Arial"/>
                <a:ea typeface="Tahoma"/>
                <a:cs typeface="Tahoma"/>
              </a:rPr>
              <a:t> </a:t>
            </a:r>
          </a:p>
          <a:p>
            <a:pPr marL="174625" marR="0" lvl="0" indent="-174625" algn="l" defTabSz="914400" rtl="0" eaLnBrk="1" fontAlgn="auto" latinLnBrk="0" hangingPunct="1">
              <a:lnSpc>
                <a:spcPct val="100000"/>
              </a:lnSpc>
              <a:spcBef>
                <a:spcPts val="0"/>
              </a:spcBef>
              <a:spcAft>
                <a:spcPts val="0"/>
              </a:spcAft>
              <a:buClrTx/>
              <a:buSzTx/>
              <a:buFontTx/>
              <a:buChar char="•"/>
              <a:tabLst/>
              <a:defRPr/>
            </a:pPr>
            <a:r>
              <a:rPr kumimoji="0" lang="en-US" sz="1800" b="0" i="0" u="none" strike="noStrike" kern="1200" cap="none" spc="0" normalizeH="0" baseline="0" noProof="0">
                <a:ln>
                  <a:noFill/>
                </a:ln>
                <a:solidFill>
                  <a:srgbClr val="FFFFFF"/>
                </a:solidFill>
                <a:effectLst/>
                <a:uLnTx/>
                <a:uFillTx/>
                <a:latin typeface="Arial"/>
                <a:ea typeface="Tahoma"/>
                <a:cs typeface="Tahoma"/>
              </a:rPr>
              <a:t>PFS  (RECIST)</a:t>
            </a:r>
          </a:p>
        </p:txBody>
      </p:sp>
      <p:sp>
        <p:nvSpPr>
          <p:cNvPr id="183315" name="Rectangle 34"/>
          <p:cNvSpPr>
            <a:spLocks noChangeArrowheads="1"/>
          </p:cNvSpPr>
          <p:nvPr/>
        </p:nvSpPr>
        <p:spPr bwMode="auto">
          <a:xfrm>
            <a:off x="5726113" y="5207189"/>
            <a:ext cx="5086350" cy="6778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174625" marR="0" lvl="0" indent="-174625" algn="l" defTabSz="914400" rtl="0" eaLnBrk="1" fontAlgn="auto" latinLnBrk="0" hangingPunct="1">
              <a:lnSpc>
                <a:spcPct val="100000"/>
              </a:lnSpc>
              <a:spcBef>
                <a:spcPct val="40000"/>
              </a:spcBef>
              <a:spcAft>
                <a:spcPts val="0"/>
              </a:spcAft>
              <a:buClrTx/>
              <a:buSzTx/>
              <a:buFontTx/>
              <a:buNone/>
              <a:tabLst/>
              <a:defRPr/>
            </a:pPr>
            <a:r>
              <a:rPr kumimoji="0" lang="en-US" sz="2000" b="1" i="0" u="sng" strike="noStrike" kern="1200" cap="none" spc="0" normalizeH="0" baseline="0" noProof="0">
                <a:ln>
                  <a:noFill/>
                </a:ln>
                <a:solidFill>
                  <a:srgbClr val="FFFF00"/>
                </a:solidFill>
                <a:effectLst/>
                <a:uLnTx/>
                <a:uFillTx/>
                <a:latin typeface="Arial"/>
                <a:ea typeface="Tahoma"/>
                <a:cs typeface="Tahoma"/>
              </a:rPr>
              <a:t>Secondary endpoints:</a:t>
            </a:r>
            <a:r>
              <a:rPr kumimoji="0" lang="en-US" sz="2000" b="1" i="0" u="none" strike="noStrike" kern="1200" cap="none" spc="0" normalizeH="0" baseline="0" noProof="0">
                <a:ln>
                  <a:noFill/>
                </a:ln>
                <a:solidFill>
                  <a:srgbClr val="FFFF00"/>
                </a:solidFill>
                <a:effectLst/>
                <a:uLnTx/>
                <a:uFillTx/>
                <a:latin typeface="Arial"/>
                <a:ea typeface="Tahoma"/>
                <a:cs typeface="Tahoma"/>
              </a:rPr>
              <a:t> </a:t>
            </a:r>
          </a:p>
          <a:p>
            <a:pPr marL="174625" marR="0" lvl="0" indent="-174625" algn="l" defTabSz="914400" rtl="0" eaLnBrk="1" fontAlgn="auto" latinLnBrk="0" hangingPunct="1">
              <a:lnSpc>
                <a:spcPct val="100000"/>
              </a:lnSpc>
              <a:spcBef>
                <a:spcPts val="0"/>
              </a:spcBef>
              <a:spcAft>
                <a:spcPts val="0"/>
              </a:spcAft>
              <a:buClrTx/>
              <a:buSzTx/>
              <a:buFontTx/>
              <a:buChar char="•"/>
              <a:tabLst/>
              <a:defRPr/>
            </a:pPr>
            <a:r>
              <a:rPr kumimoji="0" lang="en-US" sz="1800" b="0" i="0" u="none" strike="noStrike" kern="1200" cap="none" spc="0" normalizeH="0" baseline="0" noProof="0">
                <a:ln>
                  <a:noFill/>
                </a:ln>
                <a:solidFill>
                  <a:srgbClr val="FFFFFF"/>
                </a:solidFill>
                <a:effectLst/>
                <a:uLnTx/>
                <a:uFillTx/>
                <a:latin typeface="Arial"/>
                <a:ea typeface="Tahoma"/>
                <a:cs typeface="Tahoma"/>
              </a:rPr>
              <a:t>Response, OS, biomarkers, safety, and PK</a:t>
            </a:r>
          </a:p>
        </p:txBody>
      </p:sp>
      <p:sp>
        <p:nvSpPr>
          <p:cNvPr id="183316" name="Rectangle 22"/>
          <p:cNvSpPr>
            <a:spLocks noChangeArrowheads="1"/>
          </p:cNvSpPr>
          <p:nvPr/>
        </p:nvSpPr>
        <p:spPr bwMode="auto">
          <a:xfrm>
            <a:off x="1632045" y="6416893"/>
            <a:ext cx="7110413" cy="4905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342900" marR="0" lvl="0" indent="-342900" algn="l" defTabSz="914400" rtl="0" eaLnBrk="1" fontAlgn="auto" latinLnBrk="0" hangingPunct="1">
              <a:lnSpc>
                <a:spcPct val="95000"/>
              </a:lnSpc>
              <a:spcBef>
                <a:spcPts val="0"/>
              </a:spcBef>
              <a:spcAft>
                <a:spcPts val="0"/>
              </a:spcAft>
              <a:buClr>
                <a:srgbClr val="003399"/>
              </a:buClr>
              <a:buSzPct val="110000"/>
              <a:buFontTx/>
              <a:buNone/>
              <a:tabLst/>
              <a:defRPr/>
            </a:pPr>
            <a:r>
              <a:rPr kumimoji="0" lang="en-US" sz="1600" b="0" i="0" u="none" strike="noStrike" kern="1200" cap="none" spc="0" normalizeH="0" baseline="0" noProof="0" dirty="0">
                <a:ln>
                  <a:noFill/>
                </a:ln>
                <a:solidFill>
                  <a:srgbClr val="FFFF00"/>
                </a:solidFill>
                <a:effectLst/>
                <a:uLnTx/>
                <a:uFillTx/>
                <a:latin typeface="Arial"/>
                <a:ea typeface="Tahoma"/>
                <a:cs typeface="Tahoma"/>
              </a:rPr>
              <a:t>Randomization  August  2007 - May 2009</a:t>
            </a:r>
          </a:p>
          <a:p>
            <a:pPr marL="342900" marR="0" lvl="0" indent="-342900" algn="l" defTabSz="914400" rtl="0" eaLnBrk="1" fontAlgn="auto" latinLnBrk="0" hangingPunct="1">
              <a:lnSpc>
                <a:spcPct val="95000"/>
              </a:lnSpc>
              <a:spcBef>
                <a:spcPts val="0"/>
              </a:spcBef>
              <a:spcAft>
                <a:spcPct val="40000"/>
              </a:spcAft>
              <a:buClr>
                <a:srgbClr val="003399"/>
              </a:buClr>
              <a:buSzPct val="110000"/>
              <a:buFontTx/>
              <a:buNone/>
              <a:tabLst/>
              <a:defRPr/>
            </a:pPr>
            <a:endParaRPr kumimoji="0" lang="en-US" sz="1800" b="0" i="1" u="none" strike="noStrike" kern="1200" cap="none" spc="0" normalizeH="0" baseline="0" noProof="0" dirty="0">
              <a:ln>
                <a:noFill/>
              </a:ln>
              <a:solidFill>
                <a:srgbClr val="FFFF00"/>
              </a:solidFill>
              <a:effectLst/>
              <a:uLnTx/>
              <a:uFillTx/>
              <a:latin typeface="Arial"/>
              <a:ea typeface="Tahoma"/>
              <a:cs typeface="Tahoma"/>
            </a:endParaRPr>
          </a:p>
        </p:txBody>
      </p:sp>
      <p:sp>
        <p:nvSpPr>
          <p:cNvPr id="183317" name="Rectangle 20"/>
          <p:cNvSpPr>
            <a:spLocks noChangeArrowheads="1"/>
          </p:cNvSpPr>
          <p:nvPr/>
        </p:nvSpPr>
        <p:spPr bwMode="auto">
          <a:xfrm>
            <a:off x="2286000" y="1010315"/>
            <a:ext cx="7620000" cy="461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panose="020F0502020204030204" pitchFamily="34" charset="0"/>
                <a:ea typeface="Tahoma"/>
                <a:cs typeface="Calibri" panose="020F0502020204030204" pitchFamily="34" charset="0"/>
              </a:rPr>
              <a:t>Phase III Double Blind Placebo Controlled Trial</a:t>
            </a:r>
          </a:p>
        </p:txBody>
      </p:sp>
      <p:cxnSp>
        <p:nvCxnSpPr>
          <p:cNvPr id="183318" name="Shape 23"/>
          <p:cNvCxnSpPr>
            <a:cxnSpLocks noChangeShapeType="1"/>
            <a:stCxn id="183306" idx="1"/>
          </p:cNvCxnSpPr>
          <p:nvPr/>
        </p:nvCxnSpPr>
        <p:spPr bwMode="auto">
          <a:xfrm rot="5400000" flipH="1" flipV="1">
            <a:off x="4801390" y="2072038"/>
            <a:ext cx="892175" cy="1019175"/>
          </a:xfrm>
          <a:prstGeom prst="bentConnector2">
            <a:avLst/>
          </a:prstGeom>
          <a:noFill/>
          <a:ln w="38100">
            <a:solidFill>
              <a:schemeClr val="tx1"/>
            </a:solidFill>
            <a:round/>
            <a:headEnd/>
            <a:tailEnd type="triangle" w="med" len="med"/>
          </a:ln>
          <a:extLst>
            <a:ext uri="{909E8E84-426E-40dd-AFC4-6F175D3DCCD1}">
              <a14:hiddenFill xmlns:a14="http://schemas.microsoft.com/office/drawing/2010/main" xmlns="">
                <a:noFill/>
              </a14:hiddenFill>
            </a:ext>
          </a:extLst>
        </p:spPr>
      </p:cxnSp>
      <p:cxnSp>
        <p:nvCxnSpPr>
          <p:cNvPr id="183319" name="Shape 31"/>
          <p:cNvCxnSpPr>
            <a:cxnSpLocks noChangeShapeType="1"/>
            <a:stCxn id="183306" idx="1"/>
          </p:cNvCxnSpPr>
          <p:nvPr/>
        </p:nvCxnSpPr>
        <p:spPr bwMode="auto">
          <a:xfrm rot="16200000" flipH="1">
            <a:off x="4709315" y="3056382"/>
            <a:ext cx="1050925" cy="993775"/>
          </a:xfrm>
          <a:prstGeom prst="bentConnector4">
            <a:avLst>
              <a:gd name="adj1" fmla="val 100361"/>
              <a:gd name="adj2" fmla="val 50000"/>
            </a:avLst>
          </a:prstGeom>
          <a:noFill/>
          <a:ln w="38100">
            <a:solidFill>
              <a:schemeClr val="tx1"/>
            </a:solidFill>
            <a:round/>
            <a:headEnd/>
            <a:tailEnd type="triangle" w="med" len="med"/>
          </a:ln>
          <a:extLst>
            <a:ext uri="{909E8E84-426E-40dd-AFC4-6F175D3DCCD1}">
              <a14:hiddenFill xmlns:a14="http://schemas.microsoft.com/office/drawing/2010/main" xmlns="">
                <a:noFill/>
              </a14:hiddenFill>
            </a:ext>
          </a:extLst>
        </p:spPr>
      </p:cxnSp>
    </p:spTree>
    <p:extLst>
      <p:ext uri="{BB962C8B-B14F-4D97-AF65-F5344CB8AC3E}">
        <p14:creationId xmlns:p14="http://schemas.microsoft.com/office/powerpoint/2010/main" val="205753246"/>
      </p:ext>
    </p:extLst>
  </p:cSld>
  <p:clrMapOvr>
    <a:masterClrMapping/>
  </p:clrMapOvr>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Title 2"/>
          <p:cNvSpPr>
            <a:spLocks noGrp="1"/>
          </p:cNvSpPr>
          <p:nvPr>
            <p:ph type="title"/>
          </p:nvPr>
        </p:nvSpPr>
        <p:spPr>
          <a:xfrm>
            <a:off x="1798638" y="280482"/>
            <a:ext cx="8623300" cy="603250"/>
          </a:xfrm>
        </p:spPr>
        <p:txBody>
          <a:bodyPr>
            <a:normAutofit fontScale="90000"/>
          </a:bodyPr>
          <a:lstStyle/>
          <a:p>
            <a:r>
              <a:rPr lang="en-US" dirty="0">
                <a:solidFill>
                  <a:srgbClr val="FFFF99"/>
                </a:solidFill>
                <a:ea typeface="ＭＳ Ｐゴシック" charset="0"/>
                <a:cs typeface="Arial" charset="0"/>
              </a:rPr>
              <a:t>RADIANT-3 PFS by Central Review* </a:t>
            </a:r>
            <a:br>
              <a:rPr lang="en-US" dirty="0">
                <a:solidFill>
                  <a:srgbClr val="FFFF99"/>
                </a:solidFill>
                <a:ea typeface="ＭＳ Ｐゴシック" charset="0"/>
                <a:cs typeface="Arial" charset="0"/>
              </a:rPr>
            </a:br>
            <a:r>
              <a:rPr lang="en-US" dirty="0">
                <a:solidFill>
                  <a:srgbClr val="FFFF99"/>
                </a:solidFill>
                <a:ea typeface="ＭＳ Ｐゴシック" charset="0"/>
                <a:cs typeface="Arial" charset="0"/>
              </a:rPr>
              <a:t> </a:t>
            </a:r>
            <a:endParaRPr lang="en-US" dirty="0">
              <a:solidFill>
                <a:srgbClr val="FFFF99"/>
              </a:solidFill>
              <a:ea typeface="ＭＳ Ｐゴシック" charset="0"/>
              <a:cs typeface="ＭＳ Ｐゴシック" charset="0"/>
            </a:endParaRPr>
          </a:p>
        </p:txBody>
      </p:sp>
      <p:sp>
        <p:nvSpPr>
          <p:cNvPr id="190467" name="Text Box 162"/>
          <p:cNvSpPr txBox="1">
            <a:spLocks noChangeArrowheads="1"/>
          </p:cNvSpPr>
          <p:nvPr/>
        </p:nvSpPr>
        <p:spPr bwMode="auto">
          <a:xfrm>
            <a:off x="1762125" y="6142226"/>
            <a:ext cx="458330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marL="225425" indent="-225425"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225425" marR="0" lvl="0" indent="-225425"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Arial" charset="0"/>
                <a:ea typeface="ＭＳ Ｐゴシック" charset="0"/>
                <a:cs typeface="Arial" charset="0"/>
              </a:rPr>
              <a:t>*    </a:t>
            </a:r>
            <a:r>
              <a:rPr kumimoji="0" lang="en-US" sz="1200" b="0" i="0" u="none" strike="noStrike" kern="1200" cap="none" spc="0" normalizeH="0" baseline="0" noProof="0" dirty="0">
                <a:ln>
                  <a:noFill/>
                </a:ln>
                <a:solidFill>
                  <a:srgbClr val="FFFF00"/>
                </a:solidFill>
                <a:effectLst/>
                <a:uLnTx/>
                <a:uFillTx/>
                <a:latin typeface="Arial" charset="0"/>
                <a:ea typeface="ＭＳ Ｐゴシック" charset="0"/>
                <a:cs typeface="Arial" charset="0"/>
              </a:rPr>
              <a:t>Independent adjudicated central review committee</a:t>
            </a:r>
          </a:p>
          <a:p>
            <a:pPr marL="225425" marR="0" lvl="0" indent="-225425" algn="l" defTabSz="914400" rtl="0" eaLnBrk="1" fontAlgn="auto" latinLnBrk="0" hangingPunct="1">
              <a:lnSpc>
                <a:spcPct val="100000"/>
              </a:lnSpc>
              <a:spcBef>
                <a:spcPts val="0"/>
              </a:spcBef>
              <a:spcAft>
                <a:spcPts val="0"/>
              </a:spcAft>
              <a:buClrTx/>
              <a:buSzTx/>
              <a:buFont typeface="Arial" charset="0"/>
              <a:buChar char="•"/>
              <a:tabLst/>
              <a:defRPr/>
            </a:pPr>
            <a:r>
              <a:rPr kumimoji="0" lang="en-US" sz="1200" b="0" i="1" u="none" strike="noStrike" kern="1200" cap="none" spc="0" normalizeH="0" baseline="0" noProof="0" dirty="0">
                <a:ln>
                  <a:noFill/>
                </a:ln>
                <a:solidFill>
                  <a:srgbClr val="FFFF00"/>
                </a:solidFill>
                <a:effectLst/>
                <a:uLnTx/>
                <a:uFillTx/>
                <a:latin typeface="Arial" charset="0"/>
                <a:ea typeface="ＭＳ Ｐゴシック" charset="0"/>
                <a:cs typeface="Arial" charset="0"/>
              </a:rPr>
              <a:t>P</a:t>
            </a:r>
            <a:r>
              <a:rPr kumimoji="0" lang="en-US" sz="1200" b="0" i="0" u="none" strike="noStrike" kern="1200" cap="none" spc="0" normalizeH="0" baseline="0" noProof="0" dirty="0">
                <a:ln>
                  <a:noFill/>
                </a:ln>
                <a:solidFill>
                  <a:srgbClr val="FFFF00"/>
                </a:solidFill>
                <a:effectLst/>
                <a:uLnTx/>
                <a:uFillTx/>
                <a:latin typeface="Arial" charset="0"/>
                <a:ea typeface="ＭＳ Ｐゴシック" charset="0"/>
                <a:cs typeface="Arial" charset="0"/>
              </a:rPr>
              <a:t>-value obtained from stratified one-sided log rank test</a:t>
            </a:r>
          </a:p>
          <a:p>
            <a:pPr marL="225425" marR="0" lvl="0" indent="-225425" algn="l" defTabSz="914400" rtl="0" eaLnBrk="1" fontAlgn="auto" latinLnBrk="0" hangingPunct="1">
              <a:lnSpc>
                <a:spcPct val="100000"/>
              </a:lnSpc>
              <a:spcBef>
                <a:spcPts val="0"/>
              </a:spcBef>
              <a:spcAft>
                <a:spcPts val="0"/>
              </a:spcAft>
              <a:buClrTx/>
              <a:buSzTx/>
              <a:buFontTx/>
              <a:buChar char="•"/>
              <a:tabLst/>
              <a:defRPr/>
            </a:pPr>
            <a:r>
              <a:rPr kumimoji="0" lang="en-US" sz="1200" b="0" i="0" u="none" strike="noStrike" kern="1200" cap="none" spc="0" normalizeH="0" baseline="0" noProof="0" dirty="0">
                <a:ln>
                  <a:noFill/>
                </a:ln>
                <a:solidFill>
                  <a:srgbClr val="FFFF00"/>
                </a:solidFill>
                <a:effectLst/>
                <a:uLnTx/>
                <a:uFillTx/>
                <a:latin typeface="Arial" charset="0"/>
                <a:ea typeface="ＭＳ Ｐゴシック" charset="0"/>
                <a:cs typeface="Arial" charset="0"/>
              </a:rPr>
              <a:t>Hazard ratio is obtained from stratified unadjusted Cox model</a:t>
            </a:r>
          </a:p>
        </p:txBody>
      </p:sp>
      <p:sp>
        <p:nvSpPr>
          <p:cNvPr id="190468" name="Text Box 155"/>
          <p:cNvSpPr txBox="1">
            <a:spLocks noChangeArrowheads="1"/>
          </p:cNvSpPr>
          <p:nvPr/>
        </p:nvSpPr>
        <p:spPr bwMode="auto">
          <a:xfrm>
            <a:off x="6076951" y="989013"/>
            <a:ext cx="4368800" cy="1631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tabLst>
                <a:tab pos="1828800" algn="dec"/>
              </a:tabLst>
              <a:defRPr>
                <a:solidFill>
                  <a:schemeClr val="tx1"/>
                </a:solidFill>
                <a:latin typeface="Arial" charset="0"/>
                <a:ea typeface="ＭＳ Ｐゴシック" charset="0"/>
                <a:cs typeface="ＭＳ Ｐゴシック" charset="0"/>
              </a:defRPr>
            </a:lvl1pPr>
            <a:lvl2pPr marL="742950" indent="-285750" eaLnBrk="0" hangingPunct="0">
              <a:tabLst>
                <a:tab pos="1828800" algn="dec"/>
              </a:tabLst>
              <a:defRPr>
                <a:solidFill>
                  <a:schemeClr val="tx1"/>
                </a:solidFill>
                <a:latin typeface="Arial" charset="0"/>
                <a:ea typeface="ＭＳ Ｐゴシック" charset="0"/>
              </a:defRPr>
            </a:lvl2pPr>
            <a:lvl3pPr marL="1143000" indent="-228600" eaLnBrk="0" hangingPunct="0">
              <a:tabLst>
                <a:tab pos="1828800" algn="dec"/>
              </a:tabLst>
              <a:defRPr>
                <a:solidFill>
                  <a:schemeClr val="tx1"/>
                </a:solidFill>
                <a:latin typeface="Arial" charset="0"/>
                <a:ea typeface="ＭＳ Ｐゴシック" charset="0"/>
              </a:defRPr>
            </a:lvl3pPr>
            <a:lvl4pPr marL="1600200" indent="-228600" eaLnBrk="0" hangingPunct="0">
              <a:tabLst>
                <a:tab pos="1828800" algn="dec"/>
              </a:tabLst>
              <a:defRPr>
                <a:solidFill>
                  <a:schemeClr val="tx1"/>
                </a:solidFill>
                <a:latin typeface="Arial" charset="0"/>
                <a:ea typeface="ＭＳ Ｐゴシック" charset="0"/>
              </a:defRPr>
            </a:lvl4pPr>
            <a:lvl5pPr marL="2057400" indent="-228600" eaLnBrk="0" hangingPunct="0">
              <a:tabLst>
                <a:tab pos="1828800" algn="dec"/>
              </a:tabLst>
              <a:defRPr>
                <a:solidFill>
                  <a:schemeClr val="tx1"/>
                </a:solidFill>
                <a:latin typeface="Arial" charset="0"/>
                <a:ea typeface="ＭＳ Ｐゴシック" charset="0"/>
              </a:defRPr>
            </a:lvl5pPr>
            <a:lvl6pPr marL="2514600" indent="-228600" eaLnBrk="0" fontAlgn="base" hangingPunct="0">
              <a:spcBef>
                <a:spcPct val="0"/>
              </a:spcBef>
              <a:spcAft>
                <a:spcPct val="0"/>
              </a:spcAft>
              <a:tabLst>
                <a:tab pos="1828800" algn="dec"/>
              </a:tabLst>
              <a:defRPr>
                <a:solidFill>
                  <a:schemeClr val="tx1"/>
                </a:solidFill>
                <a:latin typeface="Arial" charset="0"/>
                <a:ea typeface="ＭＳ Ｐゴシック" charset="0"/>
              </a:defRPr>
            </a:lvl6pPr>
            <a:lvl7pPr marL="2971800" indent="-228600" eaLnBrk="0" fontAlgn="base" hangingPunct="0">
              <a:spcBef>
                <a:spcPct val="0"/>
              </a:spcBef>
              <a:spcAft>
                <a:spcPct val="0"/>
              </a:spcAft>
              <a:tabLst>
                <a:tab pos="1828800" algn="dec"/>
              </a:tabLst>
              <a:defRPr>
                <a:solidFill>
                  <a:schemeClr val="tx1"/>
                </a:solidFill>
                <a:latin typeface="Arial" charset="0"/>
                <a:ea typeface="ＭＳ Ｐゴシック" charset="0"/>
              </a:defRPr>
            </a:lvl7pPr>
            <a:lvl8pPr marL="3429000" indent="-228600" eaLnBrk="0" fontAlgn="base" hangingPunct="0">
              <a:spcBef>
                <a:spcPct val="0"/>
              </a:spcBef>
              <a:spcAft>
                <a:spcPct val="0"/>
              </a:spcAft>
              <a:tabLst>
                <a:tab pos="1828800" algn="dec"/>
              </a:tabLst>
              <a:defRPr>
                <a:solidFill>
                  <a:schemeClr val="tx1"/>
                </a:solidFill>
                <a:latin typeface="Arial" charset="0"/>
                <a:ea typeface="ＭＳ Ｐゴシック" charset="0"/>
              </a:defRPr>
            </a:lvl8pPr>
            <a:lvl9pPr marL="3886200" indent="-228600" eaLnBrk="0" fontAlgn="base" hangingPunct="0">
              <a:spcBef>
                <a:spcPct val="0"/>
              </a:spcBef>
              <a:spcAft>
                <a:spcPct val="0"/>
              </a:spcAft>
              <a:tabLst>
                <a:tab pos="1828800" algn="dec"/>
              </a:tabLst>
              <a:defRPr>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tab pos="1828800" algn="dec"/>
              </a:tabLst>
              <a:defRPr/>
            </a:pPr>
            <a:r>
              <a:rPr kumimoji="0" lang="en-US" sz="1800" b="0" i="0" u="none" strike="noStrike" kern="1200" cap="none" spc="0" normalizeH="0" baseline="0" noProof="0" dirty="0">
                <a:ln>
                  <a:noFill/>
                </a:ln>
                <a:solidFill>
                  <a:srgbClr val="FFFFFF"/>
                </a:solidFill>
                <a:effectLst/>
                <a:uLnTx/>
                <a:uFillTx/>
                <a:latin typeface="Arial" charset="0"/>
                <a:ea typeface="ＭＳ Ｐゴシック" charset="0"/>
                <a:cs typeface="Arial" charset="0"/>
              </a:rPr>
              <a:t>Kaplan-Meier medians PFS</a:t>
            </a:r>
          </a:p>
          <a:p>
            <a:pPr marL="0" marR="0" lvl="0" indent="0" algn="l" defTabSz="914400" rtl="0" eaLnBrk="1" fontAlgn="auto" latinLnBrk="0" hangingPunct="1">
              <a:lnSpc>
                <a:spcPct val="100000"/>
              </a:lnSpc>
              <a:spcBef>
                <a:spcPts val="0"/>
              </a:spcBef>
              <a:spcAft>
                <a:spcPts val="0"/>
              </a:spcAft>
              <a:buClrTx/>
              <a:buSzTx/>
              <a:buFontTx/>
              <a:buNone/>
              <a:tabLst>
                <a:tab pos="1828800" algn="dec"/>
              </a:tabLst>
              <a:defRPr/>
            </a:pPr>
            <a:r>
              <a:rPr kumimoji="0" lang="en-US" sz="1800" b="0" i="0" u="none" strike="noStrike" kern="1200" cap="none" spc="0" normalizeH="0" baseline="0" noProof="0" dirty="0">
                <a:ln>
                  <a:noFill/>
                </a:ln>
                <a:solidFill>
                  <a:srgbClr val="FFFFFF"/>
                </a:solidFill>
                <a:effectLst/>
                <a:uLnTx/>
                <a:uFillTx/>
                <a:latin typeface="Arial" charset="0"/>
                <a:ea typeface="ＭＳ Ｐゴシック" charset="0"/>
                <a:cs typeface="Arial" charset="0"/>
              </a:rPr>
              <a:t>Everolimus:	11.4 months</a:t>
            </a:r>
          </a:p>
          <a:p>
            <a:pPr marL="0" marR="0" lvl="0" indent="0" algn="l" defTabSz="914400" rtl="0" eaLnBrk="1" fontAlgn="auto" latinLnBrk="0" hangingPunct="1">
              <a:lnSpc>
                <a:spcPct val="100000"/>
              </a:lnSpc>
              <a:spcBef>
                <a:spcPts val="0"/>
              </a:spcBef>
              <a:spcAft>
                <a:spcPts val="1200"/>
              </a:spcAft>
              <a:buClrTx/>
              <a:buSzTx/>
              <a:buFontTx/>
              <a:buNone/>
              <a:tabLst>
                <a:tab pos="1828800" algn="dec"/>
              </a:tabLst>
              <a:defRPr/>
            </a:pPr>
            <a:r>
              <a:rPr kumimoji="0" lang="en-US" sz="1800" b="0" i="0" u="none" strike="noStrike" kern="1200" cap="none" spc="0" normalizeH="0" baseline="0" noProof="0" dirty="0">
                <a:ln>
                  <a:noFill/>
                </a:ln>
                <a:solidFill>
                  <a:srgbClr val="FFFFFF"/>
                </a:solidFill>
                <a:effectLst/>
                <a:uLnTx/>
                <a:uFillTx/>
                <a:latin typeface="Arial" charset="0"/>
                <a:ea typeface="ＭＳ Ｐゴシック" charset="0"/>
                <a:cs typeface="Arial" charset="0"/>
              </a:rPr>
              <a:t>Placebo:	5.4 months</a:t>
            </a:r>
          </a:p>
          <a:p>
            <a:pPr marL="0" marR="0" lvl="0" indent="0" algn="l" defTabSz="914400" rtl="0" eaLnBrk="1" fontAlgn="auto" latinLnBrk="0" hangingPunct="1">
              <a:lnSpc>
                <a:spcPct val="100000"/>
              </a:lnSpc>
              <a:spcBef>
                <a:spcPts val="0"/>
              </a:spcBef>
              <a:spcAft>
                <a:spcPts val="0"/>
              </a:spcAft>
              <a:buClrTx/>
              <a:buSzTx/>
              <a:buFontTx/>
              <a:buNone/>
              <a:tabLst>
                <a:tab pos="1828800" algn="dec"/>
              </a:tabLst>
              <a:defRPr/>
            </a:pPr>
            <a:r>
              <a:rPr kumimoji="0" lang="en-US" sz="1800" b="0" i="0" u="none" strike="noStrike" kern="1200" cap="none" spc="0" normalizeH="0" baseline="0" noProof="0" dirty="0">
                <a:ln>
                  <a:noFill/>
                </a:ln>
                <a:solidFill>
                  <a:srgbClr val="FFFFFF"/>
                </a:solidFill>
                <a:effectLst/>
                <a:uLnTx/>
                <a:uFillTx/>
                <a:latin typeface="Arial" charset="0"/>
                <a:ea typeface="ＭＳ Ｐゴシック" charset="0"/>
                <a:cs typeface="Arial" charset="0"/>
              </a:rPr>
              <a:t>Hazard ratio = 0.34; 95% CI [0.26-0.44]</a:t>
            </a:r>
            <a:br>
              <a:rPr kumimoji="0" lang="en-US" sz="1800" b="0" i="0" u="none" strike="noStrike" kern="1200" cap="none" spc="0" normalizeH="0" baseline="0" noProof="0" dirty="0">
                <a:ln>
                  <a:noFill/>
                </a:ln>
                <a:solidFill>
                  <a:srgbClr val="FFFFFF"/>
                </a:solidFill>
                <a:effectLst/>
                <a:uLnTx/>
                <a:uFillTx/>
                <a:latin typeface="Arial" charset="0"/>
                <a:ea typeface="ＭＳ Ｐゴシック" charset="0"/>
                <a:cs typeface="Arial" charset="0"/>
              </a:rPr>
            </a:br>
            <a:r>
              <a:rPr kumimoji="0" lang="en-US" sz="1800" b="0" i="1" u="none" strike="noStrike" kern="1200" cap="none" spc="0" normalizeH="0" baseline="0" noProof="0" dirty="0">
                <a:ln>
                  <a:noFill/>
                </a:ln>
                <a:solidFill>
                  <a:srgbClr val="FFFFFF"/>
                </a:solidFill>
                <a:effectLst/>
                <a:uLnTx/>
                <a:uFillTx/>
                <a:latin typeface="Arial" charset="0"/>
                <a:ea typeface="ＭＳ Ｐゴシック" charset="0"/>
                <a:cs typeface="Arial" charset="0"/>
              </a:rPr>
              <a:t>P</a:t>
            </a:r>
            <a:r>
              <a:rPr kumimoji="0" lang="en-US" sz="1800" b="0" i="0" u="none" strike="noStrike" kern="1200" cap="none" spc="0" normalizeH="0" baseline="0" noProof="0" dirty="0">
                <a:ln>
                  <a:noFill/>
                </a:ln>
                <a:solidFill>
                  <a:srgbClr val="FFFFFF"/>
                </a:solidFill>
                <a:effectLst/>
                <a:uLnTx/>
                <a:uFillTx/>
                <a:latin typeface="Arial" charset="0"/>
                <a:ea typeface="ＭＳ Ｐゴシック" charset="0"/>
                <a:cs typeface="Arial" charset="0"/>
              </a:rPr>
              <a:t>-value: &lt;0.0001</a:t>
            </a:r>
          </a:p>
        </p:txBody>
      </p:sp>
      <p:sp>
        <p:nvSpPr>
          <p:cNvPr id="190469" name="Text Box 49"/>
          <p:cNvSpPr txBox="1">
            <a:spLocks noChangeArrowheads="1"/>
          </p:cNvSpPr>
          <p:nvPr/>
        </p:nvSpPr>
        <p:spPr bwMode="auto">
          <a:xfrm>
            <a:off x="1603375" y="5221476"/>
            <a:ext cx="2198038" cy="3077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Arial" charset="0"/>
                <a:ea typeface="ＭＳ Ｐゴシック" charset="0"/>
                <a:cs typeface="Arial" charset="0"/>
              </a:rPr>
              <a:t>No. of patients still at risk</a:t>
            </a:r>
          </a:p>
        </p:txBody>
      </p:sp>
      <p:sp>
        <p:nvSpPr>
          <p:cNvPr id="190470" name="Text Box 140"/>
          <p:cNvSpPr txBox="1">
            <a:spLocks noChangeArrowheads="1"/>
          </p:cNvSpPr>
          <p:nvPr/>
        </p:nvSpPr>
        <p:spPr bwMode="auto">
          <a:xfrm>
            <a:off x="1581245" y="5453251"/>
            <a:ext cx="94576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Arial" charset="0"/>
                <a:ea typeface="ＭＳ Ｐゴシック" charset="0"/>
                <a:cs typeface="Arial" charset="0"/>
              </a:rPr>
              <a:t>Everolimus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Arial" charset="0"/>
                <a:ea typeface="ＭＳ Ｐゴシック" charset="0"/>
                <a:cs typeface="Arial" charset="0"/>
              </a:rPr>
              <a:t>Placebo</a:t>
            </a:r>
          </a:p>
        </p:txBody>
      </p:sp>
      <p:sp>
        <p:nvSpPr>
          <p:cNvPr id="190471" name="Text Box 141"/>
          <p:cNvSpPr txBox="1">
            <a:spLocks noChangeArrowheads="1"/>
          </p:cNvSpPr>
          <p:nvPr/>
        </p:nvSpPr>
        <p:spPr bwMode="auto">
          <a:xfrm>
            <a:off x="2880471" y="5453251"/>
            <a:ext cx="44142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207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203</a:t>
            </a:r>
          </a:p>
        </p:txBody>
      </p:sp>
      <p:sp>
        <p:nvSpPr>
          <p:cNvPr id="190472" name="Text Box 142"/>
          <p:cNvSpPr txBox="1">
            <a:spLocks noChangeArrowheads="1"/>
          </p:cNvSpPr>
          <p:nvPr/>
        </p:nvSpPr>
        <p:spPr bwMode="auto">
          <a:xfrm>
            <a:off x="3390852" y="5453251"/>
            <a:ext cx="44142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187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180</a:t>
            </a:r>
          </a:p>
        </p:txBody>
      </p:sp>
      <p:sp>
        <p:nvSpPr>
          <p:cNvPr id="190473" name="Text Box 143"/>
          <p:cNvSpPr txBox="1">
            <a:spLocks noChangeArrowheads="1"/>
          </p:cNvSpPr>
          <p:nvPr/>
        </p:nvSpPr>
        <p:spPr bwMode="auto">
          <a:xfrm>
            <a:off x="3924252" y="5453251"/>
            <a:ext cx="44142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152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  99</a:t>
            </a:r>
          </a:p>
        </p:txBody>
      </p:sp>
      <p:sp>
        <p:nvSpPr>
          <p:cNvPr id="190474" name="Text Box 144"/>
          <p:cNvSpPr txBox="1">
            <a:spLocks noChangeArrowheads="1"/>
          </p:cNvSpPr>
          <p:nvPr/>
        </p:nvSpPr>
        <p:spPr bwMode="auto">
          <a:xfrm>
            <a:off x="4461621" y="5453251"/>
            <a:ext cx="441422"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126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  60</a:t>
            </a:r>
          </a:p>
        </p:txBody>
      </p:sp>
      <p:sp>
        <p:nvSpPr>
          <p:cNvPr id="190475" name="Text Box 145"/>
          <p:cNvSpPr txBox="1">
            <a:spLocks noChangeArrowheads="1"/>
          </p:cNvSpPr>
          <p:nvPr/>
        </p:nvSpPr>
        <p:spPr bwMode="auto">
          <a:xfrm>
            <a:off x="4983294" y="5453251"/>
            <a:ext cx="44134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117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  52</a:t>
            </a:r>
          </a:p>
        </p:txBody>
      </p:sp>
      <p:sp>
        <p:nvSpPr>
          <p:cNvPr id="190476" name="Text Box 146"/>
          <p:cNvSpPr txBox="1">
            <a:spLocks noChangeArrowheads="1"/>
          </p:cNvSpPr>
          <p:nvPr/>
        </p:nvSpPr>
        <p:spPr bwMode="auto">
          <a:xfrm>
            <a:off x="5570561" y="5453251"/>
            <a:ext cx="35583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81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22</a:t>
            </a:r>
          </a:p>
        </p:txBody>
      </p:sp>
      <p:sp>
        <p:nvSpPr>
          <p:cNvPr id="190477" name="Text Box 147"/>
          <p:cNvSpPr txBox="1">
            <a:spLocks noChangeArrowheads="1"/>
          </p:cNvSpPr>
          <p:nvPr/>
        </p:nvSpPr>
        <p:spPr bwMode="auto">
          <a:xfrm>
            <a:off x="6089673" y="5453251"/>
            <a:ext cx="35583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49</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12</a:t>
            </a:r>
          </a:p>
        </p:txBody>
      </p:sp>
      <p:sp>
        <p:nvSpPr>
          <p:cNvPr id="190478" name="Text Box 148"/>
          <p:cNvSpPr txBox="1">
            <a:spLocks noChangeArrowheads="1"/>
          </p:cNvSpPr>
          <p:nvPr/>
        </p:nvSpPr>
        <p:spPr bwMode="auto">
          <a:xfrm>
            <a:off x="6627836" y="5453251"/>
            <a:ext cx="35583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36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  5</a:t>
            </a:r>
          </a:p>
        </p:txBody>
      </p:sp>
      <p:sp>
        <p:nvSpPr>
          <p:cNvPr id="190479" name="Text Box 149"/>
          <p:cNvSpPr txBox="1">
            <a:spLocks noChangeArrowheads="1"/>
          </p:cNvSpPr>
          <p:nvPr/>
        </p:nvSpPr>
        <p:spPr bwMode="auto">
          <a:xfrm>
            <a:off x="7163618" y="5453251"/>
            <a:ext cx="35583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27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  3</a:t>
            </a:r>
          </a:p>
        </p:txBody>
      </p:sp>
      <p:sp>
        <p:nvSpPr>
          <p:cNvPr id="190480" name="Text Box 150"/>
          <p:cNvSpPr txBox="1">
            <a:spLocks noChangeArrowheads="1"/>
          </p:cNvSpPr>
          <p:nvPr/>
        </p:nvSpPr>
        <p:spPr bwMode="auto">
          <a:xfrm>
            <a:off x="7682730" y="5453251"/>
            <a:ext cx="35583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22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  1</a:t>
            </a:r>
          </a:p>
        </p:txBody>
      </p:sp>
      <p:sp>
        <p:nvSpPr>
          <p:cNvPr id="190481" name="Text Box 151"/>
          <p:cNvSpPr txBox="1">
            <a:spLocks noChangeArrowheads="1"/>
          </p:cNvSpPr>
          <p:nvPr/>
        </p:nvSpPr>
        <p:spPr bwMode="auto">
          <a:xfrm>
            <a:off x="8233592" y="5453251"/>
            <a:ext cx="355837"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10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  1</a:t>
            </a:r>
          </a:p>
        </p:txBody>
      </p:sp>
      <p:sp>
        <p:nvSpPr>
          <p:cNvPr id="190482" name="Text Box 152"/>
          <p:cNvSpPr txBox="1">
            <a:spLocks noChangeArrowheads="1"/>
          </p:cNvSpPr>
          <p:nvPr/>
        </p:nvSpPr>
        <p:spPr bwMode="auto">
          <a:xfrm>
            <a:off x="8766129" y="5453251"/>
            <a:ext cx="27025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6</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1</a:t>
            </a:r>
          </a:p>
        </p:txBody>
      </p:sp>
      <p:sp>
        <p:nvSpPr>
          <p:cNvPr id="190483" name="Text Box 153"/>
          <p:cNvSpPr txBox="1">
            <a:spLocks noChangeArrowheads="1"/>
          </p:cNvSpPr>
          <p:nvPr/>
        </p:nvSpPr>
        <p:spPr bwMode="auto">
          <a:xfrm>
            <a:off x="9292386" y="5453251"/>
            <a:ext cx="27025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0</a:t>
            </a:r>
          </a:p>
        </p:txBody>
      </p:sp>
      <p:sp>
        <p:nvSpPr>
          <p:cNvPr id="190484" name="Text Box 154"/>
          <p:cNvSpPr txBox="1">
            <a:spLocks noChangeArrowheads="1"/>
          </p:cNvSpPr>
          <p:nvPr/>
        </p:nvSpPr>
        <p:spPr bwMode="auto">
          <a:xfrm>
            <a:off x="9827373" y="5453251"/>
            <a:ext cx="270251"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Arial" charset="0"/>
                <a:ea typeface="ＭＳ Ｐゴシック" charset="0"/>
                <a:cs typeface="Arial" charset="0"/>
              </a:rPr>
              <a:t>0</a:t>
            </a:r>
          </a:p>
        </p:txBody>
      </p:sp>
      <p:sp>
        <p:nvSpPr>
          <p:cNvPr id="190485" name="Text Box 48"/>
          <p:cNvSpPr txBox="1">
            <a:spLocks noChangeArrowheads="1"/>
          </p:cNvSpPr>
          <p:nvPr/>
        </p:nvSpPr>
        <p:spPr bwMode="auto">
          <a:xfrm>
            <a:off x="6370176" y="5046663"/>
            <a:ext cx="149952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Time (months)</a:t>
            </a:r>
          </a:p>
        </p:txBody>
      </p:sp>
      <p:sp>
        <p:nvSpPr>
          <p:cNvPr id="190486" name="Text Box 6"/>
          <p:cNvSpPr txBox="1">
            <a:spLocks noChangeArrowheads="1"/>
          </p:cNvSpPr>
          <p:nvPr/>
        </p:nvSpPr>
        <p:spPr bwMode="auto">
          <a:xfrm>
            <a:off x="2071688" y="1557338"/>
            <a:ext cx="6858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100</a:t>
            </a:r>
          </a:p>
        </p:txBody>
      </p:sp>
      <p:sp>
        <p:nvSpPr>
          <p:cNvPr id="190487" name="Text Box 8"/>
          <p:cNvSpPr txBox="1">
            <a:spLocks noChangeArrowheads="1"/>
          </p:cNvSpPr>
          <p:nvPr/>
        </p:nvSpPr>
        <p:spPr bwMode="auto">
          <a:xfrm>
            <a:off x="2159000" y="2116138"/>
            <a:ext cx="598488"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80</a:t>
            </a:r>
          </a:p>
        </p:txBody>
      </p:sp>
      <p:sp>
        <p:nvSpPr>
          <p:cNvPr id="190488" name="Text Box 18"/>
          <p:cNvSpPr txBox="1">
            <a:spLocks noChangeArrowheads="1"/>
          </p:cNvSpPr>
          <p:nvPr/>
        </p:nvSpPr>
        <p:spPr bwMode="auto">
          <a:xfrm rot="-5400000">
            <a:off x="961823" y="2961273"/>
            <a:ext cx="2214969"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Percentage event-free</a:t>
            </a:r>
          </a:p>
        </p:txBody>
      </p:sp>
      <p:sp>
        <p:nvSpPr>
          <p:cNvPr id="190489" name="Text Box 50"/>
          <p:cNvSpPr txBox="1">
            <a:spLocks noChangeArrowheads="1"/>
          </p:cNvSpPr>
          <p:nvPr/>
        </p:nvSpPr>
        <p:spPr bwMode="auto">
          <a:xfrm>
            <a:off x="3211513" y="3803838"/>
            <a:ext cx="2573842" cy="8309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charset="0"/>
                <a:ea typeface="ＭＳ Ｐゴシック" charset="0"/>
                <a:cs typeface="Arial" charset="0"/>
              </a:rPr>
              <a:t>Censoring Times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charset="0"/>
                <a:ea typeface="ＭＳ Ｐゴシック" charset="0"/>
                <a:cs typeface="Arial" charset="0"/>
              </a:rPr>
              <a:t>Everolimus (n/N = 95/207)</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FFFFFF"/>
                </a:solidFill>
                <a:effectLst/>
                <a:uLnTx/>
                <a:uFillTx/>
                <a:latin typeface="Arial" charset="0"/>
                <a:ea typeface="ＭＳ Ｐゴシック" charset="0"/>
                <a:cs typeface="Arial" charset="0"/>
              </a:rPr>
              <a:t>Placebo (n/N = 142/203)</a:t>
            </a:r>
          </a:p>
        </p:txBody>
      </p:sp>
      <p:sp>
        <p:nvSpPr>
          <p:cNvPr id="190490" name="Rectangle 51"/>
          <p:cNvSpPr>
            <a:spLocks noChangeArrowheads="1"/>
          </p:cNvSpPr>
          <p:nvPr/>
        </p:nvSpPr>
        <p:spPr bwMode="auto">
          <a:xfrm>
            <a:off x="2940123" y="3922722"/>
            <a:ext cx="79375" cy="65087"/>
          </a:xfrm>
          <a:prstGeom prst="rect">
            <a:avLst/>
          </a:prstGeom>
          <a:solidFill>
            <a:srgbClr val="FF6600"/>
          </a:solidFill>
          <a:ln w="9525">
            <a:solidFill>
              <a:srgbClr val="FF6600"/>
            </a:solidFill>
            <a:miter lim="800000"/>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Tahoma"/>
              <a:cs typeface="Arial" charset="0"/>
            </a:endParaRPr>
          </a:p>
        </p:txBody>
      </p:sp>
      <p:sp>
        <p:nvSpPr>
          <p:cNvPr id="190491" name="AutoShape 52"/>
          <p:cNvSpPr>
            <a:spLocks noChangeArrowheads="1"/>
          </p:cNvSpPr>
          <p:nvPr/>
        </p:nvSpPr>
        <p:spPr bwMode="auto">
          <a:xfrm rot="10800000">
            <a:off x="3089275" y="3910016"/>
            <a:ext cx="103188" cy="73025"/>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rot="10800000"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Tahoma"/>
              <a:cs typeface="Arial" charset="0"/>
            </a:endParaRPr>
          </a:p>
        </p:txBody>
      </p:sp>
      <p:sp>
        <p:nvSpPr>
          <p:cNvPr id="190492" name="Rectangle 53"/>
          <p:cNvSpPr>
            <a:spLocks noChangeArrowheads="1"/>
          </p:cNvSpPr>
          <p:nvPr/>
        </p:nvSpPr>
        <p:spPr bwMode="auto">
          <a:xfrm>
            <a:off x="2882995" y="4129094"/>
            <a:ext cx="80963" cy="65087"/>
          </a:xfrm>
          <a:prstGeom prst="rect">
            <a:avLst/>
          </a:prstGeom>
          <a:solidFill>
            <a:srgbClr val="FF6600"/>
          </a:solidFill>
          <a:ln w="9525">
            <a:solidFill>
              <a:srgbClr val="FF6600"/>
            </a:solidFill>
            <a:miter lim="800000"/>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Tahoma"/>
              <a:cs typeface="Arial" charset="0"/>
            </a:endParaRPr>
          </a:p>
        </p:txBody>
      </p:sp>
      <p:sp>
        <p:nvSpPr>
          <p:cNvPr id="190493" name="Rectangle 54"/>
          <p:cNvSpPr>
            <a:spLocks noChangeArrowheads="1"/>
          </p:cNvSpPr>
          <p:nvPr/>
        </p:nvSpPr>
        <p:spPr bwMode="auto">
          <a:xfrm>
            <a:off x="3163983" y="4129094"/>
            <a:ext cx="79375" cy="65087"/>
          </a:xfrm>
          <a:prstGeom prst="rect">
            <a:avLst/>
          </a:prstGeom>
          <a:solidFill>
            <a:srgbClr val="FF6600"/>
          </a:solidFill>
          <a:ln w="9525">
            <a:solidFill>
              <a:srgbClr val="FF6600"/>
            </a:solidFill>
            <a:miter lim="800000"/>
            <a:headEnd/>
            <a:tailEnd/>
          </a:ln>
        </p:spPr>
        <p:txBody>
          <a:bodyPr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Tahoma"/>
              <a:cs typeface="Arial" charset="0"/>
            </a:endParaRPr>
          </a:p>
        </p:txBody>
      </p:sp>
      <p:sp>
        <p:nvSpPr>
          <p:cNvPr id="190494" name="AutoShape 55"/>
          <p:cNvSpPr>
            <a:spLocks noChangeArrowheads="1"/>
          </p:cNvSpPr>
          <p:nvPr/>
        </p:nvSpPr>
        <p:spPr bwMode="auto">
          <a:xfrm rot="10800000">
            <a:off x="3151283" y="4329302"/>
            <a:ext cx="103187" cy="73025"/>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rot="10800000"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Tahoma"/>
              <a:cs typeface="Arial" charset="0"/>
            </a:endParaRPr>
          </a:p>
        </p:txBody>
      </p:sp>
      <p:sp>
        <p:nvSpPr>
          <p:cNvPr id="190495" name="AutoShape 56"/>
          <p:cNvSpPr>
            <a:spLocks noChangeArrowheads="1"/>
          </p:cNvSpPr>
          <p:nvPr/>
        </p:nvSpPr>
        <p:spPr bwMode="auto">
          <a:xfrm rot="10800000">
            <a:off x="2873375" y="4329302"/>
            <a:ext cx="103188" cy="73025"/>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rot="10800000" wrap="none"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a:ln>
                <a:noFill/>
              </a:ln>
              <a:solidFill>
                <a:srgbClr val="FFFFFF"/>
              </a:solidFill>
              <a:effectLst/>
              <a:uLnTx/>
              <a:uFillTx/>
              <a:latin typeface="Arial"/>
              <a:ea typeface="Tahoma"/>
              <a:cs typeface="Arial" charset="0"/>
            </a:endParaRPr>
          </a:p>
        </p:txBody>
      </p:sp>
      <p:sp>
        <p:nvSpPr>
          <p:cNvPr id="190496" name="Line 57"/>
          <p:cNvSpPr>
            <a:spLocks noChangeShapeType="1"/>
          </p:cNvSpPr>
          <p:nvPr/>
        </p:nvSpPr>
        <p:spPr bwMode="auto">
          <a:xfrm>
            <a:off x="2914653" y="4160838"/>
            <a:ext cx="284163" cy="0"/>
          </a:xfrm>
          <a:prstGeom prst="line">
            <a:avLst/>
          </a:prstGeom>
          <a:noFill/>
          <a:ln w="28575">
            <a:solidFill>
              <a:srgbClr val="FF6600"/>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497" name="Line 58"/>
          <p:cNvSpPr>
            <a:spLocks noChangeShapeType="1"/>
          </p:cNvSpPr>
          <p:nvPr/>
        </p:nvSpPr>
        <p:spPr bwMode="auto">
          <a:xfrm>
            <a:off x="2932132" y="4360863"/>
            <a:ext cx="282575" cy="0"/>
          </a:xfrm>
          <a:prstGeom prst="line">
            <a:avLst/>
          </a:prstGeom>
          <a:noFill/>
          <a:ln w="28575">
            <a:solidFill>
              <a:srgbClr val="FFFF66"/>
            </a:solidFill>
            <a:prstDash val="sysDot"/>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498" name="Line 7"/>
          <p:cNvSpPr>
            <a:spLocks noChangeShapeType="1"/>
          </p:cNvSpPr>
          <p:nvPr/>
        </p:nvSpPr>
        <p:spPr bwMode="auto">
          <a:xfrm flipH="1">
            <a:off x="2727325" y="1719263"/>
            <a:ext cx="1031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499" name="Line 9"/>
          <p:cNvSpPr>
            <a:spLocks noChangeShapeType="1"/>
          </p:cNvSpPr>
          <p:nvPr/>
        </p:nvSpPr>
        <p:spPr bwMode="auto">
          <a:xfrm flipH="1">
            <a:off x="2727325" y="2286000"/>
            <a:ext cx="1031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00" name="Text Box 10"/>
          <p:cNvSpPr txBox="1">
            <a:spLocks noChangeArrowheads="1"/>
          </p:cNvSpPr>
          <p:nvPr/>
        </p:nvSpPr>
        <p:spPr bwMode="auto">
          <a:xfrm>
            <a:off x="2344690" y="2689225"/>
            <a:ext cx="41289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60</a:t>
            </a:r>
          </a:p>
        </p:txBody>
      </p:sp>
      <p:sp>
        <p:nvSpPr>
          <p:cNvPr id="190501" name="Line 11"/>
          <p:cNvSpPr>
            <a:spLocks noChangeShapeType="1"/>
          </p:cNvSpPr>
          <p:nvPr/>
        </p:nvSpPr>
        <p:spPr bwMode="auto">
          <a:xfrm flipH="1">
            <a:off x="2727325" y="2851150"/>
            <a:ext cx="1031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02" name="Text Box 12"/>
          <p:cNvSpPr txBox="1">
            <a:spLocks noChangeArrowheads="1"/>
          </p:cNvSpPr>
          <p:nvPr/>
        </p:nvSpPr>
        <p:spPr bwMode="auto">
          <a:xfrm>
            <a:off x="2344690" y="3257550"/>
            <a:ext cx="41289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40</a:t>
            </a:r>
          </a:p>
        </p:txBody>
      </p:sp>
      <p:sp>
        <p:nvSpPr>
          <p:cNvPr id="190503" name="Line 13"/>
          <p:cNvSpPr>
            <a:spLocks noChangeShapeType="1"/>
          </p:cNvSpPr>
          <p:nvPr/>
        </p:nvSpPr>
        <p:spPr bwMode="auto">
          <a:xfrm flipH="1">
            <a:off x="2727325" y="3419475"/>
            <a:ext cx="1031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04" name="Text Box 14"/>
          <p:cNvSpPr txBox="1">
            <a:spLocks noChangeArrowheads="1"/>
          </p:cNvSpPr>
          <p:nvPr/>
        </p:nvSpPr>
        <p:spPr bwMode="auto">
          <a:xfrm>
            <a:off x="2344690" y="3825875"/>
            <a:ext cx="41289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20</a:t>
            </a:r>
          </a:p>
        </p:txBody>
      </p:sp>
      <p:sp>
        <p:nvSpPr>
          <p:cNvPr id="190505" name="Line 15"/>
          <p:cNvSpPr>
            <a:spLocks noChangeShapeType="1"/>
          </p:cNvSpPr>
          <p:nvPr/>
        </p:nvSpPr>
        <p:spPr bwMode="auto">
          <a:xfrm flipH="1">
            <a:off x="2727325" y="3987800"/>
            <a:ext cx="1031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06" name="Text Box 16"/>
          <p:cNvSpPr txBox="1">
            <a:spLocks noChangeArrowheads="1"/>
          </p:cNvSpPr>
          <p:nvPr/>
        </p:nvSpPr>
        <p:spPr bwMode="auto">
          <a:xfrm>
            <a:off x="2458708" y="4379913"/>
            <a:ext cx="29878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0</a:t>
            </a:r>
          </a:p>
        </p:txBody>
      </p:sp>
      <p:sp>
        <p:nvSpPr>
          <p:cNvPr id="190507" name="Line 17"/>
          <p:cNvSpPr>
            <a:spLocks noChangeShapeType="1"/>
          </p:cNvSpPr>
          <p:nvPr/>
        </p:nvSpPr>
        <p:spPr bwMode="auto">
          <a:xfrm flipH="1">
            <a:off x="2727325" y="4540250"/>
            <a:ext cx="103188"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08" name="Freeform 19"/>
          <p:cNvSpPr>
            <a:spLocks/>
          </p:cNvSpPr>
          <p:nvPr/>
        </p:nvSpPr>
        <p:spPr bwMode="auto">
          <a:xfrm>
            <a:off x="2836864" y="1633727"/>
            <a:ext cx="7561262" cy="3019425"/>
          </a:xfrm>
          <a:custGeom>
            <a:avLst/>
            <a:gdLst>
              <a:gd name="T0" fmla="*/ 0 w 2298"/>
              <a:gd name="T1" fmla="*/ 0 h 1377"/>
              <a:gd name="T2" fmla="*/ 0 w 2298"/>
              <a:gd name="T3" fmla="*/ 2147483647 h 1377"/>
              <a:gd name="T4" fmla="*/ 2147483647 w 2298"/>
              <a:gd name="T5" fmla="*/ 2147483647 h 1377"/>
              <a:gd name="T6" fmla="*/ 0 60000 65536"/>
              <a:gd name="T7" fmla="*/ 0 60000 65536"/>
              <a:gd name="T8" fmla="*/ 0 60000 65536"/>
              <a:gd name="T9" fmla="*/ 0 w 2298"/>
              <a:gd name="T10" fmla="*/ 0 h 1377"/>
              <a:gd name="T11" fmla="*/ 2298 w 2298"/>
              <a:gd name="T12" fmla="*/ 1377 h 1377"/>
            </a:gdLst>
            <a:ahLst/>
            <a:cxnLst>
              <a:cxn ang="T6">
                <a:pos x="T0" y="T1"/>
              </a:cxn>
              <a:cxn ang="T7">
                <a:pos x="T2" y="T3"/>
              </a:cxn>
              <a:cxn ang="T8">
                <a:pos x="T4" y="T5"/>
              </a:cxn>
            </a:cxnLst>
            <a:rect l="T9" t="T10" r="T11" b="T12"/>
            <a:pathLst>
              <a:path w="2298" h="1377">
                <a:moveTo>
                  <a:pt x="0" y="0"/>
                </a:moveTo>
                <a:lnTo>
                  <a:pt x="0" y="1377"/>
                </a:lnTo>
                <a:lnTo>
                  <a:pt x="2298" y="1377"/>
                </a:lnTo>
              </a:path>
            </a:pathLst>
          </a:custGeom>
          <a:noFill/>
          <a:ln w="19050">
            <a:solidFill>
              <a:schemeClr val="tx1"/>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09" name="Text Box 20"/>
          <p:cNvSpPr txBox="1">
            <a:spLocks noChangeArrowheads="1"/>
          </p:cNvSpPr>
          <p:nvPr/>
        </p:nvSpPr>
        <p:spPr bwMode="auto">
          <a:xfrm>
            <a:off x="3004181" y="4702175"/>
            <a:ext cx="29878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0</a:t>
            </a:r>
          </a:p>
        </p:txBody>
      </p:sp>
      <p:sp>
        <p:nvSpPr>
          <p:cNvPr id="190510" name="Line 21"/>
          <p:cNvSpPr>
            <a:spLocks noChangeShapeType="1"/>
          </p:cNvSpPr>
          <p:nvPr/>
        </p:nvSpPr>
        <p:spPr bwMode="auto">
          <a:xfrm>
            <a:off x="3146425"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11" name="Text Box 22"/>
          <p:cNvSpPr txBox="1">
            <a:spLocks noChangeArrowheads="1"/>
          </p:cNvSpPr>
          <p:nvPr/>
        </p:nvSpPr>
        <p:spPr bwMode="auto">
          <a:xfrm>
            <a:off x="3516942" y="4702175"/>
            <a:ext cx="29878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2</a:t>
            </a:r>
          </a:p>
        </p:txBody>
      </p:sp>
      <p:sp>
        <p:nvSpPr>
          <p:cNvPr id="190512" name="Line 23"/>
          <p:cNvSpPr>
            <a:spLocks noChangeShapeType="1"/>
          </p:cNvSpPr>
          <p:nvPr/>
        </p:nvSpPr>
        <p:spPr bwMode="auto">
          <a:xfrm>
            <a:off x="3671888"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13" name="Text Box 24"/>
          <p:cNvSpPr txBox="1">
            <a:spLocks noChangeArrowheads="1"/>
          </p:cNvSpPr>
          <p:nvPr/>
        </p:nvSpPr>
        <p:spPr bwMode="auto">
          <a:xfrm>
            <a:off x="4043993" y="4702175"/>
            <a:ext cx="29878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4</a:t>
            </a:r>
          </a:p>
        </p:txBody>
      </p:sp>
      <p:sp>
        <p:nvSpPr>
          <p:cNvPr id="190514" name="Line 25"/>
          <p:cNvSpPr>
            <a:spLocks noChangeShapeType="1"/>
          </p:cNvSpPr>
          <p:nvPr/>
        </p:nvSpPr>
        <p:spPr bwMode="auto">
          <a:xfrm>
            <a:off x="4200525"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15" name="Text Box 26"/>
          <p:cNvSpPr txBox="1">
            <a:spLocks noChangeArrowheads="1"/>
          </p:cNvSpPr>
          <p:nvPr/>
        </p:nvSpPr>
        <p:spPr bwMode="auto">
          <a:xfrm>
            <a:off x="4567867" y="4702175"/>
            <a:ext cx="29878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6</a:t>
            </a:r>
          </a:p>
        </p:txBody>
      </p:sp>
      <p:sp>
        <p:nvSpPr>
          <p:cNvPr id="190516" name="Line 27"/>
          <p:cNvSpPr>
            <a:spLocks noChangeShapeType="1"/>
          </p:cNvSpPr>
          <p:nvPr/>
        </p:nvSpPr>
        <p:spPr bwMode="auto">
          <a:xfrm>
            <a:off x="4714875"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17" name="Text Box 28"/>
          <p:cNvSpPr txBox="1">
            <a:spLocks noChangeArrowheads="1"/>
          </p:cNvSpPr>
          <p:nvPr/>
        </p:nvSpPr>
        <p:spPr bwMode="auto">
          <a:xfrm>
            <a:off x="5084598" y="4702175"/>
            <a:ext cx="298780"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8</a:t>
            </a:r>
          </a:p>
        </p:txBody>
      </p:sp>
      <p:sp>
        <p:nvSpPr>
          <p:cNvPr id="190518" name="Line 29"/>
          <p:cNvSpPr>
            <a:spLocks noChangeShapeType="1"/>
          </p:cNvSpPr>
          <p:nvPr/>
        </p:nvSpPr>
        <p:spPr bwMode="auto">
          <a:xfrm>
            <a:off x="5245100"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19" name="Text Box 30"/>
          <p:cNvSpPr txBox="1">
            <a:spLocks noChangeArrowheads="1"/>
          </p:cNvSpPr>
          <p:nvPr/>
        </p:nvSpPr>
        <p:spPr bwMode="auto">
          <a:xfrm>
            <a:off x="5575324" y="4702175"/>
            <a:ext cx="41289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10</a:t>
            </a:r>
          </a:p>
        </p:txBody>
      </p:sp>
      <p:sp>
        <p:nvSpPr>
          <p:cNvPr id="190520" name="Line 31"/>
          <p:cNvSpPr>
            <a:spLocks noChangeShapeType="1"/>
          </p:cNvSpPr>
          <p:nvPr/>
        </p:nvSpPr>
        <p:spPr bwMode="auto">
          <a:xfrm>
            <a:off x="5770563"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21" name="Text Box 32"/>
          <p:cNvSpPr txBox="1">
            <a:spLocks noChangeArrowheads="1"/>
          </p:cNvSpPr>
          <p:nvPr/>
        </p:nvSpPr>
        <p:spPr bwMode="auto">
          <a:xfrm>
            <a:off x="6096024" y="4702175"/>
            <a:ext cx="41289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12</a:t>
            </a:r>
          </a:p>
        </p:txBody>
      </p:sp>
      <p:sp>
        <p:nvSpPr>
          <p:cNvPr id="190522" name="Line 33"/>
          <p:cNvSpPr>
            <a:spLocks noChangeShapeType="1"/>
          </p:cNvSpPr>
          <p:nvPr/>
        </p:nvSpPr>
        <p:spPr bwMode="auto">
          <a:xfrm>
            <a:off x="6307138"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23" name="Text Box 34"/>
          <p:cNvSpPr txBox="1">
            <a:spLocks noChangeArrowheads="1"/>
          </p:cNvSpPr>
          <p:nvPr/>
        </p:nvSpPr>
        <p:spPr bwMode="auto">
          <a:xfrm>
            <a:off x="6601642" y="4702175"/>
            <a:ext cx="41289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14</a:t>
            </a:r>
          </a:p>
        </p:txBody>
      </p:sp>
      <p:sp>
        <p:nvSpPr>
          <p:cNvPr id="190524" name="Line 35"/>
          <p:cNvSpPr>
            <a:spLocks noChangeShapeType="1"/>
          </p:cNvSpPr>
          <p:nvPr/>
        </p:nvSpPr>
        <p:spPr bwMode="auto">
          <a:xfrm>
            <a:off x="6837363"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25" name="Text Box 36"/>
          <p:cNvSpPr txBox="1">
            <a:spLocks noChangeArrowheads="1"/>
          </p:cNvSpPr>
          <p:nvPr/>
        </p:nvSpPr>
        <p:spPr bwMode="auto">
          <a:xfrm>
            <a:off x="7135042" y="4702175"/>
            <a:ext cx="41289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16</a:t>
            </a:r>
          </a:p>
        </p:txBody>
      </p:sp>
      <p:sp>
        <p:nvSpPr>
          <p:cNvPr id="190526" name="Line 37"/>
          <p:cNvSpPr>
            <a:spLocks noChangeShapeType="1"/>
          </p:cNvSpPr>
          <p:nvPr/>
        </p:nvSpPr>
        <p:spPr bwMode="auto">
          <a:xfrm>
            <a:off x="7337425"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27" name="Text Box 38"/>
          <p:cNvSpPr txBox="1">
            <a:spLocks noChangeArrowheads="1"/>
          </p:cNvSpPr>
          <p:nvPr/>
        </p:nvSpPr>
        <p:spPr bwMode="auto">
          <a:xfrm>
            <a:off x="7656536" y="4702175"/>
            <a:ext cx="41289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18</a:t>
            </a:r>
          </a:p>
        </p:txBody>
      </p:sp>
      <p:sp>
        <p:nvSpPr>
          <p:cNvPr id="190528" name="Line 39"/>
          <p:cNvSpPr>
            <a:spLocks noChangeShapeType="1"/>
          </p:cNvSpPr>
          <p:nvPr/>
        </p:nvSpPr>
        <p:spPr bwMode="auto">
          <a:xfrm>
            <a:off x="7864475"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29" name="Text Box 40"/>
          <p:cNvSpPr txBox="1">
            <a:spLocks noChangeArrowheads="1"/>
          </p:cNvSpPr>
          <p:nvPr/>
        </p:nvSpPr>
        <p:spPr bwMode="auto">
          <a:xfrm>
            <a:off x="8205017" y="4702175"/>
            <a:ext cx="41289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20</a:t>
            </a:r>
          </a:p>
        </p:txBody>
      </p:sp>
      <p:sp>
        <p:nvSpPr>
          <p:cNvPr id="190530" name="Line 41"/>
          <p:cNvSpPr>
            <a:spLocks noChangeShapeType="1"/>
          </p:cNvSpPr>
          <p:nvPr/>
        </p:nvSpPr>
        <p:spPr bwMode="auto">
          <a:xfrm>
            <a:off x="8391525"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31" name="Text Box 42"/>
          <p:cNvSpPr txBox="1">
            <a:spLocks noChangeArrowheads="1"/>
          </p:cNvSpPr>
          <p:nvPr/>
        </p:nvSpPr>
        <p:spPr bwMode="auto">
          <a:xfrm>
            <a:off x="8699524" y="4702175"/>
            <a:ext cx="41289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22</a:t>
            </a:r>
          </a:p>
        </p:txBody>
      </p:sp>
      <p:sp>
        <p:nvSpPr>
          <p:cNvPr id="190532" name="Line 43"/>
          <p:cNvSpPr>
            <a:spLocks noChangeShapeType="1"/>
          </p:cNvSpPr>
          <p:nvPr/>
        </p:nvSpPr>
        <p:spPr bwMode="auto">
          <a:xfrm>
            <a:off x="8918575"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33" name="Text Box 44"/>
          <p:cNvSpPr txBox="1">
            <a:spLocks noChangeArrowheads="1"/>
          </p:cNvSpPr>
          <p:nvPr/>
        </p:nvSpPr>
        <p:spPr bwMode="auto">
          <a:xfrm>
            <a:off x="9223399" y="4702175"/>
            <a:ext cx="41289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24</a:t>
            </a:r>
          </a:p>
        </p:txBody>
      </p:sp>
      <p:sp>
        <p:nvSpPr>
          <p:cNvPr id="190534" name="Line 45"/>
          <p:cNvSpPr>
            <a:spLocks noChangeShapeType="1"/>
          </p:cNvSpPr>
          <p:nvPr/>
        </p:nvSpPr>
        <p:spPr bwMode="auto">
          <a:xfrm>
            <a:off x="9445625"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35" name="Text Box 46"/>
          <p:cNvSpPr txBox="1">
            <a:spLocks noChangeArrowheads="1"/>
          </p:cNvSpPr>
          <p:nvPr/>
        </p:nvSpPr>
        <p:spPr bwMode="auto">
          <a:xfrm>
            <a:off x="9755211" y="4702175"/>
            <a:ext cx="412893"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srgbClr val="FFFFFF"/>
                </a:solidFill>
                <a:effectLst/>
                <a:uLnTx/>
                <a:uFillTx/>
                <a:latin typeface="Arial" charset="0"/>
                <a:ea typeface="ＭＳ Ｐゴシック" charset="0"/>
                <a:cs typeface="Arial" charset="0"/>
              </a:rPr>
              <a:t>26</a:t>
            </a:r>
          </a:p>
        </p:txBody>
      </p:sp>
      <p:sp>
        <p:nvSpPr>
          <p:cNvPr id="190536" name="Line 47"/>
          <p:cNvSpPr>
            <a:spLocks noChangeShapeType="1"/>
          </p:cNvSpPr>
          <p:nvPr/>
        </p:nvSpPr>
        <p:spPr bwMode="auto">
          <a:xfrm>
            <a:off x="9972675" y="4654739"/>
            <a:ext cx="0" cy="111125"/>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37" name="Freeform 167"/>
          <p:cNvSpPr>
            <a:spLocks/>
          </p:cNvSpPr>
          <p:nvPr/>
        </p:nvSpPr>
        <p:spPr bwMode="auto">
          <a:xfrm>
            <a:off x="3157578" y="1747838"/>
            <a:ext cx="1423987" cy="1485900"/>
          </a:xfrm>
          <a:custGeom>
            <a:avLst/>
            <a:gdLst>
              <a:gd name="T0" fmla="*/ 0 w 897"/>
              <a:gd name="T1" fmla="*/ 0 h 936"/>
              <a:gd name="T2" fmla="*/ 2147483647 w 897"/>
              <a:gd name="T3" fmla="*/ 0 h 936"/>
              <a:gd name="T4" fmla="*/ 2147483647 w 897"/>
              <a:gd name="T5" fmla="*/ 2147483647 h 936"/>
              <a:gd name="T6" fmla="*/ 2147483647 w 897"/>
              <a:gd name="T7" fmla="*/ 2147483647 h 936"/>
              <a:gd name="T8" fmla="*/ 2147483647 w 897"/>
              <a:gd name="T9" fmla="*/ 2147483647 h 936"/>
              <a:gd name="T10" fmla="*/ 2147483647 w 897"/>
              <a:gd name="T11" fmla="*/ 2147483647 h 936"/>
              <a:gd name="T12" fmla="*/ 2147483647 w 897"/>
              <a:gd name="T13" fmla="*/ 2147483647 h 936"/>
              <a:gd name="T14" fmla="*/ 2147483647 w 897"/>
              <a:gd name="T15" fmla="*/ 2147483647 h 936"/>
              <a:gd name="T16" fmla="*/ 2147483647 w 897"/>
              <a:gd name="T17" fmla="*/ 2147483647 h 936"/>
              <a:gd name="T18" fmla="*/ 2147483647 w 897"/>
              <a:gd name="T19" fmla="*/ 2147483647 h 936"/>
              <a:gd name="T20" fmla="*/ 2147483647 w 897"/>
              <a:gd name="T21" fmla="*/ 2147483647 h 936"/>
              <a:gd name="T22" fmla="*/ 2147483647 w 897"/>
              <a:gd name="T23" fmla="*/ 2147483647 h 936"/>
              <a:gd name="T24" fmla="*/ 2147483647 w 897"/>
              <a:gd name="T25" fmla="*/ 2147483647 h 936"/>
              <a:gd name="T26" fmla="*/ 2147483647 w 897"/>
              <a:gd name="T27" fmla="*/ 2147483647 h 936"/>
              <a:gd name="T28" fmla="*/ 2147483647 w 897"/>
              <a:gd name="T29" fmla="*/ 2147483647 h 936"/>
              <a:gd name="T30" fmla="*/ 2147483647 w 897"/>
              <a:gd name="T31" fmla="*/ 2147483647 h 936"/>
              <a:gd name="T32" fmla="*/ 2147483647 w 897"/>
              <a:gd name="T33" fmla="*/ 2147483647 h 936"/>
              <a:gd name="T34" fmla="*/ 2147483647 w 897"/>
              <a:gd name="T35" fmla="*/ 2147483647 h 936"/>
              <a:gd name="T36" fmla="*/ 2147483647 w 897"/>
              <a:gd name="T37" fmla="*/ 2147483647 h 936"/>
              <a:gd name="T38" fmla="*/ 2147483647 w 897"/>
              <a:gd name="T39" fmla="*/ 2147483647 h 936"/>
              <a:gd name="T40" fmla="*/ 2147483647 w 897"/>
              <a:gd name="T41" fmla="*/ 2147483647 h 936"/>
              <a:gd name="T42" fmla="*/ 2147483647 w 897"/>
              <a:gd name="T43" fmla="*/ 2147483647 h 936"/>
              <a:gd name="T44" fmla="*/ 2147483647 w 897"/>
              <a:gd name="T45" fmla="*/ 2147483647 h 936"/>
              <a:gd name="T46" fmla="*/ 2147483647 w 897"/>
              <a:gd name="T47" fmla="*/ 2147483647 h 936"/>
              <a:gd name="T48" fmla="*/ 2147483647 w 897"/>
              <a:gd name="T49" fmla="*/ 2147483647 h 936"/>
              <a:gd name="T50" fmla="*/ 2147483647 w 897"/>
              <a:gd name="T51" fmla="*/ 2147483647 h 936"/>
              <a:gd name="T52" fmla="*/ 2147483647 w 897"/>
              <a:gd name="T53" fmla="*/ 2147483647 h 936"/>
              <a:gd name="T54" fmla="*/ 2147483647 w 897"/>
              <a:gd name="T55" fmla="*/ 2147483647 h 936"/>
              <a:gd name="T56" fmla="*/ 2147483647 w 897"/>
              <a:gd name="T57" fmla="*/ 2147483647 h 936"/>
              <a:gd name="T58" fmla="*/ 2147483647 w 897"/>
              <a:gd name="T59" fmla="*/ 2147483647 h 936"/>
              <a:gd name="T60" fmla="*/ 2147483647 w 897"/>
              <a:gd name="T61" fmla="*/ 2147483647 h 936"/>
              <a:gd name="T62" fmla="*/ 2147483647 w 897"/>
              <a:gd name="T63" fmla="*/ 2147483647 h 936"/>
              <a:gd name="T64" fmla="*/ 2147483647 w 897"/>
              <a:gd name="T65" fmla="*/ 2147483647 h 936"/>
              <a:gd name="T66" fmla="*/ 2147483647 w 897"/>
              <a:gd name="T67" fmla="*/ 2147483647 h 936"/>
              <a:gd name="T68" fmla="*/ 2147483647 w 897"/>
              <a:gd name="T69" fmla="*/ 2147483647 h 936"/>
              <a:gd name="T70" fmla="*/ 2147483647 w 897"/>
              <a:gd name="T71" fmla="*/ 2147483647 h 936"/>
              <a:gd name="T72" fmla="*/ 2147483647 w 897"/>
              <a:gd name="T73" fmla="*/ 2147483647 h 936"/>
              <a:gd name="T74" fmla="*/ 2147483647 w 897"/>
              <a:gd name="T75" fmla="*/ 2147483647 h 936"/>
              <a:gd name="T76" fmla="*/ 2147483647 w 897"/>
              <a:gd name="T77" fmla="*/ 2147483647 h 936"/>
              <a:gd name="T78" fmla="*/ 2147483647 w 897"/>
              <a:gd name="T79" fmla="*/ 2147483647 h 936"/>
              <a:gd name="T80" fmla="*/ 2147483647 w 897"/>
              <a:gd name="T81" fmla="*/ 2147483647 h 936"/>
              <a:gd name="T82" fmla="*/ 2147483647 w 897"/>
              <a:gd name="T83" fmla="*/ 2147483647 h 936"/>
              <a:gd name="T84" fmla="*/ 2147483647 w 897"/>
              <a:gd name="T85" fmla="*/ 2147483647 h 936"/>
              <a:gd name="T86" fmla="*/ 2147483647 w 897"/>
              <a:gd name="T87" fmla="*/ 2147483647 h 936"/>
              <a:gd name="T88" fmla="*/ 2147483647 w 897"/>
              <a:gd name="T89" fmla="*/ 2147483647 h 936"/>
              <a:gd name="T90" fmla="*/ 2147483647 w 897"/>
              <a:gd name="T91" fmla="*/ 2147483647 h 936"/>
              <a:gd name="T92" fmla="*/ 2147483647 w 897"/>
              <a:gd name="T93" fmla="*/ 2147483647 h 936"/>
              <a:gd name="T94" fmla="*/ 2147483647 w 897"/>
              <a:gd name="T95" fmla="*/ 2147483647 h 936"/>
              <a:gd name="T96" fmla="*/ 2147483647 w 897"/>
              <a:gd name="T97" fmla="*/ 2147483647 h 936"/>
              <a:gd name="T98" fmla="*/ 2147483647 w 897"/>
              <a:gd name="T99" fmla="*/ 2147483647 h 936"/>
              <a:gd name="T100" fmla="*/ 2147483647 w 897"/>
              <a:gd name="T101" fmla="*/ 2147483647 h 936"/>
              <a:gd name="T102" fmla="*/ 2147483647 w 897"/>
              <a:gd name="T103" fmla="*/ 2147483647 h 936"/>
              <a:gd name="T104" fmla="*/ 2147483647 w 897"/>
              <a:gd name="T105" fmla="*/ 2147483647 h 936"/>
              <a:gd name="T106" fmla="*/ 2147483647 w 897"/>
              <a:gd name="T107" fmla="*/ 2147483647 h 936"/>
              <a:gd name="T108" fmla="*/ 2147483647 w 897"/>
              <a:gd name="T109" fmla="*/ 2147483647 h 936"/>
              <a:gd name="T110" fmla="*/ 2147483647 w 897"/>
              <a:gd name="T111" fmla="*/ 2147483647 h 936"/>
              <a:gd name="T112" fmla="*/ 2147483647 w 897"/>
              <a:gd name="T113" fmla="*/ 2147483647 h 936"/>
              <a:gd name="T114" fmla="*/ 2147483647 w 897"/>
              <a:gd name="T115" fmla="*/ 2147483647 h 936"/>
              <a:gd name="T116" fmla="*/ 2147483647 w 897"/>
              <a:gd name="T117" fmla="*/ 2147483647 h 936"/>
              <a:gd name="T118" fmla="*/ 2147483647 w 897"/>
              <a:gd name="T119" fmla="*/ 2147483647 h 936"/>
              <a:gd name="T120" fmla="*/ 2147483647 w 897"/>
              <a:gd name="T121" fmla="*/ 2147483647 h 936"/>
              <a:gd name="T122" fmla="*/ 2147483647 w 897"/>
              <a:gd name="T123" fmla="*/ 2147483647 h 936"/>
              <a:gd name="T124" fmla="*/ 2147483647 w 897"/>
              <a:gd name="T125" fmla="*/ 2147483647 h 9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97"/>
              <a:gd name="T190" fmla="*/ 0 h 936"/>
              <a:gd name="T191" fmla="*/ 897 w 897"/>
              <a:gd name="T192" fmla="*/ 936 h 9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97" h="936">
                <a:moveTo>
                  <a:pt x="0" y="0"/>
                </a:moveTo>
                <a:lnTo>
                  <a:pt x="138" y="0"/>
                </a:lnTo>
                <a:lnTo>
                  <a:pt x="147" y="36"/>
                </a:lnTo>
                <a:lnTo>
                  <a:pt x="191" y="35"/>
                </a:lnTo>
                <a:lnTo>
                  <a:pt x="192" y="45"/>
                </a:lnTo>
                <a:lnTo>
                  <a:pt x="228" y="44"/>
                </a:lnTo>
                <a:lnTo>
                  <a:pt x="227" y="54"/>
                </a:lnTo>
                <a:lnTo>
                  <a:pt x="254" y="54"/>
                </a:lnTo>
                <a:lnTo>
                  <a:pt x="251" y="68"/>
                </a:lnTo>
                <a:lnTo>
                  <a:pt x="287" y="69"/>
                </a:lnTo>
                <a:lnTo>
                  <a:pt x="287" y="96"/>
                </a:lnTo>
                <a:lnTo>
                  <a:pt x="302" y="99"/>
                </a:lnTo>
                <a:lnTo>
                  <a:pt x="303" y="144"/>
                </a:lnTo>
                <a:lnTo>
                  <a:pt x="347" y="144"/>
                </a:lnTo>
                <a:lnTo>
                  <a:pt x="354" y="149"/>
                </a:lnTo>
                <a:lnTo>
                  <a:pt x="353" y="177"/>
                </a:lnTo>
                <a:lnTo>
                  <a:pt x="380" y="179"/>
                </a:lnTo>
                <a:lnTo>
                  <a:pt x="380" y="195"/>
                </a:lnTo>
                <a:lnTo>
                  <a:pt x="402" y="197"/>
                </a:lnTo>
                <a:lnTo>
                  <a:pt x="405" y="222"/>
                </a:lnTo>
                <a:lnTo>
                  <a:pt x="413" y="222"/>
                </a:lnTo>
                <a:lnTo>
                  <a:pt x="414" y="261"/>
                </a:lnTo>
                <a:lnTo>
                  <a:pt x="426" y="263"/>
                </a:lnTo>
                <a:lnTo>
                  <a:pt x="423" y="287"/>
                </a:lnTo>
                <a:lnTo>
                  <a:pt x="431" y="305"/>
                </a:lnTo>
                <a:lnTo>
                  <a:pt x="431" y="317"/>
                </a:lnTo>
                <a:lnTo>
                  <a:pt x="443" y="330"/>
                </a:lnTo>
                <a:lnTo>
                  <a:pt x="444" y="375"/>
                </a:lnTo>
                <a:lnTo>
                  <a:pt x="450" y="386"/>
                </a:lnTo>
                <a:lnTo>
                  <a:pt x="452" y="498"/>
                </a:lnTo>
                <a:lnTo>
                  <a:pt x="461" y="533"/>
                </a:lnTo>
                <a:lnTo>
                  <a:pt x="462" y="573"/>
                </a:lnTo>
                <a:lnTo>
                  <a:pt x="467" y="597"/>
                </a:lnTo>
                <a:lnTo>
                  <a:pt x="483" y="605"/>
                </a:lnTo>
                <a:lnTo>
                  <a:pt x="483" y="639"/>
                </a:lnTo>
                <a:lnTo>
                  <a:pt x="497" y="641"/>
                </a:lnTo>
                <a:lnTo>
                  <a:pt x="497" y="683"/>
                </a:lnTo>
                <a:lnTo>
                  <a:pt x="519" y="683"/>
                </a:lnTo>
                <a:lnTo>
                  <a:pt x="521" y="689"/>
                </a:lnTo>
                <a:lnTo>
                  <a:pt x="531" y="692"/>
                </a:lnTo>
                <a:lnTo>
                  <a:pt x="528" y="707"/>
                </a:lnTo>
                <a:lnTo>
                  <a:pt x="545" y="708"/>
                </a:lnTo>
                <a:lnTo>
                  <a:pt x="545" y="720"/>
                </a:lnTo>
                <a:lnTo>
                  <a:pt x="591" y="720"/>
                </a:lnTo>
                <a:lnTo>
                  <a:pt x="590" y="735"/>
                </a:lnTo>
                <a:lnTo>
                  <a:pt x="642" y="735"/>
                </a:lnTo>
                <a:lnTo>
                  <a:pt x="644" y="750"/>
                </a:lnTo>
                <a:lnTo>
                  <a:pt x="716" y="750"/>
                </a:lnTo>
                <a:lnTo>
                  <a:pt x="716" y="755"/>
                </a:lnTo>
                <a:lnTo>
                  <a:pt x="732" y="756"/>
                </a:lnTo>
                <a:lnTo>
                  <a:pt x="732" y="759"/>
                </a:lnTo>
                <a:lnTo>
                  <a:pt x="747" y="762"/>
                </a:lnTo>
                <a:lnTo>
                  <a:pt x="747" y="776"/>
                </a:lnTo>
                <a:lnTo>
                  <a:pt x="768" y="774"/>
                </a:lnTo>
                <a:lnTo>
                  <a:pt x="773" y="809"/>
                </a:lnTo>
                <a:lnTo>
                  <a:pt x="849" y="807"/>
                </a:lnTo>
                <a:lnTo>
                  <a:pt x="852" y="821"/>
                </a:lnTo>
                <a:lnTo>
                  <a:pt x="873" y="821"/>
                </a:lnTo>
                <a:lnTo>
                  <a:pt x="873" y="857"/>
                </a:lnTo>
                <a:lnTo>
                  <a:pt x="888" y="863"/>
                </a:lnTo>
                <a:lnTo>
                  <a:pt x="882" y="899"/>
                </a:lnTo>
                <a:lnTo>
                  <a:pt x="897" y="897"/>
                </a:lnTo>
                <a:lnTo>
                  <a:pt x="897" y="936"/>
                </a:lnTo>
              </a:path>
            </a:pathLst>
          </a:custGeom>
          <a:noFill/>
          <a:ln w="9525">
            <a:solidFill>
              <a:srgbClr val="FFFF66"/>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38" name="Freeform 168"/>
          <p:cNvSpPr>
            <a:spLocks/>
          </p:cNvSpPr>
          <p:nvPr/>
        </p:nvSpPr>
        <p:spPr bwMode="auto">
          <a:xfrm>
            <a:off x="4579941" y="3236918"/>
            <a:ext cx="4725987" cy="1304925"/>
          </a:xfrm>
          <a:custGeom>
            <a:avLst/>
            <a:gdLst>
              <a:gd name="T0" fmla="*/ 0 w 2977"/>
              <a:gd name="T1" fmla="*/ 0 h 822"/>
              <a:gd name="T2" fmla="*/ 2147483647 w 2977"/>
              <a:gd name="T3" fmla="*/ 2147483647 h 822"/>
              <a:gd name="T4" fmla="*/ 2147483647 w 2977"/>
              <a:gd name="T5" fmla="*/ 2147483647 h 822"/>
              <a:gd name="T6" fmla="*/ 2147483647 w 2977"/>
              <a:gd name="T7" fmla="*/ 2147483647 h 822"/>
              <a:gd name="T8" fmla="*/ 2147483647 w 2977"/>
              <a:gd name="T9" fmla="*/ 2147483647 h 822"/>
              <a:gd name="T10" fmla="*/ 2147483647 w 2977"/>
              <a:gd name="T11" fmla="*/ 2147483647 h 822"/>
              <a:gd name="T12" fmla="*/ 2147483647 w 2977"/>
              <a:gd name="T13" fmla="*/ 2147483647 h 822"/>
              <a:gd name="T14" fmla="*/ 2147483647 w 2977"/>
              <a:gd name="T15" fmla="*/ 2147483647 h 822"/>
              <a:gd name="T16" fmla="*/ 2147483647 w 2977"/>
              <a:gd name="T17" fmla="*/ 2147483647 h 822"/>
              <a:gd name="T18" fmla="*/ 2147483647 w 2977"/>
              <a:gd name="T19" fmla="*/ 2147483647 h 822"/>
              <a:gd name="T20" fmla="*/ 2147483647 w 2977"/>
              <a:gd name="T21" fmla="*/ 2147483647 h 822"/>
              <a:gd name="T22" fmla="*/ 2147483647 w 2977"/>
              <a:gd name="T23" fmla="*/ 2147483647 h 822"/>
              <a:gd name="T24" fmla="*/ 2147483647 w 2977"/>
              <a:gd name="T25" fmla="*/ 2147483647 h 822"/>
              <a:gd name="T26" fmla="*/ 2147483647 w 2977"/>
              <a:gd name="T27" fmla="*/ 2147483647 h 822"/>
              <a:gd name="T28" fmla="*/ 2147483647 w 2977"/>
              <a:gd name="T29" fmla="*/ 2147483647 h 822"/>
              <a:gd name="T30" fmla="*/ 2147483647 w 2977"/>
              <a:gd name="T31" fmla="*/ 2147483647 h 822"/>
              <a:gd name="T32" fmla="*/ 2147483647 w 2977"/>
              <a:gd name="T33" fmla="*/ 2147483647 h 822"/>
              <a:gd name="T34" fmla="*/ 2147483647 w 2977"/>
              <a:gd name="T35" fmla="*/ 2147483647 h 822"/>
              <a:gd name="T36" fmla="*/ 2147483647 w 2977"/>
              <a:gd name="T37" fmla="*/ 2147483647 h 822"/>
              <a:gd name="T38" fmla="*/ 2147483647 w 2977"/>
              <a:gd name="T39" fmla="*/ 2147483647 h 822"/>
              <a:gd name="T40" fmla="*/ 2147483647 w 2977"/>
              <a:gd name="T41" fmla="*/ 2147483647 h 822"/>
              <a:gd name="T42" fmla="*/ 2147483647 w 2977"/>
              <a:gd name="T43" fmla="*/ 2147483647 h 822"/>
              <a:gd name="T44" fmla="*/ 2147483647 w 2977"/>
              <a:gd name="T45" fmla="*/ 2147483647 h 822"/>
              <a:gd name="T46" fmla="*/ 2147483647 w 2977"/>
              <a:gd name="T47" fmla="*/ 2147483647 h 822"/>
              <a:gd name="T48" fmla="*/ 2147483647 w 2977"/>
              <a:gd name="T49" fmla="*/ 2147483647 h 822"/>
              <a:gd name="T50" fmla="*/ 2147483647 w 2977"/>
              <a:gd name="T51" fmla="*/ 2147483647 h 822"/>
              <a:gd name="T52" fmla="*/ 2147483647 w 2977"/>
              <a:gd name="T53" fmla="*/ 2147483647 h 822"/>
              <a:gd name="T54" fmla="*/ 2147483647 w 2977"/>
              <a:gd name="T55" fmla="*/ 2147483647 h 822"/>
              <a:gd name="T56" fmla="*/ 2147483647 w 2977"/>
              <a:gd name="T57" fmla="*/ 2147483647 h 822"/>
              <a:gd name="T58" fmla="*/ 2147483647 w 2977"/>
              <a:gd name="T59" fmla="*/ 2147483647 h 822"/>
              <a:gd name="T60" fmla="*/ 2147483647 w 2977"/>
              <a:gd name="T61" fmla="*/ 2147483647 h 822"/>
              <a:gd name="T62" fmla="*/ 2147483647 w 2977"/>
              <a:gd name="T63" fmla="*/ 2147483647 h 822"/>
              <a:gd name="T64" fmla="*/ 2147483647 w 2977"/>
              <a:gd name="T65" fmla="*/ 2147483647 h 822"/>
              <a:gd name="T66" fmla="*/ 2147483647 w 2977"/>
              <a:gd name="T67" fmla="*/ 2147483647 h 822"/>
              <a:gd name="T68" fmla="*/ 2147483647 w 2977"/>
              <a:gd name="T69" fmla="*/ 2147483647 h 822"/>
              <a:gd name="T70" fmla="*/ 2147483647 w 2977"/>
              <a:gd name="T71" fmla="*/ 2147483647 h 822"/>
              <a:gd name="T72" fmla="*/ 2147483647 w 2977"/>
              <a:gd name="T73" fmla="*/ 2147483647 h 822"/>
              <a:gd name="T74" fmla="*/ 2147483647 w 2977"/>
              <a:gd name="T75" fmla="*/ 2147483647 h 822"/>
              <a:gd name="T76" fmla="*/ 2147483647 w 2977"/>
              <a:gd name="T77" fmla="*/ 2147483647 h 822"/>
              <a:gd name="T78" fmla="*/ 2147483647 w 2977"/>
              <a:gd name="T79" fmla="*/ 2147483647 h 822"/>
              <a:gd name="T80" fmla="*/ 2147483647 w 2977"/>
              <a:gd name="T81" fmla="*/ 2147483647 h 822"/>
              <a:gd name="T82" fmla="*/ 2147483647 w 2977"/>
              <a:gd name="T83" fmla="*/ 2147483647 h 822"/>
              <a:gd name="T84" fmla="*/ 2147483647 w 2977"/>
              <a:gd name="T85" fmla="*/ 2147483647 h 822"/>
              <a:gd name="T86" fmla="*/ 2147483647 w 2977"/>
              <a:gd name="T87" fmla="*/ 2147483647 h 822"/>
              <a:gd name="T88" fmla="*/ 2147483647 w 2977"/>
              <a:gd name="T89" fmla="*/ 2147483647 h 822"/>
              <a:gd name="T90" fmla="*/ 2147483647 w 2977"/>
              <a:gd name="T91" fmla="*/ 2147483647 h 822"/>
              <a:gd name="T92" fmla="*/ 2147483647 w 2977"/>
              <a:gd name="T93" fmla="*/ 2147483647 h 822"/>
              <a:gd name="T94" fmla="*/ 2147483647 w 2977"/>
              <a:gd name="T95" fmla="*/ 2147483647 h 822"/>
              <a:gd name="T96" fmla="*/ 2147483647 w 2977"/>
              <a:gd name="T97" fmla="*/ 2147483647 h 822"/>
              <a:gd name="T98" fmla="*/ 2147483647 w 2977"/>
              <a:gd name="T99" fmla="*/ 2147483647 h 822"/>
              <a:gd name="T100" fmla="*/ 2147483647 w 2977"/>
              <a:gd name="T101" fmla="*/ 2147483647 h 822"/>
              <a:gd name="T102" fmla="*/ 2147483647 w 2977"/>
              <a:gd name="T103" fmla="*/ 2147483647 h 822"/>
              <a:gd name="T104" fmla="*/ 2147483647 w 2977"/>
              <a:gd name="T105" fmla="*/ 2147483647 h 822"/>
              <a:gd name="T106" fmla="*/ 2147483647 w 2977"/>
              <a:gd name="T107" fmla="*/ 2147483647 h 822"/>
              <a:gd name="T108" fmla="*/ 2147483647 w 2977"/>
              <a:gd name="T109" fmla="*/ 2147483647 h 822"/>
              <a:gd name="T110" fmla="*/ 2147483647 w 2977"/>
              <a:gd name="T111" fmla="*/ 2147483647 h 822"/>
              <a:gd name="T112" fmla="*/ 2147483647 w 2977"/>
              <a:gd name="T113" fmla="*/ 2147483647 h 82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77"/>
              <a:gd name="T172" fmla="*/ 0 h 822"/>
              <a:gd name="T173" fmla="*/ 2977 w 2977"/>
              <a:gd name="T174" fmla="*/ 822 h 82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77" h="822">
                <a:moveTo>
                  <a:pt x="0" y="0"/>
                </a:moveTo>
                <a:lnTo>
                  <a:pt x="7" y="21"/>
                </a:lnTo>
                <a:lnTo>
                  <a:pt x="13" y="87"/>
                </a:lnTo>
                <a:lnTo>
                  <a:pt x="30" y="85"/>
                </a:lnTo>
                <a:lnTo>
                  <a:pt x="28" y="109"/>
                </a:lnTo>
                <a:lnTo>
                  <a:pt x="51" y="109"/>
                </a:lnTo>
                <a:lnTo>
                  <a:pt x="49" y="126"/>
                </a:lnTo>
                <a:lnTo>
                  <a:pt x="142" y="126"/>
                </a:lnTo>
                <a:lnTo>
                  <a:pt x="141" y="145"/>
                </a:lnTo>
                <a:lnTo>
                  <a:pt x="156" y="145"/>
                </a:lnTo>
                <a:lnTo>
                  <a:pt x="156" y="163"/>
                </a:lnTo>
                <a:lnTo>
                  <a:pt x="300" y="163"/>
                </a:lnTo>
                <a:lnTo>
                  <a:pt x="297" y="175"/>
                </a:lnTo>
                <a:lnTo>
                  <a:pt x="352" y="175"/>
                </a:lnTo>
                <a:lnTo>
                  <a:pt x="352" y="189"/>
                </a:lnTo>
                <a:lnTo>
                  <a:pt x="420" y="190"/>
                </a:lnTo>
                <a:lnTo>
                  <a:pt x="420" y="201"/>
                </a:lnTo>
                <a:lnTo>
                  <a:pt x="444" y="205"/>
                </a:lnTo>
                <a:lnTo>
                  <a:pt x="442" y="217"/>
                </a:lnTo>
                <a:lnTo>
                  <a:pt x="456" y="220"/>
                </a:lnTo>
                <a:lnTo>
                  <a:pt x="457" y="231"/>
                </a:lnTo>
                <a:lnTo>
                  <a:pt x="471" y="231"/>
                </a:lnTo>
                <a:lnTo>
                  <a:pt x="469" y="249"/>
                </a:lnTo>
                <a:lnTo>
                  <a:pt x="471" y="286"/>
                </a:lnTo>
                <a:lnTo>
                  <a:pt x="486" y="285"/>
                </a:lnTo>
                <a:lnTo>
                  <a:pt x="489" y="318"/>
                </a:lnTo>
                <a:lnTo>
                  <a:pt x="502" y="319"/>
                </a:lnTo>
                <a:lnTo>
                  <a:pt x="502" y="361"/>
                </a:lnTo>
                <a:lnTo>
                  <a:pt x="531" y="363"/>
                </a:lnTo>
                <a:lnTo>
                  <a:pt x="531" y="372"/>
                </a:lnTo>
                <a:lnTo>
                  <a:pt x="553" y="373"/>
                </a:lnTo>
                <a:lnTo>
                  <a:pt x="552" y="388"/>
                </a:lnTo>
                <a:lnTo>
                  <a:pt x="580" y="388"/>
                </a:lnTo>
                <a:lnTo>
                  <a:pt x="579" y="405"/>
                </a:lnTo>
                <a:lnTo>
                  <a:pt x="600" y="402"/>
                </a:lnTo>
                <a:lnTo>
                  <a:pt x="628" y="402"/>
                </a:lnTo>
                <a:lnTo>
                  <a:pt x="628" y="420"/>
                </a:lnTo>
                <a:lnTo>
                  <a:pt x="751" y="420"/>
                </a:lnTo>
                <a:lnTo>
                  <a:pt x="751" y="442"/>
                </a:lnTo>
                <a:lnTo>
                  <a:pt x="804" y="442"/>
                </a:lnTo>
                <a:lnTo>
                  <a:pt x="804" y="457"/>
                </a:lnTo>
                <a:lnTo>
                  <a:pt x="886" y="457"/>
                </a:lnTo>
                <a:lnTo>
                  <a:pt x="886" y="475"/>
                </a:lnTo>
                <a:lnTo>
                  <a:pt x="937" y="475"/>
                </a:lnTo>
                <a:lnTo>
                  <a:pt x="942" y="493"/>
                </a:lnTo>
                <a:lnTo>
                  <a:pt x="948" y="493"/>
                </a:lnTo>
                <a:lnTo>
                  <a:pt x="948" y="510"/>
                </a:lnTo>
                <a:lnTo>
                  <a:pt x="1371" y="510"/>
                </a:lnTo>
                <a:lnTo>
                  <a:pt x="1371" y="540"/>
                </a:lnTo>
                <a:lnTo>
                  <a:pt x="1390" y="540"/>
                </a:lnTo>
                <a:lnTo>
                  <a:pt x="1390" y="571"/>
                </a:lnTo>
                <a:lnTo>
                  <a:pt x="1617" y="571"/>
                </a:lnTo>
                <a:lnTo>
                  <a:pt x="1617" y="634"/>
                </a:lnTo>
                <a:lnTo>
                  <a:pt x="1834" y="633"/>
                </a:lnTo>
                <a:lnTo>
                  <a:pt x="1836" y="696"/>
                </a:lnTo>
                <a:lnTo>
                  <a:pt x="2977" y="700"/>
                </a:lnTo>
                <a:lnTo>
                  <a:pt x="2977" y="822"/>
                </a:lnTo>
              </a:path>
            </a:pathLst>
          </a:custGeom>
          <a:noFill/>
          <a:ln w="28575" cap="flat" cmpd="sng">
            <a:solidFill>
              <a:srgbClr val="FFFF66"/>
            </a:solidFill>
            <a:prstDash val="sysDot"/>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39" name="Freeform 169"/>
          <p:cNvSpPr>
            <a:spLocks/>
          </p:cNvSpPr>
          <p:nvPr/>
        </p:nvSpPr>
        <p:spPr bwMode="auto">
          <a:xfrm>
            <a:off x="3157539" y="1727389"/>
            <a:ext cx="6538912" cy="2259013"/>
          </a:xfrm>
          <a:custGeom>
            <a:avLst/>
            <a:gdLst>
              <a:gd name="T0" fmla="*/ 2147483647 w 4119"/>
              <a:gd name="T1" fmla="*/ 2147483647 h 1423"/>
              <a:gd name="T2" fmla="*/ 2147483647 w 4119"/>
              <a:gd name="T3" fmla="*/ 2147483647 h 1423"/>
              <a:gd name="T4" fmla="*/ 2147483647 w 4119"/>
              <a:gd name="T5" fmla="*/ 2147483647 h 1423"/>
              <a:gd name="T6" fmla="*/ 2147483647 w 4119"/>
              <a:gd name="T7" fmla="*/ 2147483647 h 1423"/>
              <a:gd name="T8" fmla="*/ 2147483647 w 4119"/>
              <a:gd name="T9" fmla="*/ 2147483647 h 1423"/>
              <a:gd name="T10" fmla="*/ 2147483647 w 4119"/>
              <a:gd name="T11" fmla="*/ 2147483647 h 1423"/>
              <a:gd name="T12" fmla="*/ 2147483647 w 4119"/>
              <a:gd name="T13" fmla="*/ 2147483647 h 1423"/>
              <a:gd name="T14" fmla="*/ 2147483647 w 4119"/>
              <a:gd name="T15" fmla="*/ 2147483647 h 1423"/>
              <a:gd name="T16" fmla="*/ 2147483647 w 4119"/>
              <a:gd name="T17" fmla="*/ 2147483647 h 1423"/>
              <a:gd name="T18" fmla="*/ 2147483647 w 4119"/>
              <a:gd name="T19" fmla="*/ 2147483647 h 1423"/>
              <a:gd name="T20" fmla="*/ 2147483647 w 4119"/>
              <a:gd name="T21" fmla="*/ 2147483647 h 1423"/>
              <a:gd name="T22" fmla="*/ 2147483647 w 4119"/>
              <a:gd name="T23" fmla="*/ 2147483647 h 1423"/>
              <a:gd name="T24" fmla="*/ 2147483647 w 4119"/>
              <a:gd name="T25" fmla="*/ 2147483647 h 1423"/>
              <a:gd name="T26" fmla="*/ 2147483647 w 4119"/>
              <a:gd name="T27" fmla="*/ 2147483647 h 1423"/>
              <a:gd name="T28" fmla="*/ 2147483647 w 4119"/>
              <a:gd name="T29" fmla="*/ 2147483647 h 1423"/>
              <a:gd name="T30" fmla="*/ 2147483647 w 4119"/>
              <a:gd name="T31" fmla="*/ 2147483647 h 1423"/>
              <a:gd name="T32" fmla="*/ 2147483647 w 4119"/>
              <a:gd name="T33" fmla="*/ 2147483647 h 1423"/>
              <a:gd name="T34" fmla="*/ 2147483647 w 4119"/>
              <a:gd name="T35" fmla="*/ 2147483647 h 1423"/>
              <a:gd name="T36" fmla="*/ 2147483647 w 4119"/>
              <a:gd name="T37" fmla="*/ 2147483647 h 1423"/>
              <a:gd name="T38" fmla="*/ 2147483647 w 4119"/>
              <a:gd name="T39" fmla="*/ 2147483647 h 1423"/>
              <a:gd name="T40" fmla="*/ 2147483647 w 4119"/>
              <a:gd name="T41" fmla="*/ 2147483647 h 1423"/>
              <a:gd name="T42" fmla="*/ 2147483647 w 4119"/>
              <a:gd name="T43" fmla="*/ 2147483647 h 1423"/>
              <a:gd name="T44" fmla="*/ 2147483647 w 4119"/>
              <a:gd name="T45" fmla="*/ 2147483647 h 1423"/>
              <a:gd name="T46" fmla="*/ 2147483647 w 4119"/>
              <a:gd name="T47" fmla="*/ 2147483647 h 1423"/>
              <a:gd name="T48" fmla="*/ 2147483647 w 4119"/>
              <a:gd name="T49" fmla="*/ 2147483647 h 1423"/>
              <a:gd name="T50" fmla="*/ 2147483647 w 4119"/>
              <a:gd name="T51" fmla="*/ 2147483647 h 1423"/>
              <a:gd name="T52" fmla="*/ 2147483647 w 4119"/>
              <a:gd name="T53" fmla="*/ 2147483647 h 1423"/>
              <a:gd name="T54" fmla="*/ 2147483647 w 4119"/>
              <a:gd name="T55" fmla="*/ 2147483647 h 1423"/>
              <a:gd name="T56" fmla="*/ 2147483647 w 4119"/>
              <a:gd name="T57" fmla="*/ 2147483647 h 1423"/>
              <a:gd name="T58" fmla="*/ 2147483647 w 4119"/>
              <a:gd name="T59" fmla="*/ 2147483647 h 1423"/>
              <a:gd name="T60" fmla="*/ 2147483647 w 4119"/>
              <a:gd name="T61" fmla="*/ 2147483647 h 1423"/>
              <a:gd name="T62" fmla="*/ 2147483647 w 4119"/>
              <a:gd name="T63" fmla="*/ 2147483647 h 1423"/>
              <a:gd name="T64" fmla="*/ 2147483647 w 4119"/>
              <a:gd name="T65" fmla="*/ 2147483647 h 1423"/>
              <a:gd name="T66" fmla="*/ 2147483647 w 4119"/>
              <a:gd name="T67" fmla="*/ 2147483647 h 1423"/>
              <a:gd name="T68" fmla="*/ 2147483647 w 4119"/>
              <a:gd name="T69" fmla="*/ 2147483647 h 1423"/>
              <a:gd name="T70" fmla="*/ 2147483647 w 4119"/>
              <a:gd name="T71" fmla="*/ 2147483647 h 1423"/>
              <a:gd name="T72" fmla="*/ 2147483647 w 4119"/>
              <a:gd name="T73" fmla="*/ 2147483647 h 1423"/>
              <a:gd name="T74" fmla="*/ 2147483647 w 4119"/>
              <a:gd name="T75" fmla="*/ 2147483647 h 1423"/>
              <a:gd name="T76" fmla="*/ 2147483647 w 4119"/>
              <a:gd name="T77" fmla="*/ 2147483647 h 1423"/>
              <a:gd name="T78" fmla="*/ 2147483647 w 4119"/>
              <a:gd name="T79" fmla="*/ 2147483647 h 1423"/>
              <a:gd name="T80" fmla="*/ 2147483647 w 4119"/>
              <a:gd name="T81" fmla="*/ 2147483647 h 1423"/>
              <a:gd name="T82" fmla="*/ 2147483647 w 4119"/>
              <a:gd name="T83" fmla="*/ 2147483647 h 1423"/>
              <a:gd name="T84" fmla="*/ 0 w 4119"/>
              <a:gd name="T85" fmla="*/ 2147483647 h 142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119"/>
              <a:gd name="T130" fmla="*/ 0 h 1423"/>
              <a:gd name="T131" fmla="*/ 4119 w 4119"/>
              <a:gd name="T132" fmla="*/ 1423 h 142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119" h="1423">
                <a:moveTo>
                  <a:pt x="4119" y="1423"/>
                </a:moveTo>
                <a:lnTo>
                  <a:pt x="3750" y="1423"/>
                </a:lnTo>
                <a:lnTo>
                  <a:pt x="3750" y="1246"/>
                </a:lnTo>
                <a:lnTo>
                  <a:pt x="3273" y="1246"/>
                </a:lnTo>
                <a:lnTo>
                  <a:pt x="3273" y="1194"/>
                </a:lnTo>
                <a:lnTo>
                  <a:pt x="3210" y="1194"/>
                </a:lnTo>
                <a:lnTo>
                  <a:pt x="3210" y="1155"/>
                </a:lnTo>
                <a:lnTo>
                  <a:pt x="3104" y="1155"/>
                </a:lnTo>
                <a:lnTo>
                  <a:pt x="3104" y="1122"/>
                </a:lnTo>
                <a:lnTo>
                  <a:pt x="2988" y="1122"/>
                </a:lnTo>
                <a:lnTo>
                  <a:pt x="2988" y="1092"/>
                </a:lnTo>
                <a:lnTo>
                  <a:pt x="2534" y="1092"/>
                </a:lnTo>
                <a:lnTo>
                  <a:pt x="2534" y="1069"/>
                </a:lnTo>
                <a:lnTo>
                  <a:pt x="2441" y="1071"/>
                </a:lnTo>
                <a:lnTo>
                  <a:pt x="2435" y="1044"/>
                </a:lnTo>
                <a:lnTo>
                  <a:pt x="2339" y="1047"/>
                </a:lnTo>
                <a:lnTo>
                  <a:pt x="2322" y="1021"/>
                </a:lnTo>
                <a:lnTo>
                  <a:pt x="2292" y="961"/>
                </a:lnTo>
                <a:lnTo>
                  <a:pt x="2250" y="951"/>
                </a:lnTo>
                <a:lnTo>
                  <a:pt x="2246" y="922"/>
                </a:lnTo>
                <a:lnTo>
                  <a:pt x="2064" y="922"/>
                </a:lnTo>
                <a:lnTo>
                  <a:pt x="2064" y="904"/>
                </a:lnTo>
                <a:lnTo>
                  <a:pt x="1880" y="904"/>
                </a:lnTo>
                <a:lnTo>
                  <a:pt x="1880" y="892"/>
                </a:lnTo>
                <a:lnTo>
                  <a:pt x="1874" y="889"/>
                </a:lnTo>
                <a:lnTo>
                  <a:pt x="1872" y="871"/>
                </a:lnTo>
                <a:lnTo>
                  <a:pt x="1866" y="871"/>
                </a:lnTo>
                <a:lnTo>
                  <a:pt x="1866" y="853"/>
                </a:lnTo>
                <a:lnTo>
                  <a:pt x="1847" y="853"/>
                </a:lnTo>
                <a:lnTo>
                  <a:pt x="1845" y="810"/>
                </a:lnTo>
                <a:lnTo>
                  <a:pt x="1811" y="760"/>
                </a:lnTo>
                <a:lnTo>
                  <a:pt x="1782" y="753"/>
                </a:lnTo>
                <a:lnTo>
                  <a:pt x="1779" y="729"/>
                </a:lnTo>
                <a:lnTo>
                  <a:pt x="1755" y="727"/>
                </a:lnTo>
                <a:lnTo>
                  <a:pt x="1755" y="720"/>
                </a:lnTo>
                <a:lnTo>
                  <a:pt x="1551" y="718"/>
                </a:lnTo>
                <a:lnTo>
                  <a:pt x="1551" y="684"/>
                </a:lnTo>
                <a:lnTo>
                  <a:pt x="1427" y="684"/>
                </a:lnTo>
                <a:lnTo>
                  <a:pt x="1337" y="534"/>
                </a:lnTo>
                <a:lnTo>
                  <a:pt x="1320" y="529"/>
                </a:lnTo>
                <a:lnTo>
                  <a:pt x="1317" y="517"/>
                </a:lnTo>
                <a:lnTo>
                  <a:pt x="1244" y="517"/>
                </a:lnTo>
                <a:lnTo>
                  <a:pt x="1242" y="504"/>
                </a:lnTo>
                <a:lnTo>
                  <a:pt x="1200" y="505"/>
                </a:lnTo>
                <a:lnTo>
                  <a:pt x="1197" y="495"/>
                </a:lnTo>
                <a:lnTo>
                  <a:pt x="1106" y="495"/>
                </a:lnTo>
                <a:lnTo>
                  <a:pt x="1103" y="484"/>
                </a:lnTo>
                <a:lnTo>
                  <a:pt x="1047" y="484"/>
                </a:lnTo>
                <a:lnTo>
                  <a:pt x="1047" y="474"/>
                </a:lnTo>
                <a:lnTo>
                  <a:pt x="965" y="474"/>
                </a:lnTo>
                <a:lnTo>
                  <a:pt x="960" y="466"/>
                </a:lnTo>
                <a:lnTo>
                  <a:pt x="944" y="445"/>
                </a:lnTo>
                <a:lnTo>
                  <a:pt x="921" y="441"/>
                </a:lnTo>
                <a:lnTo>
                  <a:pt x="917" y="396"/>
                </a:lnTo>
                <a:lnTo>
                  <a:pt x="905" y="393"/>
                </a:lnTo>
                <a:lnTo>
                  <a:pt x="902" y="342"/>
                </a:lnTo>
                <a:lnTo>
                  <a:pt x="893" y="340"/>
                </a:lnTo>
                <a:lnTo>
                  <a:pt x="890" y="313"/>
                </a:lnTo>
                <a:lnTo>
                  <a:pt x="870" y="297"/>
                </a:lnTo>
                <a:lnTo>
                  <a:pt x="762" y="295"/>
                </a:lnTo>
                <a:lnTo>
                  <a:pt x="759" y="283"/>
                </a:lnTo>
                <a:lnTo>
                  <a:pt x="720" y="282"/>
                </a:lnTo>
                <a:lnTo>
                  <a:pt x="719" y="271"/>
                </a:lnTo>
                <a:lnTo>
                  <a:pt x="690" y="271"/>
                </a:lnTo>
                <a:lnTo>
                  <a:pt x="690" y="259"/>
                </a:lnTo>
                <a:lnTo>
                  <a:pt x="645" y="259"/>
                </a:lnTo>
                <a:lnTo>
                  <a:pt x="645" y="237"/>
                </a:lnTo>
                <a:lnTo>
                  <a:pt x="504" y="235"/>
                </a:lnTo>
                <a:lnTo>
                  <a:pt x="495" y="231"/>
                </a:lnTo>
                <a:lnTo>
                  <a:pt x="471" y="223"/>
                </a:lnTo>
                <a:lnTo>
                  <a:pt x="434" y="123"/>
                </a:lnTo>
                <a:lnTo>
                  <a:pt x="417" y="123"/>
                </a:lnTo>
                <a:lnTo>
                  <a:pt x="416" y="67"/>
                </a:lnTo>
                <a:lnTo>
                  <a:pt x="399" y="67"/>
                </a:lnTo>
                <a:lnTo>
                  <a:pt x="399" y="54"/>
                </a:lnTo>
                <a:lnTo>
                  <a:pt x="369" y="52"/>
                </a:lnTo>
                <a:lnTo>
                  <a:pt x="368" y="45"/>
                </a:lnTo>
                <a:lnTo>
                  <a:pt x="231" y="42"/>
                </a:lnTo>
                <a:lnTo>
                  <a:pt x="228" y="33"/>
                </a:lnTo>
                <a:lnTo>
                  <a:pt x="216" y="31"/>
                </a:lnTo>
                <a:lnTo>
                  <a:pt x="212" y="22"/>
                </a:lnTo>
                <a:lnTo>
                  <a:pt x="155" y="22"/>
                </a:lnTo>
                <a:lnTo>
                  <a:pt x="146" y="13"/>
                </a:lnTo>
                <a:lnTo>
                  <a:pt x="66" y="13"/>
                </a:lnTo>
                <a:lnTo>
                  <a:pt x="62" y="0"/>
                </a:lnTo>
                <a:lnTo>
                  <a:pt x="0" y="1"/>
                </a:lnTo>
              </a:path>
            </a:pathLst>
          </a:custGeom>
          <a:noFill/>
          <a:ln w="28575" cmpd="sng">
            <a:solidFill>
              <a:srgbClr val="FF6600"/>
            </a:solidFill>
            <a:round/>
            <a:headEnd/>
            <a:tailEnd/>
          </a:ln>
          <a:extLst>
            <a:ext uri="{909E8E84-426E-40dd-AFC4-6F175D3DCCD1}">
              <a14:hiddenFill xmlns:a14="http://schemas.microsoft.com/office/drawing/2010/main" xmlns="">
                <a:solidFill>
                  <a:srgbClr val="FFFFFF"/>
                </a:solid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40" name="Rectangle 170"/>
          <p:cNvSpPr>
            <a:spLocks noChangeArrowheads="1"/>
          </p:cNvSpPr>
          <p:nvPr/>
        </p:nvSpPr>
        <p:spPr bwMode="auto">
          <a:xfrm>
            <a:off x="3690938" y="17795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41" name="Rectangle 171"/>
          <p:cNvSpPr>
            <a:spLocks noChangeArrowheads="1"/>
          </p:cNvSpPr>
          <p:nvPr/>
        </p:nvSpPr>
        <p:spPr bwMode="auto">
          <a:xfrm>
            <a:off x="3640138" y="17795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42" name="Rectangle 172"/>
          <p:cNvSpPr>
            <a:spLocks noChangeArrowheads="1"/>
          </p:cNvSpPr>
          <p:nvPr/>
        </p:nvSpPr>
        <p:spPr bwMode="auto">
          <a:xfrm>
            <a:off x="3581400" y="17795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43" name="Rectangle 173"/>
          <p:cNvSpPr>
            <a:spLocks noChangeArrowheads="1"/>
          </p:cNvSpPr>
          <p:nvPr/>
        </p:nvSpPr>
        <p:spPr bwMode="auto">
          <a:xfrm>
            <a:off x="3521075" y="176212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44" name="Rectangle 174"/>
          <p:cNvSpPr>
            <a:spLocks noChangeArrowheads="1"/>
          </p:cNvSpPr>
          <p:nvPr/>
        </p:nvSpPr>
        <p:spPr bwMode="auto">
          <a:xfrm>
            <a:off x="3378200" y="173672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45" name="Rectangle 175"/>
          <p:cNvSpPr>
            <a:spLocks noChangeArrowheads="1"/>
          </p:cNvSpPr>
          <p:nvPr/>
        </p:nvSpPr>
        <p:spPr bwMode="auto">
          <a:xfrm>
            <a:off x="3121025" y="17033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46" name="Rectangle 176"/>
          <p:cNvSpPr>
            <a:spLocks noChangeArrowheads="1"/>
          </p:cNvSpPr>
          <p:nvPr/>
        </p:nvSpPr>
        <p:spPr bwMode="auto">
          <a:xfrm>
            <a:off x="3811588" y="186213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47" name="Rectangle 177"/>
          <p:cNvSpPr>
            <a:spLocks noChangeArrowheads="1"/>
          </p:cNvSpPr>
          <p:nvPr/>
        </p:nvSpPr>
        <p:spPr bwMode="auto">
          <a:xfrm>
            <a:off x="3819525" y="189547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48" name="Rectangle 178"/>
          <p:cNvSpPr>
            <a:spLocks noChangeArrowheads="1"/>
          </p:cNvSpPr>
          <p:nvPr/>
        </p:nvSpPr>
        <p:spPr bwMode="auto">
          <a:xfrm>
            <a:off x="3833813" y="191452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49" name="Rectangle 179"/>
          <p:cNvSpPr>
            <a:spLocks noChangeArrowheads="1"/>
          </p:cNvSpPr>
          <p:nvPr/>
        </p:nvSpPr>
        <p:spPr bwMode="auto">
          <a:xfrm>
            <a:off x="3843338" y="19700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50" name="Rectangle 180"/>
          <p:cNvSpPr>
            <a:spLocks noChangeArrowheads="1"/>
          </p:cNvSpPr>
          <p:nvPr/>
        </p:nvSpPr>
        <p:spPr bwMode="auto">
          <a:xfrm>
            <a:off x="3849688" y="198913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51" name="Rectangle 181"/>
          <p:cNvSpPr>
            <a:spLocks noChangeArrowheads="1"/>
          </p:cNvSpPr>
          <p:nvPr/>
        </p:nvSpPr>
        <p:spPr bwMode="auto">
          <a:xfrm>
            <a:off x="3863975" y="20335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52" name="Rectangle 182"/>
          <p:cNvSpPr>
            <a:spLocks noChangeArrowheads="1"/>
          </p:cNvSpPr>
          <p:nvPr/>
        </p:nvSpPr>
        <p:spPr bwMode="auto">
          <a:xfrm>
            <a:off x="3905250" y="20716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53" name="Rectangle 183"/>
          <p:cNvSpPr>
            <a:spLocks noChangeArrowheads="1"/>
          </p:cNvSpPr>
          <p:nvPr/>
        </p:nvSpPr>
        <p:spPr bwMode="auto">
          <a:xfrm>
            <a:off x="4014788" y="208915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54" name="Rectangle 184"/>
          <p:cNvSpPr>
            <a:spLocks noChangeArrowheads="1"/>
          </p:cNvSpPr>
          <p:nvPr/>
        </p:nvSpPr>
        <p:spPr bwMode="auto">
          <a:xfrm>
            <a:off x="4149725" y="2093913"/>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55" name="Rectangle 185"/>
          <p:cNvSpPr>
            <a:spLocks noChangeArrowheads="1"/>
          </p:cNvSpPr>
          <p:nvPr/>
        </p:nvSpPr>
        <p:spPr bwMode="auto">
          <a:xfrm>
            <a:off x="4467225" y="217487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56" name="Rectangle 186"/>
          <p:cNvSpPr>
            <a:spLocks noChangeArrowheads="1"/>
          </p:cNvSpPr>
          <p:nvPr/>
        </p:nvSpPr>
        <p:spPr bwMode="auto">
          <a:xfrm>
            <a:off x="4503738" y="217487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57" name="Rectangle 187"/>
          <p:cNvSpPr>
            <a:spLocks noChangeArrowheads="1"/>
          </p:cNvSpPr>
          <p:nvPr/>
        </p:nvSpPr>
        <p:spPr bwMode="auto">
          <a:xfrm>
            <a:off x="4543425" y="219233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58" name="Rectangle 188"/>
          <p:cNvSpPr>
            <a:spLocks noChangeArrowheads="1"/>
          </p:cNvSpPr>
          <p:nvPr/>
        </p:nvSpPr>
        <p:spPr bwMode="auto">
          <a:xfrm>
            <a:off x="4576763" y="2303463"/>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59" name="Rectangle 189"/>
          <p:cNvSpPr>
            <a:spLocks noChangeArrowheads="1"/>
          </p:cNvSpPr>
          <p:nvPr/>
        </p:nvSpPr>
        <p:spPr bwMode="auto">
          <a:xfrm>
            <a:off x="4613275" y="23891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60" name="Rectangle 190"/>
          <p:cNvSpPr>
            <a:spLocks noChangeArrowheads="1"/>
          </p:cNvSpPr>
          <p:nvPr/>
        </p:nvSpPr>
        <p:spPr bwMode="auto">
          <a:xfrm>
            <a:off x="4643438" y="244157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61" name="Rectangle 191"/>
          <p:cNvSpPr>
            <a:spLocks noChangeArrowheads="1"/>
          </p:cNvSpPr>
          <p:nvPr/>
        </p:nvSpPr>
        <p:spPr bwMode="auto">
          <a:xfrm>
            <a:off x="4705350" y="245110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62" name="Rectangle 192"/>
          <p:cNvSpPr>
            <a:spLocks noChangeArrowheads="1"/>
          </p:cNvSpPr>
          <p:nvPr/>
        </p:nvSpPr>
        <p:spPr bwMode="auto">
          <a:xfrm>
            <a:off x="4833938" y="24653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63" name="Rectangle 193"/>
          <p:cNvSpPr>
            <a:spLocks noChangeArrowheads="1"/>
          </p:cNvSpPr>
          <p:nvPr/>
        </p:nvSpPr>
        <p:spPr bwMode="auto">
          <a:xfrm>
            <a:off x="5248275" y="254635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64" name="Rectangle 194"/>
          <p:cNvSpPr>
            <a:spLocks noChangeArrowheads="1"/>
          </p:cNvSpPr>
          <p:nvPr/>
        </p:nvSpPr>
        <p:spPr bwMode="auto">
          <a:xfrm>
            <a:off x="5260975" y="2576513"/>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65" name="Rectangle 195"/>
          <p:cNvSpPr>
            <a:spLocks noChangeArrowheads="1"/>
          </p:cNvSpPr>
          <p:nvPr/>
        </p:nvSpPr>
        <p:spPr bwMode="auto">
          <a:xfrm>
            <a:off x="5292725" y="25923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66" name="Rectangle 196"/>
          <p:cNvSpPr>
            <a:spLocks noChangeArrowheads="1"/>
          </p:cNvSpPr>
          <p:nvPr/>
        </p:nvSpPr>
        <p:spPr bwMode="auto">
          <a:xfrm>
            <a:off x="5307013" y="262413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67" name="Rectangle 197"/>
          <p:cNvSpPr>
            <a:spLocks noChangeArrowheads="1"/>
          </p:cNvSpPr>
          <p:nvPr/>
        </p:nvSpPr>
        <p:spPr bwMode="auto">
          <a:xfrm>
            <a:off x="5311775" y="267652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68" name="Rectangle 198"/>
          <p:cNvSpPr>
            <a:spLocks noChangeArrowheads="1"/>
          </p:cNvSpPr>
          <p:nvPr/>
        </p:nvSpPr>
        <p:spPr bwMode="auto">
          <a:xfrm>
            <a:off x="5326063" y="270510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69" name="Rectangle 199"/>
          <p:cNvSpPr>
            <a:spLocks noChangeArrowheads="1"/>
          </p:cNvSpPr>
          <p:nvPr/>
        </p:nvSpPr>
        <p:spPr bwMode="auto">
          <a:xfrm>
            <a:off x="5348288" y="270510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70" name="Rectangle 200"/>
          <p:cNvSpPr>
            <a:spLocks noChangeArrowheads="1"/>
          </p:cNvSpPr>
          <p:nvPr/>
        </p:nvSpPr>
        <p:spPr bwMode="auto">
          <a:xfrm>
            <a:off x="5375275" y="276542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71" name="Rectangle 201"/>
          <p:cNvSpPr>
            <a:spLocks noChangeArrowheads="1"/>
          </p:cNvSpPr>
          <p:nvPr/>
        </p:nvSpPr>
        <p:spPr bwMode="auto">
          <a:xfrm>
            <a:off x="5424488" y="2779713"/>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72" name="Rectangle 202"/>
          <p:cNvSpPr>
            <a:spLocks noChangeArrowheads="1"/>
          </p:cNvSpPr>
          <p:nvPr/>
        </p:nvSpPr>
        <p:spPr bwMode="auto">
          <a:xfrm>
            <a:off x="5495925" y="27955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73" name="Rectangle 203"/>
          <p:cNvSpPr>
            <a:spLocks noChangeArrowheads="1"/>
          </p:cNvSpPr>
          <p:nvPr/>
        </p:nvSpPr>
        <p:spPr bwMode="auto">
          <a:xfrm>
            <a:off x="5553075" y="27955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74" name="Rectangle 204"/>
          <p:cNvSpPr>
            <a:spLocks noChangeArrowheads="1"/>
          </p:cNvSpPr>
          <p:nvPr/>
        </p:nvSpPr>
        <p:spPr bwMode="auto">
          <a:xfrm>
            <a:off x="5678488" y="284162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75" name="Rectangle 205"/>
          <p:cNvSpPr>
            <a:spLocks noChangeArrowheads="1"/>
          </p:cNvSpPr>
          <p:nvPr/>
        </p:nvSpPr>
        <p:spPr bwMode="auto">
          <a:xfrm>
            <a:off x="5853113" y="284003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76" name="Rectangle 206"/>
          <p:cNvSpPr>
            <a:spLocks noChangeArrowheads="1"/>
          </p:cNvSpPr>
          <p:nvPr/>
        </p:nvSpPr>
        <p:spPr bwMode="auto">
          <a:xfrm>
            <a:off x="5964238" y="28971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77" name="Rectangle 207"/>
          <p:cNvSpPr>
            <a:spLocks noChangeArrowheads="1"/>
          </p:cNvSpPr>
          <p:nvPr/>
        </p:nvSpPr>
        <p:spPr bwMode="auto">
          <a:xfrm>
            <a:off x="5997575" y="28971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78" name="Rectangle 208"/>
          <p:cNvSpPr>
            <a:spLocks noChangeArrowheads="1"/>
          </p:cNvSpPr>
          <p:nvPr/>
        </p:nvSpPr>
        <p:spPr bwMode="auto">
          <a:xfrm>
            <a:off x="6003925" y="2925763"/>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79" name="Rectangle 209"/>
          <p:cNvSpPr>
            <a:spLocks noChangeArrowheads="1"/>
          </p:cNvSpPr>
          <p:nvPr/>
        </p:nvSpPr>
        <p:spPr bwMode="auto">
          <a:xfrm>
            <a:off x="6007100" y="2951163"/>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80" name="Rectangle 210"/>
          <p:cNvSpPr>
            <a:spLocks noChangeArrowheads="1"/>
          </p:cNvSpPr>
          <p:nvPr/>
        </p:nvSpPr>
        <p:spPr bwMode="auto">
          <a:xfrm>
            <a:off x="6037263" y="29733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81" name="Rectangle 211"/>
          <p:cNvSpPr>
            <a:spLocks noChangeArrowheads="1"/>
          </p:cNvSpPr>
          <p:nvPr/>
        </p:nvSpPr>
        <p:spPr bwMode="auto">
          <a:xfrm>
            <a:off x="6053138" y="300355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82" name="Rectangle 212"/>
          <p:cNvSpPr>
            <a:spLocks noChangeArrowheads="1"/>
          </p:cNvSpPr>
          <p:nvPr/>
        </p:nvSpPr>
        <p:spPr bwMode="auto">
          <a:xfrm>
            <a:off x="6205538" y="3135313"/>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83" name="Rectangle 213"/>
          <p:cNvSpPr>
            <a:spLocks noChangeArrowheads="1"/>
          </p:cNvSpPr>
          <p:nvPr/>
        </p:nvSpPr>
        <p:spPr bwMode="auto">
          <a:xfrm>
            <a:off x="6257925" y="3135313"/>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84" name="Rectangle 214"/>
          <p:cNvSpPr>
            <a:spLocks noChangeArrowheads="1"/>
          </p:cNvSpPr>
          <p:nvPr/>
        </p:nvSpPr>
        <p:spPr bwMode="auto">
          <a:xfrm>
            <a:off x="6700838" y="3192463"/>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85" name="Rectangle 215"/>
          <p:cNvSpPr>
            <a:spLocks noChangeArrowheads="1"/>
          </p:cNvSpPr>
          <p:nvPr/>
        </p:nvSpPr>
        <p:spPr bwMode="auto">
          <a:xfrm>
            <a:off x="6737350" y="321945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86" name="Rectangle 216"/>
          <p:cNvSpPr>
            <a:spLocks noChangeArrowheads="1"/>
          </p:cNvSpPr>
          <p:nvPr/>
        </p:nvSpPr>
        <p:spPr bwMode="auto">
          <a:xfrm>
            <a:off x="6751638" y="321945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87" name="Rectangle 217"/>
          <p:cNvSpPr>
            <a:spLocks noChangeArrowheads="1"/>
          </p:cNvSpPr>
          <p:nvPr/>
        </p:nvSpPr>
        <p:spPr bwMode="auto">
          <a:xfrm>
            <a:off x="6765925" y="32527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88" name="Rectangle 218"/>
          <p:cNvSpPr>
            <a:spLocks noChangeArrowheads="1"/>
          </p:cNvSpPr>
          <p:nvPr/>
        </p:nvSpPr>
        <p:spPr bwMode="auto">
          <a:xfrm>
            <a:off x="6789738" y="329088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89" name="Rectangle 219"/>
          <p:cNvSpPr>
            <a:spLocks noChangeArrowheads="1"/>
          </p:cNvSpPr>
          <p:nvPr/>
        </p:nvSpPr>
        <p:spPr bwMode="auto">
          <a:xfrm>
            <a:off x="6810375" y="332422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90" name="Rectangle 220"/>
          <p:cNvSpPr>
            <a:spLocks noChangeArrowheads="1"/>
          </p:cNvSpPr>
          <p:nvPr/>
        </p:nvSpPr>
        <p:spPr bwMode="auto">
          <a:xfrm>
            <a:off x="6851650" y="333375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91" name="Rectangle 221"/>
          <p:cNvSpPr>
            <a:spLocks noChangeArrowheads="1"/>
          </p:cNvSpPr>
          <p:nvPr/>
        </p:nvSpPr>
        <p:spPr bwMode="auto">
          <a:xfrm>
            <a:off x="6878638" y="335915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92" name="Rectangle 222"/>
          <p:cNvSpPr>
            <a:spLocks noChangeArrowheads="1"/>
          </p:cNvSpPr>
          <p:nvPr/>
        </p:nvSpPr>
        <p:spPr bwMode="auto">
          <a:xfrm>
            <a:off x="6908800" y="335915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93" name="Rectangle 223"/>
          <p:cNvSpPr>
            <a:spLocks noChangeArrowheads="1"/>
          </p:cNvSpPr>
          <p:nvPr/>
        </p:nvSpPr>
        <p:spPr bwMode="auto">
          <a:xfrm>
            <a:off x="7454900" y="342900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94" name="Rectangle 224"/>
          <p:cNvSpPr>
            <a:spLocks noChangeArrowheads="1"/>
          </p:cNvSpPr>
          <p:nvPr/>
        </p:nvSpPr>
        <p:spPr bwMode="auto">
          <a:xfrm>
            <a:off x="7507288" y="342900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95" name="Rectangle 225"/>
          <p:cNvSpPr>
            <a:spLocks noChangeArrowheads="1"/>
          </p:cNvSpPr>
          <p:nvPr/>
        </p:nvSpPr>
        <p:spPr bwMode="auto">
          <a:xfrm>
            <a:off x="7532688" y="342900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96" name="Rectangle 226"/>
          <p:cNvSpPr>
            <a:spLocks noChangeArrowheads="1"/>
          </p:cNvSpPr>
          <p:nvPr/>
        </p:nvSpPr>
        <p:spPr bwMode="auto">
          <a:xfrm>
            <a:off x="7683500" y="342900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97" name="Rectangle 227"/>
          <p:cNvSpPr>
            <a:spLocks noChangeArrowheads="1"/>
          </p:cNvSpPr>
          <p:nvPr/>
        </p:nvSpPr>
        <p:spPr bwMode="auto">
          <a:xfrm>
            <a:off x="7804150" y="342900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98" name="Rectangle 228"/>
          <p:cNvSpPr>
            <a:spLocks noChangeArrowheads="1"/>
          </p:cNvSpPr>
          <p:nvPr/>
        </p:nvSpPr>
        <p:spPr bwMode="auto">
          <a:xfrm>
            <a:off x="8201025" y="3535363"/>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599" name="Rectangle 229"/>
          <p:cNvSpPr>
            <a:spLocks noChangeArrowheads="1"/>
          </p:cNvSpPr>
          <p:nvPr/>
        </p:nvSpPr>
        <p:spPr bwMode="auto">
          <a:xfrm>
            <a:off x="8215313" y="3535363"/>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00" name="Rectangle 230"/>
          <p:cNvSpPr>
            <a:spLocks noChangeArrowheads="1"/>
          </p:cNvSpPr>
          <p:nvPr/>
        </p:nvSpPr>
        <p:spPr bwMode="auto">
          <a:xfrm>
            <a:off x="8234363" y="360045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01" name="Rectangle 231"/>
          <p:cNvSpPr>
            <a:spLocks noChangeArrowheads="1"/>
          </p:cNvSpPr>
          <p:nvPr/>
        </p:nvSpPr>
        <p:spPr bwMode="auto">
          <a:xfrm>
            <a:off x="8266113" y="3600450"/>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02" name="Rectangle 232"/>
          <p:cNvSpPr>
            <a:spLocks noChangeArrowheads="1"/>
          </p:cNvSpPr>
          <p:nvPr/>
        </p:nvSpPr>
        <p:spPr bwMode="auto">
          <a:xfrm>
            <a:off x="8437563" y="368617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03" name="Rectangle 233"/>
          <p:cNvSpPr>
            <a:spLocks noChangeArrowheads="1"/>
          </p:cNvSpPr>
          <p:nvPr/>
        </p:nvSpPr>
        <p:spPr bwMode="auto">
          <a:xfrm>
            <a:off x="8489950" y="368617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04" name="Rectangle 234"/>
          <p:cNvSpPr>
            <a:spLocks noChangeArrowheads="1"/>
          </p:cNvSpPr>
          <p:nvPr/>
        </p:nvSpPr>
        <p:spPr bwMode="auto">
          <a:xfrm>
            <a:off x="8894763" y="368617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05" name="Rectangle 235"/>
          <p:cNvSpPr>
            <a:spLocks noChangeArrowheads="1"/>
          </p:cNvSpPr>
          <p:nvPr/>
        </p:nvSpPr>
        <p:spPr bwMode="auto">
          <a:xfrm>
            <a:off x="8980488" y="368617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06" name="Rectangle 236"/>
          <p:cNvSpPr>
            <a:spLocks noChangeArrowheads="1"/>
          </p:cNvSpPr>
          <p:nvPr/>
        </p:nvSpPr>
        <p:spPr bwMode="auto">
          <a:xfrm>
            <a:off x="8940800" y="3686175"/>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07" name="Rectangle 237"/>
          <p:cNvSpPr>
            <a:spLocks noChangeArrowheads="1"/>
          </p:cNvSpPr>
          <p:nvPr/>
        </p:nvSpPr>
        <p:spPr bwMode="auto">
          <a:xfrm>
            <a:off x="9652000" y="397033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08" name="Rectangle 238"/>
          <p:cNvSpPr>
            <a:spLocks noChangeArrowheads="1"/>
          </p:cNvSpPr>
          <p:nvPr/>
        </p:nvSpPr>
        <p:spPr bwMode="auto">
          <a:xfrm>
            <a:off x="9678988" y="3970338"/>
            <a:ext cx="57150" cy="57150"/>
          </a:xfrm>
          <a:prstGeom prst="rect">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09" name="AutoShape 239"/>
          <p:cNvSpPr>
            <a:spLocks noChangeArrowheads="1"/>
          </p:cNvSpPr>
          <p:nvPr/>
        </p:nvSpPr>
        <p:spPr bwMode="auto">
          <a:xfrm rot="10800000">
            <a:off x="3608388" y="1879600"/>
            <a:ext cx="68262"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10" name="AutoShape 240"/>
          <p:cNvSpPr>
            <a:spLocks noChangeArrowheads="1"/>
          </p:cNvSpPr>
          <p:nvPr/>
        </p:nvSpPr>
        <p:spPr bwMode="auto">
          <a:xfrm rot="10800000">
            <a:off x="3328988" y="1738316"/>
            <a:ext cx="68262" cy="58737"/>
          </a:xfrm>
          <a:prstGeom prst="triangle">
            <a:avLst>
              <a:gd name="adj" fmla="val 50000"/>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11" name="AutoShape 241"/>
          <p:cNvSpPr>
            <a:spLocks noChangeArrowheads="1"/>
          </p:cNvSpPr>
          <p:nvPr/>
        </p:nvSpPr>
        <p:spPr bwMode="auto">
          <a:xfrm rot="10800000">
            <a:off x="3119438" y="1698625"/>
            <a:ext cx="68262" cy="58738"/>
          </a:xfrm>
          <a:prstGeom prst="triangle">
            <a:avLst>
              <a:gd name="adj" fmla="val 50000"/>
            </a:avLst>
          </a:prstGeom>
          <a:solidFill>
            <a:srgbClr val="FF6600"/>
          </a:solidFill>
          <a:ln w="9525">
            <a:solidFill>
              <a:srgbClr val="FF6600"/>
            </a:solidFill>
            <a:miter lim="800000"/>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12" name="AutoShape 242"/>
          <p:cNvSpPr>
            <a:spLocks noChangeArrowheads="1"/>
          </p:cNvSpPr>
          <p:nvPr/>
        </p:nvSpPr>
        <p:spPr bwMode="auto">
          <a:xfrm rot="10800000">
            <a:off x="3614738" y="1943100"/>
            <a:ext cx="68262"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13" name="AutoShape 243"/>
          <p:cNvSpPr>
            <a:spLocks noChangeArrowheads="1"/>
          </p:cNvSpPr>
          <p:nvPr/>
        </p:nvSpPr>
        <p:spPr bwMode="auto">
          <a:xfrm rot="10800000">
            <a:off x="3709988" y="2008192"/>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14" name="AutoShape 244"/>
          <p:cNvSpPr>
            <a:spLocks noChangeArrowheads="1"/>
          </p:cNvSpPr>
          <p:nvPr/>
        </p:nvSpPr>
        <p:spPr bwMode="auto">
          <a:xfrm rot="10800000">
            <a:off x="3741738" y="2020890"/>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15" name="AutoShape 245"/>
          <p:cNvSpPr>
            <a:spLocks noChangeArrowheads="1"/>
          </p:cNvSpPr>
          <p:nvPr/>
        </p:nvSpPr>
        <p:spPr bwMode="auto">
          <a:xfrm rot="10800000">
            <a:off x="3770313" y="2044700"/>
            <a:ext cx="68262"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16" name="AutoShape 246"/>
          <p:cNvSpPr>
            <a:spLocks noChangeArrowheads="1"/>
          </p:cNvSpPr>
          <p:nvPr/>
        </p:nvSpPr>
        <p:spPr bwMode="auto">
          <a:xfrm rot="10800000">
            <a:off x="3771995" y="2073275"/>
            <a:ext cx="68263"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17" name="AutoShape 247"/>
          <p:cNvSpPr>
            <a:spLocks noChangeArrowheads="1"/>
          </p:cNvSpPr>
          <p:nvPr/>
        </p:nvSpPr>
        <p:spPr bwMode="auto">
          <a:xfrm rot="10800000">
            <a:off x="3800556" y="2221102"/>
            <a:ext cx="68263"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18" name="AutoShape 248"/>
          <p:cNvSpPr>
            <a:spLocks noChangeArrowheads="1"/>
          </p:cNvSpPr>
          <p:nvPr/>
        </p:nvSpPr>
        <p:spPr bwMode="auto">
          <a:xfrm rot="10800000">
            <a:off x="3829110" y="2260600"/>
            <a:ext cx="68263"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19" name="AutoShape 249"/>
          <p:cNvSpPr>
            <a:spLocks noChangeArrowheads="1"/>
          </p:cNvSpPr>
          <p:nvPr/>
        </p:nvSpPr>
        <p:spPr bwMode="auto">
          <a:xfrm rot="10800000">
            <a:off x="3843338" y="2292350"/>
            <a:ext cx="68262"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20" name="AutoShape 250"/>
          <p:cNvSpPr>
            <a:spLocks noChangeArrowheads="1"/>
          </p:cNvSpPr>
          <p:nvPr/>
        </p:nvSpPr>
        <p:spPr bwMode="auto">
          <a:xfrm rot="10800000">
            <a:off x="3843338" y="2368550"/>
            <a:ext cx="68262"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21" name="AutoShape 251"/>
          <p:cNvSpPr>
            <a:spLocks noChangeArrowheads="1"/>
          </p:cNvSpPr>
          <p:nvPr/>
        </p:nvSpPr>
        <p:spPr bwMode="auto">
          <a:xfrm rot="10800000">
            <a:off x="3848133" y="2516377"/>
            <a:ext cx="68263"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22" name="AutoShape 252"/>
          <p:cNvSpPr>
            <a:spLocks noChangeArrowheads="1"/>
          </p:cNvSpPr>
          <p:nvPr/>
        </p:nvSpPr>
        <p:spPr bwMode="auto">
          <a:xfrm rot="10800000">
            <a:off x="3860865" y="2587625"/>
            <a:ext cx="68263"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23" name="AutoShape 253"/>
          <p:cNvSpPr>
            <a:spLocks noChangeArrowheads="1"/>
          </p:cNvSpPr>
          <p:nvPr/>
        </p:nvSpPr>
        <p:spPr bwMode="auto">
          <a:xfrm rot="10800000">
            <a:off x="3889419" y="2678302"/>
            <a:ext cx="68263"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24" name="AutoShape 254"/>
          <p:cNvSpPr>
            <a:spLocks noChangeArrowheads="1"/>
          </p:cNvSpPr>
          <p:nvPr/>
        </p:nvSpPr>
        <p:spPr bwMode="auto">
          <a:xfrm rot="10800000">
            <a:off x="3910013" y="2754502"/>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25" name="AutoShape 255"/>
          <p:cNvSpPr>
            <a:spLocks noChangeArrowheads="1"/>
          </p:cNvSpPr>
          <p:nvPr/>
        </p:nvSpPr>
        <p:spPr bwMode="auto">
          <a:xfrm rot="10800000">
            <a:off x="4046538" y="2856102"/>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26" name="AutoShape 256"/>
          <p:cNvSpPr>
            <a:spLocks noChangeArrowheads="1"/>
          </p:cNvSpPr>
          <p:nvPr/>
        </p:nvSpPr>
        <p:spPr bwMode="auto">
          <a:xfrm rot="10800000">
            <a:off x="4356162" y="2994025"/>
            <a:ext cx="68263"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27" name="AutoShape 257"/>
          <p:cNvSpPr>
            <a:spLocks noChangeArrowheads="1"/>
          </p:cNvSpPr>
          <p:nvPr/>
        </p:nvSpPr>
        <p:spPr bwMode="auto">
          <a:xfrm rot="10800000">
            <a:off x="4452938" y="2994025"/>
            <a:ext cx="68262"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28" name="AutoShape 258"/>
          <p:cNvSpPr>
            <a:spLocks noChangeArrowheads="1"/>
          </p:cNvSpPr>
          <p:nvPr/>
        </p:nvSpPr>
        <p:spPr bwMode="auto">
          <a:xfrm rot="10800000">
            <a:off x="4529138" y="3084702"/>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29" name="AutoShape 259"/>
          <p:cNvSpPr>
            <a:spLocks noChangeArrowheads="1"/>
          </p:cNvSpPr>
          <p:nvPr/>
        </p:nvSpPr>
        <p:spPr bwMode="auto">
          <a:xfrm rot="10800000">
            <a:off x="4559379" y="3233927"/>
            <a:ext cx="68263"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30" name="AutoShape 260"/>
          <p:cNvSpPr>
            <a:spLocks noChangeArrowheads="1"/>
          </p:cNvSpPr>
          <p:nvPr/>
        </p:nvSpPr>
        <p:spPr bwMode="auto">
          <a:xfrm rot="10800000">
            <a:off x="4565709" y="3333750"/>
            <a:ext cx="68263"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31" name="AutoShape 261"/>
          <p:cNvSpPr>
            <a:spLocks noChangeArrowheads="1"/>
          </p:cNvSpPr>
          <p:nvPr/>
        </p:nvSpPr>
        <p:spPr bwMode="auto">
          <a:xfrm rot="10800000">
            <a:off x="4584795" y="3370452"/>
            <a:ext cx="68263"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32" name="AutoShape 262"/>
          <p:cNvSpPr>
            <a:spLocks noChangeArrowheads="1"/>
          </p:cNvSpPr>
          <p:nvPr/>
        </p:nvSpPr>
        <p:spPr bwMode="auto">
          <a:xfrm rot="10800000">
            <a:off x="4627563" y="3399027"/>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33" name="AutoShape 263"/>
          <p:cNvSpPr>
            <a:spLocks noChangeArrowheads="1"/>
          </p:cNvSpPr>
          <p:nvPr/>
        </p:nvSpPr>
        <p:spPr bwMode="auto">
          <a:xfrm rot="10800000">
            <a:off x="5156295" y="3502025"/>
            <a:ext cx="68263"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34" name="AutoShape 264"/>
          <p:cNvSpPr>
            <a:spLocks noChangeArrowheads="1"/>
          </p:cNvSpPr>
          <p:nvPr/>
        </p:nvSpPr>
        <p:spPr bwMode="auto">
          <a:xfrm rot="10800000">
            <a:off x="5218113" y="3525846"/>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35" name="AutoShape 265"/>
          <p:cNvSpPr>
            <a:spLocks noChangeArrowheads="1"/>
          </p:cNvSpPr>
          <p:nvPr/>
        </p:nvSpPr>
        <p:spPr bwMode="auto">
          <a:xfrm rot="10800000">
            <a:off x="5294313" y="3652843"/>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36" name="AutoShape 266"/>
          <p:cNvSpPr>
            <a:spLocks noChangeArrowheads="1"/>
          </p:cNvSpPr>
          <p:nvPr/>
        </p:nvSpPr>
        <p:spPr bwMode="auto">
          <a:xfrm rot="10800000">
            <a:off x="5319713" y="3686175"/>
            <a:ext cx="68262"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37" name="AutoShape 267"/>
          <p:cNvSpPr>
            <a:spLocks noChangeArrowheads="1"/>
          </p:cNvSpPr>
          <p:nvPr/>
        </p:nvSpPr>
        <p:spPr bwMode="auto">
          <a:xfrm rot="10800000">
            <a:off x="5330920" y="3716347"/>
            <a:ext cx="68263"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38" name="AutoShape 268"/>
          <p:cNvSpPr>
            <a:spLocks noChangeArrowheads="1"/>
          </p:cNvSpPr>
          <p:nvPr/>
        </p:nvSpPr>
        <p:spPr bwMode="auto">
          <a:xfrm rot="10800000">
            <a:off x="5448395" y="3824295"/>
            <a:ext cx="68263"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39" name="AutoShape 269"/>
          <p:cNvSpPr>
            <a:spLocks noChangeArrowheads="1"/>
          </p:cNvSpPr>
          <p:nvPr/>
        </p:nvSpPr>
        <p:spPr bwMode="auto">
          <a:xfrm rot="10800000">
            <a:off x="5484813" y="3852869"/>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40" name="AutoShape 270"/>
          <p:cNvSpPr>
            <a:spLocks noChangeArrowheads="1"/>
          </p:cNvSpPr>
          <p:nvPr/>
        </p:nvSpPr>
        <p:spPr bwMode="auto">
          <a:xfrm rot="10800000">
            <a:off x="5529263" y="3846514"/>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41" name="AutoShape 271"/>
          <p:cNvSpPr>
            <a:spLocks noChangeArrowheads="1"/>
          </p:cNvSpPr>
          <p:nvPr/>
        </p:nvSpPr>
        <p:spPr bwMode="auto">
          <a:xfrm rot="10800000">
            <a:off x="5565870" y="3881443"/>
            <a:ext cx="68263"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42" name="AutoShape 272"/>
          <p:cNvSpPr>
            <a:spLocks noChangeArrowheads="1"/>
          </p:cNvSpPr>
          <p:nvPr/>
        </p:nvSpPr>
        <p:spPr bwMode="auto">
          <a:xfrm rot="10800000">
            <a:off x="6026245" y="3984625"/>
            <a:ext cx="68263"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43" name="AutoShape 273"/>
          <p:cNvSpPr>
            <a:spLocks noChangeArrowheads="1"/>
          </p:cNvSpPr>
          <p:nvPr/>
        </p:nvSpPr>
        <p:spPr bwMode="auto">
          <a:xfrm rot="10800000">
            <a:off x="6059488" y="4024321"/>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44" name="AutoShape 274"/>
          <p:cNvSpPr>
            <a:spLocks noChangeArrowheads="1"/>
          </p:cNvSpPr>
          <p:nvPr/>
        </p:nvSpPr>
        <p:spPr bwMode="auto">
          <a:xfrm rot="10800000">
            <a:off x="6094413" y="4024321"/>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45" name="AutoShape 275"/>
          <p:cNvSpPr>
            <a:spLocks noChangeArrowheads="1"/>
          </p:cNvSpPr>
          <p:nvPr/>
        </p:nvSpPr>
        <p:spPr bwMode="auto">
          <a:xfrm rot="10800000">
            <a:off x="6238893" y="4024321"/>
            <a:ext cx="68263"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46" name="AutoShape 276"/>
          <p:cNvSpPr>
            <a:spLocks noChangeArrowheads="1"/>
          </p:cNvSpPr>
          <p:nvPr/>
        </p:nvSpPr>
        <p:spPr bwMode="auto">
          <a:xfrm rot="10800000">
            <a:off x="6743721" y="4065597"/>
            <a:ext cx="68263"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47" name="AutoShape 277"/>
          <p:cNvSpPr>
            <a:spLocks noChangeArrowheads="1"/>
          </p:cNvSpPr>
          <p:nvPr/>
        </p:nvSpPr>
        <p:spPr bwMode="auto">
          <a:xfrm rot="10800000">
            <a:off x="6748463" y="4122745"/>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48" name="AutoShape 278"/>
          <p:cNvSpPr>
            <a:spLocks noChangeArrowheads="1"/>
          </p:cNvSpPr>
          <p:nvPr/>
        </p:nvSpPr>
        <p:spPr bwMode="auto">
          <a:xfrm rot="10800000">
            <a:off x="6772370" y="4122745"/>
            <a:ext cx="68263"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49" name="AutoShape 279"/>
          <p:cNvSpPr>
            <a:spLocks noChangeArrowheads="1"/>
          </p:cNvSpPr>
          <p:nvPr/>
        </p:nvSpPr>
        <p:spPr bwMode="auto">
          <a:xfrm rot="10800000">
            <a:off x="6785040" y="4122745"/>
            <a:ext cx="68263"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50" name="AutoShape 280"/>
          <p:cNvSpPr>
            <a:spLocks noChangeArrowheads="1"/>
          </p:cNvSpPr>
          <p:nvPr/>
        </p:nvSpPr>
        <p:spPr bwMode="auto">
          <a:xfrm rot="10800000">
            <a:off x="6805613" y="4122745"/>
            <a:ext cx="68262" cy="58737"/>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
        <p:nvSpPr>
          <p:cNvPr id="190651" name="AutoShape 281"/>
          <p:cNvSpPr>
            <a:spLocks noChangeArrowheads="1"/>
          </p:cNvSpPr>
          <p:nvPr/>
        </p:nvSpPr>
        <p:spPr bwMode="auto">
          <a:xfrm rot="10800000">
            <a:off x="7531195" y="4318000"/>
            <a:ext cx="68263" cy="58738"/>
          </a:xfrm>
          <a:prstGeom prst="triangle">
            <a:avLst>
              <a:gd name="adj" fmla="val 50000"/>
            </a:avLst>
          </a:prstGeom>
          <a:noFill/>
          <a:ln w="9525">
            <a:solidFill>
              <a:srgbClr val="FFFF66"/>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a:ea typeface="Tahoma"/>
              <a:cs typeface="Tahoma"/>
            </a:endParaRPr>
          </a:p>
        </p:txBody>
      </p:sp>
    </p:spTree>
    <p:extLst>
      <p:ext uri="{BB962C8B-B14F-4D97-AF65-F5344CB8AC3E}">
        <p14:creationId xmlns:p14="http://schemas.microsoft.com/office/powerpoint/2010/main" val="189433133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40769" y="335769"/>
            <a:ext cx="9067800" cy="1143000"/>
          </a:xfrm>
        </p:spPr>
        <p:txBody>
          <a:bodyPr>
            <a:normAutofit/>
          </a:bodyPr>
          <a:lstStyle/>
          <a:p>
            <a:r>
              <a:rPr lang="en-US" dirty="0">
                <a:solidFill>
                  <a:srgbClr val="FFFF99"/>
                </a:solidFill>
                <a:latin typeface="Calibri" panose="020F0502020204030204" pitchFamily="34" charset="0"/>
                <a:cs typeface="Calibri" panose="020F0502020204030204" pitchFamily="34" charset="0"/>
              </a:rPr>
              <a:t>Rationale for mTORC1 + mTORC2 Inhibition in NET</a:t>
            </a:r>
          </a:p>
        </p:txBody>
      </p:sp>
      <p:sp>
        <p:nvSpPr>
          <p:cNvPr id="3" name="Content Placeholder 2"/>
          <p:cNvSpPr>
            <a:spLocks noGrp="1"/>
          </p:cNvSpPr>
          <p:nvPr>
            <p:ph idx="1"/>
          </p:nvPr>
        </p:nvSpPr>
        <p:spPr>
          <a:xfrm>
            <a:off x="523213" y="1370379"/>
            <a:ext cx="11051037" cy="3733800"/>
          </a:xfrm>
        </p:spPr>
        <p:txBody>
          <a:bodyPr>
            <a:noAutofit/>
          </a:bodyPr>
          <a:lstStyle/>
          <a:p>
            <a:pPr>
              <a:spcAft>
                <a:spcPts val="1200"/>
              </a:spcAft>
            </a:pPr>
            <a:r>
              <a:rPr lang="en-US" dirty="0">
                <a:latin typeface="Calibri" panose="020F0502020204030204" pitchFamily="34" charset="0"/>
                <a:cs typeface="Calibri" panose="020F0502020204030204" pitchFamily="34" charset="0"/>
              </a:rPr>
              <a:t>Low response rate to </a:t>
            </a:r>
            <a:r>
              <a:rPr lang="en-US" dirty="0" err="1">
                <a:latin typeface="Calibri" panose="020F0502020204030204" pitchFamily="34" charset="0"/>
                <a:cs typeface="Calibri" panose="020F0502020204030204" pitchFamily="34" charset="0"/>
              </a:rPr>
              <a:t>everolimus</a:t>
            </a:r>
            <a:r>
              <a:rPr lang="en-US" dirty="0">
                <a:latin typeface="Calibri" panose="020F0502020204030204" pitchFamily="34" charset="0"/>
                <a:cs typeface="Calibri" panose="020F0502020204030204" pitchFamily="34" charset="0"/>
              </a:rPr>
              <a:t> may reflect the drug’s inability to prevent mTORC2-mediated activation of </a:t>
            </a:r>
            <a:r>
              <a:rPr lang="en-US" dirty="0" err="1">
                <a:latin typeface="Calibri" panose="020F0502020204030204" pitchFamily="34" charset="0"/>
                <a:cs typeface="Calibri" panose="020F0502020204030204" pitchFamily="34" charset="0"/>
              </a:rPr>
              <a:t>Akt</a:t>
            </a:r>
            <a:r>
              <a:rPr lang="en-US" dirty="0">
                <a:latin typeface="Calibri" panose="020F0502020204030204" pitchFamily="34" charset="0"/>
                <a:cs typeface="Calibri" panose="020F0502020204030204" pitchFamily="34" charset="0"/>
              </a:rPr>
              <a:t> (</a:t>
            </a:r>
            <a:r>
              <a:rPr lang="en-US" dirty="0" err="1">
                <a:latin typeface="Calibri" panose="020F0502020204030204" pitchFamily="34" charset="0"/>
                <a:cs typeface="Calibri" panose="020F0502020204030204" pitchFamily="34" charset="0"/>
              </a:rPr>
              <a:t>Everolimus</a:t>
            </a:r>
            <a:r>
              <a:rPr lang="en-US" dirty="0">
                <a:latin typeface="Calibri" panose="020F0502020204030204" pitchFamily="34" charset="0"/>
                <a:cs typeface="Calibri" panose="020F0502020204030204" pitchFamily="34" charset="0"/>
              </a:rPr>
              <a:t> is active against mTORC1 only.)</a:t>
            </a:r>
          </a:p>
          <a:p>
            <a:pPr>
              <a:spcAft>
                <a:spcPts val="1200"/>
              </a:spcAft>
            </a:pPr>
            <a:r>
              <a:rPr lang="en-US" dirty="0">
                <a:latin typeface="Calibri" panose="020F0502020204030204" pitchFamily="34" charset="0"/>
                <a:cs typeface="Calibri" panose="020F0502020204030204" pitchFamily="34" charset="0"/>
              </a:rPr>
              <a:t>PI3K/</a:t>
            </a:r>
            <a:r>
              <a:rPr lang="en-US" dirty="0" err="1">
                <a:latin typeface="Calibri" panose="020F0502020204030204" pitchFamily="34" charset="0"/>
                <a:cs typeface="Calibri" panose="020F0502020204030204" pitchFamily="34" charset="0"/>
              </a:rPr>
              <a:t>Akt</a:t>
            </a:r>
            <a:r>
              <a:rPr lang="en-US" dirty="0">
                <a:latin typeface="Calibri" panose="020F0502020204030204" pitchFamily="34" charset="0"/>
                <a:cs typeface="Calibri" panose="020F0502020204030204" pitchFamily="34" charset="0"/>
              </a:rPr>
              <a:t>/</a:t>
            </a:r>
            <a:r>
              <a:rPr lang="en-US" dirty="0" err="1">
                <a:latin typeface="Calibri" panose="020F0502020204030204" pitchFamily="34" charset="0"/>
                <a:cs typeface="Calibri" panose="020F0502020204030204" pitchFamily="34" charset="0"/>
              </a:rPr>
              <a:t>mTOR</a:t>
            </a:r>
            <a:r>
              <a:rPr lang="en-US" dirty="0">
                <a:latin typeface="Calibri" panose="020F0502020204030204" pitchFamily="34" charset="0"/>
                <a:cs typeface="Calibri" panose="020F0502020204030204" pitchFamily="34" charset="0"/>
              </a:rPr>
              <a:t> activation and reactivation could potentially be avoided through the concomitant use of PI3K and </a:t>
            </a:r>
            <a:r>
              <a:rPr lang="en-US" dirty="0" err="1">
                <a:latin typeface="Calibri" panose="020F0502020204030204" pitchFamily="34" charset="0"/>
                <a:cs typeface="Calibri" panose="020F0502020204030204" pitchFamily="34" charset="0"/>
              </a:rPr>
              <a:t>mTOR</a:t>
            </a:r>
            <a:r>
              <a:rPr lang="en-US" dirty="0">
                <a:latin typeface="Calibri" panose="020F0502020204030204" pitchFamily="34" charset="0"/>
                <a:cs typeface="Calibri" panose="020F0502020204030204" pitchFamily="34" charset="0"/>
              </a:rPr>
              <a:t> inhibitors.</a:t>
            </a:r>
          </a:p>
          <a:p>
            <a:pPr>
              <a:spcAft>
                <a:spcPts val="1200"/>
              </a:spcAft>
            </a:pPr>
            <a:r>
              <a:rPr lang="en-US" dirty="0">
                <a:latin typeface="Calibri" panose="020F0502020204030204" pitchFamily="34" charset="0"/>
                <a:cs typeface="Calibri" panose="020F0502020204030204" pitchFamily="34" charset="0"/>
              </a:rPr>
              <a:t>Clinical trial of </a:t>
            </a:r>
            <a:r>
              <a:rPr lang="en-US" dirty="0">
                <a:solidFill>
                  <a:srgbClr val="FFFF00"/>
                </a:solidFill>
                <a:latin typeface="Calibri" panose="020F0502020204030204" pitchFamily="34" charset="0"/>
                <a:cs typeface="Calibri" panose="020F0502020204030204" pitchFamily="34" charset="0"/>
              </a:rPr>
              <a:t>MLN0123</a:t>
            </a:r>
            <a:r>
              <a:rPr lang="en-US" dirty="0">
                <a:latin typeface="Calibri" panose="020F0502020204030204" pitchFamily="34" charset="0"/>
                <a:cs typeface="Calibri" panose="020F0502020204030204" pitchFamily="34" charset="0"/>
              </a:rPr>
              <a:t>, an inhibitor of mTORC1 + mTORC2, is now open to accrual in </a:t>
            </a:r>
            <a:r>
              <a:rPr lang="en-US" dirty="0">
                <a:solidFill>
                  <a:srgbClr val="FFFF00"/>
                </a:solidFill>
                <a:latin typeface="Calibri" panose="020F0502020204030204" pitchFamily="34" charset="0"/>
                <a:cs typeface="Calibri" panose="020F0502020204030204" pitchFamily="34" charset="0"/>
              </a:rPr>
              <a:t>pancreatic NET resistant to </a:t>
            </a:r>
            <a:r>
              <a:rPr lang="en-US" dirty="0" err="1">
                <a:solidFill>
                  <a:srgbClr val="FFFF00"/>
                </a:solidFill>
                <a:latin typeface="Calibri" panose="020F0502020204030204" pitchFamily="34" charset="0"/>
                <a:cs typeface="Calibri" panose="020F0502020204030204" pitchFamily="34" charset="0"/>
              </a:rPr>
              <a:t>everolimus</a:t>
            </a:r>
            <a:r>
              <a:rPr lang="en-US" dirty="0">
                <a:latin typeface="Calibri" panose="020F0502020204030204" pitchFamily="34" charset="0"/>
                <a:cs typeface="Calibri" panose="020F0502020204030204" pitchFamily="34" charset="0"/>
              </a:rPr>
              <a:t> (an mTORC-1 inhibitor).</a:t>
            </a:r>
          </a:p>
        </p:txBody>
      </p:sp>
      <p:sp>
        <p:nvSpPr>
          <p:cNvPr id="4" name="TextBox 3"/>
          <p:cNvSpPr txBox="1"/>
          <p:nvPr/>
        </p:nvSpPr>
        <p:spPr>
          <a:xfrm>
            <a:off x="0" y="6138789"/>
            <a:ext cx="906780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FFFFFF"/>
                </a:solidFill>
                <a:effectLst/>
                <a:uLnTx/>
                <a:uFillTx/>
                <a:latin typeface="Calibri"/>
                <a:ea typeface="Tahoma"/>
                <a:cs typeface="Tahoma"/>
              </a:rPr>
              <a:t>Wolin, E</a:t>
            </a:r>
            <a:r>
              <a:rPr kumimoji="0" lang="en-US" sz="1800" b="0" i="0" u="none" strike="noStrike" kern="1200" cap="none" spc="0" normalizeH="0" baseline="0" noProof="0" dirty="0">
                <a:ln>
                  <a:noFill/>
                </a:ln>
                <a:solidFill>
                  <a:srgbClr val="FFFFFF"/>
                </a:solidFill>
                <a:effectLst/>
                <a:uLnTx/>
                <a:uFillTx/>
                <a:latin typeface="Calibri"/>
                <a:ea typeface="Tahoma"/>
                <a:cs typeface="Tahoma"/>
              </a:rPr>
              <a:t>. PI3K/</a:t>
            </a:r>
            <a:r>
              <a:rPr kumimoji="0" lang="en-US" sz="1800" b="0" i="0" u="none" strike="noStrike" kern="1200" cap="none" spc="0" normalizeH="0" baseline="0" noProof="0" dirty="0" err="1">
                <a:ln>
                  <a:noFill/>
                </a:ln>
                <a:solidFill>
                  <a:srgbClr val="FFFFFF"/>
                </a:solidFill>
                <a:effectLst/>
                <a:uLnTx/>
                <a:uFillTx/>
                <a:latin typeface="Calibri"/>
                <a:ea typeface="Tahoma"/>
                <a:cs typeface="Tahoma"/>
              </a:rPr>
              <a:t>Akt</a:t>
            </a:r>
            <a:r>
              <a:rPr kumimoji="0" lang="en-US" sz="1800" b="0" i="0" u="none" strike="noStrike" kern="1200" cap="none" spc="0" normalizeH="0" baseline="0" noProof="0" dirty="0">
                <a:ln>
                  <a:noFill/>
                </a:ln>
                <a:solidFill>
                  <a:srgbClr val="FFFFFF"/>
                </a:solidFill>
                <a:effectLst/>
                <a:uLnTx/>
                <a:uFillTx/>
                <a:latin typeface="Calibri"/>
                <a:ea typeface="Tahoma"/>
                <a:cs typeface="Tahoma"/>
              </a:rPr>
              <a:t>/</a:t>
            </a:r>
            <a:r>
              <a:rPr kumimoji="0" lang="en-US" sz="1800" b="0" i="0" u="none" strike="noStrike" kern="1200" cap="none" spc="0" normalizeH="0" baseline="0" noProof="0" dirty="0" err="1">
                <a:ln>
                  <a:noFill/>
                </a:ln>
                <a:solidFill>
                  <a:srgbClr val="FFFFFF"/>
                </a:solidFill>
                <a:effectLst/>
                <a:uLnTx/>
                <a:uFillTx/>
                <a:latin typeface="Calibri"/>
                <a:ea typeface="Tahoma"/>
                <a:cs typeface="Tahoma"/>
              </a:rPr>
              <a:t>mTOR</a:t>
            </a:r>
            <a:r>
              <a:rPr kumimoji="0" lang="en-US" sz="1800" b="0" i="0" u="none" strike="noStrike" kern="1200" cap="none" spc="0" normalizeH="0" baseline="0" noProof="0" dirty="0">
                <a:ln>
                  <a:noFill/>
                </a:ln>
                <a:solidFill>
                  <a:srgbClr val="FFFFFF"/>
                </a:solidFill>
                <a:effectLst/>
                <a:uLnTx/>
                <a:uFillTx/>
                <a:latin typeface="Calibri"/>
                <a:ea typeface="Tahoma"/>
                <a:cs typeface="Tahoma"/>
              </a:rPr>
              <a:t> Pathway Inhibitors in the Therapy of Pancreatic Neuroendocrine Tumors.</a:t>
            </a:r>
            <a:r>
              <a:rPr kumimoji="0" lang="sv-SE" sz="1800" b="0" i="0" u="none" strike="noStrike" kern="1200" cap="none" spc="0" normalizeH="0" baseline="0" noProof="0" dirty="0">
                <a:ln>
                  <a:noFill/>
                </a:ln>
                <a:solidFill>
                  <a:srgbClr val="FFFFFF"/>
                </a:solidFill>
                <a:effectLst/>
                <a:uLnTx/>
                <a:uFillTx/>
                <a:latin typeface="Calibri"/>
                <a:ea typeface="Tahoma"/>
                <a:cs typeface="Tahoma"/>
              </a:rPr>
              <a:t>  Cancer Lett. 2013 Jul 10;335(1):1-8.</a:t>
            </a:r>
            <a:endParaRPr kumimoji="0" lang="en-US" sz="1800" b="0" i="0" u="none" strike="noStrike" kern="1200" cap="none" spc="0" normalizeH="0" baseline="0" noProof="0" dirty="0">
              <a:ln>
                <a:noFill/>
              </a:ln>
              <a:solidFill>
                <a:srgbClr val="FFFFFF"/>
              </a:solidFill>
              <a:effectLst/>
              <a:uLnTx/>
              <a:uFillTx/>
              <a:latin typeface="Calibri"/>
              <a:ea typeface="Tahoma"/>
              <a:cs typeface="Tahoma"/>
            </a:endParaRPr>
          </a:p>
        </p:txBody>
      </p:sp>
    </p:spTree>
    <p:extLst>
      <p:ext uri="{BB962C8B-B14F-4D97-AF65-F5344CB8AC3E}">
        <p14:creationId xmlns:p14="http://schemas.microsoft.com/office/powerpoint/2010/main" val="9053316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pic>
        <p:nvPicPr>
          <p:cNvPr id="236546" name="Picture 2" descr="aqngiogenesi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2987" y="-435196"/>
            <a:ext cx="10048050" cy="812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987856344"/>
      </p:ext>
    </p:extLst>
  </p:cSld>
  <p:clrMapOvr>
    <a:masterClrMapping/>
  </p:clrMapOvr>
  <p:transition/>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2092225" y="227810"/>
            <a:ext cx="9144000" cy="785456"/>
          </a:xfrm>
        </p:spPr>
        <p:txBody>
          <a:bodyPr>
            <a:normAutofit fontScale="90000"/>
          </a:bodyPr>
          <a:lstStyle/>
          <a:p>
            <a:r>
              <a:rPr lang="en-US" sz="3600" dirty="0" err="1">
                <a:solidFill>
                  <a:srgbClr val="FFFF99"/>
                </a:solidFill>
                <a:latin typeface="Calibri" panose="020F0502020204030204" pitchFamily="34" charset="0"/>
                <a:cs typeface="Calibri" panose="020F0502020204030204" pitchFamily="34" charset="0"/>
              </a:rPr>
              <a:t>Sunitinib</a:t>
            </a:r>
            <a:r>
              <a:rPr lang="en-US" sz="3600" dirty="0">
                <a:solidFill>
                  <a:srgbClr val="FFFF99"/>
                </a:solidFill>
                <a:latin typeface="Calibri" panose="020F0502020204030204" pitchFamily="34" charset="0"/>
                <a:cs typeface="Calibri" panose="020F0502020204030204" pitchFamily="34" charset="0"/>
              </a:rPr>
              <a:t> – Phase 3 Trial in Pancreatic NET</a:t>
            </a:r>
            <a:br>
              <a:rPr lang="en-US" dirty="0">
                <a:solidFill>
                  <a:srgbClr val="FFFF99"/>
                </a:solidFill>
                <a:latin typeface="Calibri" panose="020F0502020204030204" pitchFamily="34" charset="0"/>
                <a:cs typeface="Calibri" panose="020F0502020204030204" pitchFamily="34" charset="0"/>
              </a:rPr>
            </a:br>
            <a:endParaRPr lang="en-US" sz="2000" dirty="0">
              <a:solidFill>
                <a:srgbClr val="FFFF99"/>
              </a:solidFill>
              <a:latin typeface="Calibri" panose="020F0502020204030204" pitchFamily="34" charset="0"/>
              <a:cs typeface="Calibri" panose="020F0502020204030204" pitchFamily="34" charset="0"/>
            </a:endParaRPr>
          </a:p>
        </p:txBody>
      </p:sp>
      <p:sp>
        <p:nvSpPr>
          <p:cNvPr id="83971" name="Rectangle 3"/>
          <p:cNvSpPr>
            <a:spLocks noGrp="1" noChangeArrowheads="1"/>
          </p:cNvSpPr>
          <p:nvPr>
            <p:ph idx="1"/>
          </p:nvPr>
        </p:nvSpPr>
        <p:spPr>
          <a:xfrm>
            <a:off x="1490283" y="1254507"/>
            <a:ext cx="9144000" cy="5142946"/>
          </a:xfrm>
        </p:spPr>
        <p:txBody>
          <a:bodyPr/>
          <a:lstStyle/>
          <a:p>
            <a:pPr>
              <a:lnSpc>
                <a:spcPct val="80000"/>
              </a:lnSpc>
            </a:pPr>
            <a:r>
              <a:rPr lang="en-US" sz="2400" dirty="0">
                <a:latin typeface="Calibri" panose="020F0502020204030204" pitchFamily="34" charset="0"/>
                <a:cs typeface="Calibri" panose="020F0502020204030204" pitchFamily="34" charset="0"/>
              </a:rPr>
              <a:t>Inhibits VEGFR, PDGFR, KIT, FLT3 and RET.</a:t>
            </a:r>
          </a:p>
          <a:p>
            <a:pPr marL="0" indent="0">
              <a:lnSpc>
                <a:spcPct val="80000"/>
              </a:lnSpc>
              <a:buNone/>
            </a:pPr>
            <a:endParaRPr lang="en-US" sz="2400" dirty="0">
              <a:latin typeface="Calibri" panose="020F0502020204030204" pitchFamily="34" charset="0"/>
              <a:cs typeface="Calibri" panose="020F0502020204030204" pitchFamily="34" charset="0"/>
            </a:endParaRPr>
          </a:p>
          <a:p>
            <a:pPr>
              <a:lnSpc>
                <a:spcPct val="80000"/>
              </a:lnSpc>
            </a:pPr>
            <a:r>
              <a:rPr lang="en-US" sz="2400" dirty="0">
                <a:latin typeface="Calibri" panose="020F0502020204030204" pitchFamily="34" charset="0"/>
                <a:cs typeface="Calibri" panose="020F0502020204030204" pitchFamily="34" charset="0"/>
              </a:rPr>
              <a:t>159 patients with progressive pancreatic NETs </a:t>
            </a:r>
          </a:p>
          <a:p>
            <a:pPr marL="0" indent="0">
              <a:lnSpc>
                <a:spcPct val="80000"/>
              </a:lnSpc>
              <a:buNone/>
            </a:pPr>
            <a:r>
              <a:rPr lang="en-US" sz="2400" dirty="0">
                <a:latin typeface="Calibri" panose="020F0502020204030204" pitchFamily="34" charset="0"/>
                <a:cs typeface="Calibri" panose="020F0502020204030204" pitchFamily="34" charset="0"/>
              </a:rPr>
              <a:t>    	randomized to </a:t>
            </a:r>
            <a:r>
              <a:rPr lang="en-US" sz="2400" dirty="0" err="1">
                <a:latin typeface="Calibri" panose="020F0502020204030204" pitchFamily="34" charset="0"/>
                <a:cs typeface="Calibri" panose="020F0502020204030204" pitchFamily="34" charset="0"/>
              </a:rPr>
              <a:t>sunitinib</a:t>
            </a:r>
            <a:r>
              <a:rPr lang="en-US" sz="2400" dirty="0">
                <a:latin typeface="Calibri" panose="020F0502020204030204" pitchFamily="34" charset="0"/>
                <a:cs typeface="Calibri" panose="020F0502020204030204" pitchFamily="34" charset="0"/>
              </a:rPr>
              <a:t> 37.5 mg/day </a:t>
            </a:r>
            <a:r>
              <a:rPr lang="en-US" sz="2400" dirty="0" err="1">
                <a:latin typeface="Calibri" panose="020F0502020204030204" pitchFamily="34" charset="0"/>
                <a:cs typeface="Calibri" panose="020F0502020204030204" pitchFamily="34" charset="0"/>
              </a:rPr>
              <a:t>vs</a:t>
            </a:r>
            <a:r>
              <a:rPr lang="en-US" sz="2400" dirty="0">
                <a:latin typeface="Calibri" panose="020F0502020204030204" pitchFamily="34" charset="0"/>
                <a:cs typeface="Calibri" panose="020F0502020204030204" pitchFamily="34" charset="0"/>
              </a:rPr>
              <a:t> placebo.</a:t>
            </a:r>
          </a:p>
          <a:p>
            <a:pPr marL="0" indent="0">
              <a:lnSpc>
                <a:spcPct val="80000"/>
              </a:lnSpc>
              <a:buNone/>
            </a:pPr>
            <a:r>
              <a:rPr lang="en-US" sz="2400" dirty="0">
                <a:latin typeface="Calibri" panose="020F0502020204030204" pitchFamily="34" charset="0"/>
                <a:cs typeface="Calibri" panose="020F0502020204030204" pitchFamily="34" charset="0"/>
              </a:rPr>
              <a:t> </a:t>
            </a:r>
          </a:p>
          <a:p>
            <a:pPr>
              <a:lnSpc>
                <a:spcPct val="80000"/>
              </a:lnSpc>
            </a:pPr>
            <a:r>
              <a:rPr lang="en-US" sz="2400" dirty="0">
                <a:latin typeface="Calibri" panose="020F0502020204030204" pitchFamily="34" charset="0"/>
                <a:cs typeface="Calibri" panose="020F0502020204030204" pitchFamily="34" charset="0"/>
              </a:rPr>
              <a:t> PFS 11.4 months - </a:t>
            </a:r>
            <a:r>
              <a:rPr lang="en-US" sz="2400" dirty="0" err="1">
                <a:latin typeface="Calibri" panose="020F0502020204030204" pitchFamily="34" charset="0"/>
                <a:cs typeface="Calibri" panose="020F0502020204030204" pitchFamily="34" charset="0"/>
              </a:rPr>
              <a:t>sunitinib</a:t>
            </a:r>
            <a:r>
              <a:rPr lang="en-US" sz="2400" dirty="0">
                <a:latin typeface="Calibri" panose="020F0502020204030204" pitchFamily="34" charset="0"/>
                <a:cs typeface="Calibri" panose="020F0502020204030204" pitchFamily="34" charset="0"/>
              </a:rPr>
              <a:t>  vs. 5.5 months - placebo.</a:t>
            </a:r>
          </a:p>
          <a:p>
            <a:pPr marL="0" indent="0">
              <a:lnSpc>
                <a:spcPct val="80000"/>
              </a:lnSpc>
              <a:buNone/>
            </a:pPr>
            <a:endParaRPr lang="en-US" sz="2400" dirty="0">
              <a:latin typeface="Calibri" panose="020F0502020204030204" pitchFamily="34" charset="0"/>
              <a:cs typeface="Calibri" panose="020F0502020204030204" pitchFamily="34" charset="0"/>
            </a:endParaRPr>
          </a:p>
          <a:p>
            <a:pPr>
              <a:lnSpc>
                <a:spcPct val="80000"/>
              </a:lnSpc>
            </a:pPr>
            <a:r>
              <a:rPr lang="en-US" sz="2400" dirty="0">
                <a:latin typeface="Calibri" panose="020F0502020204030204" pitchFamily="34" charset="0"/>
                <a:cs typeface="Calibri" panose="020F0502020204030204" pitchFamily="34" charset="0"/>
              </a:rPr>
              <a:t>Significant toxicities (all less than 10%) included 	neutropenia, hypertension, abdominal pain, diarrhea, 	hypoglycemia  and hand-foot syndrome.</a:t>
            </a:r>
          </a:p>
          <a:p>
            <a:pPr marL="0" indent="0">
              <a:lnSpc>
                <a:spcPct val="80000"/>
              </a:lnSpc>
              <a:buNone/>
            </a:pPr>
            <a:endParaRPr lang="en-US" sz="2400" dirty="0">
              <a:latin typeface="Calibri" panose="020F0502020204030204" pitchFamily="34" charset="0"/>
              <a:cs typeface="Calibri" panose="020F0502020204030204" pitchFamily="34" charset="0"/>
            </a:endParaRPr>
          </a:p>
          <a:p>
            <a:pPr>
              <a:lnSpc>
                <a:spcPct val="80000"/>
              </a:lnSpc>
            </a:pPr>
            <a:r>
              <a:rPr lang="en-US" sz="2400" dirty="0">
                <a:latin typeface="Calibri" panose="020F0502020204030204" pitchFamily="34" charset="0"/>
                <a:cs typeface="Calibri" panose="020F0502020204030204" pitchFamily="34" charset="0"/>
              </a:rPr>
              <a:t> Frequent grade 1-2 toxicities: mild fatigue, nausea, altered 	taste, tongue tenderness.</a:t>
            </a:r>
          </a:p>
        </p:txBody>
      </p:sp>
      <p:sp>
        <p:nvSpPr>
          <p:cNvPr id="5" name="TextBox 4"/>
          <p:cNvSpPr txBox="1"/>
          <p:nvPr/>
        </p:nvSpPr>
        <p:spPr>
          <a:xfrm>
            <a:off x="3611184" y="6174310"/>
            <a:ext cx="6726765" cy="392415"/>
          </a:xfrm>
          <a:prstGeom prst="rect">
            <a:avLst/>
          </a:prstGeom>
          <a:noFill/>
        </p:spPr>
        <p:txBody>
          <a:bodyPr wrap="square" rtlCol="0">
            <a:spAutoFit/>
          </a:bodyPr>
          <a:lstStyle/>
          <a:p>
            <a:pPr marL="0" marR="0" lvl="0" indent="0" algn="ctr" defTabSz="914400" rtl="0" eaLnBrk="1" fontAlgn="auto" latinLnBrk="0" hangingPunct="1">
              <a:lnSpc>
                <a:spcPct val="97000"/>
              </a:lnSpc>
              <a:spcBef>
                <a:spcPts val="0"/>
              </a:spcBef>
              <a:spcAft>
                <a:spcPts val="0"/>
              </a:spcAft>
              <a:buClr>
                <a:srgbClr val="FFFFFF"/>
              </a:buClr>
              <a:buSzPct val="45000"/>
              <a:buFontTx/>
              <a:buNone/>
              <a:tabLst/>
              <a:defRPr/>
            </a:pPr>
            <a:r>
              <a:rPr kumimoji="0" lang="en-GB" sz="2000" b="0" i="0" u="none" strike="noStrike" kern="1200" cap="none" spc="0" normalizeH="0" baseline="0" noProof="0" dirty="0">
                <a:ln>
                  <a:noFill/>
                </a:ln>
                <a:solidFill>
                  <a:srgbClr val="FFFF00"/>
                </a:solidFill>
                <a:effectLst/>
                <a:uLnTx/>
                <a:uFillTx/>
                <a:latin typeface="Arial"/>
                <a:ea typeface="Tahoma"/>
                <a:cs typeface="Tahoma"/>
              </a:rPr>
              <a:t>N </a:t>
            </a:r>
            <a:r>
              <a:rPr kumimoji="0" lang="en-GB" sz="2000" b="0" i="0" u="none" strike="noStrike" kern="1200" cap="none" spc="0" normalizeH="0" baseline="0" noProof="0" dirty="0" err="1">
                <a:ln>
                  <a:noFill/>
                </a:ln>
                <a:solidFill>
                  <a:srgbClr val="FFFF00"/>
                </a:solidFill>
                <a:effectLst/>
                <a:uLnTx/>
                <a:uFillTx/>
                <a:latin typeface="Arial"/>
                <a:ea typeface="Tahoma"/>
                <a:cs typeface="Tahoma"/>
              </a:rPr>
              <a:t>Engl</a:t>
            </a:r>
            <a:r>
              <a:rPr kumimoji="0" lang="en-GB" sz="2000" b="0" i="0" u="none" strike="noStrike" kern="1200" cap="none" spc="0" normalizeH="0" baseline="0" noProof="0" dirty="0">
                <a:ln>
                  <a:noFill/>
                </a:ln>
                <a:solidFill>
                  <a:srgbClr val="FFFF00"/>
                </a:solidFill>
                <a:effectLst/>
                <a:uLnTx/>
                <a:uFillTx/>
                <a:latin typeface="Arial"/>
                <a:ea typeface="Tahoma"/>
                <a:cs typeface="Tahoma"/>
              </a:rPr>
              <a:t> J Med Volume s364(6):501-513 February 10, 2011</a:t>
            </a:r>
          </a:p>
        </p:txBody>
      </p:sp>
    </p:spTree>
    <p:extLst>
      <p:ext uri="{BB962C8B-B14F-4D97-AF65-F5344CB8AC3E}">
        <p14:creationId xmlns:p14="http://schemas.microsoft.com/office/powerpoint/2010/main" val="10586122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0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3.xml><?xml version="1.0" encoding="utf-8"?>
<p:tagLst xmlns:a="http://schemas.openxmlformats.org/drawingml/2006/main" xmlns:r="http://schemas.openxmlformats.org/officeDocument/2006/relationships" xmlns:p="http://schemas.openxmlformats.org/presentationml/2006/main">
  <p:tag name="KPI_HAS_CHART" val="false"/>
</p:tagLst>
</file>

<file path=ppt/tags/tag11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1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2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3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4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5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6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7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8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8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8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8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8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8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8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1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2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3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4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5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6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7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8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0.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1.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2.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3.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4.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5.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6.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7.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8.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ags/tag99.xml><?xml version="1.0" encoding="utf-8"?>
<p:tagLst xmlns:a="http://schemas.openxmlformats.org/drawingml/2006/main" xmlns:r="http://schemas.openxmlformats.org/officeDocument/2006/relationships" xmlns:p="http://schemas.openxmlformats.org/presentationml/2006/main">
  <p:tag name="__PE_HAS_URLS" val="oh hey this is notes box, due to this not being an empty string. woot."/>
</p:tagLst>
</file>

<file path=ppt/theme/theme1.xml><?xml version="1.0" encoding="utf-8"?>
<a:theme xmlns:a="http://schemas.openxmlformats.org/drawingml/2006/main" name="12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3_Office Theme">
  <a:themeElements>
    <a:clrScheme name="Custom 1">
      <a:dk1>
        <a:sysClr val="windowText" lastClr="000000"/>
      </a:dk1>
      <a:lt1>
        <a:sysClr val="window" lastClr="FFFFFF"/>
      </a:lt1>
      <a:dk2>
        <a:srgbClr val="003874"/>
      </a:dk2>
      <a:lt2>
        <a:srgbClr val="939597"/>
      </a:lt2>
      <a:accent1>
        <a:srgbClr val="008CCF"/>
      </a:accent1>
      <a:accent2>
        <a:srgbClr val="0B4055"/>
      </a:accent2>
      <a:accent3>
        <a:srgbClr val="A79165"/>
      </a:accent3>
      <a:accent4>
        <a:srgbClr val="63A5B4"/>
      </a:accent4>
      <a:accent5>
        <a:srgbClr val="4BACC6"/>
      </a:accent5>
      <a:accent6>
        <a:srgbClr val="F79646"/>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12700">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1.xml><?xml version="1.0" encoding="utf-8"?>
<a:theme xmlns:a="http://schemas.openxmlformats.org/drawingml/2006/main" name="23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26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17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27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25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28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5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6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4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8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19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4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21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22_dcri_slides_template">
  <a:themeElements>
    <a:clrScheme name="">
      <a:dk1>
        <a:srgbClr val="000000"/>
      </a:dk1>
      <a:lt1>
        <a:srgbClr val="FFFFFF"/>
      </a:lt1>
      <a:dk2>
        <a:srgbClr val="00009C"/>
      </a:dk2>
      <a:lt2>
        <a:srgbClr val="FFBA3E"/>
      </a:lt2>
      <a:accent1>
        <a:srgbClr val="3365FB"/>
      </a:accent1>
      <a:accent2>
        <a:srgbClr val="6B6BCE"/>
      </a:accent2>
      <a:accent3>
        <a:srgbClr val="AAAACB"/>
      </a:accent3>
      <a:accent4>
        <a:srgbClr val="DADADA"/>
      </a:accent4>
      <a:accent5>
        <a:srgbClr val="ADB8FD"/>
      </a:accent5>
      <a:accent6>
        <a:srgbClr val="6060BA"/>
      </a:accent6>
      <a:hlink>
        <a:srgbClr val="00B7A5"/>
      </a:hlink>
      <a:folHlink>
        <a:srgbClr val="F8E6C6"/>
      </a:folHlink>
    </a:clrScheme>
    <a:fontScheme name="12_dcri_slides_template">
      <a:majorFont>
        <a:latin typeface="Arial"/>
        <a:ea typeface=""/>
        <a:cs typeface=""/>
      </a:majorFont>
      <a:minorFont>
        <a:latin typeface="Tahoma"/>
        <a:ea typeface="Tahoma"/>
        <a:cs typeface="Taho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dcri_slides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cri_slides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cri_slides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cri_slides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cri_slides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cri_slides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cri_slides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Baxalta template">
    <a:dk1>
      <a:srgbClr val="000000"/>
    </a:dk1>
    <a:lt1>
      <a:sysClr val="window" lastClr="FFFFFF"/>
    </a:lt1>
    <a:dk2>
      <a:srgbClr val="787878"/>
    </a:dk2>
    <a:lt2>
      <a:srgbClr val="595959"/>
    </a:lt2>
    <a:accent1>
      <a:srgbClr val="0050B4"/>
    </a:accent1>
    <a:accent2>
      <a:srgbClr val="00AAF0"/>
    </a:accent2>
    <a:accent3>
      <a:srgbClr val="6BC1D3"/>
    </a:accent3>
    <a:accent4>
      <a:srgbClr val="417CC8"/>
    </a:accent4>
    <a:accent5>
      <a:srgbClr val="59C8F5"/>
    </a:accent5>
    <a:accent6>
      <a:srgbClr val="003A82"/>
    </a:accent6>
    <a:hlink>
      <a:srgbClr val="E31E30"/>
    </a:hlink>
    <a:folHlink>
      <a:srgbClr val="9D3EBD"/>
    </a:folHlink>
  </a:clrScheme>
  <a:fontScheme name="Custom 14">
    <a:majorFont>
      <a:latin typeface="Lucida Sans Unicode"/>
      <a:ea typeface=""/>
      <a:cs typeface=""/>
    </a:majorFont>
    <a:minorFont>
      <a:latin typeface="Lucida Sans Unicod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7323</TotalTime>
  <Words>18938</Words>
  <Application>Microsoft Office PowerPoint</Application>
  <PresentationFormat>Widescreen</PresentationFormat>
  <Paragraphs>3502</Paragraphs>
  <Slides>185</Slides>
  <Notes>185</Notes>
  <HiddenSlides>1</HiddenSlides>
  <MMClips>0</MMClips>
  <ScaleCrop>false</ScaleCrop>
  <HeadingPairs>
    <vt:vector size="8" baseType="variant">
      <vt:variant>
        <vt:lpstr>Fonts Used</vt:lpstr>
      </vt:variant>
      <vt:variant>
        <vt:i4>28</vt:i4>
      </vt:variant>
      <vt:variant>
        <vt:lpstr>Theme</vt:lpstr>
      </vt:variant>
      <vt:variant>
        <vt:i4>16</vt:i4>
      </vt:variant>
      <vt:variant>
        <vt:lpstr>Embedded OLE Servers</vt:lpstr>
      </vt:variant>
      <vt:variant>
        <vt:i4>1</vt:i4>
      </vt:variant>
      <vt:variant>
        <vt:lpstr>Slide Titles</vt:lpstr>
      </vt:variant>
      <vt:variant>
        <vt:i4>185</vt:i4>
      </vt:variant>
    </vt:vector>
  </HeadingPairs>
  <TitlesOfParts>
    <vt:vector size="230" baseType="lpstr">
      <vt:lpstr>ＭＳ 明朝</vt:lpstr>
      <vt:lpstr>ＭＳ 明朝</vt:lpstr>
      <vt:lpstr>ＭＳ Ｐゴシック</vt:lpstr>
      <vt:lpstr>ＭＳ Ｐゴシック</vt:lpstr>
      <vt:lpstr>SimSun</vt:lpstr>
      <vt:lpstr>Abadi MT Condensed Extra Bold</vt:lpstr>
      <vt:lpstr>Arial</vt:lpstr>
      <vt:lpstr>Arial Black</vt:lpstr>
      <vt:lpstr>Calibri</vt:lpstr>
      <vt:lpstr>Corbel</vt:lpstr>
      <vt:lpstr>Gothic</vt:lpstr>
      <vt:lpstr>Lucida Sans</vt:lpstr>
      <vt:lpstr>Lucida Sans Unicode</vt:lpstr>
      <vt:lpstr>Monotype Sorts</vt:lpstr>
      <vt:lpstr>News Gothic MT</vt:lpstr>
      <vt:lpstr>Raleway</vt:lpstr>
      <vt:lpstr>StarSymbol</vt:lpstr>
      <vt:lpstr>Symbol</vt:lpstr>
      <vt:lpstr>Tahoma</vt:lpstr>
      <vt:lpstr>Times</vt:lpstr>
      <vt:lpstr>Times New Roman</vt:lpstr>
      <vt:lpstr>TimesNewRomanPSMT</vt:lpstr>
      <vt:lpstr>Tw Cen MT</vt:lpstr>
      <vt:lpstr>Verdana</vt:lpstr>
      <vt:lpstr>Wingdings</vt:lpstr>
      <vt:lpstr>Wingdings 2</vt:lpstr>
      <vt:lpstr>Wingdings 3</vt:lpstr>
      <vt:lpstr>ヒラギノ角ゴ Pro W3</vt:lpstr>
      <vt:lpstr>12_dcri_slides_template</vt:lpstr>
      <vt:lpstr>15_dcri_slides_template</vt:lpstr>
      <vt:lpstr>16_dcri_slides_template</vt:lpstr>
      <vt:lpstr>14_dcri_slides_template</vt:lpstr>
      <vt:lpstr>18_dcri_slides_template</vt:lpstr>
      <vt:lpstr>19_dcri_slides_template</vt:lpstr>
      <vt:lpstr>24_dcri_slides_template</vt:lpstr>
      <vt:lpstr>21_dcri_slides_template</vt:lpstr>
      <vt:lpstr>22_dcri_slides_template</vt:lpstr>
      <vt:lpstr>3_Office Theme</vt:lpstr>
      <vt:lpstr>23_dcri_slides_template</vt:lpstr>
      <vt:lpstr>26_dcri_slides_template</vt:lpstr>
      <vt:lpstr>17_dcri_slides_template</vt:lpstr>
      <vt:lpstr>27_dcri_slides_template</vt:lpstr>
      <vt:lpstr>25_dcri_slides_template</vt:lpstr>
      <vt:lpstr>28_dcri_slides_template</vt:lpstr>
      <vt:lpstr>Microsoft Excel Chart</vt:lpstr>
      <vt:lpstr>PowerPoint Presentation</vt:lpstr>
      <vt:lpstr>PowerPoint Presentation</vt:lpstr>
      <vt:lpstr> CME-certified symposium jointly provided by the University of Massachusetts Medical School and CMEducation Resources, LLC  Commercial Support: Supported by an independent educational grant from Ipsen.  Faculty disclosures: Listed in program materials  This CME activity may include discussions of off-label or unapproved uses of specific agents   </vt:lpstr>
      <vt:lpstr>PLEASE FILL OUT   </vt:lpstr>
      <vt:lpstr>PowerPoint Presentation</vt:lpstr>
      <vt:lpstr>PowerPoint Presentation</vt:lpstr>
      <vt:lpstr>The Pancreas is Closely Involved with  Surrounding Blood Vessels</vt:lpstr>
      <vt:lpstr>Tumour Location Can Have an Impact on  Symptoms and the Likelihood of Resectability</vt:lpstr>
      <vt:lpstr>There Have Been Huge Improvements in Survival for Many Cancers Over the Last Few Decades…</vt:lpstr>
      <vt:lpstr>Prognosis is Poor in Pancreatic Cancer</vt:lpstr>
      <vt:lpstr>There Are Regional Differences in the  Incidence of Pancreatic Cancer</vt:lpstr>
      <vt:lpstr>Pancreatic Cancer is a Relatively Rare Disease</vt:lpstr>
      <vt:lpstr>Pancreatic Cancer is Anticipated to Become the Second Leading Cause of Cancer-related Death by 2030</vt:lpstr>
      <vt:lpstr>Pancreatic Cancer has No Distinctive  Signs and Symptoms at the Early Stage</vt:lpstr>
      <vt:lpstr>Recommendations for Patient Treatment  Have Been Published</vt:lpstr>
      <vt:lpstr>NCCN has Also Developed Guidelines for Patients with Metastatic Pancreatic Cancer</vt:lpstr>
      <vt:lpstr>GEP-NET Overview </vt:lpstr>
      <vt:lpstr>Patient-Reported Time Between the First Symptom  and a Diagnosis of NET</vt:lpstr>
      <vt:lpstr>2010 WHO Grading of Pancreatic/GI NET</vt:lpstr>
      <vt:lpstr>PowerPoint Presentation</vt:lpstr>
      <vt:lpstr>Markers Distinguishing Between  PanNETs G3 and PanNECs, Large and Small Cell</vt:lpstr>
      <vt:lpstr>Functional pNET – Hormonal Syndromes</vt:lpstr>
      <vt:lpstr>Completed Phase 3 NET Trials: Level-1 Evidence</vt:lpstr>
      <vt:lpstr>Approved Systemic Therapies for GEP-NETs</vt:lpstr>
      <vt:lpstr>PowerPoint Presentation</vt:lpstr>
      <vt:lpstr>Clinical Challenges  for Treatment and Sequencing Therapy for NETs</vt:lpstr>
      <vt:lpstr>Real World Decision-Making for  Metastatic Pancreatic Adenocarcinoma  Navigating The Complex Roadmap Of NCCN Guidelines And Selecting Among Evidence-based Treatment Regimens To Optimize Survival Extension—a Year 2017 Update   </vt:lpstr>
      <vt:lpstr>NCCN Guidelines for Patients with  Pancreatic Adenocarcinoma</vt:lpstr>
      <vt:lpstr>NCCN Guidelines for Patients with  Pancreatic Adenocarcinoma</vt:lpstr>
      <vt:lpstr>NCCN Guidelines for Patients with  Pancreatic Adenocarcinoma</vt:lpstr>
      <vt:lpstr>NCCN Guidelines for Patients with  Pancreatic Adenocarcinoma</vt:lpstr>
      <vt:lpstr>NCCN Guidelines for Patients with  Pancreatic Adenocarcinoma</vt:lpstr>
      <vt:lpstr>PowerPoint Presentation</vt:lpstr>
      <vt:lpstr>Locally Advanced, Unresectable</vt:lpstr>
      <vt:lpstr>Locally Advanced, Unresectable</vt:lpstr>
      <vt:lpstr> Metastatic Pancreatic Cancer</vt:lpstr>
      <vt:lpstr>Principles of Chemotherapy</vt:lpstr>
      <vt:lpstr>Principles of Chemotherapy</vt:lpstr>
      <vt:lpstr>Principles of Chemotherapy</vt:lpstr>
      <vt:lpstr> Metastatic Pancreatic Cancer</vt:lpstr>
      <vt:lpstr> Metastatic Pancreatic Cancer</vt:lpstr>
      <vt:lpstr> Metastatic Pancreatic Cancer</vt:lpstr>
      <vt:lpstr> Metastatic Pancreatic Cancer</vt:lpstr>
      <vt:lpstr>The Evolving Evidence-Based And Guideline-Supported Role For Nanoliposomal Topoisomerase Inhibitors In Metastatic Pancreatic Adenocarcinoma  The Mechanistic Basis, PK/PD Profiles, and Effects of Novel Formulations on Intratumoral Levels of Active Metabolites and Their Clinical Implications  </vt:lpstr>
      <vt:lpstr>We Have Made Progress in the  1st-Line Metastatic Setting</vt:lpstr>
      <vt:lpstr>What Are Second-Line Options In Advanced Pancreatic Cancer?</vt:lpstr>
      <vt:lpstr>Oxaliplatin in the 2nd-line Setting in  Patients with Gemcitabine-Refractory Pancreatic Cancer </vt:lpstr>
      <vt:lpstr>for Irinotecan in the 2nd-line Setting  in Pancreatic Cancer Patients</vt:lpstr>
      <vt:lpstr>Nal-IRI: Mode of Delivery, Pharmacokinetics  and Pharmacodynamics</vt:lpstr>
      <vt:lpstr>nal-IRI Delivers Irinotecan to the Tumour Microenvironment Protected Within Liposomes</vt:lpstr>
      <vt:lpstr>nal-IRI is Preferentially Taken Up by  Tumour-Associated Macrophages</vt:lpstr>
      <vt:lpstr>Degradation of nal-IRI Releases Irinotecan, Which is Activated by CES Present in the Macrophage</vt:lpstr>
      <vt:lpstr>SN-38 is Released From Tumour-Associated  Macrophages and Taken Up by Tumour Cells</vt:lpstr>
      <vt:lpstr>Liposomal-Encapsulated Irinotecan has Benefits</vt:lpstr>
      <vt:lpstr>nal-IRI Clinical Experience:  Phase I and II Studies</vt:lpstr>
      <vt:lpstr>Various Trials Show the  Clinical Development History of nal-IRI</vt:lpstr>
      <vt:lpstr>NAPOLI-1: A Randomised, Open-Label, Global, Multicentre, Phase III Study of nal-IRI+5-FU/LV</vt:lpstr>
      <vt:lpstr>NAPOLI-1 Was a Randomised, Open-label, Global, Multicentre, Phase III Study of nal-IRI+5-FU/LV</vt:lpstr>
      <vt:lpstr>Baseline Characteristics of the ITT Population were Balanced Between Treatment Arms </vt:lpstr>
      <vt:lpstr>Baseline Characteristics of the ITT Population were Balanced Between Treatment Arms </vt:lpstr>
      <vt:lpstr>The Primary Endpoint was met with Increase in Median OS with nal-IRI+5-FU/LV</vt:lpstr>
      <vt:lpstr>A Statistically Significant Increase in PFS was Also Observed with nal-IRI+5-FU/LV</vt:lpstr>
      <vt:lpstr>NAPOLI-1: A Significant Improvement in PFS, ORR and CA19-9  Responses was Observed with nal-IRI+5-FU/LV</vt:lpstr>
      <vt:lpstr>NAPOLI-1: Grade ≥3 Adverse Events (Safety Population)</vt:lpstr>
      <vt:lpstr>NAPOLI-1: Survival Benefit of nal-IRI+5-FU/LV was Observed Across Most Subgroups</vt:lpstr>
      <vt:lpstr>NAPOLI-1: Survival Benefit of nal-IRI+5-FU/LV was Observed Across Most Subgroups</vt:lpstr>
      <vt:lpstr>NAPOLI-1: Survival Benefit of nal-IRI+5-FU/LV was Observed Across Most Subgroups</vt:lpstr>
      <vt:lpstr>NAPOLI-1: Expanded, Pre-Defined, PP Analysis of OS was Performed with nal-IRI+5-FU/LV vs. 5-FU/LV</vt:lpstr>
      <vt:lpstr>NAPOLI-1: a Significant OS Benefit with nal-IRI+5-FU/LV was Observed in the PP Population</vt:lpstr>
      <vt:lpstr>NAPOLI-1: a Consistent OS benefit with nal-IRI+5-FU/LV was Observed in the ITT and PP Populations </vt:lpstr>
      <vt:lpstr>NCCN Guidelines for Patients with  Metastatic Pancreatic Cancer</vt:lpstr>
      <vt:lpstr>PowerPoint Presentation</vt:lpstr>
      <vt:lpstr>Targeting the Somatostatin Receptor</vt:lpstr>
      <vt:lpstr>Octreotide: A Somatostatin Analogue</vt:lpstr>
      <vt:lpstr>PowerPoint Presentation</vt:lpstr>
      <vt:lpstr>Control of Flushing/Diarrhea/5HIAA with Octreotide LAR </vt:lpstr>
      <vt:lpstr>CLARINET: Study Design</vt:lpstr>
      <vt:lpstr>CLARINET: Primary Efficacy Endpoint (PFS)</vt:lpstr>
      <vt:lpstr>CLARINET: Primary Endpoint  Prespecified PFS Subanalyses</vt:lpstr>
      <vt:lpstr>CLARINET: Secondary Endpoint  Chromogranin A</vt:lpstr>
      <vt:lpstr>Summary of CLARINET</vt:lpstr>
      <vt:lpstr>SPINET: Phase III Trial of  Lanreotide in Lung NETs</vt:lpstr>
      <vt:lpstr>ELECT: Study Design1-3</vt:lpstr>
      <vt:lpstr>ELECT Phase 3 Results</vt:lpstr>
      <vt:lpstr>REMINET: Ph II/III of Lanreotide vs. Placebo Maintenance in Patients  with Duodeno-Pancreatic NETs After First-Line Treatment</vt:lpstr>
      <vt:lpstr>Schematic Representation of a Drug for Imaging and Targeted Therapy</vt:lpstr>
      <vt:lpstr>NETTER -1  Study  Objectives and Design</vt:lpstr>
      <vt:lpstr>NETTER-1 Response Rate </vt:lpstr>
      <vt:lpstr>NETTER-1 Progression-Free Survival</vt:lpstr>
      <vt:lpstr>NETTER-1 Overall Survival (Interim Analysis)</vt:lpstr>
      <vt:lpstr>Lu-177-DOTATATE Expanded Access - Eligibility </vt:lpstr>
      <vt:lpstr>Peptides and Receptors in Image-Guided Therapy: Theranostics of Neuroendocrine Neoplasms </vt:lpstr>
      <vt:lpstr>Impact of 68Ga-DOTATATE PET/CT  </vt:lpstr>
      <vt:lpstr>PI3K/Akt/mTOR in Pathogenesis of pNET</vt:lpstr>
      <vt:lpstr>RADIANT-3 Study Design </vt:lpstr>
      <vt:lpstr>RADIANT-3 PFS by Central Review*   </vt:lpstr>
      <vt:lpstr>Rationale for mTORC1 + mTORC2 Inhibition in NET</vt:lpstr>
      <vt:lpstr>PowerPoint Presentation</vt:lpstr>
      <vt:lpstr>Sunitinib – Phase 3 Trial in Pancreatic NET </vt:lpstr>
      <vt:lpstr>PowerPoint Presentation</vt:lpstr>
      <vt:lpstr>CALGB 80701: Role of Bevacizumab Plus Everolimus in pNETs</vt:lpstr>
      <vt:lpstr>CALGB 80701: Efficacy</vt:lpstr>
      <vt:lpstr> Phase II Temsirolimus + Bevacizumab in Pancreatic NET</vt:lpstr>
      <vt:lpstr>Chemotherapy for Pancreatic NET</vt:lpstr>
      <vt:lpstr>Temozolamide +/- Capecitabine in pNET</vt:lpstr>
      <vt:lpstr>PowerPoint Presentation</vt:lpstr>
      <vt:lpstr>Targeted Agents in Early Clinical Trials in NETs</vt:lpstr>
      <vt:lpstr>Immune Checkpoint Inhibitors</vt:lpstr>
      <vt:lpstr>PowerPoint Presentation</vt:lpstr>
      <vt:lpstr>TPH Catalyzes the First Step of Serotonin Synthesis </vt:lpstr>
      <vt:lpstr>Telotristat Ethyl Summary</vt:lpstr>
      <vt:lpstr>Factors Influencing Treatment Decisions</vt:lpstr>
      <vt:lpstr>Advancing the Treatment Frontiers for Metastatic Pancreatic Adenocarcinoma (PDAC) and PNET</vt:lpstr>
      <vt:lpstr>Metastatic PDAC:  First Line Therapy</vt:lpstr>
      <vt:lpstr>Timeline of Milestones in Treatment of Advanced/Metastatic Pancreatic Cancer </vt:lpstr>
      <vt:lpstr>FOLFIRINOX and Gemcitabine/nab-Paclitaxel  Phase 3 Trial Results Side to Side Comparison</vt:lpstr>
      <vt:lpstr>Real World Experience ( GA vs. FFX)</vt:lpstr>
      <vt:lpstr>A Modified Regimen of Gemcitabine and Nab-Paclitaxel in Patients with Metastatic Pancreatic Cancer</vt:lpstr>
      <vt:lpstr>Summary of Findings in First Line </vt:lpstr>
      <vt:lpstr>Metastatic Pancreas Cancer: Second Line Therapy</vt:lpstr>
      <vt:lpstr>NAPOLI-1: Nanoliposomal Irinotecan ± 5-FU/LV vs 5-FU/LV in Met Pancreatic Cancer </vt:lpstr>
      <vt:lpstr>NAPOLI-1: Nanoliposomal Irinotecan ±  5-FU/LV vs 5-FU/LV—OS</vt:lpstr>
      <vt:lpstr>NAPOLI-1: Secondary Efficacy Endpoints</vt:lpstr>
      <vt:lpstr>NAPOLI-1: Nanoliposomal Irinotecan ±  5-FU/LV vs 5-FU/LV in mPC: AEs</vt:lpstr>
      <vt:lpstr>Second-line Chemotherapy With Oxaliplatin and 5FU</vt:lpstr>
      <vt:lpstr>Meta-Analysis of Second-Line Treatment in Patients With Pancreatic Adenocarcinoma: Overall Survival</vt:lpstr>
      <vt:lpstr>Meta-Analysis of Second-Line Treatment in Patients With Pancreatic Adenocarcinoma: Progression-Free Survival</vt:lpstr>
      <vt:lpstr>Current Approach in Treatment Sequencing for mPCA </vt:lpstr>
      <vt:lpstr>Summary of Findings in Second Line </vt:lpstr>
      <vt:lpstr>Emerging Therapies</vt:lpstr>
      <vt:lpstr>PowerPoint Presentation</vt:lpstr>
      <vt:lpstr>A Phase I/II Study of Napabucasin in Combination with Gemcitabine &amp; Nab-paclitaxel in mPDAC</vt:lpstr>
      <vt:lpstr>Which Subsets of Patients Might  Benefit From Specific Therapies?</vt:lpstr>
      <vt:lpstr>Other PARPi Studies in PDAC</vt:lpstr>
      <vt:lpstr>Conclusions: PDAC</vt:lpstr>
      <vt:lpstr>Metastatic PNET</vt:lpstr>
      <vt:lpstr>Current Approach in Treatment Sequencing for pNETs</vt:lpstr>
      <vt:lpstr>PowerPoint Presentation</vt:lpstr>
      <vt:lpstr>PowerPoint Presentation</vt:lpstr>
      <vt:lpstr>Temozolomide in PNET</vt:lpstr>
      <vt:lpstr>PowerPoint Presentation</vt:lpstr>
      <vt:lpstr>CAPTEM in PNET</vt:lpstr>
      <vt:lpstr>CAPTEM in PNET</vt:lpstr>
      <vt:lpstr>PowerPoint Presentation</vt:lpstr>
      <vt:lpstr>Case Study #1</vt:lpstr>
      <vt:lpstr>Case Study #1 Patient Presentation</vt:lpstr>
      <vt:lpstr>Case Study #1 Question 1</vt:lpstr>
      <vt:lpstr>Case Study #1 Patient Presentation</vt:lpstr>
      <vt:lpstr>Case Study #1 Question 2</vt:lpstr>
      <vt:lpstr>Case Study #1 Question 3</vt:lpstr>
      <vt:lpstr>Case Study #1 Question 4</vt:lpstr>
      <vt:lpstr>Case Study #2</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Case Study #3</vt:lpstr>
      <vt:lpstr>PowerPoint Presentation</vt:lpstr>
      <vt:lpstr>Dedicated Pancreatic Protocol CT Scan</vt:lpstr>
      <vt:lpstr>Arterial Phase CT vs EOVIST MRI </vt:lpstr>
      <vt:lpstr>Tumor Markers and Octreotide Scan</vt:lpstr>
      <vt:lpstr>Case Study #3:  Exploratory Laparotomy</vt:lpstr>
      <vt:lpstr>Case Study #3 Question 1 </vt:lpstr>
      <vt:lpstr>After Seven Cycles of Cape / Tem</vt:lpstr>
      <vt:lpstr>Case Study #3 Question 2 </vt:lpstr>
      <vt:lpstr>Case 3 - GI Tumor Board Discussion: “Resectable”</vt:lpstr>
      <vt:lpstr>Case Study #3 Question 3 </vt:lpstr>
      <vt:lpstr>Case Study #4</vt:lpstr>
      <vt:lpstr>Case Study 4 Pancreatic NET</vt:lpstr>
      <vt:lpstr>Pancreatic NET Imaging</vt:lpstr>
      <vt:lpstr>Pancreatic NET Imaging</vt:lpstr>
      <vt:lpstr>PowerPoint Presentation</vt:lpstr>
      <vt:lpstr>Pancreatic NET After Chemotherapy</vt:lpstr>
      <vt:lpstr>Pancreatic NET After Chemotherapy</vt:lpstr>
      <vt:lpstr>PowerPoint Presentation</vt:lpstr>
      <vt:lpstr>Pancreatic NET Observation</vt:lpstr>
      <vt:lpstr>PowerPoint Presentation</vt:lpstr>
      <vt:lpstr>PowerPoint Presentation</vt:lpstr>
      <vt:lpstr>Patient Course on CLARINET</vt:lpstr>
      <vt:lpstr>PowerPoint Presentation</vt:lpstr>
      <vt:lpstr>Pancreatic NET 7-Year Journey and Continuing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Milo Falcon</dc:creator>
  <cp:lastModifiedBy>Milo Falcon</cp:lastModifiedBy>
  <cp:revision>138</cp:revision>
  <dcterms:created xsi:type="dcterms:W3CDTF">2017-09-27T16:22:47Z</dcterms:created>
  <dcterms:modified xsi:type="dcterms:W3CDTF">2017-11-27T16:46:53Z</dcterms:modified>
</cp:coreProperties>
</file>